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5"/>
  </p:notesMasterIdLst>
  <p:handoutMasterIdLst>
    <p:handoutMasterId r:id="rId16"/>
  </p:handoutMasterIdLst>
  <p:sldIdLst>
    <p:sldId id="256" r:id="rId2"/>
    <p:sldId id="291" r:id="rId3"/>
    <p:sldId id="292" r:id="rId4"/>
    <p:sldId id="293" r:id="rId5"/>
    <p:sldId id="294" r:id="rId6"/>
    <p:sldId id="290" r:id="rId7"/>
    <p:sldId id="295" r:id="rId8"/>
    <p:sldId id="296" r:id="rId9"/>
    <p:sldId id="289" r:id="rId10"/>
    <p:sldId id="288" r:id="rId11"/>
    <p:sldId id="287" r:id="rId12"/>
    <p:sldId id="303" r:id="rId13"/>
    <p:sldId id="304" r:id="rId14"/>
  </p:sldIdLst>
  <p:sldSz cx="9144000" cy="5143500" type="screen16x9"/>
  <p:notesSz cx="6797675" cy="9928225"/>
  <p:embeddedFontLst>
    <p:embeddedFont>
      <p:font typeface="Poppins" panose="00000500000000000000" pitchFamily="2" charset="0"/>
      <p:regular r:id="rId17"/>
      <p:bold r:id="rId18"/>
      <p:italic r:id="rId19"/>
      <p:boldItalic r:id="rId20"/>
    </p:embeddedFont>
    <p:embeddedFont>
      <p:font typeface="Poppins Light" panose="00000400000000000000" pitchFamily="2" charset="0"/>
      <p:regular r:id="rId21"/>
      <p:bold r:id="rId22"/>
      <p:italic r:id="rId23"/>
      <p:boldItalic r:id="rId24"/>
    </p:embeddedFont>
    <p:embeddedFont>
      <p:font typeface="TH SarabunPSK" panose="020B0500040200020003" pitchFamily="34" charset="-34"/>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0D5D0E-4A0E-4A25-8327-AC91A5D879E4}">
  <a:tblStyle styleId="{BB0D5D0E-4A0E-4A25-8327-AC91A5D879E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8" d="100"/>
          <a:sy n="88" d="100"/>
        </p:scale>
        <p:origin x="66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18DD5CF-4DF6-4B63-8F3E-08411A1F0417}" type="datetimeFigureOut">
              <a:rPr lang="th-TH" smtClean="0"/>
              <a:t>08/03/66</a:t>
            </a:fld>
            <a:endParaRPr lang="th-TH"/>
          </a:p>
        </p:txBody>
      </p:sp>
      <p:sp>
        <p:nvSpPr>
          <p:cNvPr id="4" name="ตัวแทนท้ายกระดาษ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th-TH"/>
          </a:p>
        </p:txBody>
      </p:sp>
      <p:sp>
        <p:nvSpPr>
          <p:cNvPr id="5" name="ตัวแทนหมายเลขสไลด์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730226A-72A6-4D57-A430-A102AA057066}" type="slidenum">
              <a:rPr lang="th-TH" smtClean="0"/>
              <a:t>‹#›</a:t>
            </a:fld>
            <a:endParaRPr lang="th-TH"/>
          </a:p>
        </p:txBody>
      </p:sp>
    </p:spTree>
    <p:extLst>
      <p:ext uri="{BB962C8B-B14F-4D97-AF65-F5344CB8AC3E}">
        <p14:creationId xmlns:p14="http://schemas.microsoft.com/office/powerpoint/2010/main" val="2917821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9683658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43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606f1c2d_3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53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606f1c2d_3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365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606f1c2d_3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303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606f1c2d_3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675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606f1c2d_3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9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606f1c2d_3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82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606f1c2d_3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85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606f1c2d_3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71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606f1c2d_3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99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606f1c2d_3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6125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501210" y="175873"/>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680825" y="2549350"/>
              <a:ext cx="1539600" cy="1539600"/>
            </a:xfrm>
            <a:prstGeom prst="donut">
              <a:avLst>
                <a:gd name="adj" fmla="val 49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0725" y="916825"/>
              <a:ext cx="1133400" cy="1133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37125" y="658975"/>
              <a:ext cx="1649100" cy="1649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3650" y="1109750"/>
              <a:ext cx="747600" cy="74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txBox="1">
            <a:spLocks noGrp="1"/>
          </p:cNvSpPr>
          <p:nvPr>
            <p:ph type="ctrTitle"/>
          </p:nvPr>
        </p:nvSpPr>
        <p:spPr>
          <a:xfrm>
            <a:off x="2211600" y="1991850"/>
            <a:ext cx="4720800" cy="1159800"/>
          </a:xfrm>
          <a:prstGeom prst="rect">
            <a:avLst/>
          </a:prstGeom>
          <a:effectLst>
            <a:outerShdw blurRad="85725" dist="19050" dir="5400000" algn="bl" rotWithShape="0">
              <a:srgbClr val="000000">
                <a:alpha val="10000"/>
              </a:srgbClr>
            </a:outerShdw>
          </a:effectLst>
        </p:spPr>
        <p:txBody>
          <a:bodyPr spcFirstLastPara="1" wrap="square" lIns="91425" tIns="91425" rIns="91425" bIns="91425" anchor="ctr" anchorCtr="0"/>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9"/>
        <p:cNvGrpSpPr/>
        <p:nvPr/>
      </p:nvGrpSpPr>
      <p:grpSpPr>
        <a:xfrm>
          <a:off x="0" y="0"/>
          <a:ext cx="0" cy="0"/>
          <a:chOff x="0" y="0"/>
          <a:chExt cx="0" cy="0"/>
        </a:xfrm>
      </p:grpSpPr>
      <p:grpSp>
        <p:nvGrpSpPr>
          <p:cNvPr id="70" name="Google Shape;70;p7"/>
          <p:cNvGrpSpPr/>
          <p:nvPr/>
        </p:nvGrpSpPr>
        <p:grpSpPr>
          <a:xfrm>
            <a:off x="-442731" y="337284"/>
            <a:ext cx="2324700" cy="2324700"/>
            <a:chOff x="-474900" y="321200"/>
            <a:chExt cx="2324700" cy="2324700"/>
          </a:xfrm>
        </p:grpSpPr>
        <p:sp>
          <p:nvSpPr>
            <p:cNvPr id="71" name="Google Shape;71;p7"/>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7"/>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77" name="Google Shape;77;p7"/>
          <p:cNvSpPr txBox="1">
            <a:spLocks noGrp="1"/>
          </p:cNvSpPr>
          <p:nvPr>
            <p:ph type="body" idx="1"/>
          </p:nvPr>
        </p:nvSpPr>
        <p:spPr>
          <a:xfrm>
            <a:off x="1069625" y="1958050"/>
            <a:ext cx="2236800" cy="26184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78" name="Google Shape;78;p7"/>
          <p:cNvSpPr txBox="1">
            <a:spLocks noGrp="1"/>
          </p:cNvSpPr>
          <p:nvPr>
            <p:ph type="body" idx="2"/>
          </p:nvPr>
        </p:nvSpPr>
        <p:spPr>
          <a:xfrm>
            <a:off x="3440857" y="1958050"/>
            <a:ext cx="2236800" cy="26184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79" name="Google Shape;79;p7"/>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80" name="Google Shape;80;p7"/>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lvl="0" algn="ctr">
              <a:buNone/>
              <a:defRPr sz="1000" b="1">
                <a:solidFill>
                  <a:srgbClr val="FFFFFF"/>
                </a:solidFill>
                <a:latin typeface="Poppins"/>
                <a:ea typeface="Poppins"/>
                <a:cs typeface="Poppins"/>
                <a:sym typeface="Poppins"/>
              </a:defRPr>
            </a:lvl1pPr>
            <a:lvl2pPr lvl="1" algn="ctr">
              <a:buNone/>
              <a:defRPr sz="1000" b="1">
                <a:solidFill>
                  <a:srgbClr val="FFFFFF"/>
                </a:solidFill>
                <a:latin typeface="Poppins"/>
                <a:ea typeface="Poppins"/>
                <a:cs typeface="Poppins"/>
                <a:sym typeface="Poppins"/>
              </a:defRPr>
            </a:lvl2pPr>
            <a:lvl3pPr lvl="2" algn="ctr">
              <a:buNone/>
              <a:defRPr sz="1000" b="1">
                <a:solidFill>
                  <a:srgbClr val="FFFFFF"/>
                </a:solidFill>
                <a:latin typeface="Poppins"/>
                <a:ea typeface="Poppins"/>
                <a:cs typeface="Poppins"/>
                <a:sym typeface="Poppins"/>
              </a:defRPr>
            </a:lvl3pPr>
            <a:lvl4pPr lvl="3" algn="ctr">
              <a:buNone/>
              <a:defRPr sz="1000" b="1">
                <a:solidFill>
                  <a:srgbClr val="FFFFFF"/>
                </a:solidFill>
                <a:latin typeface="Poppins"/>
                <a:ea typeface="Poppins"/>
                <a:cs typeface="Poppins"/>
                <a:sym typeface="Poppins"/>
              </a:defRPr>
            </a:lvl4pPr>
            <a:lvl5pPr lvl="4" algn="ctr">
              <a:buNone/>
              <a:defRPr sz="1000" b="1">
                <a:solidFill>
                  <a:srgbClr val="FFFFFF"/>
                </a:solidFill>
                <a:latin typeface="Poppins"/>
                <a:ea typeface="Poppins"/>
                <a:cs typeface="Poppins"/>
                <a:sym typeface="Poppins"/>
              </a:defRPr>
            </a:lvl5pPr>
            <a:lvl6pPr lvl="5" algn="ctr">
              <a:buNone/>
              <a:defRPr sz="1000" b="1">
                <a:solidFill>
                  <a:srgbClr val="FFFFFF"/>
                </a:solidFill>
                <a:latin typeface="Poppins"/>
                <a:ea typeface="Poppins"/>
                <a:cs typeface="Poppins"/>
                <a:sym typeface="Poppins"/>
              </a:defRPr>
            </a:lvl6pPr>
            <a:lvl7pPr lvl="6" algn="ctr">
              <a:buNone/>
              <a:defRPr sz="1000" b="1">
                <a:solidFill>
                  <a:srgbClr val="FFFFFF"/>
                </a:solidFill>
                <a:latin typeface="Poppins"/>
                <a:ea typeface="Poppins"/>
                <a:cs typeface="Poppins"/>
                <a:sym typeface="Poppins"/>
              </a:defRPr>
            </a:lvl7pPr>
            <a:lvl8pPr lvl="7" algn="ctr">
              <a:buNone/>
              <a:defRPr sz="1000" b="1">
                <a:solidFill>
                  <a:srgbClr val="FFFFFF"/>
                </a:solidFill>
                <a:latin typeface="Poppins"/>
                <a:ea typeface="Poppins"/>
                <a:cs typeface="Poppins"/>
                <a:sym typeface="Poppins"/>
              </a:defRPr>
            </a:lvl8pPr>
            <a:lvl9pPr lvl="8" algn="ctr">
              <a:buNone/>
              <a:defRPr sz="1000" b="1">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body" idx="1"/>
          </p:nvPr>
        </p:nvSpPr>
        <p:spPr>
          <a:xfrm>
            <a:off x="1069625" y="1958050"/>
            <a:ext cx="4608300" cy="2618400"/>
          </a:xfrm>
          <a:prstGeom prst="rect">
            <a:avLst/>
          </a:prstGeom>
          <a:noFill/>
          <a:ln>
            <a:noFill/>
          </a:ln>
        </p:spPr>
        <p:txBody>
          <a:bodyPr spcFirstLastPara="1" wrap="square" lIns="91425" tIns="91425" rIns="91425" bIns="91425" anchor="t" anchorCtr="0"/>
          <a:lstStyle>
            <a:lvl1pPr marL="457200" lvl="0" indent="-330200">
              <a:spcBef>
                <a:spcPts val="60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1pPr>
            <a:lvl2pPr marL="914400" lvl="1"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2pPr>
            <a:lvl3pPr marL="1371600" lvl="2"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3pPr>
            <a:lvl4pPr marL="1828800" lvl="3"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marL="2286000" lvl="4"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marL="2743200" lvl="5"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marL="3200400" lvl="6"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marL="3657600" lvl="7"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marL="4114800" lvl="8"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2" name="Google Shape;142;p14"/>
          <p:cNvGrpSpPr/>
          <p:nvPr/>
        </p:nvGrpSpPr>
        <p:grpSpPr>
          <a:xfrm>
            <a:off x="1311079" y="985525"/>
            <a:ext cx="832106" cy="832102"/>
            <a:chOff x="1923675" y="1633650"/>
            <a:chExt cx="436000" cy="435975"/>
          </a:xfrm>
        </p:grpSpPr>
        <p:sp>
          <p:nvSpPr>
            <p:cNvPr id="143" name="Google Shape;143;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สี่เหลี่ยมผืนผ้า 1"/>
          <p:cNvSpPr/>
          <p:nvPr/>
        </p:nvSpPr>
        <p:spPr>
          <a:xfrm>
            <a:off x="2355792" y="680684"/>
            <a:ext cx="6730094" cy="223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br>
              <a:rPr lang="th-TH" sz="4000" b="1"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br>
            <a:r>
              <a:rPr lang="en-US" sz="4000" b="1"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Container Ship Stowage Planning</a:t>
            </a:r>
          </a:p>
          <a:p>
            <a:pPr algn="ctr"/>
            <a:endParaRPr lang="en-US" sz="1600" b="1"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a:p>
            <a:pPr algn="ctr"/>
            <a:r>
              <a:rPr lang="en-US" sz="4000" b="1" dirty="0" err="1">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Aj.Sirion</a:t>
            </a:r>
            <a:r>
              <a:rPr lang="en-US" sz="4000" b="1"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 Son-</a:t>
            </a:r>
            <a:r>
              <a:rPr lang="en-US" sz="4000" b="1" dirty="0" err="1">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ong</a:t>
            </a:r>
            <a:endParaRPr lang="sr-Latn-RS" sz="4000" b="1"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pic>
        <p:nvPicPr>
          <p:cNvPr id="11" name="รูปภาพ 10"/>
          <p:cNvPicPr>
            <a:picLocks noChangeAspect="1"/>
          </p:cNvPicPr>
          <p:nvPr/>
        </p:nvPicPr>
        <p:blipFill>
          <a:blip r:embed="rId3"/>
          <a:stretch>
            <a:fillRect/>
          </a:stretch>
        </p:blipFill>
        <p:spPr>
          <a:xfrm>
            <a:off x="0" y="3135093"/>
            <a:ext cx="2665429" cy="2004238"/>
          </a:xfrm>
          <a:prstGeom prst="rect">
            <a:avLst/>
          </a:prstGeom>
        </p:spPr>
      </p:pic>
      <p:pic>
        <p:nvPicPr>
          <p:cNvPr id="12" name="รูปภาพ 11"/>
          <p:cNvPicPr>
            <a:picLocks noChangeAspect="1"/>
          </p:cNvPicPr>
          <p:nvPr/>
        </p:nvPicPr>
        <p:blipFill>
          <a:blip r:embed="rId4"/>
          <a:stretch>
            <a:fillRect/>
          </a:stretch>
        </p:blipFill>
        <p:spPr>
          <a:xfrm>
            <a:off x="2764466" y="3135093"/>
            <a:ext cx="3586441" cy="2008407"/>
          </a:xfrm>
          <a:prstGeom prst="rect">
            <a:avLst/>
          </a:prstGeom>
        </p:spPr>
      </p:pic>
      <p:pic>
        <p:nvPicPr>
          <p:cNvPr id="3" name="รูปภาพ 2"/>
          <p:cNvPicPr>
            <a:picLocks noChangeAspect="1"/>
          </p:cNvPicPr>
          <p:nvPr/>
        </p:nvPicPr>
        <p:blipFill rotWithShape="1">
          <a:blip r:embed="rId5"/>
          <a:srcRect l="7394"/>
          <a:stretch/>
        </p:blipFill>
        <p:spPr>
          <a:xfrm>
            <a:off x="6368902" y="3135093"/>
            <a:ext cx="2775098" cy="19928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7" name="Google Shape;157;p1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158" name="Google Shape;158;p15"/>
          <p:cNvGrpSpPr/>
          <p:nvPr/>
        </p:nvGrpSpPr>
        <p:grpSpPr>
          <a:xfrm>
            <a:off x="7227977" y="2052723"/>
            <a:ext cx="1212302" cy="1038068"/>
            <a:chOff x="1934025" y="1001650"/>
            <a:chExt cx="415300" cy="355600"/>
          </a:xfrm>
        </p:grpSpPr>
        <p:sp>
          <p:nvSpPr>
            <p:cNvPr id="159" name="Google Shape;159;p15"/>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22" y="1974414"/>
            <a:ext cx="7729279" cy="289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4"/>
          <p:cNvCxnSpPr/>
          <p:nvPr/>
        </p:nvCxnSpPr>
        <p:spPr bwMode="auto">
          <a:xfrm>
            <a:off x="4385119" y="4302225"/>
            <a:ext cx="1030029" cy="473032"/>
          </a:xfrm>
          <a:prstGeom prst="straightConnector1">
            <a:avLst/>
          </a:prstGeom>
          <a:solidFill>
            <a:schemeClr val="accent1"/>
          </a:solidFill>
          <a:ln w="57150" cap="flat" cmpd="sng" algn="ctr">
            <a:solidFill>
              <a:srgbClr val="FF0000"/>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6"/>
          <p:cNvSpPr txBox="1"/>
          <p:nvPr/>
        </p:nvSpPr>
        <p:spPr>
          <a:xfrm>
            <a:off x="5426112" y="4525984"/>
            <a:ext cx="1718740"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dirty="0">
                <a:ln>
                  <a:solidFill>
                    <a:schemeClr val="tx1"/>
                  </a:solidFill>
                </a:ln>
                <a:solidFill>
                  <a:schemeClr val="tx1"/>
                </a:solidFill>
                <a:effectLst>
                  <a:outerShdw blurRad="50800" dist="38100" dir="5400000" algn="t" rotWithShape="0">
                    <a:prstClr val="black">
                      <a:alpha val="40000"/>
                    </a:prstClr>
                  </a:outerShdw>
                </a:effectLst>
                <a:latin typeface="TH SarabunPSK" panose="020B0500040200020003" pitchFamily="34" charset="-34"/>
                <a:cs typeface="TH SarabunPSK" panose="020B0500040200020003" pitchFamily="34" charset="-34"/>
              </a:rPr>
              <a:t>Center line</a:t>
            </a:r>
            <a:endParaRPr lang="th-TH" sz="3600" dirty="0">
              <a:ln>
                <a:solidFill>
                  <a:schemeClr val="tx1"/>
                </a:solidFill>
              </a:ln>
              <a:solidFill>
                <a:schemeClr val="tx1"/>
              </a:solidFill>
              <a:effectLst>
                <a:outerShdw blurRad="50800" dist="38100" dir="5400000" algn="t" rotWithShape="0">
                  <a:prstClr val="black">
                    <a:alpha val="40000"/>
                  </a:prstClr>
                </a:outerShdw>
              </a:effectLst>
              <a:latin typeface="TH SarabunPSK" panose="020B0500040200020003" pitchFamily="34" charset="-34"/>
              <a:cs typeface="TH SarabunPSK" panose="020B0500040200020003" pitchFamily="34" charset="-34"/>
            </a:endParaRPr>
          </a:p>
        </p:txBody>
      </p:sp>
      <p:sp>
        <p:nvSpPr>
          <p:cNvPr id="11" name="กล่องข้อความ 10"/>
          <p:cNvSpPr txBox="1"/>
          <p:nvPr/>
        </p:nvSpPr>
        <p:spPr>
          <a:xfrm>
            <a:off x="106878" y="78636"/>
            <a:ext cx="8884597" cy="1077218"/>
          </a:xfrm>
          <a:prstGeom prst="rect">
            <a:avLst/>
          </a:prstGeom>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a:ln w="0">
                  <a:solidFill>
                    <a:srgbClr val="C00000"/>
                  </a:solidFill>
                </a:ln>
                <a:solidFill>
                  <a:srgbClr val="FF0000"/>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Boats with an even number of rows will use the center line as the center point dividing the starboard side - right side of the ship.</a:t>
            </a:r>
            <a:endParaRPr lang="th-TH" sz="3200" dirty="0">
              <a:ln w="0">
                <a:solidFill>
                  <a:srgbClr val="C00000"/>
                </a:solidFill>
              </a:ln>
              <a:solidFill>
                <a:srgbClr val="FF0000"/>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sp>
        <p:nvSpPr>
          <p:cNvPr id="12" name="วงเล็บปีกกาขวา 11"/>
          <p:cNvSpPr/>
          <p:nvPr/>
        </p:nvSpPr>
        <p:spPr>
          <a:xfrm rot="16200000">
            <a:off x="4186481" y="-1954602"/>
            <a:ext cx="409903" cy="7462580"/>
          </a:xfrm>
          <a:prstGeom prst="rightBrace">
            <a:avLst/>
          </a:prstGeom>
          <a:ln w="28575">
            <a:solidFill>
              <a:srgbClr val="FF0000"/>
            </a:solidFill>
            <a:prstDash val="sysDas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3" name="กล่องข้อความ 12"/>
          <p:cNvSpPr txBox="1"/>
          <p:nvPr/>
        </p:nvSpPr>
        <p:spPr>
          <a:xfrm>
            <a:off x="3760116" y="1173343"/>
            <a:ext cx="1284889" cy="584775"/>
          </a:xfrm>
          <a:prstGeom prst="rect">
            <a:avLst/>
          </a:prstGeom>
          <a:noFill/>
        </p:spPr>
        <p:txBody>
          <a:bodyPr wrap="square" rtlCol="0">
            <a:spAutoFit/>
          </a:bodyPr>
          <a:lstStyle/>
          <a:p>
            <a:r>
              <a:rPr lang="en-US" sz="32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10 Rows</a:t>
            </a:r>
            <a:endParaRPr lang="th-TH" sz="32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sp>
        <p:nvSpPr>
          <p:cNvPr id="14" name="วงรี 13"/>
          <p:cNvSpPr/>
          <p:nvPr/>
        </p:nvSpPr>
        <p:spPr>
          <a:xfrm>
            <a:off x="4089757" y="1775607"/>
            <a:ext cx="603350" cy="28008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35797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7" name="Google Shape;157;p1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158" name="Google Shape;158;p15"/>
          <p:cNvGrpSpPr/>
          <p:nvPr/>
        </p:nvGrpSpPr>
        <p:grpSpPr>
          <a:xfrm>
            <a:off x="7227977" y="2052723"/>
            <a:ext cx="1212302" cy="1038068"/>
            <a:chOff x="1934025" y="1001650"/>
            <a:chExt cx="415300" cy="355600"/>
          </a:xfrm>
        </p:grpSpPr>
        <p:sp>
          <p:nvSpPr>
            <p:cNvPr id="159" name="Google Shape;159;p15"/>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กล่องข้อความ 7"/>
          <p:cNvSpPr txBox="1"/>
          <p:nvPr/>
        </p:nvSpPr>
        <p:spPr>
          <a:xfrm>
            <a:off x="106878" y="30401"/>
            <a:ext cx="8884598" cy="1384995"/>
          </a:xfrm>
          <a:prstGeom prst="rect">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h-TH" sz="2800" dirty="0">
                <a:ln>
                  <a:solidFill>
                    <a:srgbClr val="C00000"/>
                  </a:solidFill>
                </a:ln>
                <a:solidFill>
                  <a:srgbClr val="FF0000"/>
                </a:solidFill>
                <a:latin typeface="TH SarabunPSK" panose="020B0500040200020003" pitchFamily="34" charset="-34"/>
                <a:cs typeface="TH SarabunPSK" panose="020B0500040200020003" pitchFamily="34" charset="-34"/>
              </a:rPr>
              <a:t>	</a:t>
            </a:r>
            <a:r>
              <a:rPr lang="en-US" sz="2800" dirty="0">
                <a:ln>
                  <a:solidFill>
                    <a:srgbClr val="C00000"/>
                  </a:solidFill>
                </a:ln>
                <a:solidFill>
                  <a:srgbClr val="FF0000"/>
                </a:solidFill>
                <a:latin typeface="TH SarabunPSK" panose="020B0500040200020003" pitchFamily="34" charset="-34"/>
                <a:cs typeface="TH SarabunPSK" panose="020B0500040200020003" pitchFamily="34" charset="-34"/>
              </a:rPr>
              <a:t>But if the boat has an odd number of rows, the middle row will be used as the center point to divide the starboard side - the right side of the boat, with the middle row set to be Row 00.</a:t>
            </a:r>
            <a:endParaRPr lang="th-TH" sz="2800" dirty="0">
              <a:ln>
                <a:solidFill>
                  <a:srgbClr val="C00000"/>
                </a:solidFill>
              </a:ln>
              <a:solidFill>
                <a:srgbClr val="FF0000"/>
              </a:solidFill>
              <a:latin typeface="TH SarabunPSK" panose="020B0500040200020003" pitchFamily="34" charset="-34"/>
              <a:cs typeface="TH SarabunPSK" panose="020B0500040200020003" pitchFamily="34" charset="-34"/>
            </a:endParaRPr>
          </a:p>
        </p:txBody>
      </p:sp>
      <p:pic>
        <p:nvPicPr>
          <p:cNvPr id="9" name="รูปภาพ 8"/>
          <p:cNvPicPr>
            <a:picLocks noChangeAspect="1"/>
          </p:cNvPicPr>
          <p:nvPr/>
        </p:nvPicPr>
        <p:blipFill>
          <a:blip r:embed="rId3"/>
          <a:stretch>
            <a:fillRect/>
          </a:stretch>
        </p:blipFill>
        <p:spPr>
          <a:xfrm>
            <a:off x="724395" y="1659627"/>
            <a:ext cx="7073854" cy="3483873"/>
          </a:xfrm>
          <a:prstGeom prst="rect">
            <a:avLst/>
          </a:prstGeom>
        </p:spPr>
      </p:pic>
      <p:sp>
        <p:nvSpPr>
          <p:cNvPr id="10" name="วงเล็บปีกกาขวา 9"/>
          <p:cNvSpPr/>
          <p:nvPr/>
        </p:nvSpPr>
        <p:spPr>
          <a:xfrm rot="16200000">
            <a:off x="3715526" y="-1414630"/>
            <a:ext cx="299786" cy="6282048"/>
          </a:xfrm>
          <a:prstGeom prst="rightBrace">
            <a:avLst/>
          </a:prstGeom>
          <a:ln w="28575">
            <a:solidFill>
              <a:srgbClr val="FF0000"/>
            </a:solidFill>
            <a:prstDash val="sysDas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1" name="กล่องข้อความ 10"/>
          <p:cNvSpPr txBox="1"/>
          <p:nvPr/>
        </p:nvSpPr>
        <p:spPr>
          <a:xfrm>
            <a:off x="3264288" y="1141619"/>
            <a:ext cx="1284889" cy="584775"/>
          </a:xfrm>
          <a:prstGeom prst="rect">
            <a:avLst/>
          </a:prstGeom>
          <a:noFill/>
        </p:spPr>
        <p:txBody>
          <a:bodyPr wrap="square" rtlCol="0">
            <a:spAutoFit/>
          </a:bodyPr>
          <a:lstStyle/>
          <a:p>
            <a:r>
              <a:rPr lang="en-US" sz="32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17 Rows</a:t>
            </a:r>
            <a:endParaRPr lang="th-TH" sz="32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sp>
        <p:nvSpPr>
          <p:cNvPr id="12" name="วงรี 11"/>
          <p:cNvSpPr/>
          <p:nvPr/>
        </p:nvSpPr>
        <p:spPr>
          <a:xfrm>
            <a:off x="2980706" y="1838678"/>
            <a:ext cx="754082" cy="33048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75195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แทนหมายเลขสไลด์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pic>
        <p:nvPicPr>
          <p:cNvPr id="3" name="รูปภาพ 2"/>
          <p:cNvPicPr>
            <a:picLocks noChangeAspect="1"/>
          </p:cNvPicPr>
          <p:nvPr/>
        </p:nvPicPr>
        <p:blipFill>
          <a:blip r:embed="rId2"/>
          <a:stretch>
            <a:fillRect/>
          </a:stretch>
        </p:blipFill>
        <p:spPr>
          <a:xfrm>
            <a:off x="4331835" y="-3996"/>
            <a:ext cx="4659640" cy="5143500"/>
          </a:xfrm>
          <a:prstGeom prst="rect">
            <a:avLst/>
          </a:prstGeom>
        </p:spPr>
      </p:pic>
      <p:sp>
        <p:nvSpPr>
          <p:cNvPr id="4" name="กล่องข้อความ 3"/>
          <p:cNvSpPr txBox="1"/>
          <p:nvPr/>
        </p:nvSpPr>
        <p:spPr>
          <a:xfrm>
            <a:off x="296881" y="19136"/>
            <a:ext cx="3897747" cy="4524315"/>
          </a:xfrm>
          <a:prstGeom prst="rect">
            <a:avLst/>
          </a:prstGeom>
          <a:solidFill>
            <a:schemeClr val="bg1"/>
          </a:solidFill>
          <a:ln>
            <a:solidFill>
              <a:schemeClr val="bg1">
                <a:lumMod val="65000"/>
              </a:schemeClr>
            </a:solidFill>
          </a:ln>
        </p:spPr>
        <p:txBody>
          <a:bodyPr wrap="square" rtlCol="0">
            <a:spAutoFit/>
          </a:bodyPr>
          <a:lstStyle/>
          <a:p>
            <a:r>
              <a:rPr lang="en-US" sz="3200" dirty="0">
                <a:ln>
                  <a:solidFill>
                    <a:schemeClr val="tx1"/>
                  </a:solidFill>
                </a:ln>
                <a:solidFill>
                  <a:schemeClr val="tx1"/>
                </a:solidFill>
                <a:latin typeface="TH SarabunPSK" panose="020B0500040200020003" pitchFamily="34" charset="-34"/>
                <a:cs typeface="TH SarabunPSK" panose="020B0500040200020003" pitchFamily="34" charset="-34"/>
              </a:rPr>
              <a:t>	</a:t>
            </a:r>
          </a:p>
          <a:p>
            <a:r>
              <a:rPr lang="en-US" sz="3200" dirty="0">
                <a:ln>
                  <a:solidFill>
                    <a:schemeClr val="tx1"/>
                  </a:solidFill>
                </a:ln>
                <a:solidFill>
                  <a:schemeClr val="tx1"/>
                </a:solidFill>
                <a:latin typeface="TH SarabunPSK" panose="020B0500040200020003" pitchFamily="34" charset="-34"/>
                <a:cs typeface="TH SarabunPSK" panose="020B0500040200020003" pitchFamily="34" charset="-34"/>
              </a:rPr>
              <a:t>	Tier is the height (level) of stacked containers, use an even number.</a:t>
            </a:r>
          </a:p>
          <a:p>
            <a:r>
              <a:rPr lang="en-US" sz="3200" dirty="0">
                <a:ln>
                  <a:solidFill>
                    <a:schemeClr val="tx1"/>
                  </a:solidFill>
                </a:ln>
                <a:solidFill>
                  <a:schemeClr val="tx1"/>
                </a:solidFill>
                <a:latin typeface="TH SarabunPSK" panose="020B0500040200020003" pitchFamily="34" charset="-34"/>
                <a:cs typeface="TH SarabunPSK" panose="020B0500040200020003" pitchFamily="34" charset="-34"/>
              </a:rPr>
              <a:t>The tier under deck (under deck) starts at 02, 04, 06….</a:t>
            </a:r>
          </a:p>
          <a:p>
            <a:r>
              <a:rPr lang="en-US" sz="3200" dirty="0">
                <a:ln>
                  <a:solidFill>
                    <a:schemeClr val="tx1"/>
                  </a:solidFill>
                </a:ln>
                <a:solidFill>
                  <a:schemeClr val="tx1"/>
                </a:solidFill>
                <a:latin typeface="TH SarabunPSK" panose="020B0500040200020003" pitchFamily="34" charset="-34"/>
                <a:cs typeface="TH SarabunPSK" panose="020B0500040200020003" pitchFamily="34" charset="-34"/>
              </a:rPr>
              <a:t>As for the Tier on the deck (on deck), it will start at 82, 84, 86…</a:t>
            </a:r>
            <a:endParaRPr lang="th-TH" sz="3200" dirty="0">
              <a:ln>
                <a:solidFill>
                  <a:srgbClr val="C00000"/>
                </a:solidFill>
              </a:ln>
              <a:solidFill>
                <a:srgbClr val="FF0000"/>
              </a:solidFill>
              <a:latin typeface="TH SarabunPSK" panose="020B0500040200020003" pitchFamily="34" charset="-34"/>
              <a:cs typeface="TH SarabunPSK" panose="020B0500040200020003" pitchFamily="34" charset="-34"/>
            </a:endParaRPr>
          </a:p>
        </p:txBody>
      </p:sp>
      <p:sp>
        <p:nvSpPr>
          <p:cNvPr id="6" name="สี่เหลี่ยมผืนผ้ามุมมน 5"/>
          <p:cNvSpPr/>
          <p:nvPr/>
        </p:nvSpPr>
        <p:spPr>
          <a:xfrm>
            <a:off x="4331835" y="386151"/>
            <a:ext cx="740769" cy="419029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9666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แทนหมายเลขสไลด์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pic>
        <p:nvPicPr>
          <p:cNvPr id="3" name="รูปภาพ 2"/>
          <p:cNvPicPr>
            <a:picLocks noChangeAspect="1"/>
          </p:cNvPicPr>
          <p:nvPr/>
        </p:nvPicPr>
        <p:blipFill>
          <a:blip r:embed="rId2"/>
          <a:stretch>
            <a:fillRect/>
          </a:stretch>
        </p:blipFill>
        <p:spPr>
          <a:xfrm>
            <a:off x="1" y="0"/>
            <a:ext cx="5536940" cy="5143500"/>
          </a:xfrm>
          <a:prstGeom prst="rect">
            <a:avLst/>
          </a:prstGeom>
        </p:spPr>
      </p:pic>
      <p:sp>
        <p:nvSpPr>
          <p:cNvPr id="4" name="กล่องข้อความ 3"/>
          <p:cNvSpPr txBox="1"/>
          <p:nvPr/>
        </p:nvSpPr>
        <p:spPr>
          <a:xfrm>
            <a:off x="5689466" y="179958"/>
            <a:ext cx="3454534" cy="2246769"/>
          </a:xfrm>
          <a:prstGeom prst="rect">
            <a:avLst/>
          </a:prstGeom>
          <a:solidFill>
            <a:schemeClr val="bg1"/>
          </a:solidFill>
          <a:ln>
            <a:solidFill>
              <a:schemeClr val="bg1">
                <a:lumMod val="65000"/>
              </a:schemeClr>
            </a:solidFill>
          </a:ln>
        </p:spPr>
        <p:txBody>
          <a:bodyPr wrap="square" rtlCol="0">
            <a:spAutoFit/>
          </a:bodyPr>
          <a:lstStyle/>
          <a:p>
            <a:r>
              <a:rPr lang="en-US" sz="2800" u="sng"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Bay Plan, Profile</a:t>
            </a:r>
            <a:r>
              <a:rPr lang="en-US" sz="28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 – is the cross sectional view of the entire ship covering both the deck and under-deck of the ship</a:t>
            </a:r>
          </a:p>
          <a:p>
            <a:endParaRPr lang="en-US" sz="28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093709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7" name="Google Shape;157;p1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58" name="Google Shape;158;p15"/>
          <p:cNvGrpSpPr/>
          <p:nvPr/>
        </p:nvGrpSpPr>
        <p:grpSpPr>
          <a:xfrm>
            <a:off x="7227977" y="2052723"/>
            <a:ext cx="1212302" cy="1038068"/>
            <a:chOff x="1934025" y="1001650"/>
            <a:chExt cx="415300" cy="355600"/>
          </a:xfrm>
        </p:grpSpPr>
        <p:sp>
          <p:nvSpPr>
            <p:cNvPr id="159" name="Google Shape;159;p15"/>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สี่เหลี่ยมผืนผ้า 7"/>
          <p:cNvSpPr/>
          <p:nvPr/>
        </p:nvSpPr>
        <p:spPr>
          <a:xfrm>
            <a:off x="416645" y="162184"/>
            <a:ext cx="6811332" cy="707886"/>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4000" b="1" dirty="0">
                <a:ln>
                  <a:solidFill>
                    <a:schemeClr val="tx1">
                      <a:lumMod val="85000"/>
                      <a:lumOff val="15000"/>
                    </a:schemeClr>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H SarabunPSK" panose="020B0500040200020003" pitchFamily="34" charset="-34"/>
                <a:cs typeface="TH SarabunPSK" panose="020B0500040200020003" pitchFamily="34" charset="-34"/>
              </a:rPr>
              <a:t>Placement of containers in cargo ships</a:t>
            </a:r>
            <a:endParaRPr lang="th-TH" sz="1600" b="1" dirty="0">
              <a:ln>
                <a:solidFill>
                  <a:schemeClr val="tx1">
                    <a:lumMod val="85000"/>
                    <a:lumOff val="15000"/>
                  </a:schemeClr>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9" name="รูปภาพ 8"/>
          <p:cNvPicPr>
            <a:picLocks noChangeAspect="1"/>
          </p:cNvPicPr>
          <p:nvPr/>
        </p:nvPicPr>
        <p:blipFill>
          <a:blip r:embed="rId3"/>
          <a:stretch>
            <a:fillRect/>
          </a:stretch>
        </p:blipFill>
        <p:spPr>
          <a:xfrm>
            <a:off x="3942609" y="1102120"/>
            <a:ext cx="5201392" cy="3909930"/>
          </a:xfrm>
          <a:prstGeom prst="rect">
            <a:avLst/>
          </a:prstGeom>
        </p:spPr>
      </p:pic>
      <p:sp>
        <p:nvSpPr>
          <p:cNvPr id="10" name="TextBox 3"/>
          <p:cNvSpPr txBox="1"/>
          <p:nvPr/>
        </p:nvSpPr>
        <p:spPr>
          <a:xfrm>
            <a:off x="416645" y="1038474"/>
            <a:ext cx="3312207" cy="2062103"/>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bay row tier system</a:t>
            </a:r>
          </a:p>
          <a:p>
            <a:r>
              <a:rPr lang="en-US" sz="32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Bays </a:t>
            </a:r>
            <a:r>
              <a:rPr lang="th-TH" sz="32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	</a:t>
            </a:r>
            <a:endParaRPr lang="en-US" sz="32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a:p>
            <a:r>
              <a:rPr lang="en-US" sz="32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Rows </a:t>
            </a:r>
            <a:r>
              <a:rPr lang="th-TH" sz="32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	</a:t>
            </a:r>
            <a:endParaRPr lang="en-US" sz="32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a:p>
            <a:r>
              <a:rPr lang="en-US" sz="32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Tiers </a:t>
            </a:r>
            <a:r>
              <a:rPr lang="th-TH" sz="32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	</a:t>
            </a:r>
            <a:endParaRPr lang="en-US" sz="32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14517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7" name="Google Shape;157;p1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158" name="Google Shape;158;p15"/>
          <p:cNvGrpSpPr/>
          <p:nvPr/>
        </p:nvGrpSpPr>
        <p:grpSpPr>
          <a:xfrm>
            <a:off x="7227977" y="2052723"/>
            <a:ext cx="1212302" cy="1038068"/>
            <a:chOff x="1934025" y="1001650"/>
            <a:chExt cx="415300" cy="355600"/>
          </a:xfrm>
        </p:grpSpPr>
        <p:sp>
          <p:nvSpPr>
            <p:cNvPr id="159" name="Google Shape;159;p15"/>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สี่เหลี่ยมผืนผ้า 8"/>
          <p:cNvSpPr/>
          <p:nvPr/>
        </p:nvSpPr>
        <p:spPr>
          <a:xfrm>
            <a:off x="142504" y="445495"/>
            <a:ext cx="8848971" cy="1640100"/>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t"/>
          <a:lstStyle/>
          <a:p>
            <a:r>
              <a:rPr lang="th-TH" sz="2400" dirty="0">
                <a:ln w="0">
                  <a:solidFill>
                    <a:schemeClr val="tx1"/>
                  </a:solidFill>
                </a:ln>
                <a:solidFill>
                  <a:schemeClr val="tx1"/>
                </a:solidFill>
                <a:latin typeface="TH SarabunPSK" panose="020B0500040200020003" pitchFamily="34" charset="-34"/>
                <a:cs typeface="TH SarabunPSK" panose="020B0500040200020003" pitchFamily="34" charset="-34"/>
              </a:rPr>
              <a:t> </a:t>
            </a:r>
            <a:r>
              <a:rPr lang="en-US" sz="2400" dirty="0">
                <a:ln w="0">
                  <a:solidFill>
                    <a:schemeClr val="tx1"/>
                  </a:solidFill>
                </a:ln>
                <a:solidFill>
                  <a:schemeClr val="tx1"/>
                </a:solidFill>
                <a:latin typeface="TH SarabunPSK" panose="020B0500040200020003" pitchFamily="34" charset="-34"/>
                <a:cs typeface="TH SarabunPSK" panose="020B0500040200020003" pitchFamily="34" charset="-34"/>
              </a:rPr>
              <a:t>	A bay is a long line (row). Arranging containers in the ship's order, with the beginning of the bay at 01 02 03 04……. Bay 01 starts at Bow (bow) and Bay ends at Stern (stern). ship)</a:t>
            </a:r>
          </a:p>
          <a:p>
            <a:r>
              <a:rPr lang="en-US" sz="2400" dirty="0">
                <a:ln w="0">
                  <a:solidFill>
                    <a:schemeClr val="tx1"/>
                  </a:solidFill>
                </a:ln>
                <a:solidFill>
                  <a:schemeClr val="tx1"/>
                </a:solidFill>
                <a:latin typeface="TH SarabunPSK" panose="020B0500040200020003" pitchFamily="34" charset="-34"/>
                <a:cs typeface="TH SarabunPSK" panose="020B0500040200020003" pitchFamily="34" charset="-34"/>
              </a:rPr>
              <a:t>where 20 must be ensured to be an even number (odd number), while the 40 box is assigned to an even number (even number).</a:t>
            </a:r>
            <a:endParaRPr lang="th-TH" sz="2400" dirty="0">
              <a:ln w="0">
                <a:solidFill>
                  <a:srgbClr val="C00000"/>
                </a:solidFill>
              </a:ln>
              <a:solidFill>
                <a:srgbClr val="FF0000"/>
              </a:solidFill>
              <a:latin typeface="TH SarabunPSK" panose="020B0500040200020003" pitchFamily="34" charset="-34"/>
              <a:cs typeface="TH SarabunPSK" panose="020B0500040200020003" pitchFamily="34" charset="-34"/>
            </a:endParaRPr>
          </a:p>
        </p:txBody>
      </p:sp>
      <p:pic>
        <p:nvPicPr>
          <p:cNvPr id="10" name="รูปภาพ 9"/>
          <p:cNvPicPr>
            <a:picLocks noChangeAspect="1"/>
          </p:cNvPicPr>
          <p:nvPr/>
        </p:nvPicPr>
        <p:blipFill rotWithShape="1">
          <a:blip r:embed="rId3"/>
          <a:srcRect l="2663" t="42564" r="2946" b="25324"/>
          <a:stretch/>
        </p:blipFill>
        <p:spPr>
          <a:xfrm>
            <a:off x="455316" y="2699054"/>
            <a:ext cx="8536159" cy="1632718"/>
          </a:xfrm>
          <a:prstGeom prst="rect">
            <a:avLst/>
          </a:prstGeom>
        </p:spPr>
      </p:pic>
      <p:sp>
        <p:nvSpPr>
          <p:cNvPr id="11" name="กล่องข้อความ 10"/>
          <p:cNvSpPr txBox="1"/>
          <p:nvPr/>
        </p:nvSpPr>
        <p:spPr>
          <a:xfrm>
            <a:off x="8292724" y="3807780"/>
            <a:ext cx="961902" cy="646331"/>
          </a:xfrm>
          <a:prstGeom prst="rect">
            <a:avLst/>
          </a:prstGeom>
          <a:noFill/>
        </p:spPr>
        <p:txBody>
          <a:bodyPr wrap="square" rtlCol="0">
            <a:spAutoFit/>
          </a:bodyPr>
          <a:lstStyle/>
          <a:p>
            <a:r>
              <a:rPr lang="en-US" sz="3600" dirty="0">
                <a:ln>
                  <a:solidFill>
                    <a:sysClr val="windowText" lastClr="000000"/>
                  </a:solidFill>
                </a:ln>
                <a:solidFill>
                  <a:sysClr val="windowText" lastClr="000000"/>
                </a:solidFill>
                <a:latin typeface="TH SarabunPSK" panose="020B0500040200020003" pitchFamily="34" charset="-34"/>
                <a:cs typeface="TH SarabunPSK" panose="020B0500040200020003" pitchFamily="34" charset="-34"/>
              </a:rPr>
              <a:t>Stern</a:t>
            </a:r>
            <a:endParaRPr lang="th-TH" sz="3600" dirty="0">
              <a:ln>
                <a:solidFill>
                  <a:sysClr val="windowText" lastClr="000000"/>
                </a:solidFill>
              </a:ln>
              <a:solidFill>
                <a:sysClr val="windowText" lastClr="000000"/>
              </a:solidFill>
              <a:latin typeface="TH SarabunPSK" panose="020B0500040200020003" pitchFamily="34" charset="-34"/>
              <a:cs typeface="TH SarabunPSK" panose="020B0500040200020003" pitchFamily="34" charset="-34"/>
            </a:endParaRPr>
          </a:p>
        </p:txBody>
      </p:sp>
      <p:sp>
        <p:nvSpPr>
          <p:cNvPr id="12" name="กล่องข้อความ 11"/>
          <p:cNvSpPr txBox="1"/>
          <p:nvPr/>
        </p:nvSpPr>
        <p:spPr>
          <a:xfrm>
            <a:off x="0" y="3253803"/>
            <a:ext cx="748145" cy="523220"/>
          </a:xfrm>
          <a:prstGeom prst="rect">
            <a:avLst/>
          </a:prstGeom>
          <a:noFill/>
        </p:spPr>
        <p:txBody>
          <a:bodyPr wrap="square" rtlCol="0">
            <a:spAutoFit/>
          </a:bodyPr>
          <a:lstStyle/>
          <a:p>
            <a:r>
              <a:rPr lang="en-US" sz="2800" dirty="0">
                <a:ln>
                  <a:solidFill>
                    <a:sysClr val="windowText" lastClr="000000"/>
                  </a:solidFill>
                </a:ln>
                <a:solidFill>
                  <a:sysClr val="windowText" lastClr="000000"/>
                </a:solidFill>
                <a:latin typeface="TH SarabunPSK" panose="020B0500040200020003" pitchFamily="34" charset="-34"/>
                <a:cs typeface="TH SarabunPSK" panose="020B0500040200020003" pitchFamily="34" charset="-34"/>
              </a:rPr>
              <a:t>BOW</a:t>
            </a:r>
            <a:endParaRPr lang="th-TH" sz="2800" dirty="0">
              <a:ln>
                <a:solidFill>
                  <a:sysClr val="windowText" lastClr="000000"/>
                </a:solidFill>
              </a:ln>
              <a:solidFill>
                <a:sysClr val="windowText" lastClr="00000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45027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7" name="Google Shape;157;p1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158" name="Google Shape;158;p15"/>
          <p:cNvGrpSpPr/>
          <p:nvPr/>
        </p:nvGrpSpPr>
        <p:grpSpPr>
          <a:xfrm>
            <a:off x="7227977" y="2052723"/>
            <a:ext cx="1212302" cy="1038068"/>
            <a:chOff x="1934025" y="1001650"/>
            <a:chExt cx="415300" cy="355600"/>
          </a:xfrm>
        </p:grpSpPr>
        <p:sp>
          <p:nvSpPr>
            <p:cNvPr id="159" name="Google Shape;159;p15"/>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1"/>
          <p:cNvSpPr/>
          <p:nvPr/>
        </p:nvSpPr>
        <p:spPr>
          <a:xfrm>
            <a:off x="196967" y="2779943"/>
            <a:ext cx="8709528" cy="1569660"/>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a:ln>
                  <a:solidFill>
                    <a:schemeClr val="tx1"/>
                  </a:solidFill>
                </a:ln>
                <a:solidFill>
                  <a:schemeClr val="tx1"/>
                </a:solidFill>
                <a:latin typeface="TH SarabunPSK" panose="020B0500040200020003" pitchFamily="34" charset="-34"/>
                <a:cs typeface="TH SarabunPSK" panose="020B0500040200020003" pitchFamily="34" charset="-34"/>
              </a:rPr>
              <a:t>	Theoretically, the thirty-eight bays could be numbered continuously from 1 to 38. However, that would only be sensible if only 20' containers could actually be loaded</a:t>
            </a:r>
            <a:endParaRPr lang="th-TH" sz="3200" dirty="0">
              <a:ln>
                <a:solidFill>
                  <a:schemeClr val="tx1"/>
                </a:solidFill>
              </a:ln>
              <a:solidFill>
                <a:schemeClr val="tx1"/>
              </a:solidFill>
              <a:latin typeface="TH SarabunPSK" panose="020B0500040200020003" pitchFamily="34" charset="-34"/>
              <a:cs typeface="TH SarabunPSK" panose="020B0500040200020003" pitchFamily="34" charset="-34"/>
            </a:endParaRPr>
          </a:p>
        </p:txBody>
      </p:sp>
      <p:sp>
        <p:nvSpPr>
          <p:cNvPr id="10" name="TextBox 3"/>
          <p:cNvSpPr txBox="1"/>
          <p:nvPr/>
        </p:nvSpPr>
        <p:spPr>
          <a:xfrm>
            <a:off x="1676585" y="99314"/>
            <a:ext cx="5750292" cy="1107996"/>
          </a:xfrm>
          <a:prstGeom prst="rect">
            <a:avLst/>
          </a:prstGeom>
          <a:noFill/>
        </p:spPr>
        <p:txBody>
          <a:bodyPr wrap="none" rtlCol="0">
            <a:spAutoFit/>
          </a:bodyPr>
          <a:lstStyle/>
          <a:p>
            <a:r>
              <a:rPr lang="en-US" sz="6600" b="1" dirty="0">
                <a:ln w="0">
                  <a:solidFill>
                    <a:schemeClr val="tx1"/>
                  </a:solidFill>
                </a:ln>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20 Container loaded</a:t>
            </a:r>
            <a:endParaRPr lang="th-TH" sz="6600" b="1" dirty="0">
              <a:ln w="0">
                <a:solidFill>
                  <a:schemeClr val="tx1"/>
                </a:solidFill>
              </a:ln>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pic>
        <p:nvPicPr>
          <p:cNvPr id="3" name="รูปภาพ 2"/>
          <p:cNvPicPr>
            <a:picLocks noChangeAspect="1"/>
          </p:cNvPicPr>
          <p:nvPr/>
        </p:nvPicPr>
        <p:blipFill>
          <a:blip r:embed="rId3"/>
          <a:stretch>
            <a:fillRect/>
          </a:stretch>
        </p:blipFill>
        <p:spPr>
          <a:xfrm>
            <a:off x="316930" y="1358126"/>
            <a:ext cx="8674545" cy="975178"/>
          </a:xfrm>
          <a:prstGeom prst="rect">
            <a:avLst/>
          </a:prstGeom>
        </p:spPr>
      </p:pic>
    </p:spTree>
    <p:extLst>
      <p:ext uri="{BB962C8B-B14F-4D97-AF65-F5344CB8AC3E}">
        <p14:creationId xmlns:p14="http://schemas.microsoft.com/office/powerpoint/2010/main" val="40214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7" name="Google Shape;157;p1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158" name="Google Shape;158;p15"/>
          <p:cNvGrpSpPr/>
          <p:nvPr/>
        </p:nvGrpSpPr>
        <p:grpSpPr>
          <a:xfrm>
            <a:off x="7227977" y="2052723"/>
            <a:ext cx="1212302" cy="1038068"/>
            <a:chOff x="1934025" y="1001650"/>
            <a:chExt cx="415300" cy="355600"/>
          </a:xfrm>
        </p:grpSpPr>
        <p:sp>
          <p:nvSpPr>
            <p:cNvPr id="159" name="Google Shape;159;p15"/>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1"/>
          <p:cNvSpPr txBox="1"/>
          <p:nvPr/>
        </p:nvSpPr>
        <p:spPr>
          <a:xfrm>
            <a:off x="1312718" y="91937"/>
            <a:ext cx="6521337" cy="1323439"/>
          </a:xfrm>
          <a:prstGeom prst="rect">
            <a:avLst/>
          </a:prstGeom>
          <a:noFill/>
        </p:spPr>
        <p:txBody>
          <a:bodyPr wrap="none" rtlCol="0">
            <a:spAutoFit/>
          </a:bodyPr>
          <a:lstStyle/>
          <a:p>
            <a:r>
              <a:rPr lang="en-US" sz="8000" dirty="0">
                <a:ln>
                  <a:solidFill>
                    <a:schemeClr val="tx1"/>
                  </a:solidFill>
                </a:ln>
                <a:solidFill>
                  <a:schemeClr val="tx1"/>
                </a:solidFill>
                <a:effectLst>
                  <a:outerShdw blurRad="50800" dist="38100" dir="5400000" algn="t" rotWithShape="0">
                    <a:prstClr val="black">
                      <a:alpha val="40000"/>
                    </a:prstClr>
                  </a:outerShdw>
                </a:effectLst>
                <a:latin typeface="TH SarabunPSK" panose="020B0500040200020003" pitchFamily="34" charset="-34"/>
                <a:cs typeface="TH SarabunPSK" panose="020B0500040200020003" pitchFamily="34" charset="-34"/>
              </a:rPr>
              <a:t>40 Container loaded</a:t>
            </a:r>
            <a:endParaRPr lang="th-TH" sz="8000" dirty="0">
              <a:ln>
                <a:solidFill>
                  <a:schemeClr val="tx1"/>
                </a:solidFill>
              </a:ln>
              <a:solidFill>
                <a:schemeClr val="tx1"/>
              </a:solidFill>
              <a:effectLst>
                <a:outerShdw blurRad="50800" dist="38100" dir="5400000" algn="t" rotWithShape="0">
                  <a:prstClr val="black">
                    <a:alpha val="40000"/>
                  </a:prstClr>
                </a:outerShdw>
              </a:effectLst>
              <a:latin typeface="TH SarabunPSK" panose="020B0500040200020003" pitchFamily="34" charset="-34"/>
              <a:cs typeface="TH SarabunPSK" panose="020B0500040200020003" pitchFamily="34" charset="-34"/>
            </a:endParaRPr>
          </a:p>
        </p:txBody>
      </p:sp>
      <p:pic>
        <p:nvPicPr>
          <p:cNvPr id="2" name="รูปภาพ 1"/>
          <p:cNvPicPr>
            <a:picLocks noChangeAspect="1"/>
          </p:cNvPicPr>
          <p:nvPr/>
        </p:nvPicPr>
        <p:blipFill>
          <a:blip r:embed="rId3"/>
          <a:stretch>
            <a:fillRect/>
          </a:stretch>
        </p:blipFill>
        <p:spPr>
          <a:xfrm>
            <a:off x="121052" y="1536123"/>
            <a:ext cx="8904667" cy="1000092"/>
          </a:xfrm>
          <a:prstGeom prst="rect">
            <a:avLst/>
          </a:prstGeom>
        </p:spPr>
      </p:pic>
      <p:sp>
        <p:nvSpPr>
          <p:cNvPr id="10" name="Rectangle 2"/>
          <p:cNvSpPr/>
          <p:nvPr/>
        </p:nvSpPr>
        <p:spPr>
          <a:xfrm>
            <a:off x="121052" y="3090791"/>
            <a:ext cx="8870423" cy="1077218"/>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a:ln>
                  <a:solidFill>
                    <a:schemeClr val="tx1"/>
                  </a:solidFill>
                </a:ln>
                <a:solidFill>
                  <a:schemeClr val="tx1"/>
                </a:solidFill>
                <a:latin typeface="TH SarabunPSK" panose="020B0500040200020003" pitchFamily="34" charset="-34"/>
                <a:cs typeface="TH SarabunPSK" panose="020B0500040200020003" pitchFamily="34" charset="-34"/>
              </a:rPr>
              <a:t>	If the ship could only transport 40' containers, the nineteen bays could be numbered continuously from 1 to 19.</a:t>
            </a:r>
            <a:endParaRPr lang="th-TH" sz="3200" dirty="0">
              <a:ln>
                <a:solidFill>
                  <a:schemeClr val="tx1"/>
                </a:solidFill>
              </a:ln>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76277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7" name="Google Shape;157;p1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158" name="Google Shape;158;p15"/>
          <p:cNvGrpSpPr/>
          <p:nvPr/>
        </p:nvGrpSpPr>
        <p:grpSpPr>
          <a:xfrm>
            <a:off x="7227977" y="2052723"/>
            <a:ext cx="1212302" cy="1038068"/>
            <a:chOff x="1934025" y="1001650"/>
            <a:chExt cx="415300" cy="355600"/>
          </a:xfrm>
        </p:grpSpPr>
        <p:sp>
          <p:nvSpPr>
            <p:cNvPr id="159" name="Google Shape;159;p15"/>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1"/>
          <p:cNvSpPr/>
          <p:nvPr/>
        </p:nvSpPr>
        <p:spPr>
          <a:xfrm>
            <a:off x="2499186" y="-35625"/>
            <a:ext cx="4382931" cy="830997"/>
          </a:xfrm>
          <a:prstGeom prst="rect">
            <a:avLst/>
          </a:prstGeom>
        </p:spPr>
        <p:txBody>
          <a:bodyPr wrap="none">
            <a:spAutoFit/>
          </a:bodyPr>
          <a:lstStyle/>
          <a:p>
            <a:r>
              <a:rPr lang="en-US" sz="4800"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Bay numbering system</a:t>
            </a:r>
            <a:endParaRPr lang="th-TH" sz="4800"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pic>
        <p:nvPicPr>
          <p:cNvPr id="9" name="รูปภาพ 8"/>
          <p:cNvPicPr>
            <a:picLocks noChangeAspect="1"/>
          </p:cNvPicPr>
          <p:nvPr/>
        </p:nvPicPr>
        <p:blipFill rotWithShape="1">
          <a:blip r:embed="rId3"/>
          <a:srcRect l="820" r="1"/>
          <a:stretch/>
        </p:blipFill>
        <p:spPr>
          <a:xfrm>
            <a:off x="254232" y="666469"/>
            <a:ext cx="8889768" cy="1827053"/>
          </a:xfrm>
          <a:prstGeom prst="rect">
            <a:avLst/>
          </a:prstGeom>
        </p:spPr>
      </p:pic>
      <p:sp>
        <p:nvSpPr>
          <p:cNvPr id="10" name="Rectangle 2"/>
          <p:cNvSpPr/>
          <p:nvPr/>
        </p:nvSpPr>
        <p:spPr>
          <a:xfrm>
            <a:off x="1" y="2323783"/>
            <a:ext cx="9144000" cy="2800767"/>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	Since, however, the ship can transport both 20' and 40' containers, the bay spaces for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20' containers are numbered throughout fore to aft with odd numbers</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 i.e. in this case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01, 03, 05 and so on up to 75.</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 The bay spaces for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40' containers are numbered throughout with even numbers: 02, 04, 06 and so on up to 38. </a:t>
            </a:r>
          </a:p>
          <a:p>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The purple 20' </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container in the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first bay has the bay number 01. </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The light-brown 20' container in the second bay has the bay number 03 and the light-blue 40' container, which occupies a space in the first and second bays, has the bay number 02. The magenta-colored container has the bay number 25, the dark-green number 27 and the light-green number 26.</a:t>
            </a:r>
          </a:p>
        </p:txBody>
      </p:sp>
      <p:sp>
        <p:nvSpPr>
          <p:cNvPr id="2" name="วงรี 1"/>
          <p:cNvSpPr/>
          <p:nvPr/>
        </p:nvSpPr>
        <p:spPr>
          <a:xfrm>
            <a:off x="8277102" y="1710047"/>
            <a:ext cx="243148" cy="247843"/>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9977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7" name="Google Shape;157;p1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158" name="Google Shape;158;p15"/>
          <p:cNvGrpSpPr/>
          <p:nvPr/>
        </p:nvGrpSpPr>
        <p:grpSpPr>
          <a:xfrm>
            <a:off x="7227977" y="2052723"/>
            <a:ext cx="1212302" cy="1038068"/>
            <a:chOff x="1934025" y="1001650"/>
            <a:chExt cx="415300" cy="355600"/>
          </a:xfrm>
        </p:grpSpPr>
        <p:sp>
          <p:nvSpPr>
            <p:cNvPr id="159" name="Google Shape;159;p15"/>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1"/>
          <p:cNvSpPr/>
          <p:nvPr/>
        </p:nvSpPr>
        <p:spPr>
          <a:xfrm>
            <a:off x="2499186" y="-35625"/>
            <a:ext cx="4382931" cy="830997"/>
          </a:xfrm>
          <a:prstGeom prst="rect">
            <a:avLst/>
          </a:prstGeom>
        </p:spPr>
        <p:txBody>
          <a:bodyPr wrap="none">
            <a:spAutoFit/>
          </a:bodyPr>
          <a:lstStyle/>
          <a:p>
            <a:r>
              <a:rPr lang="en-US" sz="4800"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Bay numbering system</a:t>
            </a:r>
            <a:endParaRPr lang="th-TH" sz="4800"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pic>
        <p:nvPicPr>
          <p:cNvPr id="9" name="รูปภาพ 8"/>
          <p:cNvPicPr>
            <a:picLocks noChangeAspect="1"/>
          </p:cNvPicPr>
          <p:nvPr/>
        </p:nvPicPr>
        <p:blipFill rotWithShape="1">
          <a:blip r:embed="rId3"/>
          <a:srcRect l="820" r="1"/>
          <a:stretch/>
        </p:blipFill>
        <p:spPr>
          <a:xfrm>
            <a:off x="254232" y="666469"/>
            <a:ext cx="8889768" cy="1827053"/>
          </a:xfrm>
          <a:prstGeom prst="rect">
            <a:avLst/>
          </a:prstGeom>
        </p:spPr>
      </p:pic>
      <p:sp>
        <p:nvSpPr>
          <p:cNvPr id="10" name="Rectangle 2"/>
          <p:cNvSpPr/>
          <p:nvPr/>
        </p:nvSpPr>
        <p:spPr>
          <a:xfrm>
            <a:off x="1" y="2323783"/>
            <a:ext cx="9144000" cy="2800767"/>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	Since, however, the ship can transport both 20' and 40' containers, the bay spaces for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20' containers are numbered throughout fore to aft with odd numbers</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 i.e. in this case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01, 03, 05 and so on up to 75.</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 The bay spaces for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40' containers are numbered throughout with even numbers: 02, 04, 06 and so on up to 38. </a:t>
            </a:r>
          </a:p>
          <a:p>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The purple 20' </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container in the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first bay has the bay number 01. </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The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light-brown 20' </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container in the second bay has the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bay number 03 </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and the light-blue 40' container, which occupies a space in the first and second bays, has the bay number 02. The magenta-colored container has the bay number 25, the dark-green number 27 and the light-green number 26.</a:t>
            </a:r>
          </a:p>
        </p:txBody>
      </p:sp>
      <p:sp>
        <p:nvSpPr>
          <p:cNvPr id="2" name="วงรี 1"/>
          <p:cNvSpPr/>
          <p:nvPr/>
        </p:nvSpPr>
        <p:spPr>
          <a:xfrm>
            <a:off x="8098465" y="1719744"/>
            <a:ext cx="243148" cy="247843"/>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78540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7" name="Google Shape;157;p1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158" name="Google Shape;158;p15"/>
          <p:cNvGrpSpPr/>
          <p:nvPr/>
        </p:nvGrpSpPr>
        <p:grpSpPr>
          <a:xfrm>
            <a:off x="7227977" y="2052723"/>
            <a:ext cx="1212302" cy="1038068"/>
            <a:chOff x="1934025" y="1001650"/>
            <a:chExt cx="415300" cy="355600"/>
          </a:xfrm>
        </p:grpSpPr>
        <p:sp>
          <p:nvSpPr>
            <p:cNvPr id="159" name="Google Shape;159;p15"/>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1"/>
          <p:cNvSpPr/>
          <p:nvPr/>
        </p:nvSpPr>
        <p:spPr>
          <a:xfrm>
            <a:off x="2499186" y="-35625"/>
            <a:ext cx="4382931" cy="830997"/>
          </a:xfrm>
          <a:prstGeom prst="rect">
            <a:avLst/>
          </a:prstGeom>
        </p:spPr>
        <p:txBody>
          <a:bodyPr wrap="none">
            <a:spAutoFit/>
          </a:bodyPr>
          <a:lstStyle/>
          <a:p>
            <a:r>
              <a:rPr lang="en-US" sz="4800"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Bay numbering system</a:t>
            </a:r>
            <a:endParaRPr lang="th-TH" sz="4800"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pic>
        <p:nvPicPr>
          <p:cNvPr id="9" name="รูปภาพ 8"/>
          <p:cNvPicPr>
            <a:picLocks noChangeAspect="1"/>
          </p:cNvPicPr>
          <p:nvPr/>
        </p:nvPicPr>
        <p:blipFill rotWithShape="1">
          <a:blip r:embed="rId3"/>
          <a:srcRect l="820" r="1"/>
          <a:stretch/>
        </p:blipFill>
        <p:spPr>
          <a:xfrm>
            <a:off x="254232" y="666469"/>
            <a:ext cx="8889768" cy="1827053"/>
          </a:xfrm>
          <a:prstGeom prst="rect">
            <a:avLst/>
          </a:prstGeom>
        </p:spPr>
      </p:pic>
      <p:sp>
        <p:nvSpPr>
          <p:cNvPr id="10" name="Rectangle 2"/>
          <p:cNvSpPr/>
          <p:nvPr/>
        </p:nvSpPr>
        <p:spPr>
          <a:xfrm>
            <a:off x="1" y="2323783"/>
            <a:ext cx="9144000" cy="2800767"/>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	Since, however, the ship can transport both 20' and 40' containers, the bay spaces for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20' containers are numbered throughout fore to aft with odd numbers</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 i.e. in this case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01, 03, 05 and so on up to 75.</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 The bay spaces for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40' containers are numbered throughout with even numbers: 02, 04, 06 and so on up to 38. </a:t>
            </a:r>
          </a:p>
          <a:p>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The purple 20' </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container in the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first bay has the bay number 01. </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The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light-brown 20' </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container in the second bay has the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bay number 03 </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and the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light-blue 40' </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container, which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occupies a space in the first and second bays, </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has the </a:t>
            </a:r>
            <a:r>
              <a:rPr lang="en-US" sz="2200" dirty="0">
                <a:ln>
                  <a:solidFill>
                    <a:srgbClr val="C00000"/>
                  </a:solidFill>
                </a:ln>
                <a:solidFill>
                  <a:srgbClr val="FF0000"/>
                </a:solidFill>
                <a:latin typeface="TH SarabunPSK" panose="020B0500040200020003" pitchFamily="34" charset="-34"/>
                <a:cs typeface="TH SarabunPSK" panose="020B0500040200020003" pitchFamily="34" charset="-34"/>
              </a:rPr>
              <a:t>bay number 02. </a:t>
            </a:r>
            <a:r>
              <a:rPr lang="en-US" sz="2200" dirty="0">
                <a:ln>
                  <a:solidFill>
                    <a:schemeClr val="tx1"/>
                  </a:solidFill>
                </a:ln>
                <a:solidFill>
                  <a:schemeClr val="tx1"/>
                </a:solidFill>
                <a:latin typeface="TH SarabunPSK" panose="020B0500040200020003" pitchFamily="34" charset="-34"/>
                <a:cs typeface="TH SarabunPSK" panose="020B0500040200020003" pitchFamily="34" charset="-34"/>
              </a:rPr>
              <a:t>The magenta-colored container has the bay number 25, the dark-green number 27 and the light-green number 26.</a:t>
            </a:r>
          </a:p>
        </p:txBody>
      </p:sp>
      <p:sp>
        <p:nvSpPr>
          <p:cNvPr id="2" name="วงรี 1"/>
          <p:cNvSpPr/>
          <p:nvPr/>
        </p:nvSpPr>
        <p:spPr>
          <a:xfrm>
            <a:off x="8039343" y="1523626"/>
            <a:ext cx="540282" cy="273971"/>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50083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7" name="Google Shape;157;p1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158" name="Google Shape;158;p15"/>
          <p:cNvGrpSpPr/>
          <p:nvPr/>
        </p:nvGrpSpPr>
        <p:grpSpPr>
          <a:xfrm>
            <a:off x="7227977" y="2052723"/>
            <a:ext cx="1212302" cy="1038068"/>
            <a:chOff x="1934025" y="1001650"/>
            <a:chExt cx="415300" cy="355600"/>
          </a:xfrm>
        </p:grpSpPr>
        <p:sp>
          <p:nvSpPr>
            <p:cNvPr id="159" name="Google Shape;159;p15"/>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สี่เหลี่ยมผืนผ้า 7"/>
          <p:cNvSpPr/>
          <p:nvPr/>
        </p:nvSpPr>
        <p:spPr>
          <a:xfrm>
            <a:off x="171847" y="90744"/>
            <a:ext cx="8819628" cy="1346170"/>
          </a:xfrm>
          <a:prstGeom prst="rect">
            <a:avLst/>
          </a:prstGeom>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thaiDist"/>
            <a:r>
              <a:rPr lang="en-US" sz="2800" dirty="0">
                <a:ln>
                  <a:solidFill>
                    <a:schemeClr val="tx1"/>
                  </a:solidFill>
                </a:ln>
                <a:solidFill>
                  <a:schemeClr val="tx1"/>
                </a:solidFill>
                <a:latin typeface="TH SarabunPSK" panose="020B0500040200020003" pitchFamily="34" charset="-34"/>
                <a:cs typeface="TH SarabunPSK" panose="020B0500040200020003" pitchFamily="34" charset="-34"/>
              </a:rPr>
              <a:t>	Row is the arrangement of containers according to the width of the ship. The container on the left (Port Side) is assigned an even number 02, 04, 06, 08…. The container on the right (Starboard) is assigned an odd number 01, 03, 05, 07, 09…</a:t>
            </a:r>
          </a:p>
          <a:p>
            <a:pPr algn="thaiDist"/>
            <a:endParaRPr lang="th-TH" sz="2800" dirty="0">
              <a:ln>
                <a:solidFill>
                  <a:schemeClr val="tx1"/>
                </a:solidFill>
              </a:ln>
              <a:solidFill>
                <a:schemeClr val="tx1"/>
              </a:solidFill>
              <a:latin typeface="TH SarabunPSK" panose="020B0500040200020003" pitchFamily="34" charset="-34"/>
              <a:cs typeface="TH SarabunPSK" panose="020B0500040200020003" pitchFamily="34" charset="-34"/>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10" y="1763060"/>
            <a:ext cx="7142302" cy="2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สี่เหลี่ยมผืนผ้า 9"/>
          <p:cNvSpPr/>
          <p:nvPr/>
        </p:nvSpPr>
        <p:spPr>
          <a:xfrm>
            <a:off x="1" y="4147919"/>
            <a:ext cx="1484416" cy="584775"/>
          </a:xfrm>
          <a:prstGeom prst="rect">
            <a:avLst/>
          </a:prstGeom>
        </p:spPr>
        <p:txBody>
          <a:bodyPr wrap="square">
            <a:spAutoFit/>
          </a:bodyPr>
          <a:lstStyle/>
          <a:p>
            <a:r>
              <a:rPr lang="en-US" sz="3200" dirty="0">
                <a:ln>
                  <a:solidFill>
                    <a:schemeClr val="tx1"/>
                  </a:solidFill>
                </a:ln>
                <a:latin typeface="TH SarabunPSK" panose="020B0500040200020003" pitchFamily="34" charset="-34"/>
                <a:cs typeface="TH SarabunPSK" panose="020B0500040200020003" pitchFamily="34" charset="-34"/>
              </a:rPr>
              <a:t>(Port Side) </a:t>
            </a:r>
            <a:endParaRPr lang="th-TH" sz="3200" dirty="0">
              <a:ln>
                <a:solidFill>
                  <a:schemeClr val="tx1"/>
                </a:solidFill>
              </a:ln>
            </a:endParaRPr>
          </a:p>
        </p:txBody>
      </p:sp>
      <p:sp>
        <p:nvSpPr>
          <p:cNvPr id="11" name="สี่เหลี่ยมผืนผ้า 10"/>
          <p:cNvSpPr/>
          <p:nvPr/>
        </p:nvSpPr>
        <p:spPr>
          <a:xfrm>
            <a:off x="7531052" y="4151350"/>
            <a:ext cx="1539204" cy="584775"/>
          </a:xfrm>
          <a:prstGeom prst="rect">
            <a:avLst/>
          </a:prstGeom>
        </p:spPr>
        <p:txBody>
          <a:bodyPr wrap="none">
            <a:spAutoFit/>
          </a:bodyPr>
          <a:lstStyle/>
          <a:p>
            <a:r>
              <a:rPr lang="en-US" sz="3200" dirty="0">
                <a:ln>
                  <a:solidFill>
                    <a:schemeClr val="tx1"/>
                  </a:solidFill>
                </a:ln>
                <a:latin typeface="TH SarabunPSK" panose="020B0500040200020003" pitchFamily="34" charset="-34"/>
                <a:cs typeface="TH SarabunPSK" panose="020B0500040200020003" pitchFamily="34" charset="-34"/>
              </a:rPr>
              <a:t>(Starboard)</a:t>
            </a:r>
          </a:p>
        </p:txBody>
      </p:sp>
    </p:spTree>
    <p:extLst>
      <p:ext uri="{BB962C8B-B14F-4D97-AF65-F5344CB8AC3E}">
        <p14:creationId xmlns:p14="http://schemas.microsoft.com/office/powerpoint/2010/main" val="444053550"/>
      </p:ext>
    </p:extLst>
  </p:cSld>
  <p:clrMapOvr>
    <a:masterClrMapping/>
  </p:clrMapOvr>
</p:sld>
</file>

<file path=ppt/theme/theme1.xml><?xml version="1.0" encoding="utf-8"?>
<a:theme xmlns:a="http://schemas.openxmlformats.org/drawingml/2006/main" name="Cymbel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863</Words>
  <Application>Microsoft Office PowerPoint</Application>
  <PresentationFormat>On-screen Show (16:9)</PresentationFormat>
  <Paragraphs>50</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Poppins</vt:lpstr>
      <vt:lpstr>TH SarabunPSK</vt:lpstr>
      <vt:lpstr>Poppins Light</vt:lpstr>
      <vt:lpstr>Arial</vt:lpstr>
      <vt:lpstr>Cymbeline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PC__</dc:creator>
  <cp:lastModifiedBy>ศิริอร สนองค์</cp:lastModifiedBy>
  <cp:revision>26</cp:revision>
  <cp:lastPrinted>2018-11-18T12:23:34Z</cp:lastPrinted>
  <dcterms:modified xsi:type="dcterms:W3CDTF">2023-03-08T15:12:47Z</dcterms:modified>
</cp:coreProperties>
</file>