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45"/>
  </p:notesMasterIdLst>
  <p:sldIdLst>
    <p:sldId id="467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23" r:id="rId22"/>
    <p:sldId id="424" r:id="rId23"/>
    <p:sldId id="425" r:id="rId24"/>
    <p:sldId id="426" r:id="rId25"/>
    <p:sldId id="427" r:id="rId26"/>
    <p:sldId id="428" r:id="rId27"/>
    <p:sldId id="429" r:id="rId28"/>
    <p:sldId id="430" r:id="rId29"/>
    <p:sldId id="431" r:id="rId30"/>
    <p:sldId id="432" r:id="rId31"/>
    <p:sldId id="433" r:id="rId32"/>
    <p:sldId id="472" r:id="rId33"/>
    <p:sldId id="468" r:id="rId34"/>
    <p:sldId id="479" r:id="rId35"/>
    <p:sldId id="469" r:id="rId36"/>
    <p:sldId id="470" r:id="rId37"/>
    <p:sldId id="480" r:id="rId38"/>
    <p:sldId id="471" r:id="rId39"/>
    <p:sldId id="473" r:id="rId40"/>
    <p:sldId id="474" r:id="rId41"/>
    <p:sldId id="475" r:id="rId42"/>
    <p:sldId id="476" r:id="rId43"/>
    <p:sldId id="400" r:id="rId44"/>
  </p:sldIdLst>
  <p:sldSz cx="9144000" cy="5143500" type="screen16x9"/>
  <p:notesSz cx="6858000" cy="9144000"/>
  <p:embeddedFontLst>
    <p:embeddedFont>
      <p:font typeface="Be Vietnam ExtraBold" panose="020B0604020202020204" charset="0"/>
      <p:bold r:id="rId46"/>
      <p:boldItalic r:id="rId47"/>
    </p:embeddedFont>
    <p:embeddedFont>
      <p:font typeface="Libre Franklin" pitchFamily="2" charset="0"/>
      <p:regular r:id="rId48"/>
      <p:bold r:id="rId49"/>
      <p:italic r:id="rId50"/>
      <p:boldItalic r:id="rId51"/>
    </p:embeddedFont>
    <p:embeddedFont>
      <p:font typeface="Libre Franklin Thin" pitchFamily="2" charset="0"/>
      <p:regular r:id="rId52"/>
      <p:bold r:id="rId53"/>
      <p:italic r:id="rId54"/>
      <p:boldItalic r:id="rId55"/>
    </p:embeddedFont>
    <p:embeddedFont>
      <p:font typeface="TH Niramit AS" panose="02000506000000020004" pitchFamily="2" charset="-34"/>
      <p:regular r:id="rId56"/>
      <p:bold r:id="rId57"/>
      <p:italic r:id="rId58"/>
      <p:boldItalic r:id="rId59"/>
    </p:embeddedFont>
  </p:embeddedFontLst>
  <p:custDataLst>
    <p:tags r:id="rId6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558" autoAdjust="0"/>
  </p:normalViewPr>
  <p:slideViewPr>
    <p:cSldViewPr snapToGrid="0">
      <p:cViewPr varScale="1">
        <p:scale>
          <a:sx n="96" d="100"/>
          <a:sy n="96" d="100"/>
        </p:scale>
        <p:origin x="96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font" Target="fonts/font10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8.fntdata"/><Relationship Id="rId58" Type="http://schemas.openxmlformats.org/officeDocument/2006/relationships/font" Target="fonts/font13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font" Target="fonts/font11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59" Type="http://schemas.openxmlformats.org/officeDocument/2006/relationships/font" Target="fonts/font14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9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Relationship Id="rId57" Type="http://schemas.openxmlformats.org/officeDocument/2006/relationships/font" Target="fonts/font12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6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751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43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011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70" r:id="rId2"/>
    <p:sldLayoutId id="2147483680" r:id="rId3"/>
    <p:sldLayoutId id="2147483705" r:id="rId4"/>
    <p:sldLayoutId id="214748370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8" y="3370940"/>
            <a:ext cx="6538457" cy="649200"/>
          </a:xfrm>
        </p:spPr>
        <p:txBody>
          <a:bodyPr/>
          <a:lstStyle/>
          <a:p>
            <a:r>
              <a:rPr lang="en-US" sz="2800" dirty="0"/>
              <a:t>Week 2: Afternoon Section (Part 2)</a:t>
            </a:r>
            <a:endParaRPr lang="th-TH" sz="2800" dirty="0"/>
          </a:p>
        </p:txBody>
      </p:sp>
      <p:sp>
        <p:nvSpPr>
          <p:cNvPr id="4" name="Subtitle 1"/>
          <p:cNvSpPr>
            <a:spLocks noGrp="1"/>
          </p:cNvSpPr>
          <p:nvPr/>
        </p:nvSpPr>
        <p:spPr>
          <a:xfrm>
            <a:off x="786824" y="4044052"/>
            <a:ext cx="5316250" cy="6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1600" b="0" i="0" u="none" strike="noStrike" cap="none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Libre Franklin"/>
              <a:buNone/>
              <a:defRPr sz="2800" b="0" i="0" u="none" strike="noStrike" cap="none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r>
              <a:rPr lang="th-TH" dirty="0"/>
              <a:t>อาจารย์ผู้สอน </a:t>
            </a:r>
            <a:r>
              <a:rPr lang="en-US" dirty="0"/>
              <a:t>: </a:t>
            </a:r>
            <a:r>
              <a:rPr lang="th-TH" dirty="0"/>
              <a:t>ผศ.ดร.ปรีชา  วรารัตน์ไชย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13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ข้อควรปฏิบัติในการกำหนดสมมติฐานการวิจัยที่ดี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68570" y="1071905"/>
            <a:ext cx="82750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1. การตั้งสมมติฐานการวิจัยควร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กระทำหลังจากที่ได้ศึกษาเอกสาร และงานวิจัยที่เกี่ยวข้องเรียบร้อยแล้ว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 หรือกล่าวอีกนัยหนึ่งว่ากระทำหลังจากที่ได้ทบทวนวรรณกรรมที่เกี่ยวข้องอย่างครอบคลุมแล้ว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2. การตั้งสมมติฐานการวิจัยควร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เขียนในรูปของประโยคบอกเล่า 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เช่น งานวิจัยเรื่อง “ความ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มพันธ์ระหว่างการเรียนรู้องค์การกับประสิทธิภาพการบริหารงานขององค์กรธุรกิจ” สมมติฐานคือการเรียนรู้องค์การไม่มีความสัมพันธ์กับประสิทธิภาพการบริหารงานขององค์กรธุรกิ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92721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ข้อควรปฏิบัติในการกำหนดสมมติฐานการวิจัยที่ดี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68570" y="1232922"/>
            <a:ext cx="827507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3. การตั้งสมมติฐานการวิจัยควรเขียนสมมติฐานการวิจัยใน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ลักษณะที่จะเป็นแนวทางในการ</a:t>
            </a:r>
          </a:p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สรุปว่ายอมรับหรือปฏิเสธสมมติฐานการวิจัย 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งานวิจัยเรื่อง “ความสัมพันธ์ระหว่างการเรียนรู้องค์การกับประสิทธิภาพการบริหารงานขององค์กรธุรกิจ”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 คือ การเรียนรู้องค์การไม่มีความสัมพันธ์กับประสิทธิภาพการบริหารงานขององค์กรธุรกิจ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” หากผลการทดสอบสมมติฐานทางสถิติออกมาแล้ว พบว่าไม่มีความสัมพันธ์กัน จะทำให้นักวิจัยยอมรับสมมติฐานที่ตั้งไว้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(Accept)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แต่ถ้าหากผลการทดสอบสมมติฐานทางสถิติออกมาแล้วปรากฏว่ามีความสัมพันธ์กัน นักวิจัยจะปฏิเสธสมมติฐานที่ตั้งไว้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(Reject)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8804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895736"/>
            <a:ext cx="86280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สอดคล้องกับจุดมุ่งหมายของการวิจัย 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จุดมุ่งหมายต้องการศึกษาอะไร สมมติฐานก็ควรตั้ง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ให้อยู่ในลักษณะแนวทางเดียวกันคือ การคาดคะเนคำตอบที่ได้จากการศึกษา 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ต้องตอบคำถามได้ครอบคลุมปัญหาทุกๆ ด้านที่ศึกษา 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โดยระบุความสัมพันธ์ของตัวแปรที่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นใจในรูปของความแตกต่าง มากกว่า น้อยกว่า หรือสัมพันธ์กัน ซึ่งสามารถสรุปได้ว่า เป็นจริงหรือไม่ 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สามารถทดสอบได้ด้วยข้อมูลและวิธีการทางสถิติ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ใช้ภาษาที่ชัดเจน เข้าใจง่าย กระชับ และรัดกุม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อ่านแล้วไม่ต้องแปลความหมายอีก เช่น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พนักงานการไฟฟ้าฝ่ายผลิตแห่งประเทศไทยที่มีตำแหน่งงานแตกต่างกันมีความต้องการอบรมใน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หลักสูตรการพัฒนาบุคลิกภาพไม่แตกต่างกัน </a:t>
            </a:r>
          </a:p>
        </p:txBody>
      </p:sp>
    </p:spTree>
    <p:extLst>
      <p:ext uri="{BB962C8B-B14F-4D97-AF65-F5344CB8AC3E}">
        <p14:creationId xmlns:p14="http://schemas.microsoft.com/office/powerpoint/2010/main" val="422688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ลักษณะของสมมติฐานการวิจัยที่ดี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1357130"/>
            <a:ext cx="827507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สมมติฐานแต่ละข้อควรตอบคำถามเพียงข้อเดียวหรือประเด็นเดียว 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ากมีตัวแปรที่จะต้องศึกษาหลายตัว ควรแยกเป็นสมมติฐานย่อยแต่ละข้อ เพราะจะสามารถสรุปการยอมรับหรือปฏิเสธสมมติฐานได้ชัดเจนและครบทุกประเด็น</a:t>
            </a: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6. 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สมเหตุสมผลตามทฤษฎี หลักการและเหตุผล สรุปที่เป็นจริงที่ยอมรับกันทั่วไป</a:t>
            </a:r>
          </a:p>
        </p:txBody>
      </p:sp>
    </p:spTree>
    <p:extLst>
      <p:ext uri="{BB962C8B-B14F-4D97-AF65-F5344CB8AC3E}">
        <p14:creationId xmlns:p14="http://schemas.microsoft.com/office/powerpoint/2010/main" val="228823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895736"/>
            <a:ext cx="82750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ในงานวิจัยธุรกิจที่พบแบ่งเป็น 2 ประเภท ได้แก่ สมมติฐานการวิจัยและสมมติฐานทางสถิติ แต่ละประเภทมีรายละเอียดดังนี้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81031" y="1851984"/>
            <a:ext cx="850643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สมมติฐานการวิจัย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 (Research Hypothesis) 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มมติฐานที่เขียนอยู่ในรูปของข้อความที่แสดงถึงความสัมพันธ์ของตัวแปรที่ศึกษากับคำตอบที่นักวิจัยคาดคะเน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โดยใช้ภาษาที่เข้าใจง่าย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สามารถสื่อความหมายได้โดยตรง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 นักวิจัยต้องเขียนให้สอดคล้องกับวัตถุประสงค์ของการวิจัยด้วยการเขียนสมมติฐานของการวิจัย 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การเขียนสมมติฐานจึงเขียนได้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แบบมีทิศทาง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และแบบไม่มีทิศทาง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6678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52892" y="1155698"/>
            <a:ext cx="850643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แบบมีทิศทาง (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Directional Hypothesis) 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เป็นการเขียนโดยระบุทิศทางความสัมพันธ์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องตัวแปรว่าสัมพันธ์ในทางใด หรือถ้าเป็นการเปรียบเทียบก็สามารถระบุถึงทิศทางของความแตกต่างได้ เช่น มากกว่า น้อยกว่า มีความสัมพันธ์ทางบวกหรือทางลบ ตัวอย่างการเขียนสมมติฐา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13AC1-15CC-4052-8B33-C45289A7A65D}"/>
              </a:ext>
            </a:extLst>
          </p:cNvPr>
          <p:cNvSpPr txBox="1"/>
          <p:nvPr/>
        </p:nvSpPr>
        <p:spPr>
          <a:xfrm>
            <a:off x="911428" y="2905806"/>
            <a:ext cx="71893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 :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เพศหญิงชอบซื้อสินค้าด้วยเงินผ่อนมากกว่าเพศชาย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 :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รายได้ของผู้บริโภคมีความสัมพันธ์ทางบวกกับการออมเงิน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 :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ข้าราชการจะรับประทานอาหารนอกบ้านน้อยกว่าพนักงานรัฐวิสาหกิจ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917256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52892" y="1155698"/>
            <a:ext cx="836260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แบบไม่มีทิศทาง (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Non Directional Hypothesis) 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เขียนเป็นกลางๆ ที่ไม่ได้ระบุทิศทางของความสัมพันธ์ของตัวแปรหรือทิศทางของความแตกต่าง เพียงแต่ระบุว่ามีความ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สัมพันธ์กันหรือแตกต่างกันเท่านั้น ตัวอย่างการเขียนสมมติฐานงานวิจัย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C13AC1-15CC-4052-8B33-C45289A7A65D}"/>
              </a:ext>
            </a:extLst>
          </p:cNvPr>
          <p:cNvSpPr txBox="1"/>
          <p:nvPr/>
        </p:nvSpPr>
        <p:spPr>
          <a:xfrm>
            <a:off x="911428" y="2905806"/>
            <a:ext cx="7189364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สมมติฐาน : รายได้ของพนักงานขายที่เป็นเพศชายแตกต่างจากรายได้ของพนักงานขายที่เป็นเพศหญิง</a:t>
            </a: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สมมติฐาน : รายได้ของนักธุรกิจมีความสัมพันธ์กับประสบการณ์ในการทำธุรกิจ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1086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252892" y="1021474"/>
            <a:ext cx="869816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สมมติฐานทางสถิติ (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Statistical Hypothesis) 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เป็นสมมติฐานที่ใช้ในการทดสอบค่าทางสถิติ ซึ่งจะอธิบายในรูปของสัญลักษณ์ทางคณิตศาสตร์ 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ซึ่งข้อมูลที่ได้มาจากกลุ่มตัวอย่าง เรียกว่า ค่าสถิติ 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แต่ถ้า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ข้อมูลที่ได้มาจากประชากรทั้งหมดเรียกว่า ค่าพารามิเตอร์ 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ั้งค่าสถิติและค่าพารามิเตอร์ต่างก็มีสัญลักษณ์ ดังนั้นเพื่อให้เข้าใจชัดเจนการแสดงสัญลักษณ์เปรียบเทียบระหว่างค่าสถิติกับค่าพารามิเตอร์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540834-E070-4BC0-A8A3-2B1A0EEF3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448" y="2670698"/>
            <a:ext cx="4267037" cy="1989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916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D72FF-E7BC-4BB2-B0BB-B484ED3FDE68}"/>
              </a:ext>
            </a:extLst>
          </p:cNvPr>
          <p:cNvSpPr txBox="1"/>
          <p:nvPr/>
        </p:nvSpPr>
        <p:spPr>
          <a:xfrm>
            <a:off x="456110" y="1232922"/>
            <a:ext cx="830321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(1) 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Null Hypothesis) 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แทน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สัญลักษณ์ด้วย 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เป็นสมมติฐานแสดง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้อความที่เป็นกลาง โดยระบุถึงความสัมพันธ์ของตัวแปรในลักษณะเท่ากัน ไม่แตกต่างกันหรือไม่มีความสัมพันธ์กัน</a:t>
            </a:r>
          </a:p>
          <a:p>
            <a:pPr algn="thaiDist"/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(2) 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สมมติฐานรอง (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Alternative Hypothesis) 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แทน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สัญลักษณ์ด้วย 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หรือ </a:t>
            </a:r>
            <a:r>
              <a:rPr lang="en-US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Ha 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แตกต่างหรือตรงข้ามกับสมมติฐานหลัก โดยระบุถึงความสัมพันธ์ของตัวแปรในลักษณะไม่เท่ากัน แตกต่างกัน มากกว่า น้อยกว่า หรือมีความสัมพันธ์กั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3051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F291C5-C0FF-41E7-932B-2135F9C7F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283" y="1128826"/>
            <a:ext cx="6001434" cy="3451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499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357812" y="1491490"/>
            <a:ext cx="6695620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การตั้งสมมติฐานการวิจัย</a:t>
            </a:r>
            <a:endParaRPr lang="en-US" sz="6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722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การทดสอบสมมติฐานทางสถิติ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จะทดสอบกับสมมติฐานหลัก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เพราะค่าสถิติที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คำนวณออกมาได้กำหนดเอาไว้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ดังนั้นสิ่งที่จะต้องพิจารณาคือ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กับสมมติฐานการวิจัย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้งไว้เป็นไปในทิศทางเดียวกันหรือเหมือนกันหรือไม่ หากตั้งไว้เหมือนกัน ผลการทดสอบสมมติฐานยอมรั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Accept)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เท่ากับยอมรับสมมติฐานการวิจัยที่ตั้งไว้ด้วย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ในกรณีที่สมมติฐานการวิจัยตั้งไว้ตรงกันข้ามกับสมมติฐานหลัก 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คือสมมติฐานการวิจัยจะไปเหมือนกับสมมติฐานรอง 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เมื่อผลการ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ทดสอบออกมาเป็นปฏิเสธ (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Reject) 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หมายความว่า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ยอมรับสมมติฐานรอง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นี้เท่ากับยอมรับสมมติฐานการวิจัยที่ตั้งไว้ด้วย ด้วยเหตุที่สมมติฐานการวิจัยตั้งไว้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4182100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การทดสอบสมมติฐานทางสถิติ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จะทดสอบกับสมมติฐานหลัก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เพราะค่าสถิติที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คำนวณออกมาได้กำหนดเอาไว้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ดังนั้นสิ่งที่จะต้องพิจารณาคือ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กับสมมติฐานการวิจัย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้งไว้เป็นไปในทิศทางเดียวกันหรือเหมือนกันหรือไม่ หากตั้งไว้เหมือนกัน ผลการทดสอบสมมติฐานยอมรั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Accept)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เท่ากับยอมรับสมมติฐานการวิจัยที่ตั้งไว้ด้วย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ในกรณีที่สมมติฐานการวิจัยตั้งไว้ตรงกันข้ามกับสมมติฐานหลัก 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คือสมมติฐานการวิจัยจะไปเหมือนกับสมมติฐานรอง 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เมื่อผลการ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ทดสอบออกมาเป็นปฏิเสธ (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Reject) 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หมายความว่า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ยอมรับสมมติฐานรอง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นี้เท่ากับยอมรับสมมติฐานการวิจัยที่ตั้งไว้ด้วย ด้วยเหตุที่สมมติฐานการวิจัยตั้งไว้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35736274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(Hypothesis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การทดสอบสมมติฐานทางสถิติ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จะทดสอบกับสมมติฐานหลัก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เท่านั้น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เพราะค่าสถิติที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่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คำนวณออกมาได้กำหนดเอาไว้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ดังนั้นสิ่งที่จะต้องพิจารณาคือ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 H0 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กับสมมติฐานการวิจัย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้งไว้เป็นไปในทิศทางเดียวกันหรือเหมือนกันหรือไม่ หากตั้งไว้เหมือนกัน ผลการทดสอบสมมติฐานยอมรับ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Accept)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เท่ากับยอมรับสมมติฐานการวิจัยที่ตั้งไว้ด้วย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ในกรณีที่สมมติฐานการวิจัยตั้งไว้ตรงกันข้ามกับสมมติฐานหลัก 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คือสมมติฐานการวิจัยจะไปเหมือนกับสมมติฐานรอง 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เมื่อผลการ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ทดสอบออกมาเป็นปฏิเสธ (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Reject) 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สมมติฐานหลัก 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H0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หมายความว่า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ยอมรับสมมติฐานรอง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กรณีนี้เท่ากับยอมรับสมมติฐานการวิจัยที่ตั้งไว้ด้วย ด้วยเหตุที่สมมติฐานการวิจัยตั้งไว้เหมือนกับสมมติฐานรอง 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H1</a:t>
            </a:r>
          </a:p>
        </p:txBody>
      </p:sp>
    </p:spTree>
    <p:extLst>
      <p:ext uri="{BB962C8B-B14F-4D97-AF65-F5344CB8AC3E}">
        <p14:creationId xmlns:p14="http://schemas.microsoft.com/office/powerpoint/2010/main" val="26878617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Estimation)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ประมาณค่าคือ การใช้ค่าสถิติที่ได้จากตัวอย่างไปประมาณค่าพารามิเตอร์ เป็นการหาข้อสรุปที่เกี่ยวกับพารามิเตอร์ ในลักษณะของการประมาณ เช่น การประมาณค่าเฉลี่ยของประชากร การประมาณค่าสัดส่วนของประชากร กล่าวโดยสรุปการประมาณค่าเกี่ยวข้องกับค่าสถิติที่ได้มาประมาณหาค่าความจริงในระดับประชากรในเรื่องเดียวกัน การประมาณค่าแบ่งออกได้เป็น 2 แบบคือ การประมาณค่าแบบจุด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Point Estimation) 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กับการประมาณค่าแบบช่วง (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Interval Estimation) 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ซึ่งแต่ละแบบมีลักษณะดังนี้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3710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Estimation)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367123"/>
            <a:ext cx="820971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1. 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การประมาณค่าแบบจุด 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การประมาณค่าพารามิเตอร์ของประชากรค่าเดียว การประมาณค่าในลักษณะนี้ มีโอกาสเกิดค่าคลาดเคลื่อนไปจากค่าพารามิเตอร์สูง เพราะปัจจัยขึ้นอยู่กับหน่วยตัวอย่างที่นำมาวิเคราะห์ หากหน่วยตัวอย่างนั้นได้มาจากการสุ่มตัวอย่างความคลาดเคลื่อนได้ระดับหนึ่ง ทั้งนี้การประมาณค่าพารามิเตอร์ซึ่งเป็นลักษณะของประชากรจากข้อมูลตัวอย่าง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2. 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การประมาณค่าแบบช่วง 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ที่นิยมในงานวิจัยธุรกิจ เพราะมีโอกาสถูกต้องมากกว่าการประมาณแบบจุด เนื่องจากมีช่วงขอบเขตค่าเฉลี่ยของข้อมูลครอบคลุมมากกว่าการประมาณค่าแบบจุดซึ่งมีค่าเฉลี่ยเพียงข้อมูลเดียว ขอบเขตของค่าเฉลี่ยช่วงเรียกว่า ช่วงความเชื่อมั่น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Confidence Interval)</a:t>
            </a:r>
          </a:p>
        </p:txBody>
      </p:sp>
    </p:spTree>
    <p:extLst>
      <p:ext uri="{BB962C8B-B14F-4D97-AF65-F5344CB8AC3E}">
        <p14:creationId xmlns:p14="http://schemas.microsoft.com/office/powerpoint/2010/main" val="33248857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42021-6555-46C8-B60F-D1F93BE96A56}"/>
              </a:ext>
            </a:extLst>
          </p:cNvPr>
          <p:cNvSpPr txBox="1"/>
          <p:nvPr/>
        </p:nvSpPr>
        <p:spPr>
          <a:xfrm>
            <a:off x="456110" y="905458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วิธีการทดสอบสมมติฐาน (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Hypothesis Test)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7338C5-3A4A-4D02-A267-4250DF308F4E}"/>
              </a:ext>
            </a:extLst>
          </p:cNvPr>
          <p:cNvSpPr txBox="1"/>
          <p:nvPr/>
        </p:nvSpPr>
        <p:spPr>
          <a:xfrm>
            <a:off x="401251" y="1547767"/>
            <a:ext cx="820971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การทดสอบสมมติฐานทางสถิติมี 2 วิธี ได้แก่ การทดสอบสมมติฐานแบบ 2 ทาง (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Two– tailed Test) 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และการทดสอบสมมติฐานแบบทางเดียว (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One – tailed Test) 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ความแตกต่างทั้ง 2 แบบใช้ทิศทางการทดสอบเป็นหลัก กล่าวคือ ถ้าทดสอบสมมติฐานแบบมีทิศทางจะเรียกว่าการทดสอบแบบทางเดียว แต่ถ้าทดสอบสมมติฐานแบบไม่มีทิศทางจะเรียกว่า การทดสอบแบบ 2 ทาง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52600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986CE0FE-A350-4694-8EA7-65E9BE4E00D6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2257430" y="1896582"/>
            <a:ext cx="4914366" cy="798000"/>
          </a:xfrm>
        </p:spPr>
        <p:txBody>
          <a:bodyPr/>
          <a:lstStyle/>
          <a:p>
            <a:r>
              <a:rPr lang="th-TH" sz="48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กรอบแนวคิดงานวิจัย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3481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6236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กิตติพันธ์ คงสวัสดิ์เกียรติ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895736"/>
            <a:ext cx="82750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กรอบแนวคิดการวิจัย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รอบของการวิจัยในด้านเนื้อหาสาระสำคัญในงานวิจัย ซึ่งประกอบด้วยตัวแปร และการระบุความสัมพันธ์ระหว่างตัวแปร ในการสร้างกรอบแนวคิดการวิจัยผู้วิจัยจะต้องมีกรอบพื้นฐานทางทฤษฎีที่เกี่ยวข้องกับปัญหาที่ศึกษาและมโนภาพในเรื่องนั้น แล้วนำมาประมวลเป็นกรอบในการกำหนดตัวแปรและรูปแบบความสัมพันธ์ระหว่างตัวแปรต่างๆ ในลักษณะของกรอบแนวคิดของการวิจัยและพัฒนา เพื่อใช้เป็นแบบจำลองในการวิจัยต่อไป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7702E-BA2B-421C-B2D5-B65AF50B291F}"/>
              </a:ext>
            </a:extLst>
          </p:cNvPr>
          <p:cNvSpPr txBox="1"/>
          <p:nvPr/>
        </p:nvSpPr>
        <p:spPr>
          <a:xfrm>
            <a:off x="281031" y="3097938"/>
            <a:ext cx="84015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กรอบแนวคิดในการวิจัยธุรกิจ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แผนรูปที่บ่งบอกกรอบความสัมพันธ์ของตัวแปรแนวคิด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ทฤษฎีทางธุรกิจที่เชื่อมโยงในลักษณะความต่อเนื่องในเนื้อหาสาระที่เป็นปรากฏการณ์ของการศึกษาบ่งบอกขอบเขตของการวิจัยของนักวิจัยที่ชัดเจนขึ้น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ผู้อ่านเห็นภา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พ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ความสัมพันธ์ขององค์ประกอบที่ใช้เป็นกรอบของงานวิจัยทางธุรกิจนั้นๆ</a:t>
            </a:r>
          </a:p>
        </p:txBody>
      </p:sp>
    </p:spTree>
    <p:extLst>
      <p:ext uri="{BB962C8B-B14F-4D97-AF65-F5344CB8AC3E}">
        <p14:creationId xmlns:p14="http://schemas.microsoft.com/office/powerpoint/2010/main" val="27380241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แหล่งที่มาของกรอบแนวคิดการวิจัย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37657" y="1232922"/>
            <a:ext cx="84686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ผลงานวิจัยที่เกี่ยวข้อง 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ได้มาซึ่งกรอบแนวคิดที่รัดกุม มีเหตุมีผล ผู้วิจัยควรอย่างยิ่งที่ต้องศึกษาทฤษฎีต่างๆ ที่เกี่ยวข้องกับประเด็นที่ศึกษาอยู่ในสาขาบริหารธุรกิจ สาขาเศรษฐศาสตร์หรือสาขาทางสังคมศาสตร์อื่นๆ ทั้งนี้เพราะไม่เพียงแต่จะได้ตัวแปรต่างๆ เท่านั้น ยังได้ความรู้เกี่ยวกับความสัมพันธ์ระหว่างตัวแปรกับปรากฏการณ์ที่ศึกษาอย่างมีเนื้อหาสาระ คำอธิบายหรือข้อสรุปต่างๆ ที่ได้จากการวิเคราะห์หรือสรุปผลจะได้มีความหนักแน่นในเชิงทฤษฎี ดังนั้นการศึกษาทฤษฎีที่เกี่ยวข้องนอกจากจะชี้ให้เห็นถึงตัวแปรใดสำคัญและมีความสัมพันธ์กันอย่างไรแล้ว ยังทำให้กรอบแนวคิดในการวิจัยมีแนวทางที่ชัดเจนและมีเหตุผล</a:t>
            </a:r>
          </a:p>
        </p:txBody>
      </p:sp>
    </p:spTree>
    <p:extLst>
      <p:ext uri="{BB962C8B-B14F-4D97-AF65-F5344CB8AC3E}">
        <p14:creationId xmlns:p14="http://schemas.microsoft.com/office/powerpoint/2010/main" val="16013524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แหล่งที่มาของกรอบแนวคิดการวิจัย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37657" y="1232922"/>
            <a:ext cx="846868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ทฤษฎีที่เกี่ยวข้อง 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งานวิจัยที่ผู้อื่นได้ทำมาแล้วมีประเด็นตรงกับประเด็นที่เราต้องการศึกษา หรือมีเนื้อหา หรือตัวแปรบางตัวที่ต้องการศึกษารวมอยู่ด้วย งานวิจัยที่เกี่ยวข้องนั้นอาจจะไม่ได้อยู่ในสาขา</a:t>
            </a:r>
            <a:r>
              <a:rPr lang="th-TH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ทางโล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เท่านั้น แต่อาจจะอยู่ในสาขาอื่นๆ ด้วย ดังนั้นผู้วิจัยควรมุ่งศึกษาว่าผู้ที่ได้ทำวิจัยมาแล้วมองเห็นว่า ตัวแปรใดมีความสำคัญหรือไม่อย่างไรกับปรากฏการณ์หรือประเด็นที่เราต้องการศึกษา หรือบางตัวแปรอาจจะไม่เกี่ยวข้องแต่ผู้วิจัยไม่ควรตัดทิ้ง เพราะสามารถนำมาศึกษาวิเคราะห์เพื่อยืนยันต่อไปว่า มีหรือไม่มีความสำคัญในกลุ่มประชากรที่ศึกษา</a:t>
            </a:r>
          </a:p>
        </p:txBody>
      </p:sp>
    </p:spTree>
    <p:extLst>
      <p:ext uri="{BB962C8B-B14F-4D97-AF65-F5344CB8AC3E}">
        <p14:creationId xmlns:p14="http://schemas.microsoft.com/office/powerpoint/2010/main" val="3669397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ความหมายของตัวแปร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194334" y="1390678"/>
            <a:ext cx="8471493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ลักษณะหรือปัจจัยสิ่งใดสิ่งหนึ่งที่นักวิจัยต้องการจะตีค่าออกมาเพื่อตอบคำถามของงานวิจัยนั้นๆ ตัวแปรหนึ่งจะต้องมีค่าย่อยๆ อยู่ในตัวแปรอย่างน้อย 2 ค่าและทุกค่าจะต้องมีความหมายที่แตกต่างกัน (ธานินทร์ ศิลป์จารุ, 2555, น. 34)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620762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แหล่งที่มาของกรอบแนวคิดการวิจัย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337657" y="1383923"/>
            <a:ext cx="846868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กรอบแนวคิดของผู้วิจัยที่สังเคราะห์ขึ้นเอง 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นอกจากการศึกษาผลงานวิจัยและทฤษฎี</a:t>
            </a: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 ที่เกี่ยวข้องแล้ว กรอบแนวคิดยังได้จากความคิดและประสบการณ์การทำงานของผู้วิจัยเองอีกด้วย กรอบแนวคิดที่ดีควรจะเป็นกรอบแนวคิดที่ตรงประเด็นในด้านเนื้อหาสาระตัวแปรที่ต้องการศึกษา มีความสอดคล้องกับความสนใจในเรื่องที่วิจัย มีความง่ายและไม่สลับซับซ้อนมาก และควรมีประโยชน์ในเชิงนโยบายหรือการพัฒนาสังคม</a:t>
            </a:r>
          </a:p>
        </p:txBody>
      </p:sp>
    </p:spTree>
    <p:extLst>
      <p:ext uri="{BB962C8B-B14F-4D97-AF65-F5344CB8AC3E}">
        <p14:creationId xmlns:p14="http://schemas.microsoft.com/office/powerpoint/2010/main" val="909552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หลักเกณฑ์ในการเขียนกรอบแนวคิดในการวิจัย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91517" y="996622"/>
            <a:ext cx="8560965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ตัวแปรแต่ละตัวที่เลือกมาศึกษา 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ที่นำเสนอไว้ในกรอบแนวคิดในการวิจัยต้องมีพื้นฐานเชิงทฤษฎีว่ามีความสัมพันธ์หรือเกี่ยวข้องกับสิ่งที่ต้องการศึกษา</a:t>
            </a:r>
          </a:p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มีความตรงประเด็น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ด้านเนื้อหาสาระ โดยเฉพาะอย่างยิ่งในด้านตัวแปรอิสระหรือตัวแปรที่ใช้ควบคุม หากคัดเลือกตัวแปรบางตัวมาศึกษาและปรับลดตัวแปรที่ใช้ในการวิจัยใหม่จะเรียกว่า กรอบความคิดของการวิจัยโดยต้องให้เหตุผลในการคัดเลือกหรือปรับลดตัวแปรให้สมเหตุสมผล</a:t>
            </a:r>
          </a:p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มีรูปแบบสอดคล้องกับความสนใจ หรือวัตถุประสงค์ของการวิจัย</a:t>
            </a:r>
          </a:p>
          <a:p>
            <a:pPr algn="thaiDist"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ระบุรายละเอียดของตัวแปร 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และ/หรือสามารถแสดงความสัมพันธ์ของตัวแปรได้ชัดเจนด้วยสัญลักษณ์หรือแผนภาพ</a:t>
            </a:r>
          </a:p>
        </p:txBody>
      </p:sp>
    </p:spTree>
    <p:extLst>
      <p:ext uri="{BB962C8B-B14F-4D97-AF65-F5344CB8AC3E}">
        <p14:creationId xmlns:p14="http://schemas.microsoft.com/office/powerpoint/2010/main" val="1030273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4166" y="2107503"/>
            <a:ext cx="5997763" cy="572700"/>
          </a:xfrm>
        </p:spPr>
        <p:txBody>
          <a:bodyPr/>
          <a:lstStyle/>
          <a:p>
            <a:pPr algn="ctr"/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ตัวอย่างกรอบแนวคิดการวิจัยเชิงธุรกิจ</a:t>
            </a:r>
            <a:r>
              <a:rPr lang="th-TH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64054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4209"/>
            <a:ext cx="8100000" cy="572700"/>
          </a:xfrm>
        </p:spPr>
        <p:txBody>
          <a:bodyPr/>
          <a:lstStyle/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1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3" t="22765" r="10914" b="13170"/>
          <a:stretch/>
        </p:blipFill>
        <p:spPr bwMode="auto">
          <a:xfrm>
            <a:off x="1237782" y="749919"/>
            <a:ext cx="6779942" cy="4233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32357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08" t="22887" r="22006" b="11066"/>
          <a:stretch/>
        </p:blipFill>
        <p:spPr bwMode="auto">
          <a:xfrm>
            <a:off x="1509796" y="845674"/>
            <a:ext cx="6525268" cy="427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40000" y="34209"/>
            <a:ext cx="8100000" cy="572700"/>
          </a:xfrm>
        </p:spPr>
        <p:txBody>
          <a:bodyPr/>
          <a:lstStyle/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2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344948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34209"/>
            <a:ext cx="8100000" cy="572700"/>
          </a:xfrm>
        </p:spPr>
        <p:txBody>
          <a:bodyPr/>
          <a:lstStyle/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3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4" t="22764" r="20152" b="8618"/>
          <a:stretch/>
        </p:blipFill>
        <p:spPr bwMode="auto">
          <a:xfrm>
            <a:off x="1951463" y="720778"/>
            <a:ext cx="5720576" cy="434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74997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0000" y="34209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4</a:t>
            </a:r>
            <a:endParaRPr lang="th-TH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0" t="26016" r="26738" b="18211"/>
          <a:stretch/>
        </p:blipFill>
        <p:spPr bwMode="auto">
          <a:xfrm>
            <a:off x="1367297" y="780584"/>
            <a:ext cx="6713552" cy="424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508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0" t="16744" r="16192" b="14728"/>
          <a:stretch/>
        </p:blipFill>
        <p:spPr bwMode="auto">
          <a:xfrm>
            <a:off x="1150892" y="720241"/>
            <a:ext cx="6855424" cy="420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40000" y="34209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5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3819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0000" y="34209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6</a:t>
            </a:r>
            <a:endParaRPr lang="th-TH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58" t="24716" r="15488" b="16422"/>
          <a:stretch/>
        </p:blipFill>
        <p:spPr bwMode="auto">
          <a:xfrm>
            <a:off x="611122" y="1003605"/>
            <a:ext cx="8028878" cy="403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32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40000" y="-4025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7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5" t="25270" r="25000" b="9459"/>
          <a:stretch/>
        </p:blipFill>
        <p:spPr bwMode="auto">
          <a:xfrm>
            <a:off x="1881970" y="659204"/>
            <a:ext cx="5316280" cy="4476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8375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ความสำคัญของตัวแปร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234231" y="845986"/>
            <a:ext cx="884265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ตัวแปรเป็นการเชื่อมโยงระหว่างทฤษฎีและแนวคิด 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เพราะแนวคิดหรือทฤษฎีต่างๆเป็นที่มาของตัวแปรที่นำมาใช้ในงานวิจัย</a:t>
            </a: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ตัวแปรเป็นแนวทางในการกำหนดสมมติฐาน 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่ามีความแตกต่าง หรือความสัมพันธ์กันในทิศทางใด ในลักษณะการคาดเดาคำตอบ หรือกล่าวอีกนัยหนึ่งว่าตัวแปรช่วยให้นักวิจัยคาดเดาคำตอบ</a:t>
            </a: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ตัวแปรทำให้ทราบมาตรวัดที่จะนำมาใช้ 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่าจะใช้มาตรวัดใดระหว่าง 4 มาตรวัด นามมาตราหรือนามบัญญัติ อันดับมาตราหรือจัดอันดับ ช่วงมาตราหรืออันตรภาคชั้น และอัตราส่วนมาตราหรืออัตราส่วน </a:t>
            </a:r>
            <a:endParaRPr lang="en-US" sz="22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ตัวแปรสามารถบ่งบอกชนิดของการวิเคราะห์ข้อมูล และการใช้สถิติ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วิเคราะห์ข้อมูลอย่างเหมาะสม เช่น หากข้อมูลมาจากมาตรวัดนามมาตราหรือนามบัญญัติในลักษณะการจัดกลุ่มการวิเคราะห์ข้อมูลก็จะใช้ค่าร้อยละ </a:t>
            </a:r>
          </a:p>
          <a:p>
            <a:pPr algn="thaiDist">
              <a:lnSpc>
                <a:spcPct val="110000"/>
              </a:lnSpc>
            </a:pP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ตัวแปรช่วยให้กรอบแนวคิดของการวิจัยมีความสมบูรณ์ยิ่งขึ้น </a:t>
            </a:r>
            <a:r>
              <a:rPr lang="th-TH" sz="22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ว่ามีตัวแปรต้นอะไรที่ส่งผลต่อตัวแปรตาม</a:t>
            </a:r>
            <a:endParaRPr lang="en-US" sz="22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089960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4" t="37520" r="17064" b="10232"/>
          <a:stretch/>
        </p:blipFill>
        <p:spPr bwMode="auto">
          <a:xfrm>
            <a:off x="574158" y="1435393"/>
            <a:ext cx="7995685" cy="3583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540000" y="-4025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8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096682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40000" y="23548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9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29457" r="25000" b="14264"/>
          <a:stretch/>
        </p:blipFill>
        <p:spPr bwMode="auto">
          <a:xfrm>
            <a:off x="1456672" y="765271"/>
            <a:ext cx="6485861" cy="42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68057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540000" y="236208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r>
              <a:rPr lang="th-TH" dirty="0"/>
              <a:t>ตัวอย่างกรอบแนวคิดการวิจัย </a:t>
            </a:r>
            <a:r>
              <a:rPr lang="en-US" dirty="0"/>
              <a:t>10</a:t>
            </a:r>
            <a:endParaRPr lang="th-T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28837" r="23256" b="24961"/>
          <a:stretch/>
        </p:blipFill>
        <p:spPr bwMode="auto">
          <a:xfrm>
            <a:off x="446576" y="1233376"/>
            <a:ext cx="8410355" cy="382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147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9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ความหมายของสมมติฐานงานวิจัย</a:t>
            </a:r>
            <a:r>
              <a:rPr lang="en-US" sz="3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 (Research Hypothesis)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304448" y="988006"/>
            <a:ext cx="838654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สมมติฐานเป็น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การคาดคะเนคำตอบปัญหาการวิจัย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โดยมีพื้นฐานทางทฤษฎี และงานวิจัยที่เกี่ยวข้องเป็นเครื่องสนับสนุน การกำหนดสมมติฐานช่วยให้นักวิจัยมีแนวทางในการดำเนินการวิจัยและทำการวิจัยได้ตรงตามวัตถุประสงค์ วิธีการเขียนสมมติฐานวิจัยสามารถเขียนแยกเป็นข้อๆ หรืออาจเขียนในรูปข้อความก็ได้ แต่ทั้งนี้สมมติฐานที่ดีนอกจาก</a:t>
            </a:r>
            <a:r>
              <a:rPr lang="th-TH" sz="2400" u="sng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ะต้องมีทฤษฎีและงานวิจัยรองรับแล้วต้องมีความชัดเจนสอดคล้องกับปัญหาการวิจัย และวัตถุประสงค์ของการวิจัย รวมทั้งสามารถทดสอบได้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ในการวิจัยเชิงปริมาณ สมมติฐานการวิจัยจะมาคู่กับกรอบแนวคิดและอาจมีการเขียนสมมติฐานทางสถิติเพื่อใช้สำหรับการทดสอบ ส่วนการวิจัยเชิงคุณภาพมักไม่นิยมเขียนสมมติฐานงานวิจัยและกรอบแนวคิดงานวิจัย แต่จะเขียนเพียงฉบับร่างเท่านั้น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92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สุบัน ยุระรัช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(2559)</a:t>
            </a:r>
            <a:endParaRPr lang="th-TH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94573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380279" y="1306788"/>
            <a:ext cx="8251662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สมมติฐานการวิจัยธุรกิจ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หมายถึง การ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คาดการณ์เหตุการณ์ที่จะเกิดขึ้นในทาง</a:t>
            </a:r>
          </a:p>
          <a:p>
            <a:pPr algn="thaiDist">
              <a:lnSpc>
                <a:spcPct val="110000"/>
              </a:lnSpc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ธุรกิจ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โดยมีที่มาจากการประมวล แนวคิด ทฤษฎี ตลอดจนประสบการณ์ของนักวิจัยเองในการคาดเดาผลลัพธ์หรือคำตอบในงานวิจัยที่ศึกษา ก่อนที่จะมีการทดสอบสมมติฐาน </a:t>
            </a:r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ซึ่งการคาดการณ์หรือผลลัพธ์จากการทดสอบอาจจะตรงหรือไม่ตรงกับสมมติฐานที่ตั้งไว้ก็เป็นไปได้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ที่มาที่สำคัญของการตั้งสมมติฐานจึงมาจากการทบทวนวรรณกรรมที่มากและเพียงพอของนักวิจัยเองเป็นหลัก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713752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488113" y="1231286"/>
            <a:ext cx="8167773" cy="2936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บอกขอบเขตของปัญหา 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นื่องจากสมมติฐานเป็นคําตอบที่คาดคะเนต่อปัญหาในงานวิจัยเรื่องที่กำลังศึกษาอยู่ ดังนั้นสมมติฐานจึงช่วยบอกให้ทราบว่าปัญหานั้นๆ จะศึกษาอะไร ขอบเขตถึงไหน และศึกษาแง่มุมใดบ้าง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ชี้แนวทางในการวางแผนการวิจัย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ว่าจะใช้กลุ่มตัวอย่างชนิดใด ข้อมูลอะไรบ้าง จะเก็บข้อมูลอย่างไร ใช้เครื่องมือใด ตลอดจนการเลือกใช้สถิติเพื่อการวิเคราะห์ข้อมูลอย่างเหมาะสม</a:t>
            </a:r>
          </a:p>
          <a:p>
            <a:pPr algn="thaiDist">
              <a:lnSpc>
                <a:spcPct val="110000"/>
              </a:lnSpc>
            </a:pP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2355822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ความสำคัญของสมมติฐานงานวิจัย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304448" y="904116"/>
            <a:ext cx="8386546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นักวิจัยมีความคิดชัดเจนในเรื่องที่ทําการวิจัย 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นำตัวแปรต่างๆ มาเชื่อมโยงกัน ช่วยให้นักวิจัยมีความคิดแจ่มแจ้งในเรื่องที่ทําการวิจัย ทั้งนี้เพราะสมมติฐานจะชี้ให้ทราบถึงทิศทางความสัมพันธ์ระหว่างตัวแปรต่างๆ ตัวแปรใดเป็นอิสระ 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IV)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 ตัวแปรใดเป็นตัวแปรตาม 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(DV)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อะไรเป็นเหตุอะไรเป็นผล และตัวแปรนั้นๆ มีอิทธิพลจริงหรือไม่ อย่างไร ซึ่งจะเป็นการช่วยอธิบายปัญหาให้ชัดเจนยิ่งขึ้น</a:t>
            </a:r>
          </a:p>
          <a:p>
            <a:pPr algn="thaiDist">
              <a:lnSpc>
                <a:spcPct val="110000"/>
              </a:lnSpc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แนวทางในการสรุป 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ป็นเครื่องมือในการทดสอบความถูกต้องของการวิจัยอย่างเป็นระบบ และเป็นแนวทางในการลงสรุป ซึ่งการสรุปจะเขียนในลักษณะคัดค้านหรือสนับสนุนสมมติฐานที่ตั้งไว้ ซึ่งจะทําให้การแปรผลชัดเจน มีความหมายและเข้าใจง่าย และช่วยเพิ่มความน่าเชื่อถือในงานวิจัยมากยิ่งขึ้น</a:t>
            </a:r>
            <a:endParaRPr lang="en-US" sz="2400" u="sng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414AB4-D57C-4880-97CF-496AE89A3702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54253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C74468D0-44A2-4110-90B4-6DCA66DE8CA2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รูปแบบของสมมติฐานงานวิจัย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3574-383D-469F-8757-17B707C431C0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46E388-C32A-431D-A93D-32079D46E1E8}"/>
              </a:ext>
            </a:extLst>
          </p:cNvPr>
          <p:cNvSpPr txBox="1"/>
          <p:nvPr/>
        </p:nvSpPr>
        <p:spPr>
          <a:xfrm>
            <a:off x="281031" y="1298408"/>
            <a:ext cx="8275079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>
              <a:lnSpc>
                <a:spcPct val="15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รูปแบบการกำหนดสมมติฐานการวิจัย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มีองค์ประกอบตั้งแต่ข้อควรปฏิบัติในการกำหนดสมมติฐาน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ลักษณะของสมมติฐานที่ดี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ประเภทของสมมติฐานแบ่งเป็น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 2 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การทดสอบสมมติฐาน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วิธีการทดสอบสมมติฐาน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ซึ่งนักวิจัยจำเป็นต้องทราบโดยมีรายละเอียด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ดังนี้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114279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7915</TotalTime>
  <Words>3589</Words>
  <Application>Microsoft Office PowerPoint</Application>
  <PresentationFormat>On-screen Show (16:9)</PresentationFormat>
  <Paragraphs>153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Libre Franklin Thin</vt:lpstr>
      <vt:lpstr>Arial</vt:lpstr>
      <vt:lpstr>TH Niramit AS</vt:lpstr>
      <vt:lpstr>Libre Franklin</vt:lpstr>
      <vt:lpstr>Be Vietnam ExtraBold</vt:lpstr>
      <vt:lpstr>Isometric SEO Strategy by Slidesgo</vt:lpstr>
      <vt:lpstr>การวิจัยเชิงธุรกิจด้านโลจิสติกส์และซัพพลายเชน Business Research on Logistics and Supply Chain </vt:lpstr>
      <vt:lpstr>การตั้งสมมติฐานการวิจัย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ตัวอย่างกรอบแนวคิดการวิจัยเชิงธุรกิจด้านโลจิสติกส์และซัพพลายเชน</vt:lpstr>
      <vt:lpstr>ตัวอย่างกรอบแนวคิดการวิจัย 1</vt:lpstr>
      <vt:lpstr>ตัวอย่างกรอบแนวคิดการวิจัย 2</vt:lpstr>
      <vt:lpstr>ตัวอย่างกรอบแนวคิดการวิจัย 3</vt:lpstr>
      <vt:lpstr>PowerPoint Presentation</vt:lpstr>
      <vt:lpstr>PowerPoint Presentation</vt:lpstr>
      <vt:lpstr>PowerPoint Presentation</vt:lpstr>
      <vt:lpstr>ตัวอย่างกรอบแนวคิดการวิจัย 7</vt:lpstr>
      <vt:lpstr>ตัวอย่างกรอบแนวคิดการวิจัย 8</vt:lpstr>
      <vt:lpstr>ตัวอย่างกรอบแนวคิดการวิจัย 9</vt:lpstr>
      <vt:lpstr>ตัวอย่างกรอบแนวคิดการวิจัย 10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106</cp:revision>
  <dcterms:modified xsi:type="dcterms:W3CDTF">2024-09-10T06:27:28Z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