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5" r:id="rId1"/>
  </p:sldMasterIdLst>
  <p:notesMasterIdLst>
    <p:notesMasterId r:id="rId16"/>
  </p:notesMasterIdLst>
  <p:sldIdLst>
    <p:sldId id="503" r:id="rId2"/>
    <p:sldId id="566" r:id="rId3"/>
    <p:sldId id="574" r:id="rId4"/>
    <p:sldId id="586" r:id="rId5"/>
    <p:sldId id="575" r:id="rId6"/>
    <p:sldId id="576" r:id="rId7"/>
    <p:sldId id="577" r:id="rId8"/>
    <p:sldId id="578" r:id="rId9"/>
    <p:sldId id="579" r:id="rId10"/>
    <p:sldId id="580" r:id="rId11"/>
    <p:sldId id="581" r:id="rId12"/>
    <p:sldId id="582" r:id="rId13"/>
    <p:sldId id="583" r:id="rId14"/>
    <p:sldId id="584" r:id="rId15"/>
  </p:sldIdLst>
  <p:sldSz cx="9144000" cy="5143500" type="screen16x9"/>
  <p:notesSz cx="6858000" cy="9144000"/>
  <p:embeddedFontLst>
    <p:embeddedFont>
      <p:font typeface="Be Vietnam ExtraBold" panose="020B0604020202020204" charset="0"/>
      <p:bold r:id="rId17"/>
      <p:boldItalic r:id="rId18"/>
    </p:embeddedFont>
    <p:embeddedFont>
      <p:font typeface="Libre Franklin" pitchFamily="2" charset="0"/>
      <p:regular r:id="rId19"/>
      <p:bold r:id="rId20"/>
      <p:italic r:id="rId21"/>
      <p:boldItalic r:id="rId22"/>
    </p:embeddedFont>
    <p:embeddedFont>
      <p:font typeface="Tahoma" panose="020B0604030504040204" pitchFamily="34" charset="0"/>
      <p:regular r:id="rId23"/>
      <p:bold r:id="rId24"/>
    </p:embeddedFont>
  </p:embeddedFontLst>
  <p:custDataLst>
    <p:tags r:id="rId25"/>
  </p:custData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2A53A06-848D-40AE-A1F2-D4803D39825F}">
  <a:tblStyle styleId="{B2A53A06-848D-40AE-A1F2-D4803D39825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75" autoAdjust="0"/>
    <p:restoredTop sz="93842" autoAdjust="0"/>
  </p:normalViewPr>
  <p:slideViewPr>
    <p:cSldViewPr snapToGrid="0">
      <p:cViewPr varScale="1">
        <p:scale>
          <a:sx n="94" d="100"/>
          <a:sy n="94" d="100"/>
        </p:scale>
        <p:origin x="96" y="5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font" Target="fonts/font5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5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4.fntdata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8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7.fntdata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6.fntdata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5308387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7"/>
          <p:cNvSpPr/>
          <p:nvPr/>
        </p:nvSpPr>
        <p:spPr>
          <a:xfrm rot="10800000" flipH="1">
            <a:off x="0" y="0"/>
            <a:ext cx="2190300" cy="12537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7"/>
          <p:cNvSpPr/>
          <p:nvPr/>
        </p:nvSpPr>
        <p:spPr>
          <a:xfrm>
            <a:off x="0" y="3889800"/>
            <a:ext cx="2190300" cy="12537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1"/>
          </p:nvPr>
        </p:nvSpPr>
        <p:spPr>
          <a:xfrm>
            <a:off x="616200" y="1973475"/>
            <a:ext cx="3264000" cy="193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540000" y="491400"/>
            <a:ext cx="8100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95600" y="1028700"/>
            <a:ext cx="5867400" cy="1714500"/>
          </a:xfrm>
        </p:spPr>
        <p:txBody>
          <a:bodyPr/>
          <a:lstStyle>
            <a:lvl1pPr>
              <a:defRPr sz="4500"/>
            </a:lvl1pPr>
          </a:lstStyle>
          <a:p>
            <a:pPr lvl="0"/>
            <a:r>
              <a:rPr lang="th-TH" altLang="th-TH" noProof="0"/>
              <a:t>คลิกเพื่อแก้ไขลักษณะชื่อเรื่องต้นแบบ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3200400"/>
            <a:ext cx="5791200" cy="108585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600" b="1"/>
            </a:lvl1pPr>
          </a:lstStyle>
          <a:p>
            <a:pPr lvl="0"/>
            <a:r>
              <a:rPr lang="th-TH" altLang="th-TH" noProof="0"/>
              <a:t>คลิกเพื่อแก้ไขลักษณะชื่อเรื่องรองต้นแบบ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4686300"/>
            <a:ext cx="21336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th-TH" altLang="th-TH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4686300"/>
            <a:ext cx="28956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th-TH" altLang="th-TH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4686300"/>
            <a:ext cx="21336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9505F3D-877E-4CBE-ABDF-1D1B10C02F81}" type="slidenum">
              <a:rPr lang="en-US" altLang="th-TH"/>
              <a:pPr/>
              <a:t>‹#›</a:t>
            </a:fld>
            <a:endParaRPr lang="th-TH" altLang="th-TH"/>
          </a:p>
        </p:txBody>
      </p:sp>
      <p:sp>
        <p:nvSpPr>
          <p:cNvPr id="5127" name="Line 7"/>
          <p:cNvSpPr>
            <a:spLocks noChangeShapeType="1"/>
          </p:cNvSpPr>
          <p:nvPr/>
        </p:nvSpPr>
        <p:spPr bwMode="auto">
          <a:xfrm>
            <a:off x="228600" y="742950"/>
            <a:ext cx="8610600" cy="0"/>
          </a:xfrm>
          <a:prstGeom prst="line">
            <a:avLst/>
          </a:prstGeom>
          <a:noFill/>
          <a:ln w="666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h-TH"/>
          </a:p>
        </p:txBody>
      </p:sp>
      <p:grpSp>
        <p:nvGrpSpPr>
          <p:cNvPr id="5128" name="Group 8"/>
          <p:cNvGrpSpPr>
            <a:grpSpLocks/>
          </p:cNvGrpSpPr>
          <p:nvPr/>
        </p:nvGrpSpPr>
        <p:grpSpPr bwMode="auto">
          <a:xfrm>
            <a:off x="228600" y="1085850"/>
            <a:ext cx="2286000" cy="1885950"/>
            <a:chOff x="144" y="912"/>
            <a:chExt cx="1440" cy="1584"/>
          </a:xfrm>
        </p:grpSpPr>
        <p:sp>
          <p:nvSpPr>
            <p:cNvPr id="5129" name="Rectangle 9"/>
            <p:cNvSpPr>
              <a:spLocks noChangeArrowheads="1"/>
            </p:cNvSpPr>
            <p:nvPr/>
          </p:nvSpPr>
          <p:spPr bwMode="auto">
            <a:xfrm>
              <a:off x="960" y="912"/>
              <a:ext cx="52" cy="97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5130" name="Rectangle 10"/>
            <p:cNvSpPr>
              <a:spLocks noChangeArrowheads="1"/>
            </p:cNvSpPr>
            <p:nvPr/>
          </p:nvSpPr>
          <p:spPr bwMode="auto">
            <a:xfrm>
              <a:off x="844" y="912"/>
              <a:ext cx="52" cy="861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5131" name="Rectangle 11"/>
            <p:cNvSpPr>
              <a:spLocks noChangeArrowheads="1"/>
            </p:cNvSpPr>
            <p:nvPr/>
          </p:nvSpPr>
          <p:spPr bwMode="auto">
            <a:xfrm>
              <a:off x="727" y="912"/>
              <a:ext cx="52" cy="73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5132" name="Rectangle 12"/>
            <p:cNvSpPr>
              <a:spLocks noChangeArrowheads="1"/>
            </p:cNvSpPr>
            <p:nvPr/>
          </p:nvSpPr>
          <p:spPr bwMode="auto">
            <a:xfrm>
              <a:off x="610" y="912"/>
              <a:ext cx="52" cy="612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5133" name="Rectangle 13"/>
            <p:cNvSpPr>
              <a:spLocks noChangeArrowheads="1"/>
            </p:cNvSpPr>
            <p:nvPr/>
          </p:nvSpPr>
          <p:spPr bwMode="auto">
            <a:xfrm>
              <a:off x="494" y="912"/>
              <a:ext cx="52" cy="49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5134" name="Rectangle 14"/>
            <p:cNvSpPr>
              <a:spLocks noChangeArrowheads="1"/>
            </p:cNvSpPr>
            <p:nvPr/>
          </p:nvSpPr>
          <p:spPr bwMode="auto">
            <a:xfrm>
              <a:off x="377" y="912"/>
              <a:ext cx="52" cy="361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5135" name="Rectangle 15"/>
            <p:cNvSpPr>
              <a:spLocks noChangeArrowheads="1"/>
            </p:cNvSpPr>
            <p:nvPr/>
          </p:nvSpPr>
          <p:spPr bwMode="auto">
            <a:xfrm>
              <a:off x="260" y="912"/>
              <a:ext cx="52" cy="24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5136" name="Rectangle 16"/>
            <p:cNvSpPr>
              <a:spLocks noChangeArrowheads="1"/>
            </p:cNvSpPr>
            <p:nvPr/>
          </p:nvSpPr>
          <p:spPr bwMode="auto">
            <a:xfrm>
              <a:off x="144" y="912"/>
              <a:ext cx="52" cy="12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5137" name="Rectangle 17"/>
            <p:cNvSpPr>
              <a:spLocks noChangeArrowheads="1"/>
            </p:cNvSpPr>
            <p:nvPr/>
          </p:nvSpPr>
          <p:spPr bwMode="auto">
            <a:xfrm>
              <a:off x="1077" y="912"/>
              <a:ext cx="49" cy="10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5138" name="Rectangle 18"/>
            <p:cNvSpPr>
              <a:spLocks noChangeArrowheads="1"/>
            </p:cNvSpPr>
            <p:nvPr/>
          </p:nvSpPr>
          <p:spPr bwMode="auto">
            <a:xfrm>
              <a:off x="1191" y="912"/>
              <a:ext cx="49" cy="1223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5139" name="Rectangle 19"/>
            <p:cNvSpPr>
              <a:spLocks noChangeArrowheads="1"/>
            </p:cNvSpPr>
            <p:nvPr/>
          </p:nvSpPr>
          <p:spPr bwMode="auto">
            <a:xfrm>
              <a:off x="1304" y="912"/>
              <a:ext cx="49" cy="134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5140" name="Rectangle 20"/>
            <p:cNvSpPr>
              <a:spLocks noChangeArrowheads="1"/>
            </p:cNvSpPr>
            <p:nvPr/>
          </p:nvSpPr>
          <p:spPr bwMode="auto">
            <a:xfrm>
              <a:off x="1418" y="912"/>
              <a:ext cx="52" cy="146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5141" name="Rectangle 21"/>
            <p:cNvSpPr>
              <a:spLocks noChangeArrowheads="1"/>
            </p:cNvSpPr>
            <p:nvPr/>
          </p:nvSpPr>
          <p:spPr bwMode="auto">
            <a:xfrm>
              <a:off x="1535" y="912"/>
              <a:ext cx="49" cy="15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h-TH"/>
            </a:p>
          </p:txBody>
        </p:sp>
      </p:grpSp>
      <p:sp>
        <p:nvSpPr>
          <p:cNvPr id="5142" name="Line 22"/>
          <p:cNvSpPr>
            <a:spLocks noChangeShapeType="1"/>
          </p:cNvSpPr>
          <p:nvPr/>
        </p:nvSpPr>
        <p:spPr bwMode="auto">
          <a:xfrm>
            <a:off x="266700" y="462915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913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124200" y="4686300"/>
            <a:ext cx="28956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th-TH" altLang="th-TH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553200" y="4686300"/>
            <a:ext cx="21336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8953821-8FD2-4633-9A45-7363AB8DE44A}" type="slidenum">
              <a:rPr lang="en-US" altLang="th-TH"/>
              <a:pPr/>
              <a:t>‹#›</a:t>
            </a:fld>
            <a:endParaRPr lang="th-TH" alt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>
          <a:xfrm>
            <a:off x="457200" y="4683919"/>
            <a:ext cx="2133600" cy="3571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839500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noFill/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body" idx="1"/>
          </p:nvPr>
        </p:nvSpPr>
        <p:spPr>
          <a:xfrm>
            <a:off x="540000" y="1544250"/>
            <a:ext cx="8100000" cy="286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Libre Franklin"/>
              <a:buChar char="●"/>
              <a:defRPr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Libre Franklin"/>
              <a:buChar char="○"/>
              <a:defRPr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Libre Franklin"/>
              <a:buChar char="■"/>
              <a:defRPr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Libre Franklin"/>
              <a:buChar char="●"/>
              <a:defRPr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Libre Franklin"/>
              <a:buChar char="○"/>
              <a:defRPr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Libre Franklin"/>
              <a:buChar char="■"/>
              <a:defRPr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Libre Franklin"/>
              <a:buChar char="●"/>
              <a:defRPr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Libre Franklin"/>
              <a:buChar char="○"/>
              <a:defRPr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Font typeface="Libre Franklin"/>
              <a:buChar char="■"/>
              <a:defRPr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540000" y="491400"/>
            <a:ext cx="8100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100"/>
              <a:buFont typeface="Be Vietnam ExtraBold"/>
              <a:buNone/>
              <a:defRPr sz="4100">
                <a:latin typeface="Be Vietnam ExtraBold"/>
                <a:ea typeface="Be Vietnam ExtraBold"/>
                <a:cs typeface="Be Vietnam ExtraBold"/>
                <a:sym typeface="Be Vietnam ExtraBold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4100"/>
              <a:buFont typeface="Be Vietnam ExtraBold"/>
              <a:buNone/>
              <a:defRPr sz="4100">
                <a:latin typeface="Be Vietnam ExtraBold"/>
                <a:ea typeface="Be Vietnam ExtraBold"/>
                <a:cs typeface="Be Vietnam ExtraBold"/>
                <a:sym typeface="Be Vietnam ExtraBold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4100"/>
              <a:buFont typeface="Be Vietnam ExtraBold"/>
              <a:buNone/>
              <a:defRPr sz="4100">
                <a:latin typeface="Be Vietnam ExtraBold"/>
                <a:ea typeface="Be Vietnam ExtraBold"/>
                <a:cs typeface="Be Vietnam ExtraBold"/>
                <a:sym typeface="Be Vietnam ExtraBold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4100"/>
              <a:buFont typeface="Be Vietnam ExtraBold"/>
              <a:buNone/>
              <a:defRPr sz="4100">
                <a:latin typeface="Be Vietnam ExtraBold"/>
                <a:ea typeface="Be Vietnam ExtraBold"/>
                <a:cs typeface="Be Vietnam ExtraBold"/>
                <a:sym typeface="Be Vietnam ExtraBold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4100"/>
              <a:buFont typeface="Be Vietnam ExtraBold"/>
              <a:buNone/>
              <a:defRPr sz="4100">
                <a:latin typeface="Be Vietnam ExtraBold"/>
                <a:ea typeface="Be Vietnam ExtraBold"/>
                <a:cs typeface="Be Vietnam ExtraBold"/>
                <a:sym typeface="Be Vietnam ExtraBold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4100"/>
              <a:buFont typeface="Be Vietnam ExtraBold"/>
              <a:buNone/>
              <a:defRPr sz="4100">
                <a:latin typeface="Be Vietnam ExtraBold"/>
                <a:ea typeface="Be Vietnam ExtraBold"/>
                <a:cs typeface="Be Vietnam ExtraBold"/>
                <a:sym typeface="Be Vietnam ExtraBold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4100"/>
              <a:buFont typeface="Be Vietnam ExtraBold"/>
              <a:buNone/>
              <a:defRPr sz="4100">
                <a:latin typeface="Be Vietnam ExtraBold"/>
                <a:ea typeface="Be Vietnam ExtraBold"/>
                <a:cs typeface="Be Vietnam ExtraBold"/>
                <a:sym typeface="Be Vietnam ExtraBold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4100"/>
              <a:buFont typeface="Be Vietnam ExtraBold"/>
              <a:buNone/>
              <a:defRPr sz="4100">
                <a:latin typeface="Be Vietnam ExtraBold"/>
                <a:ea typeface="Be Vietnam ExtraBold"/>
                <a:cs typeface="Be Vietnam ExtraBold"/>
                <a:sym typeface="Be Vietnam ExtraBold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4100"/>
              <a:buFont typeface="Be Vietnam ExtraBold"/>
              <a:buNone/>
              <a:defRPr sz="4100">
                <a:latin typeface="Be Vietnam ExtraBold"/>
                <a:ea typeface="Be Vietnam ExtraBold"/>
                <a:cs typeface="Be Vietnam ExtraBold"/>
                <a:sym typeface="Be Vietnam ExtraBold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3" r:id="rId1"/>
    <p:sldLayoutId id="2147483686" r:id="rId2"/>
    <p:sldLayoutId id="2147483688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18328" y="2791313"/>
            <a:ext cx="3264000" cy="1935300"/>
          </a:xfrm>
        </p:spPr>
        <p:txBody>
          <a:bodyPr/>
          <a:lstStyle/>
          <a:p>
            <a:pPr marL="15240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Week4</a:t>
            </a:r>
          </a:p>
          <a:p>
            <a:pPr marL="152400" indent="0">
              <a:buNone/>
            </a:pPr>
            <a:endParaRPr lang="en-US" dirty="0"/>
          </a:p>
          <a:p>
            <a:pPr marL="152400" indent="0">
              <a:buNone/>
            </a:pPr>
            <a:endParaRPr lang="en-US" dirty="0"/>
          </a:p>
          <a:p>
            <a:endParaRPr lang="th-TH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66698" y="2059896"/>
            <a:ext cx="8100000" cy="572700"/>
          </a:xfrm>
        </p:spPr>
        <p:txBody>
          <a:bodyPr/>
          <a:lstStyle/>
          <a:p>
            <a:r>
              <a:rPr lang="en-US" sz="2800" dirty="0"/>
              <a:t>BUA6106 </a:t>
            </a:r>
            <a:r>
              <a:rPr lang="th-TH" sz="2800" dirty="0"/>
              <a:t>การวิจัยเชิงธุรกิจ</a:t>
            </a:r>
            <a:r>
              <a:rPr lang="th-TH" sz="2800" dirty="0" err="1"/>
              <a:t>ด้านโล</a:t>
            </a:r>
            <a:r>
              <a:rPr lang="th-TH" sz="2800" dirty="0"/>
              <a:t>จิ</a:t>
            </a:r>
            <a:r>
              <a:rPr lang="th-TH" sz="2800" dirty="0" err="1"/>
              <a:t>สติกส์และซัพ</a:t>
            </a:r>
            <a:r>
              <a:rPr lang="th-TH" sz="2800" dirty="0"/>
              <a:t>พลายเชน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40400" y="4492252"/>
            <a:ext cx="3345483" cy="6093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/>
              <a:t>อาจารย์ผู้สอน </a:t>
            </a:r>
            <a:r>
              <a:rPr lang="en-US" dirty="0"/>
              <a:t>: </a:t>
            </a:r>
            <a:r>
              <a:rPr lang="th-TH"/>
              <a:t>ผศ.ดร.ปรีชา  </a:t>
            </a:r>
            <a:r>
              <a:rPr lang="th-TH" dirty="0"/>
              <a:t>วรารัตน์ไชย</a:t>
            </a:r>
            <a:endParaRPr lang="en-US" dirty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1515231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2916238" y="155298"/>
            <a:ext cx="4527201" cy="2195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533400" indent="-5334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990600" indent="-5334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447800" indent="-5334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905000" indent="-5334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362200" indent="-5334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819400" indent="-5334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3276600" indent="-5334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733800" indent="-5334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4191000" indent="-5334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th-TH" altLang="th-TH" sz="2400" dirty="0">
                <a:solidFill>
                  <a:srgbClr val="FFFF66"/>
                </a:solidFill>
                <a:latin typeface="Tahoma" pitchFamily="34" charset="0"/>
                <a:cs typeface="Tahoma" pitchFamily="34" charset="0"/>
              </a:rPr>
              <a:t>การอนุมานเชิงสถิติมี 2 วิธี คือ</a:t>
            </a:r>
          </a:p>
          <a:p>
            <a:pPr eaLnBrk="0" hangingPunct="0">
              <a:spcBef>
                <a:spcPts val="500"/>
              </a:spcBef>
              <a:spcAft>
                <a:spcPts val="500"/>
              </a:spcAft>
              <a:buFontTx/>
              <a:buAutoNum type="arabicPeriod"/>
            </a:pPr>
            <a:r>
              <a:rPr lang="th-TH" altLang="th-TH" sz="2400" dirty="0">
                <a:latin typeface="Tahoma" pitchFamily="34" charset="0"/>
                <a:cs typeface="Tahoma" pitchFamily="34" charset="0"/>
              </a:rPr>
              <a:t>การอนุมานแบบมีพารามิเตอร์ </a:t>
            </a:r>
            <a:br>
              <a:rPr lang="th-TH" altLang="th-TH" sz="2400" dirty="0">
                <a:latin typeface="Tahoma" pitchFamily="34" charset="0"/>
                <a:cs typeface="Tahoma" pitchFamily="34" charset="0"/>
              </a:rPr>
            </a:br>
            <a:r>
              <a:rPr lang="th-TH" altLang="th-TH" sz="2400" dirty="0">
                <a:latin typeface="Tahoma" pitchFamily="34" charset="0"/>
                <a:cs typeface="Tahoma" pitchFamily="34" charset="0"/>
              </a:rPr>
              <a:t>(</a:t>
            </a:r>
            <a:r>
              <a:rPr lang="th-TH" altLang="th-TH" sz="2400" dirty="0" err="1">
                <a:latin typeface="Tahoma" pitchFamily="34" charset="0"/>
                <a:cs typeface="Tahoma" pitchFamily="34" charset="0"/>
              </a:rPr>
              <a:t>Parametric</a:t>
            </a:r>
            <a:r>
              <a:rPr lang="th-TH" altLang="th-TH" sz="2400" dirty="0">
                <a:latin typeface="Tahoma" pitchFamily="34" charset="0"/>
                <a:cs typeface="Tahoma" pitchFamily="34" charset="0"/>
              </a:rPr>
              <a:t> </a:t>
            </a:r>
            <a:r>
              <a:rPr lang="th-TH" altLang="th-TH" sz="2400" dirty="0" err="1">
                <a:latin typeface="Tahoma" pitchFamily="34" charset="0"/>
                <a:cs typeface="Tahoma" pitchFamily="34" charset="0"/>
              </a:rPr>
              <a:t>Inference</a:t>
            </a:r>
            <a:r>
              <a:rPr lang="th-TH" altLang="th-TH" sz="2400" dirty="0">
                <a:latin typeface="Tahoma" pitchFamily="34" charset="0"/>
                <a:cs typeface="Tahoma" pitchFamily="34" charset="0"/>
              </a:rPr>
              <a:t>)</a:t>
            </a:r>
          </a:p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th-TH" altLang="th-TH" sz="2400" dirty="0">
                <a:latin typeface="Tahoma" pitchFamily="34" charset="0"/>
                <a:cs typeface="Tahoma" pitchFamily="34" charset="0"/>
              </a:rPr>
              <a:t>2. การอนุมานแบบไม่มีพารามิเตอร์ </a:t>
            </a:r>
            <a:br>
              <a:rPr lang="th-TH" altLang="th-TH" sz="2400" dirty="0">
                <a:latin typeface="Tahoma" pitchFamily="34" charset="0"/>
                <a:cs typeface="Tahoma" pitchFamily="34" charset="0"/>
              </a:rPr>
            </a:br>
            <a:r>
              <a:rPr lang="th-TH" altLang="th-TH" sz="2400" dirty="0">
                <a:latin typeface="Tahoma" pitchFamily="34" charset="0"/>
                <a:cs typeface="Tahoma" pitchFamily="34" charset="0"/>
              </a:rPr>
              <a:t>(</a:t>
            </a:r>
            <a:r>
              <a:rPr lang="th-TH" altLang="th-TH" sz="2400" dirty="0" err="1">
                <a:latin typeface="Tahoma" pitchFamily="34" charset="0"/>
                <a:cs typeface="Tahoma" pitchFamily="34" charset="0"/>
              </a:rPr>
              <a:t>Non</a:t>
            </a:r>
            <a:r>
              <a:rPr lang="th-TH" altLang="th-TH" sz="2400" dirty="0">
                <a:latin typeface="Tahoma" pitchFamily="34" charset="0"/>
                <a:cs typeface="Tahoma" pitchFamily="34" charset="0"/>
              </a:rPr>
              <a:t>-</a:t>
            </a:r>
            <a:r>
              <a:rPr lang="th-TH" altLang="th-TH" sz="2400" dirty="0" err="1">
                <a:latin typeface="Tahoma" pitchFamily="34" charset="0"/>
                <a:cs typeface="Tahoma" pitchFamily="34" charset="0"/>
              </a:rPr>
              <a:t>Parametric</a:t>
            </a:r>
            <a:r>
              <a:rPr lang="th-TH" altLang="th-TH" sz="2400" dirty="0">
                <a:latin typeface="Tahoma" pitchFamily="34" charset="0"/>
                <a:cs typeface="Tahoma" pitchFamily="34" charset="0"/>
              </a:rPr>
              <a:t> </a:t>
            </a:r>
            <a:r>
              <a:rPr lang="th-TH" altLang="th-TH" sz="2400" dirty="0" err="1">
                <a:latin typeface="Tahoma" pitchFamily="34" charset="0"/>
                <a:cs typeface="Tahoma" pitchFamily="34" charset="0"/>
              </a:rPr>
              <a:t>Inference</a:t>
            </a:r>
            <a:r>
              <a:rPr lang="th-TH" altLang="th-TH" sz="2400" dirty="0">
                <a:latin typeface="Tahoma" pitchFamily="34" charset="0"/>
                <a:cs typeface="Tahoma" pitchFamily="34" charset="0"/>
              </a:rPr>
              <a:t>)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468313" y="2513568"/>
            <a:ext cx="8351837" cy="1754326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th-TH" altLang="th-TH" sz="1800" b="1" dirty="0">
                <a:solidFill>
                  <a:srgbClr val="FF3300"/>
                </a:solidFill>
                <a:latin typeface="Tahoma" pitchFamily="34" charset="0"/>
                <a:cs typeface="Tahoma" pitchFamily="34" charset="0"/>
              </a:rPr>
              <a:t>1. การอนุมานแบบมีพารามิเตอร์ </a:t>
            </a:r>
            <a:r>
              <a:rPr lang="th-TH" altLang="th-TH" sz="1800" dirty="0">
                <a:solidFill>
                  <a:srgbClr val="FF3300"/>
                </a:solidFill>
                <a:latin typeface="Tahoma" pitchFamily="34" charset="0"/>
                <a:cs typeface="Tahoma" pitchFamily="34" charset="0"/>
              </a:rPr>
              <a:t>(</a:t>
            </a:r>
            <a:r>
              <a:rPr lang="th-TH" altLang="th-TH" sz="1800" dirty="0" err="1">
                <a:solidFill>
                  <a:srgbClr val="FF3300"/>
                </a:solidFill>
                <a:latin typeface="Tahoma" pitchFamily="34" charset="0"/>
                <a:cs typeface="Tahoma" pitchFamily="34" charset="0"/>
              </a:rPr>
              <a:t>Parametric</a:t>
            </a:r>
            <a:r>
              <a:rPr lang="th-TH" altLang="th-TH" sz="1800" dirty="0">
                <a:solidFill>
                  <a:srgbClr val="FF33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th-TH" altLang="th-TH" sz="1800" dirty="0" err="1">
                <a:solidFill>
                  <a:srgbClr val="FF3300"/>
                </a:solidFill>
                <a:latin typeface="Tahoma" pitchFamily="34" charset="0"/>
                <a:cs typeface="Tahoma" pitchFamily="34" charset="0"/>
              </a:rPr>
              <a:t>Inference</a:t>
            </a:r>
            <a:r>
              <a:rPr lang="th-TH" altLang="th-TH" sz="1800" dirty="0">
                <a:solidFill>
                  <a:srgbClr val="FF3300"/>
                </a:solidFill>
                <a:latin typeface="Tahoma" pitchFamily="34" charset="0"/>
                <a:cs typeface="Tahoma" pitchFamily="34" charset="0"/>
              </a:rPr>
              <a:t>)</a:t>
            </a:r>
            <a:br>
              <a:rPr lang="th-TH" altLang="th-TH" sz="1800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</a:br>
            <a:r>
              <a:rPr lang="th-TH" altLang="th-TH" sz="1800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ค่าพารามิเตอร์ (</a:t>
            </a:r>
            <a:r>
              <a:rPr lang="th-TH" altLang="th-TH" sz="1800" dirty="0" err="1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Parameter</a:t>
            </a:r>
            <a:r>
              <a:rPr lang="th-TH" altLang="th-TH" sz="1800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) หมายถึง ค่าที่คำนวณหรือหาได้จากหน่วยข้อมูลที่เราสนใจทั้งหมด มิได้เลือกเพียงบางส่วนของข้อมูลมา ซึ่งหน่วยของข้อมูลทั้งหมดจะเรียกว่า ประชากร (</a:t>
            </a:r>
            <a:r>
              <a:rPr lang="th-TH" altLang="th-TH" sz="1800" dirty="0" err="1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Population</a:t>
            </a:r>
            <a:r>
              <a:rPr lang="th-TH" altLang="th-TH" sz="1800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) แต่ถ้าเป็นการเก็บข้อมูลจากหน่วยที่เป็นตัวอย่าง (</a:t>
            </a:r>
            <a:r>
              <a:rPr lang="th-TH" altLang="th-TH" sz="1800" dirty="0" err="1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Sample</a:t>
            </a:r>
            <a:r>
              <a:rPr lang="th-TH" altLang="th-TH" sz="1800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) ซึ่งเป็นการนำข้อมูลที่เราสนใจมาเพียงบางส่วน ค่าที่ได้จากตัวอย่างนี้จะเรียกว่า ค่าสถิติ (</a:t>
            </a:r>
            <a:r>
              <a:rPr lang="th-TH" altLang="th-TH" sz="1800" dirty="0" err="1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Statistics</a:t>
            </a:r>
            <a:r>
              <a:rPr lang="th-TH" altLang="th-TH" sz="1800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) ซึ่งเป็นค่าที่แสดงลักษณะของข้อมูลที่เป็นตัวอย่าง</a:t>
            </a:r>
          </a:p>
        </p:txBody>
      </p:sp>
    </p:spTree>
    <p:extLst>
      <p:ext uri="{BB962C8B-B14F-4D97-AF65-F5344CB8AC3E}">
        <p14:creationId xmlns:p14="http://schemas.microsoft.com/office/powerpoint/2010/main" val="137395416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build="p" autoUpdateAnimBg="0"/>
      <p:bldP spid="18435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755651" y="357187"/>
            <a:ext cx="5944256" cy="1323439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/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th-TH" altLang="th-TH" sz="20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การอนุมานแบบมีพารามิเตอร์</a:t>
            </a:r>
            <a:r>
              <a:rPr lang="th-TH" altLang="th-TH" sz="2000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ก็คือ การนำค่าที่ได้จาก</a:t>
            </a:r>
            <a:br>
              <a:rPr lang="th-TH" altLang="th-TH" sz="2000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</a:br>
            <a:r>
              <a:rPr lang="th-TH" altLang="th-TH" sz="2000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ตัวอย่าง (</a:t>
            </a:r>
            <a:r>
              <a:rPr lang="th-TH" altLang="th-TH" sz="2000" dirty="0" err="1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Sample</a:t>
            </a:r>
            <a:r>
              <a:rPr lang="th-TH" altLang="th-TH" sz="2000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) คือ ค่าสถิติ (</a:t>
            </a:r>
            <a:r>
              <a:rPr lang="th-TH" altLang="th-TH" sz="2000" dirty="0" err="1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Statistics</a:t>
            </a:r>
            <a:r>
              <a:rPr lang="th-TH" altLang="th-TH" sz="2000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) ไปอธิบาย</a:t>
            </a:r>
            <a:br>
              <a:rPr lang="th-TH" altLang="th-TH" sz="2000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</a:br>
            <a:r>
              <a:rPr lang="th-TH" altLang="th-TH" sz="2000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ลักษณะของค่าพารามิเตอร์ (</a:t>
            </a:r>
            <a:r>
              <a:rPr lang="th-TH" altLang="th-TH" sz="2000" dirty="0" err="1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Parameter</a:t>
            </a:r>
            <a:r>
              <a:rPr lang="th-TH" altLang="th-TH" sz="2000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) </a:t>
            </a:r>
            <a:br>
              <a:rPr lang="th-TH" altLang="th-TH" sz="2000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</a:br>
            <a:r>
              <a:rPr lang="th-TH" altLang="th-TH" sz="2000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ซึ่งก็คือค่าที่ได้จากประชากร (</a:t>
            </a:r>
            <a:r>
              <a:rPr lang="th-TH" altLang="th-TH" sz="2000" dirty="0" err="1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Population</a:t>
            </a:r>
            <a:r>
              <a:rPr lang="th-TH" altLang="th-TH" sz="2000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) นั่นเอง</a:t>
            </a:r>
          </a:p>
        </p:txBody>
      </p:sp>
      <p:pic>
        <p:nvPicPr>
          <p:cNvPr id="19459" name="Picture 3" descr="link06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8992" y="2425148"/>
            <a:ext cx="6683764" cy="1974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26375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838201" y="471488"/>
            <a:ext cx="6154249" cy="830997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/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th-TH" altLang="th-TH" sz="24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การเลือกใช้ค่าสถิติไปสรุปผลค่าพารามิเตอร์</a:t>
            </a:r>
            <a:br>
              <a:rPr lang="th-TH" altLang="th-TH" sz="24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</a:br>
            <a:r>
              <a:rPr lang="th-TH" altLang="th-TH" sz="24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เป็นไปอย่างมีประสิทธิภาพสูงสุด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684213" y="1335881"/>
            <a:ext cx="6611109" cy="3647152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thaiDist" eaLnBrk="0" hangingPunct="0">
              <a:spcBef>
                <a:spcPts val="500"/>
              </a:spcBef>
              <a:spcAft>
                <a:spcPts val="500"/>
              </a:spcAft>
            </a:pPr>
            <a:r>
              <a:rPr lang="th-TH" altLang="th-TH" sz="2000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1) กลุ่มตัวอย่างที่ใช้ศึกษานั้นจะต้องเลือกมา</a:t>
            </a:r>
            <a:br>
              <a:rPr lang="th-TH" altLang="th-TH" sz="2000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</a:br>
            <a:r>
              <a:rPr lang="th-TH" altLang="th-TH" sz="2000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   แบบสุ่ม (</a:t>
            </a:r>
            <a:r>
              <a:rPr lang="th-TH" altLang="th-TH" sz="2000" dirty="0" err="1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Random</a:t>
            </a:r>
            <a:r>
              <a:rPr lang="th-TH" altLang="th-TH" sz="2000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) จากกลุ่มประชากรเดิม </a:t>
            </a:r>
            <a:br>
              <a:rPr lang="th-TH" altLang="th-TH" sz="2000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</a:br>
            <a:r>
              <a:rPr lang="th-TH" altLang="th-TH" sz="2000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   (A </a:t>
            </a:r>
            <a:r>
              <a:rPr lang="th-TH" altLang="th-TH" sz="2000" dirty="0" err="1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Parent</a:t>
            </a:r>
            <a:r>
              <a:rPr lang="th-TH" altLang="th-TH" sz="2000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th-TH" altLang="th-TH" sz="2000" dirty="0" err="1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Population</a:t>
            </a:r>
            <a:r>
              <a:rPr lang="th-TH" altLang="th-TH" sz="2000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)</a:t>
            </a:r>
          </a:p>
          <a:p>
            <a:pPr algn="thaiDist" eaLnBrk="0" hangingPunct="0">
              <a:spcBef>
                <a:spcPts val="500"/>
              </a:spcBef>
              <a:spcAft>
                <a:spcPts val="500"/>
              </a:spcAft>
            </a:pPr>
            <a:r>
              <a:rPr lang="th-TH" altLang="th-TH" sz="2000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2) กลุ่มประชากรที่ศึกษานั้น ควรมีค่าความแปรปรวน</a:t>
            </a:r>
            <a:br>
              <a:rPr lang="th-TH" altLang="th-TH" sz="2000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</a:br>
            <a:r>
              <a:rPr lang="th-TH" altLang="th-TH" sz="2000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   เท่ากัน</a:t>
            </a:r>
          </a:p>
          <a:p>
            <a:pPr algn="thaiDist" eaLnBrk="0" hangingPunct="0">
              <a:spcBef>
                <a:spcPts val="500"/>
              </a:spcBef>
              <a:spcAft>
                <a:spcPts val="500"/>
              </a:spcAft>
            </a:pPr>
            <a:r>
              <a:rPr lang="th-TH" altLang="th-TH" sz="2000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3) กลุ่มประชากรแต่ละกลุ่มที่เลือกศึกษานั้น ต้องมี</a:t>
            </a:r>
            <a:br>
              <a:rPr lang="th-TH" altLang="th-TH" sz="2000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</a:br>
            <a:r>
              <a:rPr lang="th-TH" altLang="th-TH" sz="2000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   การแจกแจงของคะแนนเป็นรูปโค้งปกติ </a:t>
            </a:r>
            <a:br>
              <a:rPr lang="th-TH" altLang="th-TH" sz="2000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</a:br>
            <a:r>
              <a:rPr lang="th-TH" altLang="th-TH" sz="2000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   (</a:t>
            </a:r>
            <a:r>
              <a:rPr lang="th-TH" altLang="th-TH" sz="2000" dirty="0" err="1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Normal</a:t>
            </a:r>
            <a:r>
              <a:rPr lang="th-TH" altLang="th-TH" sz="2000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th-TH" altLang="th-TH" sz="2000" dirty="0" err="1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Distribution</a:t>
            </a:r>
            <a:r>
              <a:rPr lang="th-TH" altLang="th-TH" sz="2000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)</a:t>
            </a:r>
          </a:p>
          <a:p>
            <a:pPr algn="thaiDist" eaLnBrk="0" hangingPunct="0">
              <a:spcBef>
                <a:spcPts val="500"/>
              </a:spcBef>
              <a:spcAft>
                <a:spcPts val="500"/>
              </a:spcAft>
            </a:pPr>
            <a:r>
              <a:rPr lang="th-TH" altLang="th-TH" sz="2800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4</a:t>
            </a:r>
            <a:r>
              <a:rPr lang="th-TH" altLang="th-TH" sz="1800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) ค่าของข้อมูลที่วัดได้ควรอยู่ในระดับช่วง </a:t>
            </a:r>
            <a:br>
              <a:rPr lang="th-TH" altLang="th-TH" sz="1800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</a:br>
            <a:r>
              <a:rPr lang="th-TH" altLang="th-TH" sz="1800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   (</a:t>
            </a:r>
            <a:r>
              <a:rPr lang="th-TH" altLang="th-TH" sz="1800" dirty="0" err="1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Interval</a:t>
            </a:r>
            <a:r>
              <a:rPr lang="th-TH" altLang="th-TH" sz="1800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th-TH" altLang="th-TH" sz="1800" dirty="0" err="1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Scale</a:t>
            </a:r>
            <a:r>
              <a:rPr lang="th-TH" altLang="th-TH" sz="1800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) หรือระดับอัตราส่วน (</a:t>
            </a:r>
            <a:r>
              <a:rPr lang="th-TH" altLang="th-TH" sz="1800" dirty="0" err="1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Ratio</a:t>
            </a:r>
            <a:r>
              <a:rPr lang="th-TH" altLang="th-TH" sz="1800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th-TH" altLang="th-TH" sz="1800" dirty="0" err="1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Scale</a:t>
            </a:r>
            <a:r>
              <a:rPr lang="th-TH" altLang="th-TH" sz="1800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1411515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304801" y="300038"/>
            <a:ext cx="7592143" cy="954107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/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th-TH" altLang="th-TH" sz="2800" b="1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การอนุมานแบบมีพารามิเตอร์เกี่ยวข้องกับ</a:t>
            </a:r>
            <a:br>
              <a:rPr lang="th-TH" altLang="th-TH" sz="2800" b="1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</a:br>
            <a:r>
              <a:rPr lang="th-TH" altLang="th-TH" sz="2800" b="1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การทดสอบสมมติฐานเกี่ยวกับพารามิเตอร์ ดังนี้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684213" y="1151335"/>
            <a:ext cx="8249374" cy="22006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th-TH" altLang="th-TH" sz="2800" dirty="0">
                <a:latin typeface="Tahoma" pitchFamily="34" charset="0"/>
                <a:cs typeface="Tahoma" pitchFamily="34" charset="0"/>
              </a:rPr>
              <a:t>- การทดสอบค่าเฉลี่ย </a:t>
            </a:r>
          </a:p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th-TH" altLang="th-TH" sz="2800" dirty="0">
                <a:latin typeface="Tahoma" pitchFamily="34" charset="0"/>
                <a:cs typeface="Tahoma" pitchFamily="34" charset="0"/>
              </a:rPr>
              <a:t>- การทดสอบค่าเบี่ยงเบนมาตรฐาน  หรือความแปรปรวน </a:t>
            </a:r>
          </a:p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th-TH" altLang="th-TH" sz="2800" dirty="0">
                <a:latin typeface="Tahoma" pitchFamily="34" charset="0"/>
                <a:cs typeface="Tahoma" pitchFamily="34" charset="0"/>
              </a:rPr>
              <a:t>- การทดสอบค่าสัดส่วน </a:t>
            </a:r>
          </a:p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th-TH" altLang="th-TH" sz="2800" dirty="0">
                <a:latin typeface="Tahoma" pitchFamily="34" charset="0"/>
                <a:cs typeface="Tahoma" pitchFamily="34" charset="0"/>
              </a:rPr>
              <a:t>- การทดสอบค่าสหสัมพันธ์ </a:t>
            </a:r>
          </a:p>
        </p:txBody>
      </p:sp>
      <p:pic>
        <p:nvPicPr>
          <p:cNvPr id="21508" name="Picture 4" descr="link06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7424" y="3518288"/>
            <a:ext cx="5532783" cy="1258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679709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1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179389" y="470298"/>
            <a:ext cx="6437981" cy="2862322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/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th-TH" altLang="th-TH" sz="20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2. การอนุมานแบบไม่มีพารามิเตอร์ </a:t>
            </a:r>
            <a:br>
              <a:rPr lang="th-TH" altLang="th-TH" sz="20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</a:br>
            <a:r>
              <a:rPr lang="th-TH" altLang="th-TH" sz="2000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(</a:t>
            </a:r>
            <a:r>
              <a:rPr lang="th-TH" altLang="th-TH" sz="2000" dirty="0" err="1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Non</a:t>
            </a:r>
            <a:r>
              <a:rPr lang="th-TH" altLang="th-TH" sz="2000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-</a:t>
            </a:r>
            <a:r>
              <a:rPr lang="th-TH" altLang="th-TH" sz="2000" dirty="0" err="1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Parametric</a:t>
            </a:r>
            <a:r>
              <a:rPr lang="th-TH" altLang="th-TH" sz="2000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th-TH" altLang="th-TH" sz="2000" dirty="0" err="1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Inference</a:t>
            </a:r>
            <a:r>
              <a:rPr lang="th-TH" altLang="th-TH" sz="2000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)</a:t>
            </a:r>
            <a:br>
              <a:rPr lang="th-TH" altLang="th-TH" sz="2000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</a:br>
            <a:r>
              <a:rPr lang="th-TH" altLang="th-TH" sz="2000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เป็นการอนุมานข้อมูลจากตัวอย่างไปอธิบายลักษณะของ</a:t>
            </a:r>
            <a:br>
              <a:rPr lang="th-TH" altLang="th-TH" sz="2000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</a:br>
            <a:r>
              <a:rPr lang="th-TH" altLang="th-TH" sz="2000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ประชากรในกรณีที่เงื่อนไขหรือข้อมูลที่ใช้ไม่สอดคล้องกับ</a:t>
            </a:r>
            <a:br>
              <a:rPr lang="th-TH" altLang="th-TH" sz="2000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</a:br>
            <a:r>
              <a:rPr lang="th-TH" altLang="th-TH" sz="2000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การอนุมานแบบพารามิเตอร์ เช่น ไม่ทราบค่าของข้อมูล</a:t>
            </a:r>
            <a:br>
              <a:rPr lang="th-TH" altLang="th-TH" sz="2000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</a:br>
            <a:r>
              <a:rPr lang="th-TH" altLang="th-TH" sz="2000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จากประชากรที่สนใจว่า มีการแจกแจงแบบใด ค่าของข้อมูล</a:t>
            </a:r>
            <a:br>
              <a:rPr lang="th-TH" altLang="th-TH" sz="2000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</a:br>
            <a:r>
              <a:rPr lang="th-TH" altLang="th-TH" sz="2000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ที่ได้มาจากตัวอย่างอยู่ในระดับนามบัญญัติ (</a:t>
            </a:r>
            <a:r>
              <a:rPr lang="th-TH" altLang="th-TH" sz="2000" dirty="0" err="1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Nominal</a:t>
            </a:r>
            <a:r>
              <a:rPr lang="th-TH" altLang="th-TH" sz="2000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th-TH" altLang="th-TH" sz="2000" dirty="0" err="1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Scale</a:t>
            </a:r>
            <a:r>
              <a:rPr lang="th-TH" altLang="th-TH" sz="2000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) </a:t>
            </a:r>
            <a:br>
              <a:rPr lang="th-TH" altLang="th-TH" sz="2000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</a:br>
            <a:r>
              <a:rPr lang="th-TH" altLang="th-TH" sz="2000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หรือ เรียงอันดับ (</a:t>
            </a:r>
            <a:r>
              <a:rPr lang="th-TH" altLang="th-TH" sz="2000" dirty="0" err="1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Ordinal</a:t>
            </a:r>
            <a:r>
              <a:rPr lang="th-TH" altLang="th-TH" sz="2000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th-TH" altLang="th-TH" sz="2000" dirty="0" err="1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Scale</a:t>
            </a:r>
            <a:r>
              <a:rPr lang="th-TH" altLang="th-TH" sz="2000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) และกลุ่มตัวอย่าง</a:t>
            </a:r>
            <a:br>
              <a:rPr lang="th-TH" altLang="th-TH" sz="2000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</a:br>
            <a:r>
              <a:rPr lang="th-TH" altLang="th-TH" sz="2000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ที่เลือกมานั้นมีขนาดเล็กหรือจำนวนน้อย</a:t>
            </a: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2506250" y="3564939"/>
            <a:ext cx="6066084" cy="1323439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/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th-TH" altLang="th-TH" sz="2000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การอนุมานแบบไม่มีพารามิเตอร์นั้น ความน่าเชื่อถือ</a:t>
            </a:r>
            <a:br>
              <a:rPr lang="th-TH" altLang="th-TH" sz="2000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</a:br>
            <a:r>
              <a:rPr lang="th-TH" altLang="th-TH" sz="2000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จะน้อยกว่าการอนุมานแบบมีพารามิเตอร์ ถ้าข้อมูลสามารถ</a:t>
            </a:r>
            <a:br>
              <a:rPr lang="th-TH" altLang="th-TH" sz="2000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</a:br>
            <a:r>
              <a:rPr lang="th-TH" altLang="th-TH" sz="2000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ใช้การอนุมานแบบพารามิเตอร์ได้ ผู้วิจัยควรหลีกเลี่ยง</a:t>
            </a:r>
            <a:br>
              <a:rPr lang="th-TH" altLang="th-TH" sz="2000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</a:br>
            <a:r>
              <a:rPr lang="th-TH" altLang="th-TH" sz="2000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การอนุมานแบบไม่มีพารามิเตอร์</a:t>
            </a:r>
            <a:endParaRPr lang="th-TH" altLang="th-TH" sz="2800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231091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effectLst>
            <a:outerShdw dist="74053" dir="1857825" algn="ctr" rotWithShape="0">
              <a:srgbClr val="969696"/>
            </a:outerShdw>
          </a:effectLst>
        </p:spPr>
        <p:txBody>
          <a:bodyPr/>
          <a:lstStyle/>
          <a:p>
            <a:r>
              <a:rPr lang="th-TH" altLang="th-TH" sz="8100" b="1">
                <a:solidFill>
                  <a:srgbClr val="FFFF66"/>
                </a:solidFill>
              </a:rPr>
              <a:t>สถิติที่ใช้ในการวิจัย</a:t>
            </a:r>
          </a:p>
        </p:txBody>
      </p:sp>
    </p:spTree>
    <p:extLst>
      <p:ext uri="{BB962C8B-B14F-4D97-AF65-F5344CB8AC3E}">
        <p14:creationId xmlns:p14="http://schemas.microsoft.com/office/powerpoint/2010/main" val="1654511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762001" y="490537"/>
            <a:ext cx="8208963" cy="3667671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th-TH" altLang="th-TH" sz="3200" b="1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สถิติ (</a:t>
            </a:r>
            <a:r>
              <a:rPr lang="th-TH" altLang="th-TH" sz="3200" b="1" dirty="0" err="1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Statistics</a:t>
            </a:r>
            <a:r>
              <a:rPr lang="th-TH" altLang="th-TH" sz="3200" b="1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)</a:t>
            </a:r>
            <a:r>
              <a:rPr lang="th-TH" altLang="th-TH" sz="3200" dirty="0">
                <a:latin typeface="Tahoma" pitchFamily="34" charset="0"/>
                <a:cs typeface="Tahoma" pitchFamily="34" charset="0"/>
              </a:rPr>
              <a:t> </a:t>
            </a:r>
          </a:p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th-TH" altLang="th-TH" sz="3200" dirty="0">
                <a:latin typeface="Tahoma" pitchFamily="34" charset="0"/>
                <a:cs typeface="Tahoma" pitchFamily="34" charset="0"/>
              </a:rPr>
              <a:t>เป็นเครื่องมือสำคัญที่ใช้ในการวิจัย โดยเฉพาะในการวิจัยเชิงปริมาณนั้น จำเป็นต้องใช้สถิติมาบรรยายลักษณะข้อมูล การเก็บรวบรวมข้อมูล ตลอดจนวิเคราะห์ข้อมูลตลอดทั้งกระบวนการวิจัย ดังนั้น</a:t>
            </a:r>
            <a:r>
              <a:rPr lang="th-TH" altLang="th-TH" sz="3200" dirty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ในการวิเคราะห์ข้อมูล และสรุปผลการวิจัยจึงควรที่จะมีความรู้ด้านสถิติด้วย</a:t>
            </a:r>
            <a:endParaRPr lang="th-TH" altLang="th-TH" sz="3200" dirty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7993139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017100" y="1501085"/>
            <a:ext cx="6119812" cy="1456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th-TH" altLang="th-TH" sz="2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สถิติ สามารถจำแนกได้เป็น 2 ประเภทใหญ่ๆ คือ</a:t>
            </a:r>
          </a:p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th-TH" altLang="th-TH" sz="2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สถิติพรรณนา (</a:t>
            </a:r>
            <a:r>
              <a:rPr lang="th-TH" altLang="th-TH" sz="24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Descriptive</a:t>
            </a:r>
            <a:r>
              <a:rPr lang="th-TH" altLang="th-TH" sz="2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th-TH" altLang="th-TH" sz="24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Statistics</a:t>
            </a:r>
            <a:r>
              <a:rPr lang="th-TH" altLang="th-TH" sz="2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)</a:t>
            </a:r>
          </a:p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th-TH" altLang="th-TH" sz="2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สถิติอนุมาน (</a:t>
            </a:r>
            <a:r>
              <a:rPr lang="th-TH" altLang="th-TH" sz="24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Infere</a:t>
            </a:r>
            <a:r>
              <a:rPr lang="en-US" altLang="th-TH" sz="24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ntial</a:t>
            </a:r>
            <a:r>
              <a:rPr lang="th-TH" altLang="th-TH" sz="2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th-TH" altLang="th-TH" sz="24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Statistics</a:t>
            </a:r>
            <a:r>
              <a:rPr lang="th-TH" altLang="th-TH" sz="2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00629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457201" y="154612"/>
            <a:ext cx="8291513" cy="3046988"/>
          </a:xfrm>
          <a:prstGeom prst="rect">
            <a:avLst/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th-TH" altLang="th-TH" sz="2400" b="1" dirty="0">
                <a:solidFill>
                  <a:srgbClr val="FFFF66"/>
                </a:solidFill>
                <a:latin typeface="Tahoma" pitchFamily="34" charset="0"/>
                <a:cs typeface="Tahoma" pitchFamily="34" charset="0"/>
              </a:rPr>
              <a:t>สถิติพรรณนา</a:t>
            </a:r>
            <a:r>
              <a:rPr lang="th-TH" altLang="th-TH" sz="2400" b="1" dirty="0">
                <a:latin typeface="Tahoma" pitchFamily="34" charset="0"/>
                <a:cs typeface="Tahoma" pitchFamily="34" charset="0"/>
              </a:rPr>
              <a:t> (</a:t>
            </a:r>
            <a:r>
              <a:rPr lang="th-TH" altLang="th-TH" sz="2400" b="1" dirty="0" err="1">
                <a:latin typeface="Tahoma" pitchFamily="34" charset="0"/>
                <a:cs typeface="Tahoma" pitchFamily="34" charset="0"/>
              </a:rPr>
              <a:t>Descriptive</a:t>
            </a:r>
            <a:r>
              <a:rPr lang="th-TH" altLang="th-TH" sz="24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th-TH" altLang="th-TH" sz="2400" b="1" dirty="0" err="1">
                <a:latin typeface="Tahoma" pitchFamily="34" charset="0"/>
                <a:cs typeface="Tahoma" pitchFamily="34" charset="0"/>
              </a:rPr>
              <a:t>Statistics</a:t>
            </a:r>
            <a:r>
              <a:rPr lang="th-TH" altLang="th-TH" sz="2400" b="1" dirty="0">
                <a:latin typeface="Tahoma" pitchFamily="34" charset="0"/>
                <a:cs typeface="Tahoma" pitchFamily="34" charset="0"/>
              </a:rPr>
              <a:t>)</a:t>
            </a:r>
            <a:br>
              <a:rPr lang="th-TH" altLang="th-TH" sz="2400" dirty="0">
                <a:latin typeface="Tahoma" pitchFamily="34" charset="0"/>
                <a:cs typeface="Tahoma" pitchFamily="34" charset="0"/>
              </a:rPr>
            </a:br>
            <a:r>
              <a:rPr lang="th-TH" altLang="th-TH" sz="2400" dirty="0">
                <a:latin typeface="Tahoma" pitchFamily="34" charset="0"/>
                <a:cs typeface="Tahoma" pitchFamily="34" charset="0"/>
              </a:rPr>
              <a:t>คือ สถิติที่เกี่ยวกับระเบียบวิธีหรือบรรยายถึงลักษณะของข้อมูลเฉพาะที่ได้มาจากการเก็บรวบรวมข้อมูล ซึ่ง</a:t>
            </a:r>
            <a:r>
              <a:rPr lang="th-TH" altLang="th-TH" sz="2400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ผลของการศึกษาจะบอกได้เฉพาะลักษณะของกลุ่มที่ศึกษาเท่านั้น </a:t>
            </a:r>
            <a:r>
              <a:rPr lang="th-TH" altLang="th-TH" sz="2400" dirty="0">
                <a:solidFill>
                  <a:srgbClr val="FFFF66"/>
                </a:solidFill>
                <a:latin typeface="Tahoma" pitchFamily="34" charset="0"/>
                <a:cs typeface="Tahoma" pitchFamily="34" charset="0"/>
              </a:rPr>
              <a:t>ไม่สามารถนำผลไปอ้างอิงหรือพยากรณ์ค่าของกลุ่มอื่นๆ ได้ </a:t>
            </a:r>
            <a:br>
              <a:rPr lang="th-TH" altLang="th-TH" sz="2400" dirty="0">
                <a:solidFill>
                  <a:srgbClr val="FFFF66"/>
                </a:solidFill>
                <a:latin typeface="Tahoma" pitchFamily="34" charset="0"/>
                <a:cs typeface="Tahoma" pitchFamily="34" charset="0"/>
              </a:rPr>
            </a:br>
            <a:r>
              <a:rPr lang="th-TH" altLang="th-TH" sz="2400" dirty="0">
                <a:latin typeface="Tahoma" pitchFamily="34" charset="0"/>
                <a:cs typeface="Tahoma" pitchFamily="34" charset="0"/>
              </a:rPr>
              <a:t>สถิติประเภทนี้ ส่วนใหญ่จะเป็นการคำนวณหาค่าการกระจายของข้อมูล การวัดแนวโน้มเข้าสู่ส่วนกลาง </a:t>
            </a:r>
            <a:r>
              <a:rPr lang="th-TH" altLang="th-TH" sz="2400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สถิติที่ใช้ </a:t>
            </a:r>
            <a:r>
              <a:rPr lang="th-TH" altLang="th-TH" sz="2400" dirty="0">
                <a:latin typeface="Tahoma" pitchFamily="34" charset="0"/>
                <a:cs typeface="Tahoma" pitchFamily="34" charset="0"/>
              </a:rPr>
              <a:t>อธิบายคุณลักษณะของข้อมูลอาจจะเกี่ยวข้องกับวิธีการทางสถิติ</a:t>
            </a:r>
            <a:r>
              <a:rPr lang="th-TH" altLang="th-TH" sz="2400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ต่อไปนี้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1033291" y="3300079"/>
            <a:ext cx="6902450" cy="17697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th-TH" altLang="th-TH" sz="2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1</a:t>
            </a:r>
            <a:r>
              <a:rPr lang="th-TH" altLang="th-TH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. การนำเสนอข้อมูล </a:t>
            </a:r>
            <a:r>
              <a:rPr lang="th-TH" altLang="th-TH" sz="1600" dirty="0">
                <a:latin typeface="Tahoma" pitchFamily="34" charset="0"/>
                <a:cs typeface="Tahoma" pitchFamily="34" charset="0"/>
              </a:rPr>
              <a:t>(</a:t>
            </a:r>
            <a:r>
              <a:rPr lang="th-TH" altLang="th-TH" sz="1600" dirty="0" err="1">
                <a:latin typeface="Tahoma" pitchFamily="34" charset="0"/>
                <a:cs typeface="Tahoma" pitchFamily="34" charset="0"/>
              </a:rPr>
              <a:t>Presentation</a:t>
            </a:r>
            <a:r>
              <a:rPr lang="th-TH" altLang="th-TH" sz="1600" dirty="0">
                <a:latin typeface="Tahoma" pitchFamily="34" charset="0"/>
                <a:cs typeface="Tahoma" pitchFamily="34" charset="0"/>
              </a:rPr>
              <a:t>)</a:t>
            </a:r>
          </a:p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th-TH" altLang="th-TH" sz="1600" dirty="0">
                <a:latin typeface="Tahoma" pitchFamily="34" charset="0"/>
                <a:cs typeface="Tahoma" pitchFamily="34" charset="0"/>
              </a:rPr>
              <a:t>	1.1 การนำเสนอในรูปบทความ</a:t>
            </a:r>
          </a:p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th-TH" altLang="th-TH" sz="1600" dirty="0">
                <a:latin typeface="Tahoma" pitchFamily="34" charset="0"/>
                <a:cs typeface="Tahoma" pitchFamily="34" charset="0"/>
              </a:rPr>
              <a:t>	1.2 การนำเสนอในรูปตารางเป็นร้อยละ (</a:t>
            </a:r>
            <a:r>
              <a:rPr lang="th-TH" altLang="th-TH" sz="1600" dirty="0" err="1">
                <a:latin typeface="Tahoma" pitchFamily="34" charset="0"/>
                <a:cs typeface="Tahoma" pitchFamily="34" charset="0"/>
              </a:rPr>
              <a:t>Percentage</a:t>
            </a:r>
            <a:r>
              <a:rPr lang="th-TH" altLang="th-TH" sz="1600" dirty="0">
                <a:latin typeface="Tahoma" pitchFamily="34" charset="0"/>
                <a:cs typeface="Tahoma" pitchFamily="34" charset="0"/>
              </a:rPr>
              <a:t>)</a:t>
            </a:r>
          </a:p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th-TH" altLang="th-TH" sz="1600" dirty="0">
                <a:latin typeface="Tahoma" pitchFamily="34" charset="0"/>
                <a:cs typeface="Tahoma" pitchFamily="34" charset="0"/>
              </a:rPr>
              <a:t>	1.3 การนำเสนอในรูปกราฟ เช่น กราฟแท่ง (</a:t>
            </a:r>
            <a:r>
              <a:rPr lang="th-TH" altLang="th-TH" sz="1600" dirty="0" err="1">
                <a:latin typeface="Tahoma" pitchFamily="34" charset="0"/>
                <a:cs typeface="Tahoma" pitchFamily="34" charset="0"/>
              </a:rPr>
              <a:t>Bar</a:t>
            </a:r>
            <a:r>
              <a:rPr lang="th-TH" altLang="th-TH" sz="1600" dirty="0">
                <a:latin typeface="Tahoma" pitchFamily="34" charset="0"/>
                <a:cs typeface="Tahoma" pitchFamily="34" charset="0"/>
              </a:rPr>
              <a:t> </a:t>
            </a:r>
            <a:r>
              <a:rPr lang="th-TH" altLang="th-TH" sz="1600" dirty="0" err="1">
                <a:latin typeface="Tahoma" pitchFamily="34" charset="0"/>
                <a:cs typeface="Tahoma" pitchFamily="34" charset="0"/>
              </a:rPr>
              <a:t>Graph</a:t>
            </a:r>
            <a:r>
              <a:rPr lang="th-TH" altLang="th-TH" sz="1600" dirty="0">
                <a:latin typeface="Tahoma" pitchFamily="34" charset="0"/>
                <a:cs typeface="Tahoma" pitchFamily="34" charset="0"/>
              </a:rPr>
              <a:t>) </a:t>
            </a:r>
            <a:br>
              <a:rPr lang="th-TH" altLang="th-TH" sz="1600" dirty="0">
                <a:latin typeface="Tahoma" pitchFamily="34" charset="0"/>
                <a:cs typeface="Tahoma" pitchFamily="34" charset="0"/>
              </a:rPr>
            </a:br>
            <a:r>
              <a:rPr lang="th-TH" altLang="th-TH" sz="1600" dirty="0">
                <a:latin typeface="Tahoma" pitchFamily="34" charset="0"/>
                <a:cs typeface="Tahoma" pitchFamily="34" charset="0"/>
              </a:rPr>
              <a:t>	      กราฟเส้น (</a:t>
            </a:r>
            <a:r>
              <a:rPr lang="th-TH" altLang="th-TH" sz="1600" dirty="0" err="1">
                <a:latin typeface="Tahoma" pitchFamily="34" charset="0"/>
                <a:cs typeface="Tahoma" pitchFamily="34" charset="0"/>
              </a:rPr>
              <a:t>Line</a:t>
            </a:r>
            <a:r>
              <a:rPr lang="th-TH" altLang="th-TH" sz="1600" dirty="0">
                <a:latin typeface="Tahoma" pitchFamily="34" charset="0"/>
                <a:cs typeface="Tahoma" pitchFamily="34" charset="0"/>
              </a:rPr>
              <a:t> </a:t>
            </a:r>
            <a:r>
              <a:rPr lang="th-TH" altLang="th-TH" sz="1600" dirty="0" err="1">
                <a:latin typeface="Tahoma" pitchFamily="34" charset="0"/>
                <a:cs typeface="Tahoma" pitchFamily="34" charset="0"/>
              </a:rPr>
              <a:t>Graph</a:t>
            </a:r>
            <a:r>
              <a:rPr lang="th-TH" altLang="th-TH" sz="1600" dirty="0">
                <a:latin typeface="Tahoma" pitchFamily="34" charset="0"/>
                <a:cs typeface="Tahoma" pitchFamily="34" charset="0"/>
              </a:rPr>
              <a:t>) กราฟวงกลม (</a:t>
            </a:r>
            <a:r>
              <a:rPr lang="th-TH" altLang="th-TH" sz="1600" dirty="0" err="1">
                <a:latin typeface="Tahoma" pitchFamily="34" charset="0"/>
                <a:cs typeface="Tahoma" pitchFamily="34" charset="0"/>
              </a:rPr>
              <a:t>Pie</a:t>
            </a:r>
            <a:r>
              <a:rPr lang="th-TH" altLang="th-TH" sz="1600" dirty="0">
                <a:latin typeface="Tahoma" pitchFamily="34" charset="0"/>
                <a:cs typeface="Tahoma" pitchFamily="34" charset="0"/>
              </a:rPr>
              <a:t> </a:t>
            </a:r>
            <a:r>
              <a:rPr lang="th-TH" altLang="th-TH" sz="1600" dirty="0" err="1">
                <a:latin typeface="Tahoma" pitchFamily="34" charset="0"/>
                <a:cs typeface="Tahoma" pitchFamily="34" charset="0"/>
              </a:rPr>
              <a:t>Graph</a:t>
            </a:r>
            <a:r>
              <a:rPr lang="th-TH" altLang="th-TH" sz="1600" dirty="0">
                <a:latin typeface="Tahoma" pitchFamily="34" charset="0"/>
                <a:cs typeface="Tahoma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956943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1462088" y="461962"/>
            <a:ext cx="6437981" cy="4632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th-TH" altLang="th-TH" sz="2000" dirty="0">
                <a:solidFill>
                  <a:srgbClr val="FFFF66"/>
                </a:solidFill>
                <a:latin typeface="Tahoma" pitchFamily="34" charset="0"/>
                <a:cs typeface="Tahoma" pitchFamily="34" charset="0"/>
              </a:rPr>
              <a:t>2. การแจกแจงความถี่</a:t>
            </a:r>
            <a:r>
              <a:rPr lang="th-TH" altLang="th-TH" sz="2000" dirty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th-TH" altLang="th-TH" sz="2000" dirty="0">
                <a:latin typeface="Tahoma" pitchFamily="34" charset="0"/>
                <a:cs typeface="Tahoma" pitchFamily="34" charset="0"/>
              </a:rPr>
              <a:t>(</a:t>
            </a:r>
            <a:r>
              <a:rPr lang="th-TH" altLang="th-TH" sz="2000" dirty="0" err="1">
                <a:latin typeface="Tahoma" pitchFamily="34" charset="0"/>
                <a:cs typeface="Tahoma" pitchFamily="34" charset="0"/>
              </a:rPr>
              <a:t>Frquency</a:t>
            </a:r>
            <a:r>
              <a:rPr lang="en-US" altLang="th-TH" sz="2000" dirty="0">
                <a:latin typeface="Tahoma" pitchFamily="34" charset="0"/>
                <a:cs typeface="Tahoma" pitchFamily="34" charset="0"/>
              </a:rPr>
              <a:t>)</a:t>
            </a:r>
            <a:endParaRPr lang="th-TH" altLang="th-TH" sz="2000" dirty="0">
              <a:latin typeface="Tahoma" pitchFamily="34" charset="0"/>
              <a:cs typeface="Tahoma" pitchFamily="34" charset="0"/>
            </a:endParaRPr>
          </a:p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th-TH" altLang="th-TH" sz="2000" dirty="0">
                <a:solidFill>
                  <a:srgbClr val="FFFF66"/>
                </a:solidFill>
                <a:latin typeface="Tahoma" pitchFamily="34" charset="0"/>
                <a:cs typeface="Tahoma" pitchFamily="34" charset="0"/>
              </a:rPr>
              <a:t>3. การวัดแนวโน้มเข้าสู่ส่วนกลาง</a:t>
            </a:r>
            <a:r>
              <a:rPr lang="th-TH" altLang="th-TH" sz="2000" dirty="0">
                <a:latin typeface="Tahoma" pitchFamily="34" charset="0"/>
                <a:cs typeface="Tahoma" pitchFamily="34" charset="0"/>
              </a:rPr>
              <a:t> ซึ่งประกอบด้วยสถิติต่อไปนี้</a:t>
            </a:r>
          </a:p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th-TH" altLang="th-TH" sz="2000" dirty="0">
                <a:latin typeface="Tahoma" pitchFamily="34" charset="0"/>
                <a:cs typeface="Tahoma" pitchFamily="34" charset="0"/>
              </a:rPr>
              <a:t>	3.1 ตัวกลางเลขคณิตหรือค่าเฉลี่ย </a:t>
            </a:r>
            <a:br>
              <a:rPr lang="th-TH" altLang="th-TH" sz="2000" dirty="0">
                <a:latin typeface="Tahoma" pitchFamily="34" charset="0"/>
                <a:cs typeface="Tahoma" pitchFamily="34" charset="0"/>
              </a:rPr>
            </a:br>
            <a:r>
              <a:rPr lang="th-TH" altLang="th-TH" sz="2000" dirty="0">
                <a:latin typeface="Tahoma" pitchFamily="34" charset="0"/>
                <a:cs typeface="Tahoma" pitchFamily="34" charset="0"/>
              </a:rPr>
              <a:t>               (</a:t>
            </a:r>
            <a:r>
              <a:rPr lang="th-TH" altLang="th-TH" sz="2000" dirty="0" err="1">
                <a:latin typeface="Tahoma" pitchFamily="34" charset="0"/>
                <a:cs typeface="Tahoma" pitchFamily="34" charset="0"/>
              </a:rPr>
              <a:t>Mean</a:t>
            </a:r>
            <a:r>
              <a:rPr lang="th-TH" altLang="th-TH" sz="2000" dirty="0">
                <a:latin typeface="Tahoma" pitchFamily="34" charset="0"/>
                <a:cs typeface="Tahoma" pitchFamily="34" charset="0"/>
              </a:rPr>
              <a:t> </a:t>
            </a:r>
            <a:r>
              <a:rPr lang="th-TH" altLang="th-TH" sz="2000" dirty="0" err="1">
                <a:latin typeface="Tahoma" pitchFamily="34" charset="0"/>
                <a:cs typeface="Tahoma" pitchFamily="34" charset="0"/>
              </a:rPr>
              <a:t>or</a:t>
            </a:r>
            <a:r>
              <a:rPr lang="th-TH" altLang="th-TH" sz="2000" dirty="0">
                <a:latin typeface="Tahoma" pitchFamily="34" charset="0"/>
                <a:cs typeface="Tahoma" pitchFamily="34" charset="0"/>
              </a:rPr>
              <a:t> </a:t>
            </a:r>
            <a:r>
              <a:rPr lang="th-TH" altLang="th-TH" sz="2000" dirty="0" err="1">
                <a:latin typeface="Tahoma" pitchFamily="34" charset="0"/>
                <a:cs typeface="Tahoma" pitchFamily="34" charset="0"/>
              </a:rPr>
              <a:t>Average</a:t>
            </a:r>
            <a:r>
              <a:rPr lang="th-TH" altLang="th-TH" sz="2000" dirty="0">
                <a:latin typeface="Tahoma" pitchFamily="34" charset="0"/>
                <a:cs typeface="Tahoma" pitchFamily="34" charset="0"/>
              </a:rPr>
              <a:t>)</a:t>
            </a:r>
          </a:p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th-TH" altLang="th-TH" sz="2000" dirty="0">
                <a:latin typeface="Tahoma" pitchFamily="34" charset="0"/>
                <a:cs typeface="Tahoma" pitchFamily="34" charset="0"/>
              </a:rPr>
              <a:t>	3.2 ตัวกลางเราขาคณิต (</a:t>
            </a:r>
            <a:r>
              <a:rPr lang="th-TH" altLang="th-TH" sz="2000" dirty="0" err="1">
                <a:latin typeface="Tahoma" pitchFamily="34" charset="0"/>
                <a:cs typeface="Tahoma" pitchFamily="34" charset="0"/>
              </a:rPr>
              <a:t>Geometric</a:t>
            </a:r>
            <a:r>
              <a:rPr lang="th-TH" altLang="th-TH" sz="2000" dirty="0">
                <a:latin typeface="Tahoma" pitchFamily="34" charset="0"/>
                <a:cs typeface="Tahoma" pitchFamily="34" charset="0"/>
              </a:rPr>
              <a:t> </a:t>
            </a:r>
            <a:r>
              <a:rPr lang="th-TH" altLang="th-TH" sz="2000" dirty="0" err="1">
                <a:latin typeface="Tahoma" pitchFamily="34" charset="0"/>
                <a:cs typeface="Tahoma" pitchFamily="34" charset="0"/>
              </a:rPr>
              <a:t>Mean</a:t>
            </a:r>
            <a:r>
              <a:rPr lang="th-TH" altLang="th-TH" sz="2000" dirty="0">
                <a:latin typeface="Tahoma" pitchFamily="34" charset="0"/>
                <a:cs typeface="Tahoma" pitchFamily="34" charset="0"/>
              </a:rPr>
              <a:t>)</a:t>
            </a:r>
          </a:p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th-TH" altLang="th-TH" sz="2000" dirty="0">
                <a:latin typeface="Tahoma" pitchFamily="34" charset="0"/>
                <a:cs typeface="Tahoma" pitchFamily="34" charset="0"/>
              </a:rPr>
              <a:t>	3.3 ตัวกลาง</a:t>
            </a:r>
            <a:r>
              <a:rPr lang="th-TH" altLang="th-TH" sz="2000" dirty="0" err="1">
                <a:latin typeface="Tahoma" pitchFamily="34" charset="0"/>
                <a:cs typeface="Tahoma" pitchFamily="34" charset="0"/>
              </a:rPr>
              <a:t>ฮาร์</a:t>
            </a:r>
            <a:r>
              <a:rPr lang="th-TH" altLang="th-TH" sz="2000" dirty="0">
                <a:latin typeface="Tahoma" pitchFamily="34" charset="0"/>
                <a:cs typeface="Tahoma" pitchFamily="34" charset="0"/>
              </a:rPr>
              <a:t>โม</a:t>
            </a:r>
            <a:r>
              <a:rPr lang="th-TH" altLang="th-TH" sz="2000" dirty="0" err="1">
                <a:latin typeface="Tahoma" pitchFamily="34" charset="0"/>
                <a:cs typeface="Tahoma" pitchFamily="34" charset="0"/>
              </a:rPr>
              <a:t>นิก</a:t>
            </a:r>
            <a:r>
              <a:rPr lang="th-TH" altLang="th-TH" sz="2000" dirty="0">
                <a:latin typeface="Tahoma" pitchFamily="34" charset="0"/>
                <a:cs typeface="Tahoma" pitchFamily="34" charset="0"/>
              </a:rPr>
              <a:t> (</a:t>
            </a:r>
            <a:r>
              <a:rPr lang="th-TH" altLang="th-TH" sz="2000" dirty="0" err="1">
                <a:latin typeface="Tahoma" pitchFamily="34" charset="0"/>
                <a:cs typeface="Tahoma" pitchFamily="34" charset="0"/>
              </a:rPr>
              <a:t>Harmonic</a:t>
            </a:r>
            <a:r>
              <a:rPr lang="th-TH" altLang="th-TH" sz="2000" dirty="0">
                <a:latin typeface="Tahoma" pitchFamily="34" charset="0"/>
                <a:cs typeface="Tahoma" pitchFamily="34" charset="0"/>
              </a:rPr>
              <a:t> </a:t>
            </a:r>
            <a:r>
              <a:rPr lang="th-TH" altLang="th-TH" sz="2000" dirty="0" err="1">
                <a:latin typeface="Tahoma" pitchFamily="34" charset="0"/>
                <a:cs typeface="Tahoma" pitchFamily="34" charset="0"/>
              </a:rPr>
              <a:t>Mean</a:t>
            </a:r>
            <a:r>
              <a:rPr lang="th-TH" altLang="th-TH" sz="2000" dirty="0">
                <a:latin typeface="Tahoma" pitchFamily="34" charset="0"/>
                <a:cs typeface="Tahoma" pitchFamily="34" charset="0"/>
              </a:rPr>
              <a:t>)</a:t>
            </a:r>
          </a:p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th-TH" altLang="th-TH" sz="2000" dirty="0">
                <a:latin typeface="Tahoma" pitchFamily="34" charset="0"/>
                <a:cs typeface="Tahoma" pitchFamily="34" charset="0"/>
              </a:rPr>
              <a:t>	3.4 ฐานนิยม (</a:t>
            </a:r>
            <a:r>
              <a:rPr lang="th-TH" altLang="th-TH" sz="2000" dirty="0" err="1">
                <a:latin typeface="Tahoma" pitchFamily="34" charset="0"/>
                <a:cs typeface="Tahoma" pitchFamily="34" charset="0"/>
              </a:rPr>
              <a:t>Mode</a:t>
            </a:r>
            <a:r>
              <a:rPr lang="th-TH" altLang="th-TH" sz="2000" dirty="0">
                <a:latin typeface="Tahoma" pitchFamily="34" charset="0"/>
                <a:cs typeface="Tahoma" pitchFamily="34" charset="0"/>
              </a:rPr>
              <a:t>)</a:t>
            </a:r>
          </a:p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th-TH" altLang="th-TH" sz="2000" dirty="0">
                <a:latin typeface="Tahoma" pitchFamily="34" charset="0"/>
                <a:cs typeface="Tahoma" pitchFamily="34" charset="0"/>
              </a:rPr>
              <a:t>	3.5 </a:t>
            </a:r>
            <a:r>
              <a:rPr lang="th-TH" altLang="th-TH" sz="2000" dirty="0" err="1">
                <a:latin typeface="Tahoma" pitchFamily="34" charset="0"/>
                <a:cs typeface="Tahoma" pitchFamily="34" charset="0"/>
              </a:rPr>
              <a:t>มัธย</a:t>
            </a:r>
            <a:r>
              <a:rPr lang="th-TH" altLang="th-TH" sz="2000" dirty="0">
                <a:latin typeface="Tahoma" pitchFamily="34" charset="0"/>
                <a:cs typeface="Tahoma" pitchFamily="34" charset="0"/>
              </a:rPr>
              <a:t>ฐาน (</a:t>
            </a:r>
            <a:r>
              <a:rPr lang="th-TH" altLang="th-TH" sz="2000" dirty="0" err="1">
                <a:latin typeface="Tahoma" pitchFamily="34" charset="0"/>
                <a:cs typeface="Tahoma" pitchFamily="34" charset="0"/>
              </a:rPr>
              <a:t>Median</a:t>
            </a:r>
            <a:r>
              <a:rPr lang="th-TH" altLang="th-TH" sz="2000" dirty="0">
                <a:latin typeface="Tahoma" pitchFamily="34" charset="0"/>
                <a:cs typeface="Tahoma" pitchFamily="34" charset="0"/>
              </a:rPr>
              <a:t>)</a:t>
            </a:r>
          </a:p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th-TH" altLang="th-TH" sz="2000" dirty="0">
                <a:latin typeface="Tahoma" pitchFamily="34" charset="0"/>
                <a:cs typeface="Tahoma" pitchFamily="34" charset="0"/>
              </a:rPr>
              <a:t>	3.6 </a:t>
            </a:r>
            <a:r>
              <a:rPr lang="th-TH" altLang="th-TH" sz="2000" dirty="0" err="1">
                <a:latin typeface="Tahoma" pitchFamily="34" charset="0"/>
                <a:cs typeface="Tahoma" pitchFamily="34" charset="0"/>
              </a:rPr>
              <a:t>ควอไทล์</a:t>
            </a:r>
            <a:r>
              <a:rPr lang="th-TH" altLang="th-TH" sz="2000" dirty="0">
                <a:latin typeface="Tahoma" pitchFamily="34" charset="0"/>
                <a:cs typeface="Tahoma" pitchFamily="34" charset="0"/>
              </a:rPr>
              <a:t> (</a:t>
            </a:r>
            <a:r>
              <a:rPr lang="th-TH" altLang="th-TH" sz="2000" dirty="0" err="1">
                <a:latin typeface="Tahoma" pitchFamily="34" charset="0"/>
                <a:cs typeface="Tahoma" pitchFamily="34" charset="0"/>
              </a:rPr>
              <a:t>Quartiles</a:t>
            </a:r>
            <a:r>
              <a:rPr lang="th-TH" altLang="th-TH" sz="2000" dirty="0">
                <a:latin typeface="Tahoma" pitchFamily="34" charset="0"/>
                <a:cs typeface="Tahoma" pitchFamily="34" charset="0"/>
              </a:rPr>
              <a:t>)</a:t>
            </a:r>
          </a:p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th-TH" altLang="th-TH" sz="2000" dirty="0">
                <a:latin typeface="Tahoma" pitchFamily="34" charset="0"/>
                <a:cs typeface="Tahoma" pitchFamily="34" charset="0"/>
              </a:rPr>
              <a:t>	3.7 เด</a:t>
            </a:r>
            <a:r>
              <a:rPr lang="th-TH" altLang="th-TH" sz="2000" dirty="0" err="1">
                <a:latin typeface="Tahoma" pitchFamily="34" charset="0"/>
                <a:cs typeface="Tahoma" pitchFamily="34" charset="0"/>
              </a:rPr>
              <a:t>ไซล์</a:t>
            </a:r>
            <a:r>
              <a:rPr lang="th-TH" altLang="th-TH" sz="2000" dirty="0">
                <a:latin typeface="Tahoma" pitchFamily="34" charset="0"/>
                <a:cs typeface="Tahoma" pitchFamily="34" charset="0"/>
              </a:rPr>
              <a:t> (</a:t>
            </a:r>
            <a:r>
              <a:rPr lang="th-TH" altLang="th-TH" sz="2000" dirty="0" err="1">
                <a:latin typeface="Tahoma" pitchFamily="34" charset="0"/>
                <a:cs typeface="Tahoma" pitchFamily="34" charset="0"/>
              </a:rPr>
              <a:t>Deciles</a:t>
            </a:r>
            <a:r>
              <a:rPr lang="th-TH" altLang="th-TH" sz="2000" dirty="0">
                <a:latin typeface="Tahoma" pitchFamily="34" charset="0"/>
                <a:cs typeface="Tahoma" pitchFamily="34" charset="0"/>
              </a:rPr>
              <a:t>)</a:t>
            </a:r>
          </a:p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th-TH" altLang="th-TH" sz="2000" dirty="0">
                <a:latin typeface="Tahoma" pitchFamily="34" charset="0"/>
                <a:cs typeface="Tahoma" pitchFamily="34" charset="0"/>
              </a:rPr>
              <a:t>	3.8 </a:t>
            </a:r>
            <a:r>
              <a:rPr lang="th-TH" altLang="th-TH" sz="2000" dirty="0" err="1">
                <a:latin typeface="Tahoma" pitchFamily="34" charset="0"/>
                <a:cs typeface="Tahoma" pitchFamily="34" charset="0"/>
              </a:rPr>
              <a:t>เปอร์</a:t>
            </a:r>
            <a:r>
              <a:rPr lang="th-TH" altLang="th-TH" sz="2000" dirty="0">
                <a:latin typeface="Tahoma" pitchFamily="34" charset="0"/>
                <a:cs typeface="Tahoma" pitchFamily="34" charset="0"/>
              </a:rPr>
              <a:t>เซ็น</a:t>
            </a:r>
            <a:r>
              <a:rPr lang="th-TH" altLang="th-TH" sz="2000" dirty="0" err="1">
                <a:latin typeface="Tahoma" pitchFamily="34" charset="0"/>
                <a:cs typeface="Tahoma" pitchFamily="34" charset="0"/>
              </a:rPr>
              <a:t>ไทล์</a:t>
            </a:r>
            <a:r>
              <a:rPr lang="th-TH" altLang="th-TH" sz="2000" dirty="0">
                <a:latin typeface="Tahoma" pitchFamily="34" charset="0"/>
                <a:cs typeface="Tahoma" pitchFamily="34" charset="0"/>
              </a:rPr>
              <a:t> (</a:t>
            </a:r>
            <a:r>
              <a:rPr lang="th-TH" altLang="th-TH" sz="2000" dirty="0" err="1">
                <a:latin typeface="Tahoma" pitchFamily="34" charset="0"/>
                <a:cs typeface="Tahoma" pitchFamily="34" charset="0"/>
              </a:rPr>
              <a:t>Percentiles</a:t>
            </a:r>
            <a:r>
              <a:rPr lang="th-TH" altLang="th-TH" sz="2000" dirty="0">
                <a:latin typeface="Tahoma" pitchFamily="34" charset="0"/>
                <a:cs typeface="Tahoma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4048642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3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3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3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3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3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3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33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33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457934" y="524608"/>
            <a:ext cx="7875874" cy="44422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th-TH" altLang="th-TH" sz="2400" dirty="0">
                <a:solidFill>
                  <a:srgbClr val="FFFF66"/>
                </a:solidFill>
                <a:latin typeface="Tahoma" pitchFamily="34" charset="0"/>
                <a:cs typeface="Tahoma" pitchFamily="34" charset="0"/>
              </a:rPr>
              <a:t>4. การวัดการกระจายของข้อมูล</a:t>
            </a:r>
            <a:r>
              <a:rPr lang="th-TH" altLang="th-TH" sz="2400" dirty="0">
                <a:latin typeface="Tahoma" pitchFamily="34" charset="0"/>
                <a:cs typeface="Tahoma" pitchFamily="34" charset="0"/>
              </a:rPr>
              <a:t> ซึ่งประกอบด้วยสถิติดังต่อไปนี้</a:t>
            </a:r>
          </a:p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th-TH" altLang="th-TH" sz="2400" dirty="0">
                <a:latin typeface="Tahoma" pitchFamily="34" charset="0"/>
                <a:cs typeface="Tahoma" pitchFamily="34" charset="0"/>
              </a:rPr>
              <a:t>	4.1 พิสัย (</a:t>
            </a:r>
            <a:r>
              <a:rPr lang="th-TH" altLang="th-TH" sz="2400" dirty="0" err="1">
                <a:latin typeface="Tahoma" pitchFamily="34" charset="0"/>
                <a:cs typeface="Tahoma" pitchFamily="34" charset="0"/>
              </a:rPr>
              <a:t>Range</a:t>
            </a:r>
            <a:r>
              <a:rPr lang="th-TH" altLang="th-TH" sz="2400" dirty="0">
                <a:latin typeface="Tahoma" pitchFamily="34" charset="0"/>
                <a:cs typeface="Tahoma" pitchFamily="34" charset="0"/>
              </a:rPr>
              <a:t>)</a:t>
            </a:r>
          </a:p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th-TH" altLang="th-TH" sz="2400" dirty="0">
                <a:latin typeface="Tahoma" pitchFamily="34" charset="0"/>
                <a:cs typeface="Tahoma" pitchFamily="34" charset="0"/>
              </a:rPr>
              <a:t>	4.2 ส่วน</a:t>
            </a:r>
            <a:r>
              <a:rPr lang="th-TH" altLang="th-TH" sz="2400" dirty="0" err="1">
                <a:latin typeface="Tahoma" pitchFamily="34" charset="0"/>
                <a:cs typeface="Tahoma" pitchFamily="34" charset="0"/>
              </a:rPr>
              <a:t>เบี่ยงเบนค</a:t>
            </a:r>
            <a:r>
              <a:rPr lang="th-TH" altLang="th-TH" sz="2400" dirty="0">
                <a:latin typeface="Tahoma" pitchFamily="34" charset="0"/>
                <a:cs typeface="Tahoma" pitchFamily="34" charset="0"/>
              </a:rPr>
              <a:t>วอ</a:t>
            </a:r>
            <a:r>
              <a:rPr lang="th-TH" altLang="th-TH" sz="2400" dirty="0" err="1">
                <a:latin typeface="Tahoma" pitchFamily="34" charset="0"/>
                <a:cs typeface="Tahoma" pitchFamily="34" charset="0"/>
              </a:rPr>
              <a:t>ไทล์</a:t>
            </a:r>
            <a:r>
              <a:rPr lang="th-TH" altLang="th-TH" sz="2400" dirty="0">
                <a:latin typeface="Tahoma" pitchFamily="34" charset="0"/>
                <a:cs typeface="Tahoma" pitchFamily="34" charset="0"/>
              </a:rPr>
              <a:t> (</a:t>
            </a:r>
            <a:r>
              <a:rPr lang="th-TH" altLang="th-TH" sz="2400" dirty="0" err="1">
                <a:latin typeface="Tahoma" pitchFamily="34" charset="0"/>
                <a:cs typeface="Tahoma" pitchFamily="34" charset="0"/>
              </a:rPr>
              <a:t>Quartile</a:t>
            </a:r>
            <a:r>
              <a:rPr lang="th-TH" altLang="th-TH" sz="2400" dirty="0">
                <a:latin typeface="Tahoma" pitchFamily="34" charset="0"/>
                <a:cs typeface="Tahoma" pitchFamily="34" charset="0"/>
              </a:rPr>
              <a:t> </a:t>
            </a:r>
            <a:r>
              <a:rPr lang="th-TH" altLang="th-TH" sz="2400" dirty="0" err="1">
                <a:latin typeface="Tahoma" pitchFamily="34" charset="0"/>
                <a:cs typeface="Tahoma" pitchFamily="34" charset="0"/>
              </a:rPr>
              <a:t>Deviation</a:t>
            </a:r>
            <a:r>
              <a:rPr lang="th-TH" altLang="th-TH" sz="2400" dirty="0">
                <a:latin typeface="Tahoma" pitchFamily="34" charset="0"/>
                <a:cs typeface="Tahoma" pitchFamily="34" charset="0"/>
              </a:rPr>
              <a:t>)</a:t>
            </a:r>
          </a:p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th-TH" altLang="th-TH" sz="2400" dirty="0">
                <a:latin typeface="Tahoma" pitchFamily="34" charset="0"/>
                <a:cs typeface="Tahoma" pitchFamily="34" charset="0"/>
              </a:rPr>
              <a:t>	4.3 ส่วนเบี่ยงเบนเฉลี่ย (</a:t>
            </a:r>
            <a:r>
              <a:rPr lang="th-TH" altLang="th-TH" sz="2400" dirty="0" err="1">
                <a:latin typeface="Tahoma" pitchFamily="34" charset="0"/>
                <a:cs typeface="Tahoma" pitchFamily="34" charset="0"/>
              </a:rPr>
              <a:t>Mean</a:t>
            </a:r>
            <a:r>
              <a:rPr lang="th-TH" altLang="th-TH" sz="2400" dirty="0">
                <a:latin typeface="Tahoma" pitchFamily="34" charset="0"/>
                <a:cs typeface="Tahoma" pitchFamily="34" charset="0"/>
              </a:rPr>
              <a:t> </a:t>
            </a:r>
            <a:r>
              <a:rPr lang="th-TH" altLang="th-TH" sz="2400" dirty="0" err="1">
                <a:latin typeface="Tahoma" pitchFamily="34" charset="0"/>
                <a:cs typeface="Tahoma" pitchFamily="34" charset="0"/>
              </a:rPr>
              <a:t>Deviation</a:t>
            </a:r>
            <a:r>
              <a:rPr lang="th-TH" altLang="th-TH" sz="2400" dirty="0">
                <a:latin typeface="Tahoma" pitchFamily="34" charset="0"/>
                <a:cs typeface="Tahoma" pitchFamily="34" charset="0"/>
              </a:rPr>
              <a:t>)</a:t>
            </a:r>
          </a:p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th-TH" altLang="th-TH" sz="2400" dirty="0">
                <a:latin typeface="Tahoma" pitchFamily="34" charset="0"/>
                <a:cs typeface="Tahoma" pitchFamily="34" charset="0"/>
              </a:rPr>
              <a:t>	4.4 ส่วนเบี่ยงเบนมาตรฐาน (</a:t>
            </a:r>
            <a:r>
              <a:rPr lang="th-TH" altLang="th-TH" sz="2400" dirty="0" err="1">
                <a:latin typeface="Tahoma" pitchFamily="34" charset="0"/>
                <a:cs typeface="Tahoma" pitchFamily="34" charset="0"/>
              </a:rPr>
              <a:t>Standard</a:t>
            </a:r>
            <a:r>
              <a:rPr lang="th-TH" altLang="th-TH" sz="2400" dirty="0">
                <a:latin typeface="Tahoma" pitchFamily="34" charset="0"/>
                <a:cs typeface="Tahoma" pitchFamily="34" charset="0"/>
              </a:rPr>
              <a:t> </a:t>
            </a:r>
            <a:r>
              <a:rPr lang="th-TH" altLang="th-TH" sz="2400" dirty="0" err="1">
                <a:latin typeface="Tahoma" pitchFamily="34" charset="0"/>
                <a:cs typeface="Tahoma" pitchFamily="34" charset="0"/>
              </a:rPr>
              <a:t>Deviation</a:t>
            </a:r>
            <a:r>
              <a:rPr lang="th-TH" altLang="th-TH" sz="2400" dirty="0">
                <a:latin typeface="Tahoma" pitchFamily="34" charset="0"/>
                <a:cs typeface="Tahoma" pitchFamily="34" charset="0"/>
              </a:rPr>
              <a:t>)</a:t>
            </a:r>
          </a:p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th-TH" altLang="th-TH" sz="2400" dirty="0">
                <a:latin typeface="Tahoma" pitchFamily="34" charset="0"/>
                <a:cs typeface="Tahoma" pitchFamily="34" charset="0"/>
              </a:rPr>
              <a:t>	4.5 ค่าแปรปรวน (</a:t>
            </a:r>
            <a:r>
              <a:rPr lang="th-TH" altLang="th-TH" sz="2400" dirty="0" err="1">
                <a:latin typeface="Tahoma" pitchFamily="34" charset="0"/>
                <a:cs typeface="Tahoma" pitchFamily="34" charset="0"/>
              </a:rPr>
              <a:t>Variance</a:t>
            </a:r>
            <a:r>
              <a:rPr lang="th-TH" altLang="th-TH" sz="2400" dirty="0">
                <a:latin typeface="Tahoma" pitchFamily="34" charset="0"/>
                <a:cs typeface="Tahoma" pitchFamily="34" charset="0"/>
              </a:rPr>
              <a:t>)</a:t>
            </a:r>
          </a:p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th-TH" altLang="th-TH" sz="2400" dirty="0">
                <a:latin typeface="Tahoma" pitchFamily="34" charset="0"/>
                <a:cs typeface="Tahoma" pitchFamily="34" charset="0"/>
              </a:rPr>
              <a:t>	4.6 สัมประสิทธิ์การกระจาย (</a:t>
            </a:r>
            <a:r>
              <a:rPr lang="th-TH" altLang="th-TH" sz="2400" dirty="0" err="1">
                <a:latin typeface="Tahoma" pitchFamily="34" charset="0"/>
                <a:cs typeface="Tahoma" pitchFamily="34" charset="0"/>
              </a:rPr>
              <a:t>Coefficient</a:t>
            </a:r>
            <a:r>
              <a:rPr lang="th-TH" altLang="th-TH" sz="2400" dirty="0">
                <a:latin typeface="Tahoma" pitchFamily="34" charset="0"/>
                <a:cs typeface="Tahoma" pitchFamily="34" charset="0"/>
              </a:rPr>
              <a:t> </a:t>
            </a:r>
            <a:r>
              <a:rPr lang="th-TH" altLang="th-TH" sz="2400" dirty="0" err="1">
                <a:latin typeface="Tahoma" pitchFamily="34" charset="0"/>
                <a:cs typeface="Tahoma" pitchFamily="34" charset="0"/>
              </a:rPr>
              <a:t>of</a:t>
            </a:r>
            <a:r>
              <a:rPr lang="th-TH" altLang="th-TH" sz="2400" dirty="0">
                <a:latin typeface="Tahoma" pitchFamily="34" charset="0"/>
                <a:cs typeface="Tahoma" pitchFamily="34" charset="0"/>
              </a:rPr>
              <a:t> </a:t>
            </a:r>
            <a:r>
              <a:rPr lang="th-TH" altLang="th-TH" sz="2400" dirty="0" err="1">
                <a:latin typeface="Tahoma" pitchFamily="34" charset="0"/>
                <a:cs typeface="Tahoma" pitchFamily="34" charset="0"/>
              </a:rPr>
              <a:t>Variation</a:t>
            </a:r>
            <a:r>
              <a:rPr lang="th-TH" altLang="th-TH" sz="2400" dirty="0">
                <a:latin typeface="Tahoma" pitchFamily="34" charset="0"/>
                <a:cs typeface="Tahoma" pitchFamily="34" charset="0"/>
              </a:rPr>
              <a:t>)</a:t>
            </a:r>
          </a:p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th-TH" altLang="th-TH" sz="2400" dirty="0">
                <a:latin typeface="Tahoma" pitchFamily="34" charset="0"/>
                <a:cs typeface="Tahoma" pitchFamily="34" charset="0"/>
              </a:rPr>
              <a:t>	4.7 การวัดความเบ้ (</a:t>
            </a:r>
            <a:r>
              <a:rPr lang="th-TH" altLang="th-TH" sz="2400" dirty="0" err="1">
                <a:latin typeface="Tahoma" pitchFamily="34" charset="0"/>
                <a:cs typeface="Tahoma" pitchFamily="34" charset="0"/>
              </a:rPr>
              <a:t>Skewness</a:t>
            </a:r>
            <a:r>
              <a:rPr lang="th-TH" altLang="th-TH" sz="2400" dirty="0">
                <a:latin typeface="Tahoma" pitchFamily="34" charset="0"/>
                <a:cs typeface="Tahoma" pitchFamily="34" charset="0"/>
              </a:rPr>
              <a:t>)</a:t>
            </a:r>
          </a:p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th-TH" altLang="th-TH" sz="2400" dirty="0">
                <a:latin typeface="Tahoma" pitchFamily="34" charset="0"/>
                <a:cs typeface="Tahoma" pitchFamily="34" charset="0"/>
              </a:rPr>
              <a:t>	4.8 การวัดความโด่ง (</a:t>
            </a:r>
            <a:r>
              <a:rPr lang="th-TH" altLang="th-TH" sz="2400" dirty="0" err="1">
                <a:latin typeface="Tahoma" pitchFamily="34" charset="0"/>
                <a:cs typeface="Tahoma" pitchFamily="34" charset="0"/>
              </a:rPr>
              <a:t>Kurtosis</a:t>
            </a:r>
            <a:r>
              <a:rPr lang="th-TH" altLang="th-TH" sz="2400" dirty="0">
                <a:latin typeface="Tahoma" pitchFamily="34" charset="0"/>
                <a:cs typeface="Tahoma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60352397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3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3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3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3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534988" y="799991"/>
            <a:ext cx="8364790" cy="2503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th-TH" altLang="th-TH" sz="2800" dirty="0">
                <a:solidFill>
                  <a:srgbClr val="FFFF66"/>
                </a:solidFill>
                <a:latin typeface="Tahoma" pitchFamily="34" charset="0"/>
                <a:cs typeface="Tahoma" pitchFamily="34" charset="0"/>
              </a:rPr>
              <a:t>5. การหาความสัมพันธ์ระหว่างตัวแปร</a:t>
            </a:r>
            <a:r>
              <a:rPr lang="th-TH" altLang="th-TH" sz="2800" dirty="0">
                <a:latin typeface="Tahoma" pitchFamily="34" charset="0"/>
                <a:cs typeface="Tahoma" pitchFamily="34" charset="0"/>
              </a:rPr>
              <a:t> มีค่าสถิติที่ใช้ดังนี้</a:t>
            </a:r>
          </a:p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th-TH" altLang="th-TH" sz="2800" dirty="0">
                <a:latin typeface="Tahoma" pitchFamily="34" charset="0"/>
                <a:cs typeface="Tahoma" pitchFamily="34" charset="0"/>
              </a:rPr>
              <a:t>	5.1 สหสัมพันธ์ของ</a:t>
            </a:r>
            <a:r>
              <a:rPr lang="th-TH" altLang="th-TH" sz="2800" dirty="0" err="1">
                <a:latin typeface="Tahoma" pitchFamily="34" charset="0"/>
                <a:cs typeface="Tahoma" pitchFamily="34" charset="0"/>
              </a:rPr>
              <a:t>เพียร์</a:t>
            </a:r>
            <a:r>
              <a:rPr lang="th-TH" altLang="th-TH" sz="2800" dirty="0">
                <a:latin typeface="Tahoma" pitchFamily="34" charset="0"/>
                <a:cs typeface="Tahoma" pitchFamily="34" charset="0"/>
              </a:rPr>
              <a:t>สัน </a:t>
            </a:r>
            <a:br>
              <a:rPr lang="th-TH" altLang="th-TH" sz="2800" dirty="0">
                <a:latin typeface="Tahoma" pitchFamily="34" charset="0"/>
                <a:cs typeface="Tahoma" pitchFamily="34" charset="0"/>
              </a:rPr>
            </a:br>
            <a:r>
              <a:rPr lang="th-TH" altLang="th-TH" sz="2800" dirty="0">
                <a:latin typeface="Tahoma" pitchFamily="34" charset="0"/>
                <a:cs typeface="Tahoma" pitchFamily="34" charset="0"/>
              </a:rPr>
              <a:t>             (</a:t>
            </a:r>
            <a:r>
              <a:rPr lang="th-TH" altLang="th-TH" sz="2800" dirty="0" err="1">
                <a:latin typeface="Tahoma" pitchFamily="34" charset="0"/>
                <a:cs typeface="Tahoma" pitchFamily="34" charset="0"/>
              </a:rPr>
              <a:t>Pearson</a:t>
            </a:r>
            <a:r>
              <a:rPr lang="th-TH" altLang="th-TH" sz="2800" dirty="0">
                <a:latin typeface="Tahoma" pitchFamily="34" charset="0"/>
                <a:cs typeface="Tahoma" pitchFamily="34" charset="0"/>
              </a:rPr>
              <a:t> </a:t>
            </a:r>
            <a:r>
              <a:rPr lang="th-TH" altLang="th-TH" sz="2800" dirty="0" err="1">
                <a:latin typeface="Tahoma" pitchFamily="34" charset="0"/>
                <a:cs typeface="Tahoma" pitchFamily="34" charset="0"/>
              </a:rPr>
              <a:t>Correlation</a:t>
            </a:r>
            <a:r>
              <a:rPr lang="th-TH" altLang="th-TH" sz="2800" dirty="0">
                <a:latin typeface="Tahoma" pitchFamily="34" charset="0"/>
                <a:cs typeface="Tahoma" pitchFamily="34" charset="0"/>
              </a:rPr>
              <a:t>)</a:t>
            </a:r>
          </a:p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th-TH" altLang="th-TH" sz="2800" dirty="0">
                <a:latin typeface="Tahoma" pitchFamily="34" charset="0"/>
                <a:cs typeface="Tahoma" pitchFamily="34" charset="0"/>
              </a:rPr>
              <a:t>	5.2 สหสัมพันธ์เชิงอันดับ </a:t>
            </a:r>
            <a:br>
              <a:rPr lang="th-TH" altLang="th-TH" sz="2800" dirty="0">
                <a:latin typeface="Tahoma" pitchFamily="34" charset="0"/>
                <a:cs typeface="Tahoma" pitchFamily="34" charset="0"/>
              </a:rPr>
            </a:br>
            <a:r>
              <a:rPr lang="th-TH" altLang="th-TH" sz="2800" dirty="0">
                <a:latin typeface="Tahoma" pitchFamily="34" charset="0"/>
                <a:cs typeface="Tahoma" pitchFamily="34" charset="0"/>
              </a:rPr>
              <a:t>             (</a:t>
            </a:r>
            <a:r>
              <a:rPr lang="th-TH" altLang="th-TH" sz="2800" dirty="0" err="1">
                <a:latin typeface="Tahoma" pitchFamily="34" charset="0"/>
                <a:cs typeface="Tahoma" pitchFamily="34" charset="0"/>
              </a:rPr>
              <a:t>Spearman</a:t>
            </a:r>
            <a:r>
              <a:rPr lang="th-TH" altLang="th-TH" sz="2800" dirty="0">
                <a:latin typeface="Tahoma" pitchFamily="34" charset="0"/>
                <a:cs typeface="Tahoma" pitchFamily="34" charset="0"/>
              </a:rPr>
              <a:t> </a:t>
            </a:r>
            <a:r>
              <a:rPr lang="th-TH" altLang="th-TH" sz="2800" dirty="0" err="1">
                <a:latin typeface="Tahoma" pitchFamily="34" charset="0"/>
                <a:cs typeface="Tahoma" pitchFamily="34" charset="0"/>
              </a:rPr>
              <a:t>Rank</a:t>
            </a:r>
            <a:r>
              <a:rPr lang="th-TH" altLang="th-TH" sz="2800" dirty="0">
                <a:latin typeface="Tahoma" pitchFamily="34" charset="0"/>
                <a:cs typeface="Tahoma" pitchFamily="34" charset="0"/>
              </a:rPr>
              <a:t> </a:t>
            </a:r>
            <a:r>
              <a:rPr lang="th-TH" altLang="th-TH" sz="2800" dirty="0" err="1">
                <a:latin typeface="Tahoma" pitchFamily="34" charset="0"/>
                <a:cs typeface="Tahoma" pitchFamily="34" charset="0"/>
              </a:rPr>
              <a:t>Correlation</a:t>
            </a:r>
            <a:r>
              <a:rPr lang="th-TH" altLang="th-TH" sz="2800" dirty="0">
                <a:latin typeface="Tahoma" pitchFamily="34" charset="0"/>
                <a:cs typeface="Tahoma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480523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533401" y="452437"/>
            <a:ext cx="8061325" cy="4154984"/>
          </a:xfrm>
          <a:prstGeom prst="rect">
            <a:avLst/>
          </a:prstGeom>
          <a:solidFill>
            <a:srgbClr val="0066FF"/>
          </a:solidFill>
          <a:ln>
            <a:noFill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th-TH" altLang="th-TH" sz="2400" b="1">
                <a:latin typeface="Tahoma" pitchFamily="34" charset="0"/>
                <a:cs typeface="Tahoma" pitchFamily="34" charset="0"/>
              </a:rPr>
              <a:t>สถิติอนุมาน (Inference Statistics)</a:t>
            </a:r>
            <a:br>
              <a:rPr lang="th-TH" altLang="th-TH" sz="2400">
                <a:solidFill>
                  <a:srgbClr val="FFFF66"/>
                </a:solidFill>
                <a:latin typeface="Tahoma" pitchFamily="34" charset="0"/>
                <a:cs typeface="Tahoma" pitchFamily="34" charset="0"/>
              </a:rPr>
            </a:br>
            <a:r>
              <a:rPr lang="th-TH" altLang="th-TH" sz="2400">
                <a:solidFill>
                  <a:srgbClr val="FFFF66"/>
                </a:solidFill>
                <a:latin typeface="Tahoma" pitchFamily="34" charset="0"/>
                <a:cs typeface="Tahoma" pitchFamily="34" charset="0"/>
              </a:rPr>
              <a:t>คือ สถิติที่เกี่ยวกับการนำข้อมูลที่ได้จากตัวอย่าง (Sample) ซึ่งเป็นการศึกษาจากข้อมูลเพียงบางกลุ่มหรือบางส่วนของประชากร แล้วนำข้อเท็จจริงที่ได้นี้ไปอธิบายหรือสรุปผลลักษณะของประชากร (Population) ทั้งกลุ่ม การสรุปดังกล่าวจะใช้หลักความน่าจะเป็น (Probability) มาทำการทดสอบสมมติฐาน สถิติเชิงอนุมานหรือการอนุมานทางสถิติจะถูกต้องเพียงใดนั้น ขึ้นอยู่กับวิธีการเลือกข้อมูลข้อมูล ซึ่งจะเรียกว่าการสุ่มตัวอย่าง (Random Sampling) ผู้วิจัยสามารถสรุปผลลักษณะของประชากรได้ถูกต้อง ถ้าข้อมูลที่ได้มาบางส่วนนี้มีวิธีการสุ่มตัวอย่างที่ดี กล่าวคือ ได้ข้อมูลที่เป็นตัวแทนของประชากร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611189" y="3862388"/>
            <a:ext cx="8198078" cy="1015663"/>
          </a:xfrm>
          <a:prstGeom prst="rect">
            <a:avLst/>
          </a:prstGeom>
          <a:solidFill>
            <a:srgbClr val="0033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/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th-TH" altLang="th-TH" sz="2000">
                <a:latin typeface="Tahoma" pitchFamily="34" charset="0"/>
                <a:cs typeface="Tahoma" pitchFamily="34" charset="0"/>
              </a:rPr>
              <a:t>ดังนั้น การเก็บรวบรวมข้อมูลจากตัวอย่างนั้น ผู้วิจัยควรจะได้ศึกษาถึงทฤษฎี</a:t>
            </a:r>
            <a:br>
              <a:rPr lang="th-TH" altLang="th-TH" sz="2000">
                <a:latin typeface="Tahoma" pitchFamily="34" charset="0"/>
                <a:cs typeface="Tahoma" pitchFamily="34" charset="0"/>
              </a:rPr>
            </a:br>
            <a:r>
              <a:rPr lang="th-TH" altLang="th-TH" sz="2000">
                <a:latin typeface="Tahoma" pitchFamily="34" charset="0"/>
                <a:cs typeface="Tahoma" pitchFamily="34" charset="0"/>
              </a:rPr>
              <a:t>การสุ่มตัวอย่าง (Sampling Theory) เพื่อจะได้ตัวอย่างข้อมูลที่เป็นตัวแทนของ</a:t>
            </a:r>
            <a:br>
              <a:rPr lang="th-TH" altLang="th-TH" sz="2000">
                <a:latin typeface="Tahoma" pitchFamily="34" charset="0"/>
                <a:cs typeface="Tahoma" pitchFamily="34" charset="0"/>
              </a:rPr>
            </a:br>
            <a:r>
              <a:rPr lang="th-TH" altLang="th-TH" sz="2000">
                <a:latin typeface="Tahoma" pitchFamily="34" charset="0"/>
                <a:cs typeface="Tahoma" pitchFamily="34" charset="0"/>
              </a:rPr>
              <a:t>ประชากรและจะนำไปสู่การสรุปผล และอธิบายลักษณะของประชากรได้ถูกต้อง</a:t>
            </a:r>
          </a:p>
        </p:txBody>
      </p:sp>
    </p:spTree>
    <p:extLst>
      <p:ext uri="{BB962C8B-B14F-4D97-AF65-F5344CB8AC3E}">
        <p14:creationId xmlns:p14="http://schemas.microsoft.com/office/powerpoint/2010/main" val="411143687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animBg="1" autoUpdateAnimBg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APP_VERSION" val="0.18.2.1721"/>
  <p:tag name="SLIDO_PRESENTATION_ID" val="00000000-0000-0000-0000-000000000000"/>
  <p:tag name="SLIDO_EVENT_UUID" val="2cf74d7e-0735-4ea1-b97e-97987c04809e"/>
  <p:tag name="SLIDO_EVENT_SECTION_UUID" val="691fbfb0-b9ba-412f-8e92-c2cd03223fae"/>
</p:tagLst>
</file>

<file path=ppt/theme/theme1.xml><?xml version="1.0" encoding="utf-8"?>
<a:theme xmlns:a="http://schemas.openxmlformats.org/drawingml/2006/main" name="Isometric SEO Strategy by Slidesg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6713</TotalTime>
  <Words>1078</Words>
  <Application>Microsoft Office PowerPoint</Application>
  <PresentationFormat>On-screen Show (16:9)</PresentationFormat>
  <Paragraphs>56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Libre Franklin</vt:lpstr>
      <vt:lpstr>Be Vietnam ExtraBold</vt:lpstr>
      <vt:lpstr>Tahoma</vt:lpstr>
      <vt:lpstr>Wingdings</vt:lpstr>
      <vt:lpstr>Isometric SEO Strategy by Slidesgo</vt:lpstr>
      <vt:lpstr>BUA6106 การวิจัยเชิงธุรกิจด้านโลจิสติกส์และซัพพลายเชน</vt:lpstr>
      <vt:lpstr>สถิติที่ใช้ในการวิจัย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Research</dc:title>
  <dc:creator>KARNNAPAT</dc:creator>
  <cp:lastModifiedBy>Worathep  Narkwong</cp:lastModifiedBy>
  <cp:revision>155</cp:revision>
  <dcterms:modified xsi:type="dcterms:W3CDTF">2024-09-10T06:26:31Z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lidoAppVersion">
    <vt:lpwstr>0.18.2.1721</vt:lpwstr>
  </property>
</Properties>
</file>