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</p:sldMasterIdLst>
  <p:notesMasterIdLst>
    <p:notesMasterId r:id="rId35"/>
  </p:notesMasterIdLst>
  <p:sldIdLst>
    <p:sldId id="467" r:id="rId3"/>
    <p:sldId id="375" r:id="rId4"/>
    <p:sldId id="379" r:id="rId5"/>
    <p:sldId id="470" r:id="rId6"/>
    <p:sldId id="380" r:id="rId7"/>
    <p:sldId id="381" r:id="rId8"/>
    <p:sldId id="382" r:id="rId9"/>
    <p:sldId id="383" r:id="rId10"/>
    <p:sldId id="384" r:id="rId11"/>
    <p:sldId id="390" r:id="rId12"/>
    <p:sldId id="388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85" r:id="rId22"/>
    <p:sldId id="399" r:id="rId23"/>
    <p:sldId id="401" r:id="rId24"/>
    <p:sldId id="386" r:id="rId25"/>
    <p:sldId id="402" r:id="rId26"/>
    <p:sldId id="302" r:id="rId27"/>
    <p:sldId id="304" r:id="rId28"/>
    <p:sldId id="403" r:id="rId29"/>
    <p:sldId id="377" r:id="rId30"/>
    <p:sldId id="378" r:id="rId31"/>
    <p:sldId id="468" r:id="rId32"/>
    <p:sldId id="469" r:id="rId33"/>
    <p:sldId id="400" r:id="rId34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36"/>
      <p:bold r:id="rId37"/>
      <p:italic r:id="rId38"/>
      <p:boldItalic r:id="rId39"/>
    </p:embeddedFont>
    <p:embeddedFont>
      <p:font typeface="Be Vietnam ExtraBold" panose="020B0604020202020204" charset="0"/>
      <p:bold r:id="rId40"/>
      <p:boldItalic r:id="rId41"/>
    </p:embeddedFont>
    <p:embeddedFont>
      <p:font typeface="TH Niramit AS" panose="02000506000000020004" pitchFamily="2" charset="-34"/>
      <p:regular r:id="rId42"/>
      <p:bold r:id="rId43"/>
      <p:italic r:id="rId44"/>
      <p:boldItalic r:id="rId45"/>
    </p:embeddedFont>
    <p:embeddedFont>
      <p:font typeface="Fira Sans Extra Condensed Medium" panose="020B0604020202020204" charset="0"/>
      <p:regular r:id="rId46"/>
      <p:bold r:id="rId47"/>
      <p:italic r:id="rId48"/>
      <p:boldItalic r:id="rId49"/>
    </p:embeddedFont>
    <p:embeddedFont>
      <p:font typeface="Dosis ExtraLight" panose="020B0604020202020204" charset="0"/>
      <p:regular r:id="rId50"/>
      <p:bold r:id="rId51"/>
    </p:embeddedFont>
    <p:embeddedFont>
      <p:font typeface="Raleway Thin" panose="020B0604020202020204" charset="0"/>
      <p:regular r:id="rId52"/>
      <p:bold r:id="rId53"/>
      <p:italic r:id="rId54"/>
      <p:boldItalic r:id="rId55"/>
    </p:embeddedFont>
    <p:embeddedFont>
      <p:font typeface="Libre Franklin" panose="020B0604020202020204" charset="0"/>
      <p:regular r:id="rId56"/>
      <p:bold r:id="rId57"/>
      <p:italic r:id="rId58"/>
      <p:boldItalic r:id="rId59"/>
    </p:embeddedFont>
    <p:embeddedFont>
      <p:font typeface="Libre Franklin Thin" panose="020B0604020202020204" charset="0"/>
      <p:regular r:id="rId60"/>
      <p:bold r:id="rId61"/>
      <p:italic r:id="rId62"/>
      <p:boldItalic r:id="rId63"/>
    </p:embeddedFont>
  </p:embeddedFontLst>
  <p:custDataLst>
    <p:tags r:id="rId6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9558" autoAdjust="0"/>
  </p:normalViewPr>
  <p:slideViewPr>
    <p:cSldViewPr snapToGrid="0">
      <p:cViewPr>
        <p:scale>
          <a:sx n="91" d="100"/>
          <a:sy n="91" d="100"/>
        </p:scale>
        <p:origin x="-56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307351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124056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22370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Thai</a:t>
            </a:r>
            <a:r>
              <a:rPr lang="en-US" baseline="0" dirty="0" err="1"/>
              <a:t>jo</a:t>
            </a:r>
            <a:r>
              <a:rPr lang="en-US" baseline="0" dirty="0"/>
              <a:t> </a:t>
            </a:r>
            <a:r>
              <a:rPr lang="th-TH" baseline="0" dirty="0"/>
              <a:t>เป็นงานที่ได้รับการยอมรับในระดับชาติ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3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 </a:t>
            </a:r>
            <a:r>
              <a:rPr lang="th-TH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หรือ (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American Psychological Association)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ให้เกียรติผู้แต่ง</a:t>
            </a:r>
            <a:r>
              <a:rPr lang="th-TH" baseline="0" dirty="0"/>
              <a:t> เราไม่ได้คัดลอกผลงานนี้มา สร้างความน่าเชื่อถือ ทำให้คนที่อ่านงานเราไปสืบค้นต่อได้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60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6331013" y="1460238"/>
            <a:ext cx="124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5812013" y="1857050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6174563" y="302106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812013" y="3417600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3492436" y="3441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87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29175" y="271825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1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615125" y="305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4950075" y="149485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0"/>
          <p:cNvSpPr txBox="1"/>
          <p:nvPr/>
        </p:nvSpPr>
        <p:spPr>
          <a:xfrm>
            <a:off x="621618" y="918575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354386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616500" y="347464"/>
            <a:ext cx="47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2"/>
          </p:nvPr>
        </p:nvSpPr>
        <p:spPr>
          <a:xfrm flipH="1">
            <a:off x="652624" y="154050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 flipH="1">
            <a:off x="652624" y="1918111"/>
            <a:ext cx="2652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3311803" y="1765675"/>
            <a:ext cx="82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15880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 flipH="1">
            <a:off x="5806476" y="252549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852249" y="2320275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7"/>
          </p:nvPr>
        </p:nvSpPr>
        <p:spPr>
          <a:xfrm flipH="1">
            <a:off x="851824" y="25508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2931224"/>
            <a:ext cx="26055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3198543" y="2687826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15714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 flipH="1">
            <a:off x="5806476" y="3523828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2249" y="3318626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16"/>
          </p:nvPr>
        </p:nvSpPr>
        <p:spPr>
          <a:xfrm flipH="1">
            <a:off x="851824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7"/>
          </p:nvPr>
        </p:nvSpPr>
        <p:spPr>
          <a:xfrm flipH="1">
            <a:off x="851824" y="394809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8" hasCustomPrompt="1"/>
          </p:nvPr>
        </p:nvSpPr>
        <p:spPr>
          <a:xfrm>
            <a:off x="3251519" y="371042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003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 flipH="1">
            <a:off x="64655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 flipH="1">
            <a:off x="59651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 idx="2"/>
          </p:nvPr>
        </p:nvSpPr>
        <p:spPr>
          <a:xfrm flipH="1">
            <a:off x="37916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 flipH="1">
            <a:off x="32912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 idx="4"/>
          </p:nvPr>
        </p:nvSpPr>
        <p:spPr>
          <a:xfrm flipH="1">
            <a:off x="11177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5"/>
          </p:nvPr>
        </p:nvSpPr>
        <p:spPr>
          <a:xfrm flipH="1">
            <a:off x="6173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6"/>
          </p:nvPr>
        </p:nvSpPr>
        <p:spPr>
          <a:xfrm>
            <a:off x="4966150" y="344150"/>
            <a:ext cx="35622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08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 flipH="1">
            <a:off x="6258440" y="368464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 flipH="1">
            <a:off x="6258340" y="3005695"/>
            <a:ext cx="2142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2"/>
          </p:nvPr>
        </p:nvSpPr>
        <p:spPr>
          <a:xfrm flipH="1">
            <a:off x="6266164" y="2289825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3"/>
          </p:nvPr>
        </p:nvSpPr>
        <p:spPr>
          <a:xfrm flipH="1">
            <a:off x="6266251" y="1606169"/>
            <a:ext cx="2452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4"/>
          </p:nvPr>
        </p:nvSpPr>
        <p:spPr>
          <a:xfrm flipH="1">
            <a:off x="923775" y="3041034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5"/>
          </p:nvPr>
        </p:nvSpPr>
        <p:spPr>
          <a:xfrm flipH="1">
            <a:off x="575475" y="2355312"/>
            <a:ext cx="2142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6"/>
          </p:nvPr>
        </p:nvSpPr>
        <p:spPr>
          <a:xfrm>
            <a:off x="602850" y="347669"/>
            <a:ext cx="497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09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 flipH="1">
            <a:off x="4441165" y="294305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 flipH="1">
            <a:off x="3853177" y="3315572"/>
            <a:ext cx="2148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2"/>
          </p:nvPr>
        </p:nvSpPr>
        <p:spPr>
          <a:xfrm flipH="1">
            <a:off x="6965177" y="294305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3"/>
          </p:nvPr>
        </p:nvSpPr>
        <p:spPr>
          <a:xfrm flipH="1">
            <a:off x="6541577" y="3315572"/>
            <a:ext cx="1984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4"/>
          </p:nvPr>
        </p:nvSpPr>
        <p:spPr>
          <a:xfrm flipH="1">
            <a:off x="6965177" y="175020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 flipH="1">
            <a:off x="6411377" y="2129507"/>
            <a:ext cx="211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6"/>
          </p:nvPr>
        </p:nvSpPr>
        <p:spPr>
          <a:xfrm flipH="1">
            <a:off x="4441165" y="175021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7"/>
          </p:nvPr>
        </p:nvSpPr>
        <p:spPr>
          <a:xfrm flipH="1">
            <a:off x="3975276" y="2129507"/>
            <a:ext cx="202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8"/>
          </p:nvPr>
        </p:nvSpPr>
        <p:spPr>
          <a:xfrm>
            <a:off x="5367144" y="347869"/>
            <a:ext cx="316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9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 flipH="1">
            <a:off x="914563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 flipH="1">
            <a:off x="637513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 idx="2"/>
          </p:nvPr>
        </p:nvSpPr>
        <p:spPr>
          <a:xfrm flipH="1">
            <a:off x="914563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3"/>
          </p:nvPr>
        </p:nvSpPr>
        <p:spPr>
          <a:xfrm flipH="1">
            <a:off x="511663" y="4101931"/>
            <a:ext cx="236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 idx="4"/>
          </p:nvPr>
        </p:nvSpPr>
        <p:spPr>
          <a:xfrm flipH="1">
            <a:off x="3791700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5"/>
          </p:nvPr>
        </p:nvSpPr>
        <p:spPr>
          <a:xfrm flipH="1">
            <a:off x="3514650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ctrTitle" idx="6"/>
          </p:nvPr>
        </p:nvSpPr>
        <p:spPr>
          <a:xfrm flipH="1">
            <a:off x="6641342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7"/>
          </p:nvPr>
        </p:nvSpPr>
        <p:spPr>
          <a:xfrm flipH="1">
            <a:off x="6364292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ctrTitle" idx="8"/>
          </p:nvPr>
        </p:nvSpPr>
        <p:spPr>
          <a:xfrm flipH="1">
            <a:off x="3791700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9"/>
          </p:nvPr>
        </p:nvSpPr>
        <p:spPr>
          <a:xfrm flipH="1">
            <a:off x="3514650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13"/>
          </p:nvPr>
        </p:nvSpPr>
        <p:spPr>
          <a:xfrm flipH="1">
            <a:off x="6641342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4"/>
          </p:nvPr>
        </p:nvSpPr>
        <p:spPr>
          <a:xfrm flipH="1">
            <a:off x="6364292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15"/>
          </p:nvPr>
        </p:nvSpPr>
        <p:spPr>
          <a:xfrm>
            <a:off x="311700" y="382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76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 flipH="1">
            <a:off x="1631950" y="2035939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 flipH="1">
            <a:off x="1631950" y="2449119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6319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97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Header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3801000" y="234781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4931350" y="276749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3770263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883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6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7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23/07/66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11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23/07/66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0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4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10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77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5" r:id="rId3"/>
    <p:sldLayoutId id="2147483670" r:id="rId4"/>
    <p:sldLayoutId id="2147483680" r:id="rId5"/>
    <p:sldLayoutId id="2147483687" r:id="rId6"/>
    <p:sldLayoutId id="214748370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688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sru.ac.th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emerald.com/insigh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scholar.google.co.th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ieeexplore.ieee.org/Xplore/home.jsp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scopus.com/home.ur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-thaijo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tdc.thailis.or.th/tdc/basic.php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710460" cy="649200"/>
          </a:xfrm>
        </p:spPr>
        <p:txBody>
          <a:bodyPr/>
          <a:lstStyle/>
          <a:p>
            <a:r>
              <a:rPr lang="en-US" sz="2800" dirty="0" smtClean="0"/>
              <a:t>Week 2: </a:t>
            </a:r>
            <a:r>
              <a:rPr lang="en-US" sz="2800" dirty="0"/>
              <a:t>Morning </a:t>
            </a:r>
            <a:r>
              <a:rPr lang="en-US" sz="2800" dirty="0" smtClean="0"/>
              <a:t>Section (Part 1)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701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AB21E-B80A-4826-99B7-E0368FD84253}"/>
              </a:ext>
            </a:extLst>
          </p:cNvPr>
          <p:cNvSpPr txBox="1"/>
          <p:nvPr/>
        </p:nvSpPr>
        <p:spPr>
          <a:xfrm>
            <a:off x="456110" y="1056645"/>
            <a:ext cx="8167773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ให้นักวิจัยเลือกแนวคิดหรือทฤษฎีมาเป็นกรอบในการศึกษาและให้เหตุผลในการเลือกแนวคิดหรือทฤษฎีที่น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มาศึกษาได้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ดังนั้นการเลือกทฤษฎีที่เหมาะสมเป็นสิ่งที่ส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คัญมาก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เพราะจะมีผลต่อการเลือกวิธีด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เนินการวิจัย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และการเลือกตัวแปรต่อไป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ให้นักวิจัยมองเห็นปัญหาและก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หนดปัญหาการวิจัยได้อย่างชัดเจน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มองเห็นพัฒนาการของงานวิจัยที่ผ่านมา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และช่องว่างของงานวิจัยที่มีลักษณะใกล้เคียงกันที่ยังขาดไป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ให้นักวิจัยมีแนวทางในการเลือกตัวแปรมาใช้ในการศึกษาในงานวิจัยของตนเองได้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ให้นักวิจัยมีแนวทางในการตั้งสมมติฐานและทิศทางการคาดเดาค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ตอบล่วงหน้า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ให้นักวิจัยเลือกวิธีการสุ่มตัวอย่างได้อย่างเหมาะสม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99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AB21E-B80A-4826-99B7-E0368FD84253}"/>
              </a:ext>
            </a:extLst>
          </p:cNvPr>
          <p:cNvSpPr txBox="1"/>
          <p:nvPr/>
        </p:nvSpPr>
        <p:spPr>
          <a:xfrm>
            <a:off x="456110" y="996622"/>
            <a:ext cx="8341299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ให้นักวิจัยมีแนวทางในการออกแบบการวิจัยและแบบแผนการวิจัยได้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ให้นักวิจัยเลือกใช้เครื่องมือและการออกแบบเครื่องมือวิจัยได้อย่างเหมาะสม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8.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ให้นักวิจัยวางแผนการเก็บรวบรวมข้อมูลจากแหล่งข้อมูลส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คัญทั้งแหล่งข้อมูลปฐมภูมิ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และแหล่งข้อมูลทุติยภูมิได้อย่างครบถ้วน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9. ทำให้นักวิจัยมีแนวทางในการวิเคราะห์ข้อมูล และเลือกใช้สถิติในการวิเคราะห์ข้อมูล รวมทั้ง</a:t>
            </a: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วิธีการนำเสนอข้อมูลที่ได้จากการวิเคราะห์ได้อย่างเหมาะสม</a:t>
            </a: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10. ทำให้นักวิจัยมีแนวทางในการอภิปรายผลการวิจัยที่ชัดเจนและลุ่มลึกมากขึ้น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6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27546-2877-4B49-9664-A07BADF07734}"/>
              </a:ext>
            </a:extLst>
          </p:cNvPr>
          <p:cNvSpPr txBox="1"/>
          <p:nvPr/>
        </p:nvSpPr>
        <p:spPr>
          <a:xfrm>
            <a:off x="456110" y="1048256"/>
            <a:ext cx="8354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วารสารทางด้านบริหารธุรกิจและการจัดการ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วารสารทางด้านบริหารธุรกิจและการจัดการเป็นวารสารที่น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เสนอผลงานวิจัยที่เกี่ยวข้องกับสาขาบริหารธุรกิจมาตีพิมพ์เผยแพร่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เป็นแหล่งของข้อมูลที่มีเนื้อหาสาระทันสมัยกว่าต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ราโดยทั่วไป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 จึงเป็นประโยชน์มากต่อการศึกษาค้นคว้าในเรื่องที่เกี่ยวข้องกับการวิจัย 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ในบางสถาบันอาจใช้ค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วารสารทางด้านมนุษย์ศาสตร์และสังคมศาสตร์ซึ่งตีพิมพ์เผยแพร่งานวิจัยทางด้านธุรกิจและสังคมศาสตร์ ในปัจจุบันวารสารทางวิชาการที่ปรากฏอยู่ในฐานข้อมูลดัชนีอ้างอิงวารสารของไทยมีมากกว่า 100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รายชื่อ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ซึ่งเป็นทางเลือกส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หรับนักวิจัยที่ถือได้ว่าเป็นแหล่งความรู้ที่ทันสมัยที่สุด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06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27546-2877-4B49-9664-A07BADF07734}"/>
              </a:ext>
            </a:extLst>
          </p:cNvPr>
          <p:cNvSpPr txBox="1"/>
          <p:nvPr/>
        </p:nvSpPr>
        <p:spPr>
          <a:xfrm>
            <a:off x="527086" y="1232922"/>
            <a:ext cx="7958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หนังสือ หรือตำราที่อยู่ตามห้องสมุด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หนังสือ หรือตำราที่อยู่ตามห้องสมุดถือว่าเป็นแหล่งค้นคว้าที่ดี เพราะผู้เขียนจะเขียนในเนื้อหาสาระที่ค่อนข้างละเอียดในเรื่องที่เห็นว่ามี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ทำให้นักวิจัยได้ความรู้เกี่ยวกับหลักการแนวคิด ทฤษฎีที่เกี่ยวข้องกับเรื่องที่ศึกษาได้ แต่ในการเลือกหนังสือหรือตำราที่อยู่ตามห้องสมุดนั้นควรพิจารณาปี พ.ศ. ที่จัดพิมพ์เนื่องจากตำราที่ปี พ.ศ. เก่าไป องค์ความรู้อาจจะไม่ทันสมัย ยกเว้นแต่แนวคิดหรือทฤษฎีเก่าๆ ที่ยังไม่มีทฤษฎีใหม่หักล้างก็ยังสามารถใช้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48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27546-2877-4B49-9664-A07BADF07734}"/>
              </a:ext>
            </a:extLst>
          </p:cNvPr>
          <p:cNvSpPr txBox="1"/>
          <p:nvPr/>
        </p:nvSpPr>
        <p:spPr>
          <a:xfrm>
            <a:off x="592976" y="1417588"/>
            <a:ext cx="7958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เว็บไซต์ของสถาบันการศึกษาและหน่วยงานภาครัฐและเอกชน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ว็บไซต์ของสถาบันการศึกษาและหน่วยงานภาครัฐและเอกชน เป็นแหล่งค้นคว้าที่แสดงถึงความก้าวหน้าทางเทคโนโลยีทำให้ผู้วิจัยสามารถสืบค้นและจัดการพิมพ์เรื่องที่ตนเองสนใจออกมาได้ตามความต้องการ โดยผู้วิจัยไม่จำเป็นต้องเดินทางไปยังแหล่งที่เก็บข้อมูลเอง ทำให้เกิดการประหยัดเวลาและค่าใช้จ่าย เพราะในปัจจุบันเพียงแต่ผู้วิจัยต้องการศึกษาเกี่ยวกับเรื่องอะไร ก็มีวิธีการสืบค้นข้อมูลจากเครือข่ายอินเทอร์เน็ตที่สามารถเข้าถึงข้อมูล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61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A4C11F-BB4C-43B0-9874-76440AAF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141" y="410841"/>
            <a:ext cx="4814799" cy="4321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B4D7FB-5955-40BA-AA2D-9B2DC49A35CF}"/>
              </a:ext>
            </a:extLst>
          </p:cNvPr>
          <p:cNvSpPr txBox="1"/>
          <p:nvPr/>
        </p:nvSpPr>
        <p:spPr>
          <a:xfrm>
            <a:off x="260060" y="1879252"/>
            <a:ext cx="3363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เว็บไซต์ของสถาบันการศึกษาและหน่วยงานภาครัฐและเอกชน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32209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27546-2877-4B49-9664-A07BADF07734}"/>
              </a:ext>
            </a:extLst>
          </p:cNvPr>
          <p:cNvSpPr txBox="1"/>
          <p:nvPr/>
        </p:nvSpPr>
        <p:spPr>
          <a:xfrm>
            <a:off x="614839" y="1191085"/>
            <a:ext cx="79580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รายงานการวิจัยและปริญญานิพนธ์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รายงานการวิจัยและปริญญานิพนธ์ที่นิยมจัดพิมพ์เป็นเอกสารรูปเล่ม อาจเป็นงานวิจัยเดี่ยวหรืองานวิจัยเป็นคณะ ส่วนปริญญานิพนธ์ถือเป็นรายงานการวิจัยของนักศึกษาแต่ละคน เป็นส่วนหนึ่งของการศึกษาเพื่อรับปริญญาขั้นบัณฑิตศึกษา โดยในระดับปริญญาโทอาจเลือกทำวิทยานิพนธ์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ภาคนิพนธ์ (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Term Paper) 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หรือการค้นคว้าอิสระ (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Independent Study) 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ส่วนการค้นคว้า ในระดับปริญญาเอกนักศึกษาต้องทำวิทยานิพนธ์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Dissertation)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ซึ่งนับว่าเป็นแหล่งข้อมูลสำคัญ ของเอกสารที่เกี่ยวข้องกับการวิจัยทั้งสิ้น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2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880" y="794851"/>
            <a:ext cx="8578338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กําหนดขอบเขตของการทบทวนวรรณกรรม 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เฉพาะหัวข้อหรือเรื่องที่เกี่ยวข้องกับการศึกษา โดยพิจารณาคำสำคัญที่ปรากฏ และตัวแปรที่ศึกษา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กําหนดคำสำคัญและความคิดรวบยอด 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คือความคิดหลัก (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Main Idea) 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แต่ละบุคคลที่มีต่อเหตุการณ์หรือปรากฏการณ์นั้นๆ มโนคติเกิดจากการนำข้อเท็จจริงมาศึกษาหรือเปรียบเทียบความแตกต่าง สรุปรวมลักษณะที่สำคัญ มองเห็นความสัมพันธ์ของสิ่งนั้นๆ สร้างเป็นความคิดหลักในรูปที่แสดงถึงความคิด ความเข้าใจ ทำให้นำไปใช้ในการบรรยาย อธิบายตีความหรือพยากรณ์เหตุการณ์ วัตถุ และปรากฏการณ์ที่เกี่ยวข้อ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กําหนดแหล่งข้อมูลค้นคว้า 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เช่น รายงานการวิจัย บทความจากงานวิจัย หรือบทความ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วิชาการแล้วดําเนินการค้นคว้า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6576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393" y="794851"/>
            <a:ext cx="8649049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อ่านและจดบันทึกประเด็นสำคัญ แล้วจัดทําบรรณานุกรม จัดระบบอ้างอิง 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ก่อนนำไป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จัดเก็บในที่ที่เตรียมไว้เผื่อเรียกดูอีกครั้ง เมื่อต้องการตรวจทานประเด็นสำคัญ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ต้องจัดเก็บเอกสารที่สำเนามาให้เป็นระบบ 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เพื่อสะดวกในการค้นหา เช่น แบ่งเป็น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ประเภทของแหล่งข้อมูลที่มาจากบทความ รายงานการวิจัย หนังสือ หรือแบ่งเป็นประเภทของ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แนวคิด และทฤษฎีต่างๆ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บันทึกข้อมูลเบื้องต้น 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คือชื่อผู้เขียน ชื่อหนังสือ (ชื่อบทความ ชื่อวารสาร) ปีที่ตีพิมพ์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ครั้งที่ตีพิมพ์ ชื่อสำนักพิมพ์และสถานที่ตั้ง เนื้อหา เลขที่ฉบับ และเลขหน้า เพราะการจดบันทึก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ข้อมูลเหล่านี้ไปพร้อมจะช่วยให้นักวิจัยประหยัดเวลาในการจัดทำบรรณานุกรม หรือแหล่งอ้างอิง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เมื่อต้องทำการสืบค้นอีกครั้ง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7536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718" y="1491137"/>
            <a:ext cx="8712563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วิเคราะห์ สังเคราะห์ 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เพื่อการแยกแยะทางความคิด หรือทางวัตถุของสิ่งใดสิ่งหนึ่งหรือ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เรื่องใดเรื่องหนึ่ง เพื่อให้เห็นองค์ประกอบ เพื่อศึกษาแต่ละองค์ประกอบหรือว่าแยกแยะเพื่อให้เห็น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ความสัมพันธ์ขององค์ประกอบต่างๆ ที่ทำให้เกิดสิ่งนั้นหรือเรื่องนั้น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2299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357812" y="1491490"/>
            <a:ext cx="6695620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การศึกษาเอกสารและวรรณกรรมที่เกี่ยวข้อง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15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7B1D0C-59B3-4D77-BAAC-874DA1F8B244}"/>
              </a:ext>
            </a:extLst>
          </p:cNvPr>
          <p:cNvSpPr txBox="1"/>
          <p:nvPr/>
        </p:nvSpPr>
        <p:spPr>
          <a:xfrm>
            <a:off x="310789" y="1090200"/>
            <a:ext cx="8833211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ความหมายของคำสำคัญที่ปรากฏในงานวิจัย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แต่ละเรื่อง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โดยสรุปว่าใครกล่าวให้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ความหมายไว้อย่างไรบ้าง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ซึ่งอาจจะเหมือนกัน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หรือคล้ายคลึงกัน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แล้วแต่ผู้วิจัยสรุปว่าในงานวิจัย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ชิ้นที่ตนเองดำเนินการนี้หมายความว่าอย่างไร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แนวคิดในเรื่องที่ทำการวิจัย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ประกอบด้วยตัวแปรและกรอบแนวคิดอะไรบ้าง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แนวคิดของการมีส่วนร่วม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แนวคิดเกี่ยวกับการตัดสินใจ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แนวคิดเกี่ยวกับการตลาดเพื่อสังคม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เมื่อนักวิจัยนำเสนอแนวคิดในแต่ละตอนจะต้องสรุปในตอนท้ายทุกหัวข้อ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ว่าการวิจัยครั้งนี้มีตัวแปร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อะไรที่เกี่ยวข้องกับแนวคิดของการศึกษา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และตัวแปรเหล่านั้นเมื่อนำไปเขียนกรอบแนวคิดจะจัดวางอย่างไร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 เพื่อให้เห็นความชัดเจนในความสัมพันธ์ระหว่างแนวคิดหรือตัวแปรที่นำมาใช้ในงานวิจัย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1631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7B1D0C-59B3-4D77-BAAC-874DA1F8B244}"/>
              </a:ext>
            </a:extLst>
          </p:cNvPr>
          <p:cNvSpPr txBox="1"/>
          <p:nvPr/>
        </p:nvSpPr>
        <p:spPr>
          <a:xfrm>
            <a:off x="256758" y="996622"/>
            <a:ext cx="8794963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ทฤษฎีที่เกี่ยวข้องกับเรื่องที่ทำการวิจัย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ในการวิจัยครั้งนี้เป็นการยืนยันทฤษฎีหรือไม่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ถ้าใช่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จะยืนยันทฤษฎีอะไร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หากมีหลายทฤษฎี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ผู้วิจัยต้องสรุปว่าจะนำทฤษฎีอะไรมาสนับสนุนบ้าง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ถ้าไม่มีต้องมีแบบจำลองหรืองานวิจัยมาสนับสนุน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งานวิจัยที่เกี่ยวข้อง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ประกอบด้วยงานวิจัยทั้งในประเทศและต่างประเทศ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เพื่อให้ได้ทราบ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ว่ามีงานวิจัยใดบ้างที่เกี่ยวข้องกับเรื่องที่จะวิจัย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ข้อค้นพบของงานวิจัยแต่ละเรื่อง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ต้องสรุปให้เป็น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หมวดหมู่ชัดเจน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โดยเรียงให้อยู่ในรูปของประเด็นศึกษา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แนวคิดหรือสมมติฐานของงานวิจัย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ชี้ให้เห็นว่าผู้วิจัยค้นพบสิ่งใดที่ควรทำวิจัยเพิ่มเติม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และควรชี้ให้เห็นว่าแต่ละงานวิจัยได้นำระเบียบ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วิธีวิจัยอะไรมาใช้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และตัวผู้วิจัยจะใช้วิธีการใด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เพราะเหตุใด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6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A6D576-B7CC-490E-A11D-FB3ADC02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717" y="1240020"/>
            <a:ext cx="4683898" cy="2865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</a:t>
            </a:r>
            <a:r>
              <a:rPr lang="th-TH" sz="2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ไม่ควร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ทำในการทบทวนวรรณกรรม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การตัดปะ 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(Copy and Paste)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การขโมยผลงานทางวิชาการของนักวิจัยอื่นมารวบรวมในบทความวรรณกรรมของตนเอง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การเลือกวรรณกรรมที่บิดเบียนมาใช้โดยคิดว่าวรรณกรรมนั้นถูกต้อง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ไม่ควรนำเสนอการทบทวนวรรณกรรมผู้อื่นมาเสนอ</a:t>
            </a:r>
            <a:r>
              <a:rPr lang="th-TH" sz="2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ว่าตนเอง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เป็นคนทบทวน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การละเมิดจรรยาบรรณทางวิชาการ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BF03FDE-01D2-4A16-B338-3329A592E7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200" y="1240020"/>
            <a:ext cx="4032000" cy="2865900"/>
          </a:xfrm>
        </p:spPr>
        <p:txBody>
          <a:bodyPr/>
          <a:lstStyle/>
          <a:p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</a:t>
            </a:r>
            <a:r>
              <a:rPr lang="th-TH" sz="2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ทำในการทบทวนวรรณกรรม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ต้องมีการจัดบันทึกข้อมูลเชิงสถิติ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ต้องมีการจัดบันทึก</a:t>
            </a:r>
            <a:r>
              <a:rPr lang="th-TH" sz="2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สาระ</a:t>
            </a:r>
            <a:r>
              <a:rPr lang="th-TH" sz="22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คำสัญ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มีการจัดการวรรณกรรมอย่างเป็นระบบ</a:t>
            </a:r>
          </a:p>
          <a:p>
            <a:pPr lvl="1">
              <a:lnSpc>
                <a:spcPct val="100000"/>
              </a:lnSpc>
            </a:pP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6EB42-C1C9-49A6-B09B-A222C52B308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2614;p65">
            <a:extLst>
              <a:ext uri="{FF2B5EF4-FFF2-40B4-BE49-F238E27FC236}">
                <a16:creationId xmlns:a16="http://schemas.microsoft.com/office/drawing/2014/main" xmlns="" id="{8341D4A5-91F1-4DED-ABB1-C21619F2D4D9}"/>
              </a:ext>
            </a:extLst>
          </p:cNvPr>
          <p:cNvGrpSpPr/>
          <p:nvPr/>
        </p:nvGrpSpPr>
        <p:grpSpPr>
          <a:xfrm>
            <a:off x="1903789" y="2765249"/>
            <a:ext cx="2200411" cy="2013358"/>
            <a:chOff x="206177" y="1583868"/>
            <a:chExt cx="2763399" cy="2545862"/>
          </a:xfrm>
        </p:grpSpPr>
        <p:sp>
          <p:nvSpPr>
            <p:cNvPr id="10" name="Google Shape;2615;p65">
              <a:extLst>
                <a:ext uri="{FF2B5EF4-FFF2-40B4-BE49-F238E27FC236}">
                  <a16:creationId xmlns:a16="http://schemas.microsoft.com/office/drawing/2014/main" xmlns="" id="{5AE6EFBB-B761-4483-A427-EFDAD6D289A9}"/>
                </a:ext>
              </a:extLst>
            </p:cNvPr>
            <p:cNvSpPr/>
            <p:nvPr/>
          </p:nvSpPr>
          <p:spPr>
            <a:xfrm flipH="1">
              <a:off x="206177" y="2717824"/>
              <a:ext cx="2763399" cy="1411906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16;p65">
              <a:extLst>
                <a:ext uri="{FF2B5EF4-FFF2-40B4-BE49-F238E27FC236}">
                  <a16:creationId xmlns:a16="http://schemas.microsoft.com/office/drawing/2014/main" xmlns="" id="{D4D127E7-8AB0-4062-9147-CF41E5CC5EFD}"/>
                </a:ext>
              </a:extLst>
            </p:cNvPr>
            <p:cNvSpPr/>
            <p:nvPr/>
          </p:nvSpPr>
          <p:spPr>
            <a:xfrm flipH="1">
              <a:off x="829629" y="3498288"/>
              <a:ext cx="675642" cy="355323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17;p65">
              <a:extLst>
                <a:ext uri="{FF2B5EF4-FFF2-40B4-BE49-F238E27FC236}">
                  <a16:creationId xmlns:a16="http://schemas.microsoft.com/office/drawing/2014/main" xmlns="" id="{5AB3BB36-CFD8-41C3-BAB2-C10459465C70}"/>
                </a:ext>
              </a:extLst>
            </p:cNvPr>
            <p:cNvSpPr/>
            <p:nvPr/>
          </p:nvSpPr>
          <p:spPr>
            <a:xfrm flipH="1">
              <a:off x="1296955" y="1583868"/>
              <a:ext cx="1195869" cy="2037309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18;p65">
              <a:extLst>
                <a:ext uri="{FF2B5EF4-FFF2-40B4-BE49-F238E27FC236}">
                  <a16:creationId xmlns:a16="http://schemas.microsoft.com/office/drawing/2014/main" xmlns="" id="{0EE77E35-D20A-4BC1-91A3-427115F119C0}"/>
                </a:ext>
              </a:extLst>
            </p:cNvPr>
            <p:cNvSpPr/>
            <p:nvPr/>
          </p:nvSpPr>
          <p:spPr>
            <a:xfrm flipH="1">
              <a:off x="1298050" y="1596427"/>
              <a:ext cx="1171871" cy="2025731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19;p65">
              <a:extLst>
                <a:ext uri="{FF2B5EF4-FFF2-40B4-BE49-F238E27FC236}">
                  <a16:creationId xmlns:a16="http://schemas.microsoft.com/office/drawing/2014/main" xmlns="" id="{122F3AA5-2578-4447-9CBE-DD2CA2AA3730}"/>
                </a:ext>
              </a:extLst>
            </p:cNvPr>
            <p:cNvSpPr/>
            <p:nvPr/>
          </p:nvSpPr>
          <p:spPr>
            <a:xfrm flipH="1">
              <a:off x="1298050" y="1596198"/>
              <a:ext cx="1171871" cy="202529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20;p65">
              <a:extLst>
                <a:ext uri="{FF2B5EF4-FFF2-40B4-BE49-F238E27FC236}">
                  <a16:creationId xmlns:a16="http://schemas.microsoft.com/office/drawing/2014/main" xmlns="" id="{F497FDAB-88B4-41D7-A34E-923B61DC30CE}"/>
                </a:ext>
              </a:extLst>
            </p:cNvPr>
            <p:cNvSpPr/>
            <p:nvPr/>
          </p:nvSpPr>
          <p:spPr>
            <a:xfrm flipH="1">
              <a:off x="1325301" y="1600139"/>
              <a:ext cx="1148984" cy="2001366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21;p65">
              <a:extLst>
                <a:ext uri="{FF2B5EF4-FFF2-40B4-BE49-F238E27FC236}">
                  <a16:creationId xmlns:a16="http://schemas.microsoft.com/office/drawing/2014/main" xmlns="" id="{30AE1696-448B-45C0-B784-39B7913E539D}"/>
                </a:ext>
              </a:extLst>
            </p:cNvPr>
            <p:cNvSpPr/>
            <p:nvPr/>
          </p:nvSpPr>
          <p:spPr>
            <a:xfrm flipH="1">
              <a:off x="1816086" y="2034379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22;p65">
              <a:extLst>
                <a:ext uri="{FF2B5EF4-FFF2-40B4-BE49-F238E27FC236}">
                  <a16:creationId xmlns:a16="http://schemas.microsoft.com/office/drawing/2014/main" xmlns="" id="{B9237472-8535-4C6B-BB28-CA4023D761D1}"/>
                </a:ext>
              </a:extLst>
            </p:cNvPr>
            <p:cNvSpPr/>
            <p:nvPr/>
          </p:nvSpPr>
          <p:spPr>
            <a:xfrm flipH="1">
              <a:off x="2298680" y="2693058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23;p65">
              <a:extLst>
                <a:ext uri="{FF2B5EF4-FFF2-40B4-BE49-F238E27FC236}">
                  <a16:creationId xmlns:a16="http://schemas.microsoft.com/office/drawing/2014/main" xmlns="" id="{CB365A09-62D1-4544-A93A-FC39301E0404}"/>
                </a:ext>
              </a:extLst>
            </p:cNvPr>
            <p:cNvSpPr/>
            <p:nvPr/>
          </p:nvSpPr>
          <p:spPr>
            <a:xfrm flipH="1">
              <a:off x="1866698" y="2457304"/>
              <a:ext cx="398192" cy="231617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24;p65">
              <a:extLst>
                <a:ext uri="{FF2B5EF4-FFF2-40B4-BE49-F238E27FC236}">
                  <a16:creationId xmlns:a16="http://schemas.microsoft.com/office/drawing/2014/main" xmlns="" id="{D8928694-1AEC-4800-97E9-C4BF4B95A156}"/>
                </a:ext>
              </a:extLst>
            </p:cNvPr>
            <p:cNvSpPr/>
            <p:nvPr/>
          </p:nvSpPr>
          <p:spPr>
            <a:xfrm flipH="1">
              <a:off x="2309584" y="2589629"/>
              <a:ext cx="9285" cy="27848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5;p65">
              <a:extLst>
                <a:ext uri="{FF2B5EF4-FFF2-40B4-BE49-F238E27FC236}">
                  <a16:creationId xmlns:a16="http://schemas.microsoft.com/office/drawing/2014/main" xmlns="" id="{DB379739-E51F-49D8-9A8C-3DF0F7BB2F7C}"/>
                </a:ext>
              </a:extLst>
            </p:cNvPr>
            <p:cNvSpPr/>
            <p:nvPr/>
          </p:nvSpPr>
          <p:spPr>
            <a:xfrm flipH="1">
              <a:off x="2293220" y="2581992"/>
              <a:ext cx="13111" cy="29484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6;p65">
              <a:extLst>
                <a:ext uri="{FF2B5EF4-FFF2-40B4-BE49-F238E27FC236}">
                  <a16:creationId xmlns:a16="http://schemas.microsoft.com/office/drawing/2014/main" xmlns="" id="{9B237CA8-8F24-4EE9-BF9B-192E1FEEB28E}"/>
                </a:ext>
              </a:extLst>
            </p:cNvPr>
            <p:cNvSpPr/>
            <p:nvPr/>
          </p:nvSpPr>
          <p:spPr>
            <a:xfrm flipH="1">
              <a:off x="1867335" y="2349427"/>
              <a:ext cx="398470" cy="23153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7;p65">
              <a:extLst>
                <a:ext uri="{FF2B5EF4-FFF2-40B4-BE49-F238E27FC236}">
                  <a16:creationId xmlns:a16="http://schemas.microsoft.com/office/drawing/2014/main" xmlns="" id="{D105625A-4B71-4DDD-968B-9426962795B4}"/>
                </a:ext>
              </a:extLst>
            </p:cNvPr>
            <p:cNvSpPr/>
            <p:nvPr/>
          </p:nvSpPr>
          <p:spPr>
            <a:xfrm flipH="1">
              <a:off x="2307410" y="2482176"/>
              <a:ext cx="12555" cy="31658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8;p65">
              <a:extLst>
                <a:ext uri="{FF2B5EF4-FFF2-40B4-BE49-F238E27FC236}">
                  <a16:creationId xmlns:a16="http://schemas.microsoft.com/office/drawing/2014/main" xmlns="" id="{BE1E82EE-E71B-4415-9BD2-23B1378753E8}"/>
                </a:ext>
              </a:extLst>
            </p:cNvPr>
            <p:cNvSpPr/>
            <p:nvPr/>
          </p:nvSpPr>
          <p:spPr>
            <a:xfrm flipH="1">
              <a:off x="2291046" y="2472904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29;p65">
              <a:extLst>
                <a:ext uri="{FF2B5EF4-FFF2-40B4-BE49-F238E27FC236}">
                  <a16:creationId xmlns:a16="http://schemas.microsoft.com/office/drawing/2014/main" xmlns="" id="{AB00F809-9666-4449-A67A-B6BA47CC6B82}"/>
                </a:ext>
              </a:extLst>
            </p:cNvPr>
            <p:cNvSpPr/>
            <p:nvPr/>
          </p:nvSpPr>
          <p:spPr>
            <a:xfrm flipH="1">
              <a:off x="1866698" y="2241844"/>
              <a:ext cx="399271" cy="231617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30;p65">
              <a:extLst>
                <a:ext uri="{FF2B5EF4-FFF2-40B4-BE49-F238E27FC236}">
                  <a16:creationId xmlns:a16="http://schemas.microsoft.com/office/drawing/2014/main" xmlns="" id="{76636B3F-E2B3-4117-8AFA-8493251E8D93}"/>
                </a:ext>
              </a:extLst>
            </p:cNvPr>
            <p:cNvSpPr/>
            <p:nvPr/>
          </p:nvSpPr>
          <p:spPr>
            <a:xfrm flipH="1">
              <a:off x="2306854" y="2372533"/>
              <a:ext cx="13650" cy="31658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31;p65">
              <a:extLst>
                <a:ext uri="{FF2B5EF4-FFF2-40B4-BE49-F238E27FC236}">
                  <a16:creationId xmlns:a16="http://schemas.microsoft.com/office/drawing/2014/main" xmlns="" id="{8373E3B6-3053-49CB-A537-A7437F6A2763}"/>
                </a:ext>
              </a:extLst>
            </p:cNvPr>
            <p:cNvSpPr/>
            <p:nvPr/>
          </p:nvSpPr>
          <p:spPr>
            <a:xfrm flipH="1">
              <a:off x="2290507" y="2364896"/>
              <a:ext cx="13634" cy="29696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32;p65">
              <a:extLst>
                <a:ext uri="{FF2B5EF4-FFF2-40B4-BE49-F238E27FC236}">
                  <a16:creationId xmlns:a16="http://schemas.microsoft.com/office/drawing/2014/main" xmlns="" id="{59953496-7AC6-4653-A79D-A5ECB05F95BE}"/>
                </a:ext>
              </a:extLst>
            </p:cNvPr>
            <p:cNvSpPr/>
            <p:nvPr/>
          </p:nvSpPr>
          <p:spPr>
            <a:xfrm flipH="1">
              <a:off x="1866322" y="2133655"/>
              <a:ext cx="399647" cy="231813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33;p65">
              <a:extLst>
                <a:ext uri="{FF2B5EF4-FFF2-40B4-BE49-F238E27FC236}">
                  <a16:creationId xmlns:a16="http://schemas.microsoft.com/office/drawing/2014/main" xmlns="" id="{B3981669-377E-4368-910D-FE0DB3583860}"/>
                </a:ext>
              </a:extLst>
            </p:cNvPr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34;p65">
              <a:extLst>
                <a:ext uri="{FF2B5EF4-FFF2-40B4-BE49-F238E27FC236}">
                  <a16:creationId xmlns:a16="http://schemas.microsoft.com/office/drawing/2014/main" xmlns="" id="{A6E35CF5-C148-4271-8BB1-F58C118BCC6B}"/>
                </a:ext>
              </a:extLst>
            </p:cNvPr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35;p65">
              <a:extLst>
                <a:ext uri="{FF2B5EF4-FFF2-40B4-BE49-F238E27FC236}">
                  <a16:creationId xmlns:a16="http://schemas.microsoft.com/office/drawing/2014/main" xmlns="" id="{EF6AAC22-FC00-4143-BA75-9FA52E3C030E}"/>
                </a:ext>
              </a:extLst>
            </p:cNvPr>
            <p:cNvSpPr/>
            <p:nvPr/>
          </p:nvSpPr>
          <p:spPr>
            <a:xfrm flipH="1">
              <a:off x="1871161" y="2265080"/>
              <a:ext cx="390460" cy="420570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36;p65">
              <a:extLst>
                <a:ext uri="{FF2B5EF4-FFF2-40B4-BE49-F238E27FC236}">
                  <a16:creationId xmlns:a16="http://schemas.microsoft.com/office/drawing/2014/main" xmlns="" id="{AB300AB5-177F-4274-BF0F-C9DE0EF31EE9}"/>
                </a:ext>
              </a:extLst>
            </p:cNvPr>
            <p:cNvSpPr/>
            <p:nvPr/>
          </p:nvSpPr>
          <p:spPr>
            <a:xfrm flipH="1">
              <a:off x="1870621" y="2301089"/>
              <a:ext cx="389904" cy="384562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37;p65">
              <a:extLst>
                <a:ext uri="{FF2B5EF4-FFF2-40B4-BE49-F238E27FC236}">
                  <a16:creationId xmlns:a16="http://schemas.microsoft.com/office/drawing/2014/main" xmlns="" id="{7B4D52F7-9AD4-4BD3-81B8-355D6DC99FAC}"/>
                </a:ext>
              </a:extLst>
            </p:cNvPr>
            <p:cNvSpPr/>
            <p:nvPr/>
          </p:nvSpPr>
          <p:spPr>
            <a:xfrm flipH="1">
              <a:off x="1816086" y="2664196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38;p65">
              <a:extLst>
                <a:ext uri="{FF2B5EF4-FFF2-40B4-BE49-F238E27FC236}">
                  <a16:creationId xmlns:a16="http://schemas.microsoft.com/office/drawing/2014/main" xmlns="" id="{D097DDAC-1864-433F-BCCC-CF0A369521B9}"/>
                </a:ext>
              </a:extLst>
            </p:cNvPr>
            <p:cNvSpPr/>
            <p:nvPr/>
          </p:nvSpPr>
          <p:spPr>
            <a:xfrm flipH="1">
              <a:off x="2275777" y="2999831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39;p65">
              <a:extLst>
                <a:ext uri="{FF2B5EF4-FFF2-40B4-BE49-F238E27FC236}">
                  <a16:creationId xmlns:a16="http://schemas.microsoft.com/office/drawing/2014/main" xmlns="" id="{2E5C8C1D-4C27-4405-BAB1-78F713EEA91B}"/>
                </a:ext>
              </a:extLst>
            </p:cNvPr>
            <p:cNvSpPr/>
            <p:nvPr/>
          </p:nvSpPr>
          <p:spPr>
            <a:xfrm flipH="1">
              <a:off x="2225607" y="2970380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40;p65">
              <a:extLst>
                <a:ext uri="{FF2B5EF4-FFF2-40B4-BE49-F238E27FC236}">
                  <a16:creationId xmlns:a16="http://schemas.microsoft.com/office/drawing/2014/main" xmlns="" id="{1783EAE8-2205-4F6B-864B-7BB9B687B9C9}"/>
                </a:ext>
              </a:extLst>
            </p:cNvPr>
            <p:cNvSpPr/>
            <p:nvPr/>
          </p:nvSpPr>
          <p:spPr>
            <a:xfrm flipH="1">
              <a:off x="2174897" y="2941469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41;p65">
              <a:extLst>
                <a:ext uri="{FF2B5EF4-FFF2-40B4-BE49-F238E27FC236}">
                  <a16:creationId xmlns:a16="http://schemas.microsoft.com/office/drawing/2014/main" xmlns="" id="{4BC076C6-3C43-4491-BC3F-2A152E05A0DF}"/>
                </a:ext>
              </a:extLst>
            </p:cNvPr>
            <p:cNvSpPr/>
            <p:nvPr/>
          </p:nvSpPr>
          <p:spPr>
            <a:xfrm flipH="1">
              <a:off x="2124727" y="2912018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42;p65">
              <a:extLst>
                <a:ext uri="{FF2B5EF4-FFF2-40B4-BE49-F238E27FC236}">
                  <a16:creationId xmlns:a16="http://schemas.microsoft.com/office/drawing/2014/main" xmlns="" id="{A6B0307B-8C4D-4613-B4E3-F12DF804F0CE}"/>
                </a:ext>
              </a:extLst>
            </p:cNvPr>
            <p:cNvSpPr/>
            <p:nvPr/>
          </p:nvSpPr>
          <p:spPr>
            <a:xfrm flipH="1">
              <a:off x="2074017" y="2883107"/>
              <a:ext cx="28363" cy="336567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3;p65">
              <a:extLst>
                <a:ext uri="{FF2B5EF4-FFF2-40B4-BE49-F238E27FC236}">
                  <a16:creationId xmlns:a16="http://schemas.microsoft.com/office/drawing/2014/main" xmlns="" id="{6C00161A-19DC-49C2-8402-5351F5553D0E}"/>
                </a:ext>
              </a:extLst>
            </p:cNvPr>
            <p:cNvSpPr/>
            <p:nvPr/>
          </p:nvSpPr>
          <p:spPr>
            <a:xfrm flipH="1">
              <a:off x="2023307" y="2853640"/>
              <a:ext cx="28902" cy="336584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44;p65">
              <a:extLst>
                <a:ext uri="{FF2B5EF4-FFF2-40B4-BE49-F238E27FC236}">
                  <a16:creationId xmlns:a16="http://schemas.microsoft.com/office/drawing/2014/main" xmlns="" id="{6C194262-E616-4F99-A69F-D137C8280BC1}"/>
                </a:ext>
              </a:extLst>
            </p:cNvPr>
            <p:cNvSpPr/>
            <p:nvPr/>
          </p:nvSpPr>
          <p:spPr>
            <a:xfrm flipH="1">
              <a:off x="2023307" y="2853640"/>
              <a:ext cx="28902" cy="162577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45;p65">
              <a:extLst>
                <a:ext uri="{FF2B5EF4-FFF2-40B4-BE49-F238E27FC236}">
                  <a16:creationId xmlns:a16="http://schemas.microsoft.com/office/drawing/2014/main" xmlns="" id="{A2BC4738-06ED-472F-A7EB-80979C3C7A14}"/>
                </a:ext>
              </a:extLst>
            </p:cNvPr>
            <p:cNvSpPr/>
            <p:nvPr/>
          </p:nvSpPr>
          <p:spPr>
            <a:xfrm flipH="1">
              <a:off x="1973136" y="2824728"/>
              <a:ext cx="28363" cy="336584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46;p65">
              <a:extLst>
                <a:ext uri="{FF2B5EF4-FFF2-40B4-BE49-F238E27FC236}">
                  <a16:creationId xmlns:a16="http://schemas.microsoft.com/office/drawing/2014/main" xmlns="" id="{BE5F6C42-6930-444B-B182-1D010ABD2866}"/>
                </a:ext>
              </a:extLst>
            </p:cNvPr>
            <p:cNvSpPr/>
            <p:nvPr/>
          </p:nvSpPr>
          <p:spPr>
            <a:xfrm flipH="1">
              <a:off x="1922410" y="2795278"/>
              <a:ext cx="28379" cy="336584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47;p65">
              <a:extLst>
                <a:ext uri="{FF2B5EF4-FFF2-40B4-BE49-F238E27FC236}">
                  <a16:creationId xmlns:a16="http://schemas.microsoft.com/office/drawing/2014/main" xmlns="" id="{A43215FC-A658-4457-99C4-2178E1118360}"/>
                </a:ext>
              </a:extLst>
            </p:cNvPr>
            <p:cNvSpPr/>
            <p:nvPr/>
          </p:nvSpPr>
          <p:spPr>
            <a:xfrm flipH="1">
              <a:off x="1871700" y="2766366"/>
              <a:ext cx="28919" cy="336584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48;p65">
              <a:extLst>
                <a:ext uri="{FF2B5EF4-FFF2-40B4-BE49-F238E27FC236}">
                  <a16:creationId xmlns:a16="http://schemas.microsoft.com/office/drawing/2014/main" xmlns="" id="{F91B84AD-321D-4F86-AAE4-A3B43687F991}"/>
                </a:ext>
              </a:extLst>
            </p:cNvPr>
            <p:cNvSpPr/>
            <p:nvPr/>
          </p:nvSpPr>
          <p:spPr>
            <a:xfrm flipH="1">
              <a:off x="2275777" y="3069656"/>
              <a:ext cx="28919" cy="195298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49;p65">
              <a:extLst>
                <a:ext uri="{FF2B5EF4-FFF2-40B4-BE49-F238E27FC236}">
                  <a16:creationId xmlns:a16="http://schemas.microsoft.com/office/drawing/2014/main" xmlns="" id="{3ABF8445-69AB-44AC-A20D-C9ED87851B5F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50;p65">
              <a:extLst>
                <a:ext uri="{FF2B5EF4-FFF2-40B4-BE49-F238E27FC236}">
                  <a16:creationId xmlns:a16="http://schemas.microsoft.com/office/drawing/2014/main" xmlns="" id="{179DD0D1-1125-43D3-9DDF-C59864B9AE2A}"/>
                </a:ext>
              </a:extLst>
            </p:cNvPr>
            <p:cNvSpPr/>
            <p:nvPr/>
          </p:nvSpPr>
          <p:spPr>
            <a:xfrm flipH="1">
              <a:off x="2225607" y="3081103"/>
              <a:ext cx="28379" cy="80749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51;p65">
              <a:extLst>
                <a:ext uri="{FF2B5EF4-FFF2-40B4-BE49-F238E27FC236}">
                  <a16:creationId xmlns:a16="http://schemas.microsoft.com/office/drawing/2014/main" xmlns="" id="{2ED9CA87-7C80-47A9-8F89-A8A98A02AAC8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52;p65">
              <a:extLst>
                <a:ext uri="{FF2B5EF4-FFF2-40B4-BE49-F238E27FC236}">
                  <a16:creationId xmlns:a16="http://schemas.microsoft.com/office/drawing/2014/main" xmlns="" id="{7DB9A33F-4C75-4C52-9B99-65C4C2606DE7}"/>
                </a:ext>
              </a:extLst>
            </p:cNvPr>
            <p:cNvSpPr/>
            <p:nvPr/>
          </p:nvSpPr>
          <p:spPr>
            <a:xfrm flipH="1">
              <a:off x="2174897" y="2968189"/>
              <a:ext cx="28919" cy="72572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53;p65">
              <a:extLst>
                <a:ext uri="{FF2B5EF4-FFF2-40B4-BE49-F238E27FC236}">
                  <a16:creationId xmlns:a16="http://schemas.microsoft.com/office/drawing/2014/main" xmlns="" id="{C8CB1BEA-8C17-4058-B908-02918DB20FD4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54;p65">
              <a:extLst>
                <a:ext uri="{FF2B5EF4-FFF2-40B4-BE49-F238E27FC236}">
                  <a16:creationId xmlns:a16="http://schemas.microsoft.com/office/drawing/2014/main" xmlns="" id="{39856A95-1151-46DB-9F1E-D6B8C0C50FF9}"/>
                </a:ext>
              </a:extLst>
            </p:cNvPr>
            <p:cNvSpPr/>
            <p:nvPr/>
          </p:nvSpPr>
          <p:spPr>
            <a:xfrm flipH="1">
              <a:off x="2124727" y="2981827"/>
              <a:ext cx="28379" cy="158210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55;p65">
              <a:extLst>
                <a:ext uri="{FF2B5EF4-FFF2-40B4-BE49-F238E27FC236}">
                  <a16:creationId xmlns:a16="http://schemas.microsoft.com/office/drawing/2014/main" xmlns="" id="{1F169380-CE69-4D91-A0ED-B8B6A07D95A8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56;p65">
              <a:extLst>
                <a:ext uri="{FF2B5EF4-FFF2-40B4-BE49-F238E27FC236}">
                  <a16:creationId xmlns:a16="http://schemas.microsoft.com/office/drawing/2014/main" xmlns="" id="{2F630314-3464-4659-A93D-993B376EDC3A}"/>
                </a:ext>
              </a:extLst>
            </p:cNvPr>
            <p:cNvSpPr/>
            <p:nvPr/>
          </p:nvSpPr>
          <p:spPr>
            <a:xfrm flipH="1">
              <a:off x="2074017" y="3010199"/>
              <a:ext cx="28363" cy="76383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57;p65">
              <a:extLst>
                <a:ext uri="{FF2B5EF4-FFF2-40B4-BE49-F238E27FC236}">
                  <a16:creationId xmlns:a16="http://schemas.microsoft.com/office/drawing/2014/main" xmlns="" id="{F1DF1E2C-3B10-4CF2-B634-75B3D4BF205D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58;p65">
              <a:extLst>
                <a:ext uri="{FF2B5EF4-FFF2-40B4-BE49-F238E27FC236}">
                  <a16:creationId xmlns:a16="http://schemas.microsoft.com/office/drawing/2014/main" xmlns="" id="{02B57EC8-D632-4C57-A7B3-147D4941AA61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59;p65">
              <a:extLst>
                <a:ext uri="{FF2B5EF4-FFF2-40B4-BE49-F238E27FC236}">
                  <a16:creationId xmlns:a16="http://schemas.microsoft.com/office/drawing/2014/main" xmlns="" id="{D814DDA4-16E1-4879-B8A3-37EED521500C}"/>
                </a:ext>
              </a:extLst>
            </p:cNvPr>
            <p:cNvSpPr/>
            <p:nvPr/>
          </p:nvSpPr>
          <p:spPr>
            <a:xfrm flipH="1">
              <a:off x="1973136" y="2993830"/>
              <a:ext cx="28363" cy="86750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60;p65">
              <a:extLst>
                <a:ext uri="{FF2B5EF4-FFF2-40B4-BE49-F238E27FC236}">
                  <a16:creationId xmlns:a16="http://schemas.microsoft.com/office/drawing/2014/main" xmlns="" id="{20BA53EE-A59D-406F-82AD-1B85891B495B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61;p65">
              <a:extLst>
                <a:ext uri="{FF2B5EF4-FFF2-40B4-BE49-F238E27FC236}">
                  <a16:creationId xmlns:a16="http://schemas.microsoft.com/office/drawing/2014/main" xmlns="" id="{623DACBD-2A48-47C6-A06D-9BFF83A1D13E}"/>
                </a:ext>
              </a:extLst>
            </p:cNvPr>
            <p:cNvSpPr/>
            <p:nvPr/>
          </p:nvSpPr>
          <p:spPr>
            <a:xfrm flipH="1">
              <a:off x="1922410" y="2850369"/>
              <a:ext cx="28379" cy="175659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62;p65">
              <a:extLst>
                <a:ext uri="{FF2B5EF4-FFF2-40B4-BE49-F238E27FC236}">
                  <a16:creationId xmlns:a16="http://schemas.microsoft.com/office/drawing/2014/main" xmlns="" id="{FBEDCAC7-B2B0-4B2A-A78A-AAD70ED7B28D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63;p65">
              <a:extLst>
                <a:ext uri="{FF2B5EF4-FFF2-40B4-BE49-F238E27FC236}">
                  <a16:creationId xmlns:a16="http://schemas.microsoft.com/office/drawing/2014/main" xmlns="" id="{D8DAF5E1-0E62-4AF5-B5B1-90F4F212282C}"/>
                </a:ext>
              </a:extLst>
            </p:cNvPr>
            <p:cNvSpPr/>
            <p:nvPr/>
          </p:nvSpPr>
          <p:spPr>
            <a:xfrm flipH="1">
              <a:off x="1871700" y="2907652"/>
              <a:ext cx="28919" cy="72016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64;p65">
              <a:extLst>
                <a:ext uri="{FF2B5EF4-FFF2-40B4-BE49-F238E27FC236}">
                  <a16:creationId xmlns:a16="http://schemas.microsoft.com/office/drawing/2014/main" xmlns="" id="{7012F415-58DD-4DB6-B25A-BF472BA2E9D4}"/>
                </a:ext>
              </a:extLst>
            </p:cNvPr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65;p65">
              <a:extLst>
                <a:ext uri="{FF2B5EF4-FFF2-40B4-BE49-F238E27FC236}">
                  <a16:creationId xmlns:a16="http://schemas.microsoft.com/office/drawing/2014/main" xmlns="" id="{58645814-976E-4BCB-B232-38A40B64B0B5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66;p65">
              <a:extLst>
                <a:ext uri="{FF2B5EF4-FFF2-40B4-BE49-F238E27FC236}">
                  <a16:creationId xmlns:a16="http://schemas.microsoft.com/office/drawing/2014/main" xmlns="" id="{D8A70AB2-F294-4FA9-8764-1A306C3F516B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67;p65">
              <a:extLst>
                <a:ext uri="{FF2B5EF4-FFF2-40B4-BE49-F238E27FC236}">
                  <a16:creationId xmlns:a16="http://schemas.microsoft.com/office/drawing/2014/main" xmlns="" id="{604FD4C9-15C6-4234-8621-8FB91409FA68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68;p65">
              <a:extLst>
                <a:ext uri="{FF2B5EF4-FFF2-40B4-BE49-F238E27FC236}">
                  <a16:creationId xmlns:a16="http://schemas.microsoft.com/office/drawing/2014/main" xmlns="" id="{AA42B56A-37DB-46EB-A0F0-57184FD2B10A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69;p65">
              <a:extLst>
                <a:ext uri="{FF2B5EF4-FFF2-40B4-BE49-F238E27FC236}">
                  <a16:creationId xmlns:a16="http://schemas.microsoft.com/office/drawing/2014/main" xmlns="" id="{A3982E24-1705-4250-8169-00187E58418F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70;p65">
              <a:extLst>
                <a:ext uri="{FF2B5EF4-FFF2-40B4-BE49-F238E27FC236}">
                  <a16:creationId xmlns:a16="http://schemas.microsoft.com/office/drawing/2014/main" xmlns="" id="{B232D28B-FA4C-4192-B45D-CEB915D6452F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71;p65">
              <a:extLst>
                <a:ext uri="{FF2B5EF4-FFF2-40B4-BE49-F238E27FC236}">
                  <a16:creationId xmlns:a16="http://schemas.microsoft.com/office/drawing/2014/main" xmlns="" id="{7655AB59-3CCA-4666-AA65-152EEACB3994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72;p65">
              <a:extLst>
                <a:ext uri="{FF2B5EF4-FFF2-40B4-BE49-F238E27FC236}">
                  <a16:creationId xmlns:a16="http://schemas.microsoft.com/office/drawing/2014/main" xmlns="" id="{AB71B030-C491-4EB9-A02A-83579A6F89C9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73;p65">
              <a:extLst>
                <a:ext uri="{FF2B5EF4-FFF2-40B4-BE49-F238E27FC236}">
                  <a16:creationId xmlns:a16="http://schemas.microsoft.com/office/drawing/2014/main" xmlns="" id="{DAAE88AB-839D-490B-A3BC-88D05E1A000F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74;p65">
              <a:extLst>
                <a:ext uri="{FF2B5EF4-FFF2-40B4-BE49-F238E27FC236}">
                  <a16:creationId xmlns:a16="http://schemas.microsoft.com/office/drawing/2014/main" xmlns="" id="{CE1070F5-269E-4298-96CA-02BDC3B27EBF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75;p65">
              <a:extLst>
                <a:ext uri="{FF2B5EF4-FFF2-40B4-BE49-F238E27FC236}">
                  <a16:creationId xmlns:a16="http://schemas.microsoft.com/office/drawing/2014/main" xmlns="" id="{01ED17B5-D51E-41C9-9029-A5A6184DBB35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76;p65">
              <a:extLst>
                <a:ext uri="{FF2B5EF4-FFF2-40B4-BE49-F238E27FC236}">
                  <a16:creationId xmlns:a16="http://schemas.microsoft.com/office/drawing/2014/main" xmlns="" id="{3EA3B666-2739-4674-A824-8989F2DF1D19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77;p65">
              <a:extLst>
                <a:ext uri="{FF2B5EF4-FFF2-40B4-BE49-F238E27FC236}">
                  <a16:creationId xmlns:a16="http://schemas.microsoft.com/office/drawing/2014/main" xmlns="" id="{71D5D321-A7FC-4886-98EF-9672B1CA3992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78;p65">
              <a:extLst>
                <a:ext uri="{FF2B5EF4-FFF2-40B4-BE49-F238E27FC236}">
                  <a16:creationId xmlns:a16="http://schemas.microsoft.com/office/drawing/2014/main" xmlns="" id="{08F82DEE-A965-48B2-9A73-64976B4CC931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79;p65">
              <a:extLst>
                <a:ext uri="{FF2B5EF4-FFF2-40B4-BE49-F238E27FC236}">
                  <a16:creationId xmlns:a16="http://schemas.microsoft.com/office/drawing/2014/main" xmlns="" id="{856A8424-1220-43A3-B24D-D0F2FBF49D91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0;p65">
              <a:extLst>
                <a:ext uri="{FF2B5EF4-FFF2-40B4-BE49-F238E27FC236}">
                  <a16:creationId xmlns:a16="http://schemas.microsoft.com/office/drawing/2014/main" xmlns="" id="{2192A0C9-AD50-46B5-A797-5419301CA8A0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81;p65">
              <a:extLst>
                <a:ext uri="{FF2B5EF4-FFF2-40B4-BE49-F238E27FC236}">
                  <a16:creationId xmlns:a16="http://schemas.microsoft.com/office/drawing/2014/main" xmlns="" id="{24EC4B22-6C30-4FA3-8EA5-22E36A8BFE8D}"/>
                </a:ext>
              </a:extLst>
            </p:cNvPr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82;p65">
              <a:extLst>
                <a:ext uri="{FF2B5EF4-FFF2-40B4-BE49-F238E27FC236}">
                  <a16:creationId xmlns:a16="http://schemas.microsoft.com/office/drawing/2014/main" xmlns="" id="{5E00CC75-34B6-4D78-B675-E77EF59DAE6D}"/>
                </a:ext>
              </a:extLst>
            </p:cNvPr>
            <p:cNvSpPr/>
            <p:nvPr/>
          </p:nvSpPr>
          <p:spPr>
            <a:xfrm flipH="1">
              <a:off x="1236420" y="1948741"/>
              <a:ext cx="437900" cy="712331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83;p65">
              <a:extLst>
                <a:ext uri="{FF2B5EF4-FFF2-40B4-BE49-F238E27FC236}">
                  <a16:creationId xmlns:a16="http://schemas.microsoft.com/office/drawing/2014/main" xmlns="" id="{EFC91E15-487B-4C00-968F-EA503602B61B}"/>
                </a:ext>
              </a:extLst>
            </p:cNvPr>
            <p:cNvSpPr/>
            <p:nvPr/>
          </p:nvSpPr>
          <p:spPr>
            <a:xfrm flipH="1">
              <a:off x="1232611" y="1945275"/>
              <a:ext cx="445518" cy="719101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84;p65">
              <a:extLst>
                <a:ext uri="{FF2B5EF4-FFF2-40B4-BE49-F238E27FC236}">
                  <a16:creationId xmlns:a16="http://schemas.microsoft.com/office/drawing/2014/main" xmlns="" id="{7CA81269-97F6-4A23-9671-889EEC6EE8E0}"/>
                </a:ext>
              </a:extLst>
            </p:cNvPr>
            <p:cNvSpPr/>
            <p:nvPr/>
          </p:nvSpPr>
          <p:spPr>
            <a:xfrm flipH="1">
              <a:off x="1392375" y="2148078"/>
              <a:ext cx="63281" cy="156837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5;p65">
              <a:extLst>
                <a:ext uri="{FF2B5EF4-FFF2-40B4-BE49-F238E27FC236}">
                  <a16:creationId xmlns:a16="http://schemas.microsoft.com/office/drawing/2014/main" xmlns="" id="{888B499C-76F0-4456-8832-61F5DF29746C}"/>
                </a:ext>
              </a:extLst>
            </p:cNvPr>
            <p:cNvSpPr/>
            <p:nvPr/>
          </p:nvSpPr>
          <p:spPr>
            <a:xfrm flipH="1">
              <a:off x="1455640" y="2160899"/>
              <a:ext cx="63265" cy="144016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86;p65">
              <a:extLst>
                <a:ext uri="{FF2B5EF4-FFF2-40B4-BE49-F238E27FC236}">
                  <a16:creationId xmlns:a16="http://schemas.microsoft.com/office/drawing/2014/main" xmlns="" id="{C41F9441-B847-46EB-A73A-D53116FE8A16}"/>
                </a:ext>
              </a:extLst>
            </p:cNvPr>
            <p:cNvSpPr/>
            <p:nvPr/>
          </p:nvSpPr>
          <p:spPr>
            <a:xfrm flipH="1">
              <a:off x="1455640" y="2225262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87;p65">
              <a:extLst>
                <a:ext uri="{FF2B5EF4-FFF2-40B4-BE49-F238E27FC236}">
                  <a16:creationId xmlns:a16="http://schemas.microsoft.com/office/drawing/2014/main" xmlns="" id="{DA3C6018-2601-4CD5-BFBE-477B2EAB40D8}"/>
                </a:ext>
              </a:extLst>
            </p:cNvPr>
            <p:cNvSpPr/>
            <p:nvPr/>
          </p:nvSpPr>
          <p:spPr>
            <a:xfrm flipH="1">
              <a:off x="1352569" y="2151627"/>
              <a:ext cx="103087" cy="153288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88;p65">
              <a:extLst>
                <a:ext uri="{FF2B5EF4-FFF2-40B4-BE49-F238E27FC236}">
                  <a16:creationId xmlns:a16="http://schemas.microsoft.com/office/drawing/2014/main" xmlns="" id="{288DD445-3C79-46BD-94A5-C9ADECE069DB}"/>
                </a:ext>
              </a:extLst>
            </p:cNvPr>
            <p:cNvSpPr/>
            <p:nvPr/>
          </p:nvSpPr>
          <p:spPr>
            <a:xfrm flipH="1">
              <a:off x="1455640" y="2304899"/>
              <a:ext cx="107975" cy="103658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89;p65">
              <a:extLst>
                <a:ext uri="{FF2B5EF4-FFF2-40B4-BE49-F238E27FC236}">
                  <a16:creationId xmlns:a16="http://schemas.microsoft.com/office/drawing/2014/main" xmlns="" id="{E6A1443D-D78F-426E-8997-374DF9CD2477}"/>
                </a:ext>
              </a:extLst>
            </p:cNvPr>
            <p:cNvSpPr/>
            <p:nvPr/>
          </p:nvSpPr>
          <p:spPr>
            <a:xfrm flipH="1">
              <a:off x="1353125" y="2290165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0;p65">
              <a:extLst>
                <a:ext uri="{FF2B5EF4-FFF2-40B4-BE49-F238E27FC236}">
                  <a16:creationId xmlns:a16="http://schemas.microsoft.com/office/drawing/2014/main" xmlns="" id="{E8CC4E9F-3058-4163-BFCF-48688907C8C2}"/>
                </a:ext>
              </a:extLst>
            </p:cNvPr>
            <p:cNvSpPr/>
            <p:nvPr/>
          </p:nvSpPr>
          <p:spPr>
            <a:xfrm flipH="1">
              <a:off x="1455640" y="2304899"/>
              <a:ext cx="63265" cy="156706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91;p65">
              <a:extLst>
                <a:ext uri="{FF2B5EF4-FFF2-40B4-BE49-F238E27FC236}">
                  <a16:creationId xmlns:a16="http://schemas.microsoft.com/office/drawing/2014/main" xmlns="" id="{7026AF83-36F3-4D74-BBB3-9ADBDA58827D}"/>
                </a:ext>
              </a:extLst>
            </p:cNvPr>
            <p:cNvSpPr/>
            <p:nvPr/>
          </p:nvSpPr>
          <p:spPr>
            <a:xfrm flipH="1">
              <a:off x="1455640" y="2304899"/>
              <a:ext cx="102532" cy="152749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92;p65">
              <a:extLst>
                <a:ext uri="{FF2B5EF4-FFF2-40B4-BE49-F238E27FC236}">
                  <a16:creationId xmlns:a16="http://schemas.microsoft.com/office/drawing/2014/main" xmlns="" id="{8F8C2037-B541-4ED5-9868-B2AB9AB53AED}"/>
                </a:ext>
              </a:extLst>
            </p:cNvPr>
            <p:cNvSpPr/>
            <p:nvPr/>
          </p:nvSpPr>
          <p:spPr>
            <a:xfrm flipH="1">
              <a:off x="1455640" y="2225262"/>
              <a:ext cx="107975" cy="232925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93;p65">
              <a:extLst>
                <a:ext uri="{FF2B5EF4-FFF2-40B4-BE49-F238E27FC236}">
                  <a16:creationId xmlns:a16="http://schemas.microsoft.com/office/drawing/2014/main" xmlns="" id="{D04DC96E-4ADF-49A6-AA3C-5902A8C900D8}"/>
                </a:ext>
              </a:extLst>
            </p:cNvPr>
            <p:cNvSpPr/>
            <p:nvPr/>
          </p:nvSpPr>
          <p:spPr>
            <a:xfrm flipH="1">
              <a:off x="1347665" y="2201257"/>
              <a:ext cx="107992" cy="103658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94;p65">
              <a:extLst>
                <a:ext uri="{FF2B5EF4-FFF2-40B4-BE49-F238E27FC236}">
                  <a16:creationId xmlns:a16="http://schemas.microsoft.com/office/drawing/2014/main" xmlns="" id="{789F3B25-6181-484E-960C-97C231549E4C}"/>
                </a:ext>
              </a:extLst>
            </p:cNvPr>
            <p:cNvSpPr/>
            <p:nvPr/>
          </p:nvSpPr>
          <p:spPr>
            <a:xfrm flipH="1">
              <a:off x="1391835" y="2304899"/>
              <a:ext cx="63821" cy="144016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95;p65">
              <a:extLst>
                <a:ext uri="{FF2B5EF4-FFF2-40B4-BE49-F238E27FC236}">
                  <a16:creationId xmlns:a16="http://schemas.microsoft.com/office/drawing/2014/main" xmlns="" id="{73C252B2-D1BD-4374-8814-EE8DA823421E}"/>
                </a:ext>
              </a:extLst>
            </p:cNvPr>
            <p:cNvSpPr/>
            <p:nvPr/>
          </p:nvSpPr>
          <p:spPr>
            <a:xfrm flipH="1">
              <a:off x="1347665" y="2201257"/>
              <a:ext cx="171240" cy="260348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96;p65">
              <a:extLst>
                <a:ext uri="{FF2B5EF4-FFF2-40B4-BE49-F238E27FC236}">
                  <a16:creationId xmlns:a16="http://schemas.microsoft.com/office/drawing/2014/main" xmlns="" id="{EEB9B3F4-0B56-4A6E-BC4E-AF44454D5D9F}"/>
                </a:ext>
              </a:extLst>
            </p:cNvPr>
            <p:cNvSpPr/>
            <p:nvPr/>
          </p:nvSpPr>
          <p:spPr>
            <a:xfrm flipH="1">
              <a:off x="1323127" y="2113493"/>
              <a:ext cx="265042" cy="382877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97;p65">
              <a:extLst>
                <a:ext uri="{FF2B5EF4-FFF2-40B4-BE49-F238E27FC236}">
                  <a16:creationId xmlns:a16="http://schemas.microsoft.com/office/drawing/2014/main" xmlns="" id="{84E510B3-90E9-4E55-B220-B5341ACA9135}"/>
                </a:ext>
              </a:extLst>
            </p:cNvPr>
            <p:cNvSpPr/>
            <p:nvPr/>
          </p:nvSpPr>
          <p:spPr>
            <a:xfrm flipH="1">
              <a:off x="1438246" y="1765397"/>
              <a:ext cx="263342" cy="315881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98;p65">
              <a:extLst>
                <a:ext uri="{FF2B5EF4-FFF2-40B4-BE49-F238E27FC236}">
                  <a16:creationId xmlns:a16="http://schemas.microsoft.com/office/drawing/2014/main" xmlns="" id="{B8630099-86FF-4ECC-9D35-7D34BEB96306}"/>
                </a:ext>
              </a:extLst>
            </p:cNvPr>
            <p:cNvSpPr/>
            <p:nvPr/>
          </p:nvSpPr>
          <p:spPr>
            <a:xfrm flipH="1">
              <a:off x="1489512" y="1846734"/>
              <a:ext cx="162445" cy="94894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99;p65">
              <a:extLst>
                <a:ext uri="{FF2B5EF4-FFF2-40B4-BE49-F238E27FC236}">
                  <a16:creationId xmlns:a16="http://schemas.microsoft.com/office/drawing/2014/main" xmlns="" id="{12A87E52-E92B-45C1-AD60-A9C721529CE1}"/>
                </a:ext>
              </a:extLst>
            </p:cNvPr>
            <p:cNvSpPr/>
            <p:nvPr/>
          </p:nvSpPr>
          <p:spPr>
            <a:xfrm flipH="1">
              <a:off x="1490542" y="1876136"/>
              <a:ext cx="160876" cy="94943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0;p65">
              <a:extLst>
                <a:ext uri="{FF2B5EF4-FFF2-40B4-BE49-F238E27FC236}">
                  <a16:creationId xmlns:a16="http://schemas.microsoft.com/office/drawing/2014/main" xmlns="" id="{5FA06CE0-8ADB-49E7-B103-568AA16A3C98}"/>
                </a:ext>
              </a:extLst>
            </p:cNvPr>
            <p:cNvSpPr/>
            <p:nvPr/>
          </p:nvSpPr>
          <p:spPr>
            <a:xfrm flipH="1">
              <a:off x="1490542" y="1905832"/>
              <a:ext cx="160336" cy="94714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1;p65">
              <a:extLst>
                <a:ext uri="{FF2B5EF4-FFF2-40B4-BE49-F238E27FC236}">
                  <a16:creationId xmlns:a16="http://schemas.microsoft.com/office/drawing/2014/main" xmlns="" id="{363D6A0B-8737-449E-8B62-5CF4C4F0D88C}"/>
                </a:ext>
              </a:extLst>
            </p:cNvPr>
            <p:cNvSpPr/>
            <p:nvPr/>
          </p:nvSpPr>
          <p:spPr>
            <a:xfrm flipH="1">
              <a:off x="1675939" y="2764388"/>
              <a:ext cx="61630" cy="101271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02;p65">
              <a:extLst>
                <a:ext uri="{FF2B5EF4-FFF2-40B4-BE49-F238E27FC236}">
                  <a16:creationId xmlns:a16="http://schemas.microsoft.com/office/drawing/2014/main" xmlns="" id="{EEC97049-7EFF-43C6-BF11-C4E53BAF8414}"/>
                </a:ext>
              </a:extLst>
            </p:cNvPr>
            <p:cNvSpPr/>
            <p:nvPr/>
          </p:nvSpPr>
          <p:spPr>
            <a:xfrm flipH="1">
              <a:off x="1668304" y="2751551"/>
              <a:ext cx="56121" cy="81386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03;p65">
              <a:extLst>
                <a:ext uri="{FF2B5EF4-FFF2-40B4-BE49-F238E27FC236}">
                  <a16:creationId xmlns:a16="http://schemas.microsoft.com/office/drawing/2014/main" xmlns="" id="{B77C7C0E-DC7A-414C-9F01-BFF64E05C1FD}"/>
                </a:ext>
              </a:extLst>
            </p:cNvPr>
            <p:cNvSpPr/>
            <p:nvPr/>
          </p:nvSpPr>
          <p:spPr>
            <a:xfrm flipH="1">
              <a:off x="1424007" y="2645914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4;p65">
              <a:extLst>
                <a:ext uri="{FF2B5EF4-FFF2-40B4-BE49-F238E27FC236}">
                  <a16:creationId xmlns:a16="http://schemas.microsoft.com/office/drawing/2014/main" xmlns="" id="{8CBF782F-C242-489C-82BD-BA096FE1D3AC}"/>
                </a:ext>
              </a:extLst>
            </p:cNvPr>
            <p:cNvSpPr/>
            <p:nvPr/>
          </p:nvSpPr>
          <p:spPr>
            <a:xfrm flipH="1">
              <a:off x="1675939" y="2858693"/>
              <a:ext cx="61630" cy="101336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5;p65">
              <a:extLst>
                <a:ext uri="{FF2B5EF4-FFF2-40B4-BE49-F238E27FC236}">
                  <a16:creationId xmlns:a16="http://schemas.microsoft.com/office/drawing/2014/main" xmlns="" id="{FBFAD333-D460-4699-950A-5E54398407D8}"/>
                </a:ext>
              </a:extLst>
            </p:cNvPr>
            <p:cNvSpPr/>
            <p:nvPr/>
          </p:nvSpPr>
          <p:spPr>
            <a:xfrm flipH="1">
              <a:off x="1668304" y="2845905"/>
              <a:ext cx="56530" cy="81812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6;p65">
              <a:extLst>
                <a:ext uri="{FF2B5EF4-FFF2-40B4-BE49-F238E27FC236}">
                  <a16:creationId xmlns:a16="http://schemas.microsoft.com/office/drawing/2014/main" xmlns="" id="{2C4583B0-11F8-49D7-9143-034CE9F1D790}"/>
                </a:ext>
              </a:extLst>
            </p:cNvPr>
            <p:cNvSpPr/>
            <p:nvPr/>
          </p:nvSpPr>
          <p:spPr>
            <a:xfrm flipH="1">
              <a:off x="1424007" y="2740088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7;p65">
              <a:extLst>
                <a:ext uri="{FF2B5EF4-FFF2-40B4-BE49-F238E27FC236}">
                  <a16:creationId xmlns:a16="http://schemas.microsoft.com/office/drawing/2014/main" xmlns="" id="{9E170C63-A731-4564-A02A-BCBC262A8170}"/>
                </a:ext>
              </a:extLst>
            </p:cNvPr>
            <p:cNvSpPr/>
            <p:nvPr/>
          </p:nvSpPr>
          <p:spPr>
            <a:xfrm flipH="1">
              <a:off x="1675939" y="2953603"/>
              <a:ext cx="61630" cy="100797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08;p65">
              <a:extLst>
                <a:ext uri="{FF2B5EF4-FFF2-40B4-BE49-F238E27FC236}">
                  <a16:creationId xmlns:a16="http://schemas.microsoft.com/office/drawing/2014/main" xmlns="" id="{B3395D39-E462-4234-B75E-AA84843C65DC}"/>
                </a:ext>
              </a:extLst>
            </p:cNvPr>
            <p:cNvSpPr/>
            <p:nvPr/>
          </p:nvSpPr>
          <p:spPr>
            <a:xfrm flipH="1">
              <a:off x="1668304" y="2940831"/>
              <a:ext cx="56611" cy="81386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09;p65">
              <a:extLst>
                <a:ext uri="{FF2B5EF4-FFF2-40B4-BE49-F238E27FC236}">
                  <a16:creationId xmlns:a16="http://schemas.microsoft.com/office/drawing/2014/main" xmlns="" id="{6178D4A9-839B-4585-8CD8-CD377142D9BB}"/>
                </a:ext>
              </a:extLst>
            </p:cNvPr>
            <p:cNvSpPr/>
            <p:nvPr/>
          </p:nvSpPr>
          <p:spPr>
            <a:xfrm flipH="1">
              <a:off x="1424007" y="2834344"/>
              <a:ext cx="218141" cy="13723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0;p65">
              <a:extLst>
                <a:ext uri="{FF2B5EF4-FFF2-40B4-BE49-F238E27FC236}">
                  <a16:creationId xmlns:a16="http://schemas.microsoft.com/office/drawing/2014/main" xmlns="" id="{500A7DA0-D79B-4036-B7FF-1B4228A61129}"/>
                </a:ext>
              </a:extLst>
            </p:cNvPr>
            <p:cNvSpPr/>
            <p:nvPr/>
          </p:nvSpPr>
          <p:spPr>
            <a:xfrm flipH="1">
              <a:off x="1143174" y="2413447"/>
              <a:ext cx="83993" cy="98753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1;p65">
              <a:extLst>
                <a:ext uri="{FF2B5EF4-FFF2-40B4-BE49-F238E27FC236}">
                  <a16:creationId xmlns:a16="http://schemas.microsoft.com/office/drawing/2014/main" xmlns="" id="{F4734793-6FB6-4B48-A71B-9F399698F03C}"/>
                </a:ext>
              </a:extLst>
            </p:cNvPr>
            <p:cNvSpPr/>
            <p:nvPr/>
          </p:nvSpPr>
          <p:spPr>
            <a:xfrm flipH="1">
              <a:off x="976952" y="2462995"/>
              <a:ext cx="153699" cy="37867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2;p65">
              <a:extLst>
                <a:ext uri="{FF2B5EF4-FFF2-40B4-BE49-F238E27FC236}">
                  <a16:creationId xmlns:a16="http://schemas.microsoft.com/office/drawing/2014/main" xmlns="" id="{F0B81BF8-4B0F-4929-B5DF-D60A44A931FC}"/>
                </a:ext>
              </a:extLst>
            </p:cNvPr>
            <p:cNvSpPr/>
            <p:nvPr/>
          </p:nvSpPr>
          <p:spPr>
            <a:xfrm flipH="1">
              <a:off x="916336" y="2770732"/>
              <a:ext cx="429171" cy="857509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13;p65">
              <a:extLst>
                <a:ext uri="{FF2B5EF4-FFF2-40B4-BE49-F238E27FC236}">
                  <a16:creationId xmlns:a16="http://schemas.microsoft.com/office/drawing/2014/main" xmlns="" id="{942A1C67-E442-4A31-9EBF-AEC57648686E}"/>
                </a:ext>
              </a:extLst>
            </p:cNvPr>
            <p:cNvSpPr/>
            <p:nvPr/>
          </p:nvSpPr>
          <p:spPr>
            <a:xfrm flipH="1">
              <a:off x="908146" y="3518025"/>
              <a:ext cx="70360" cy="142741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4;p65">
              <a:extLst>
                <a:ext uri="{FF2B5EF4-FFF2-40B4-BE49-F238E27FC236}">
                  <a16:creationId xmlns:a16="http://schemas.microsoft.com/office/drawing/2014/main" xmlns="" id="{D7A0385D-F2FB-402C-A0AF-05A7A6858CB4}"/>
                </a:ext>
              </a:extLst>
            </p:cNvPr>
            <p:cNvSpPr/>
            <p:nvPr/>
          </p:nvSpPr>
          <p:spPr>
            <a:xfrm flipH="1">
              <a:off x="1252784" y="3590042"/>
              <a:ext cx="130796" cy="130869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5;p65">
              <a:extLst>
                <a:ext uri="{FF2B5EF4-FFF2-40B4-BE49-F238E27FC236}">
                  <a16:creationId xmlns:a16="http://schemas.microsoft.com/office/drawing/2014/main" xmlns="" id="{12CE7EA9-F21C-4118-85C4-605F06D62170}"/>
                </a:ext>
              </a:extLst>
            </p:cNvPr>
            <p:cNvSpPr/>
            <p:nvPr/>
          </p:nvSpPr>
          <p:spPr>
            <a:xfrm flipH="1">
              <a:off x="1046119" y="2741282"/>
              <a:ext cx="313561" cy="459587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6;p65">
              <a:extLst>
                <a:ext uri="{FF2B5EF4-FFF2-40B4-BE49-F238E27FC236}">
                  <a16:creationId xmlns:a16="http://schemas.microsoft.com/office/drawing/2014/main" xmlns="" id="{71477308-C2E3-4D94-9D7B-77EE94F70055}"/>
                </a:ext>
              </a:extLst>
            </p:cNvPr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7;p65">
              <a:extLst>
                <a:ext uri="{FF2B5EF4-FFF2-40B4-BE49-F238E27FC236}">
                  <a16:creationId xmlns:a16="http://schemas.microsoft.com/office/drawing/2014/main" xmlns="" id="{1A601BF9-02DC-4275-9FDB-742F08002614}"/>
                </a:ext>
              </a:extLst>
            </p:cNvPr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18;p65">
              <a:extLst>
                <a:ext uri="{FF2B5EF4-FFF2-40B4-BE49-F238E27FC236}">
                  <a16:creationId xmlns:a16="http://schemas.microsoft.com/office/drawing/2014/main" xmlns="" id="{51BE1BE9-8DC6-4598-B010-9235822FC510}"/>
                </a:ext>
              </a:extLst>
            </p:cNvPr>
            <p:cNvSpPr/>
            <p:nvPr/>
          </p:nvSpPr>
          <p:spPr>
            <a:xfrm flipH="1">
              <a:off x="1227690" y="3589764"/>
              <a:ext cx="181604" cy="173827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19;p65">
              <a:extLst>
                <a:ext uri="{FF2B5EF4-FFF2-40B4-BE49-F238E27FC236}">
                  <a16:creationId xmlns:a16="http://schemas.microsoft.com/office/drawing/2014/main" xmlns="" id="{E67902D8-A8BC-4FCD-B7AE-7E2C0C78F776}"/>
                </a:ext>
              </a:extLst>
            </p:cNvPr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0;p65">
              <a:extLst>
                <a:ext uri="{FF2B5EF4-FFF2-40B4-BE49-F238E27FC236}">
                  <a16:creationId xmlns:a16="http://schemas.microsoft.com/office/drawing/2014/main" xmlns="" id="{7435033E-6C7E-454B-80C0-68715D9EBDA0}"/>
                </a:ext>
              </a:extLst>
            </p:cNvPr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1;p65">
              <a:extLst>
                <a:ext uri="{FF2B5EF4-FFF2-40B4-BE49-F238E27FC236}">
                  <a16:creationId xmlns:a16="http://schemas.microsoft.com/office/drawing/2014/main" xmlns="" id="{A24520E4-D119-48C4-AB21-BDC122D02001}"/>
                </a:ext>
              </a:extLst>
            </p:cNvPr>
            <p:cNvSpPr/>
            <p:nvPr/>
          </p:nvSpPr>
          <p:spPr>
            <a:xfrm flipH="1">
              <a:off x="821438" y="3497781"/>
              <a:ext cx="166336" cy="19829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2;p65">
              <a:extLst>
                <a:ext uri="{FF2B5EF4-FFF2-40B4-BE49-F238E27FC236}">
                  <a16:creationId xmlns:a16="http://schemas.microsoft.com/office/drawing/2014/main" xmlns="" id="{8B56CE81-8895-4C51-87AC-163011949B7F}"/>
                </a:ext>
              </a:extLst>
            </p:cNvPr>
            <p:cNvSpPr/>
            <p:nvPr/>
          </p:nvSpPr>
          <p:spPr>
            <a:xfrm flipH="1">
              <a:off x="1073370" y="2461229"/>
              <a:ext cx="263947" cy="315996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23;p65">
              <a:extLst>
                <a:ext uri="{FF2B5EF4-FFF2-40B4-BE49-F238E27FC236}">
                  <a16:creationId xmlns:a16="http://schemas.microsoft.com/office/drawing/2014/main" xmlns="" id="{91159122-7FB2-4CD5-A09C-7D4D09E50F67}"/>
                </a:ext>
              </a:extLst>
            </p:cNvPr>
            <p:cNvSpPr/>
            <p:nvPr/>
          </p:nvSpPr>
          <p:spPr>
            <a:xfrm flipH="1">
              <a:off x="1292590" y="2567814"/>
              <a:ext cx="16920" cy="197473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4;p65">
              <a:extLst>
                <a:ext uri="{FF2B5EF4-FFF2-40B4-BE49-F238E27FC236}">
                  <a16:creationId xmlns:a16="http://schemas.microsoft.com/office/drawing/2014/main" xmlns="" id="{8D65201F-0001-43D7-BD29-80614F00302C}"/>
                </a:ext>
              </a:extLst>
            </p:cNvPr>
            <p:cNvSpPr/>
            <p:nvPr/>
          </p:nvSpPr>
          <p:spPr>
            <a:xfrm flipH="1">
              <a:off x="1247324" y="2351487"/>
              <a:ext cx="463533" cy="313657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5;p65">
              <a:extLst>
                <a:ext uri="{FF2B5EF4-FFF2-40B4-BE49-F238E27FC236}">
                  <a16:creationId xmlns:a16="http://schemas.microsoft.com/office/drawing/2014/main" xmlns="" id="{8EEC06C2-AF78-4534-8123-533FCE3A92DF}"/>
                </a:ext>
              </a:extLst>
            </p:cNvPr>
            <p:cNvSpPr/>
            <p:nvPr/>
          </p:nvSpPr>
          <p:spPr>
            <a:xfrm flipH="1">
              <a:off x="1089734" y="2213701"/>
              <a:ext cx="204507" cy="206859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6;p65">
              <a:extLst>
                <a:ext uri="{FF2B5EF4-FFF2-40B4-BE49-F238E27FC236}">
                  <a16:creationId xmlns:a16="http://schemas.microsoft.com/office/drawing/2014/main" xmlns="" id="{217FC13A-D5F6-4E75-BCE0-F9C55DC13CEF}"/>
                </a:ext>
              </a:extLst>
            </p:cNvPr>
            <p:cNvSpPr/>
            <p:nvPr/>
          </p:nvSpPr>
          <p:spPr>
            <a:xfrm flipH="1">
              <a:off x="1283860" y="2333810"/>
              <a:ext cx="16920" cy="33294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7;p65">
              <a:extLst>
                <a:ext uri="{FF2B5EF4-FFF2-40B4-BE49-F238E27FC236}">
                  <a16:creationId xmlns:a16="http://schemas.microsoft.com/office/drawing/2014/main" xmlns="" id="{012BF402-AE98-45F5-A5A4-54120739AF6D}"/>
                </a:ext>
              </a:extLst>
            </p:cNvPr>
            <p:cNvSpPr/>
            <p:nvPr/>
          </p:nvSpPr>
          <p:spPr>
            <a:xfrm flipH="1">
              <a:off x="1111002" y="2247681"/>
              <a:ext cx="180509" cy="185192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28;p65">
              <a:extLst>
                <a:ext uri="{FF2B5EF4-FFF2-40B4-BE49-F238E27FC236}">
                  <a16:creationId xmlns:a16="http://schemas.microsoft.com/office/drawing/2014/main" xmlns="" id="{2D00EC4A-2710-47BF-A2C7-D6E6FCDC5675}"/>
                </a:ext>
              </a:extLst>
            </p:cNvPr>
            <p:cNvSpPr/>
            <p:nvPr/>
          </p:nvSpPr>
          <p:spPr>
            <a:xfrm flipH="1">
              <a:off x="1227151" y="2420544"/>
              <a:ext cx="40918" cy="12444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9;p65">
              <a:extLst>
                <a:ext uri="{FF2B5EF4-FFF2-40B4-BE49-F238E27FC236}">
                  <a16:creationId xmlns:a16="http://schemas.microsoft.com/office/drawing/2014/main" xmlns="" id="{D4D9B252-CEF4-422D-833B-585F0596947B}"/>
                </a:ext>
              </a:extLst>
            </p:cNvPr>
            <p:cNvSpPr/>
            <p:nvPr/>
          </p:nvSpPr>
          <p:spPr>
            <a:xfrm flipH="1">
              <a:off x="1028120" y="2216415"/>
              <a:ext cx="238314" cy="279088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0;p65">
              <a:extLst>
                <a:ext uri="{FF2B5EF4-FFF2-40B4-BE49-F238E27FC236}">
                  <a16:creationId xmlns:a16="http://schemas.microsoft.com/office/drawing/2014/main" xmlns="" id="{C9E66ADE-B735-4CC2-BD79-9D7B378BE458}"/>
                </a:ext>
              </a:extLst>
            </p:cNvPr>
            <p:cNvSpPr/>
            <p:nvPr/>
          </p:nvSpPr>
          <p:spPr>
            <a:xfrm flipH="1">
              <a:off x="1231516" y="2340024"/>
              <a:ext cx="21284" cy="27619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35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ระดับข้อมูลจากวรรณกรรม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52067-C1CB-4D2F-B046-C8CC54BDB9B9}"/>
              </a:ext>
            </a:extLst>
          </p:cNvPr>
          <p:cNvSpPr txBox="1"/>
          <p:nvPr/>
        </p:nvSpPr>
        <p:spPr>
          <a:xfrm>
            <a:off x="446169" y="941222"/>
            <a:ext cx="825166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แหล่งข้อมูลปฐมภูมิ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(Primary source)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แหล่งข้อมูลที่นักวิจัยรวบรวมมาด้วยตัวเอง ส่วนมากเป็นข้อมูลดิบ ยังไม่มีการตีความหมายหรือเผยแพร่มาก่อน ข้อมูลส่วนมากเป็นข้อเขียนเตือนความจำ จดหมาย แบบสอบถาม แบบสัมภาษณ์ โดย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แหล่งข้อมูลนี้มีความน่าเชื่อถือมากที่สุด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เนื่องยังไม่มีการ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ดำเนินการใดๆ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แหล่งข้อมูลทุติยภูมิ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(Secondary source)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หมายถึง ข้อมูลที่นักวิจัยเก็บมาจากผู้อื่น โดยผ่านการตีความหมายมาแล้ว เช่น สารานุกรม หนังสือเรียน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นิตยสาร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รายงานวิจัย บทความวิจัย และอื่นๆ หากเป็นข้อมูลในองค์กร เช่น การสรุปการวิเคราะห์ยอดขาย รายงานประจำปี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แหล่งข้อมูลตติยภูมิ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(Tertiary source)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อาจเป็นการตีความหมายจากแหล่งทุติยภูมิ แต่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โดยทั่วไป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มักอยู่ในดัชนี บรรณานุกรรม หรือ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9934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>
            <a:off x="6012925" y="827850"/>
            <a:ext cx="3803700" cy="3803700"/>
          </a:xfrm>
          <a:prstGeom prst="ellipse">
            <a:avLst/>
          </a:prstGeom>
          <a:solidFill>
            <a:srgbClr val="F7D990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412528" y="123478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การสืบค้นงานวิจัย</a:t>
            </a:r>
            <a:endParaRPr b="1" dirty="0">
              <a:solidFill>
                <a:schemeClr val="accent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398" name="Google Shape;398;p32"/>
          <p:cNvGrpSpPr/>
          <p:nvPr/>
        </p:nvGrpSpPr>
        <p:grpSpPr>
          <a:xfrm>
            <a:off x="6835418" y="3069028"/>
            <a:ext cx="2504836" cy="1892415"/>
            <a:chOff x="232575" y="344850"/>
            <a:chExt cx="7164875" cy="5023875"/>
          </a:xfrm>
        </p:grpSpPr>
        <p:sp>
          <p:nvSpPr>
            <p:cNvPr id="399" name="Google Shape;399;p32"/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EF1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3773" y="4292679"/>
            <a:ext cx="3359400" cy="55236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http://www.library.ssru.ac.th/home</a:t>
            </a:r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99AB14-143A-4CE9-865E-1B9BEEBE4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5" y="1059034"/>
            <a:ext cx="6688807" cy="315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251149"/>
            <a:ext cx="3599461" cy="10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60" y="251149"/>
            <a:ext cx="3702013" cy="13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4" y="3003798"/>
            <a:ext cx="37573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1457023"/>
            <a:ext cx="2848804" cy="15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2" y="1749753"/>
            <a:ext cx="3634141" cy="10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ontent Placeholder 2"/>
          <p:cNvSpPr txBox="1">
            <a:spLocks/>
          </p:cNvSpPr>
          <p:nvPr/>
        </p:nvSpPr>
        <p:spPr>
          <a:xfrm>
            <a:off x="4576993" y="3030224"/>
            <a:ext cx="3739423" cy="18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8"/>
              </a:rPr>
              <a:t>https://www.sciencedirect.com/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9"/>
              </a:rPr>
              <a:t>https://www.scopus.com/home.uri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0"/>
              </a:rPr>
              <a:t>https://ieeexplore.ieee.org/Xplore/home.jsp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1"/>
              </a:rPr>
              <a:t>https://scholar.google.co.th/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2"/>
              </a:rPr>
              <a:t>https://www.emerald.com/insight/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3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5;p32"/>
          <p:cNvSpPr/>
          <p:nvPr/>
        </p:nvSpPr>
        <p:spPr>
          <a:xfrm>
            <a:off x="6627057" y="-1719490"/>
            <a:ext cx="3803700" cy="3803700"/>
          </a:xfrm>
          <a:prstGeom prst="ellipse">
            <a:avLst/>
          </a:prstGeom>
          <a:solidFill>
            <a:schemeClr val="accent4">
              <a:lumMod val="60000"/>
              <a:lumOff val="40000"/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95536" y="2592183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https://www.tci-thaijo.org/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279702"/>
            <a:ext cx="3958140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009" y="400967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5"/>
              </a:rPr>
              <a:t>https://tdc.thailis.or.th/tdc/basic.php</a:t>
            </a:r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82" y="2592183"/>
            <a:ext cx="4599706" cy="23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235;p42"/>
          <p:cNvGrpSpPr/>
          <p:nvPr/>
        </p:nvGrpSpPr>
        <p:grpSpPr>
          <a:xfrm>
            <a:off x="6029592" y="194512"/>
            <a:ext cx="1696669" cy="2016224"/>
            <a:chOff x="8848141" y="4660250"/>
            <a:chExt cx="1529546" cy="2081109"/>
          </a:xfrm>
        </p:grpSpPr>
        <p:sp>
          <p:nvSpPr>
            <p:cNvPr id="7" name="Google Shape;1236;p42"/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7;p42"/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8;p42"/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;p42"/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;p42"/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1;p42"/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2;p42"/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3;p42"/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4;p42"/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5;p42"/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6;p42"/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7;p42"/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;p42"/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9;p42"/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0;p42"/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1;p42"/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2;p42"/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3;p42"/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4;p42"/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5;p42"/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6;p42"/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7;p42"/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8;p42"/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9;p42"/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0;p42"/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1;p42"/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2;p42"/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3;p42"/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4;p42"/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5;p42"/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6;p42"/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7;p42"/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31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43"/>
          <p:cNvGrpSpPr/>
          <p:nvPr/>
        </p:nvGrpSpPr>
        <p:grpSpPr>
          <a:xfrm>
            <a:off x="527388" y="271837"/>
            <a:ext cx="4644628" cy="3507689"/>
            <a:chOff x="359507" y="-109181"/>
            <a:chExt cx="4067100" cy="3071531"/>
          </a:xfrm>
        </p:grpSpPr>
        <p:sp>
          <p:nvSpPr>
            <p:cNvPr id="1305" name="Google Shape;1305;p43"/>
            <p:cNvSpPr/>
            <p:nvPr/>
          </p:nvSpPr>
          <p:spPr>
            <a:xfrm>
              <a:off x="359507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rgbClr val="FFF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rgbClr val="FFF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43"/>
          <p:cNvGrpSpPr/>
          <p:nvPr/>
        </p:nvGrpSpPr>
        <p:grpSpPr>
          <a:xfrm>
            <a:off x="4663709" y="2370499"/>
            <a:ext cx="3905480" cy="2677553"/>
            <a:chOff x="3555975" y="2466200"/>
            <a:chExt cx="1348950" cy="924825"/>
          </a:xfrm>
        </p:grpSpPr>
        <p:sp>
          <p:nvSpPr>
            <p:cNvPr id="1308" name="Google Shape;1308;p43"/>
            <p:cNvSpPr/>
            <p:nvPr/>
          </p:nvSpPr>
          <p:spPr>
            <a:xfrm>
              <a:off x="3563500" y="2639025"/>
              <a:ext cx="1338550" cy="752000"/>
            </a:xfrm>
            <a:custGeom>
              <a:avLst/>
              <a:gdLst/>
              <a:ahLst/>
              <a:cxnLst/>
              <a:rect l="l" t="t" r="r" b="b"/>
              <a:pathLst>
                <a:path w="53542" h="30080" extrusionOk="0">
                  <a:moveTo>
                    <a:pt x="41169" y="1"/>
                  </a:moveTo>
                  <a:cubicBezTo>
                    <a:pt x="39089" y="1"/>
                    <a:pt x="4445" y="15378"/>
                    <a:pt x="4445" y="15378"/>
                  </a:cubicBezTo>
                  <a:cubicBezTo>
                    <a:pt x="4445" y="15378"/>
                    <a:pt x="369" y="19596"/>
                    <a:pt x="130" y="20078"/>
                  </a:cubicBezTo>
                  <a:cubicBezTo>
                    <a:pt x="0" y="20342"/>
                    <a:pt x="144" y="20459"/>
                    <a:pt x="825" y="20459"/>
                  </a:cubicBezTo>
                  <a:cubicBezTo>
                    <a:pt x="1147" y="20459"/>
                    <a:pt x="1590" y="20433"/>
                    <a:pt x="2180" y="20383"/>
                  </a:cubicBezTo>
                  <a:cubicBezTo>
                    <a:pt x="4092" y="20223"/>
                    <a:pt x="10108" y="19301"/>
                    <a:pt x="10108" y="19301"/>
                  </a:cubicBezTo>
                  <a:lnTo>
                    <a:pt x="15006" y="16473"/>
                  </a:lnTo>
                  <a:cubicBezTo>
                    <a:pt x="15006" y="16473"/>
                    <a:pt x="15788" y="18232"/>
                    <a:pt x="17836" y="19415"/>
                  </a:cubicBezTo>
                  <a:lnTo>
                    <a:pt x="36158" y="29992"/>
                  </a:lnTo>
                  <a:cubicBezTo>
                    <a:pt x="36258" y="30050"/>
                    <a:pt x="36389" y="30080"/>
                    <a:pt x="36520" y="30080"/>
                  </a:cubicBezTo>
                  <a:cubicBezTo>
                    <a:pt x="36651" y="30080"/>
                    <a:pt x="36783" y="30050"/>
                    <a:pt x="36883" y="29992"/>
                  </a:cubicBezTo>
                  <a:lnTo>
                    <a:pt x="53341" y="20490"/>
                  </a:lnTo>
                  <a:cubicBezTo>
                    <a:pt x="53541" y="20375"/>
                    <a:pt x="53541" y="20188"/>
                    <a:pt x="53341" y="20072"/>
                  </a:cubicBezTo>
                  <a:lnTo>
                    <a:pt x="31056" y="7206"/>
                  </a:lnTo>
                  <a:lnTo>
                    <a:pt x="41247" y="1321"/>
                  </a:lnTo>
                  <a:cubicBezTo>
                    <a:pt x="41247" y="1321"/>
                    <a:pt x="42206" y="560"/>
                    <a:pt x="41247" y="15"/>
                  </a:cubicBezTo>
                  <a:cubicBezTo>
                    <a:pt x="41231" y="5"/>
                    <a:pt x="41205" y="1"/>
                    <a:pt x="41169" y="1"/>
                  </a:cubicBezTo>
                  <a:close/>
                </a:path>
              </a:pathLst>
            </a:custGeom>
            <a:solidFill>
              <a:schemeClr val="accent2">
                <a:alpha val="413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323" y="11277"/>
                    <a:pt x="1773" y="12056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261" y="11241"/>
                    <a:pt x="1672" y="11888"/>
                    <a:pt x="1756" y="12476"/>
                  </a:cubicBezTo>
                  <a:cubicBezTo>
                    <a:pt x="1767" y="12548"/>
                    <a:pt x="1773" y="12622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3558100" y="3046025"/>
              <a:ext cx="273075" cy="91175"/>
            </a:xfrm>
            <a:custGeom>
              <a:avLst/>
              <a:gdLst/>
              <a:ahLst/>
              <a:cxnLst/>
              <a:rect l="l" t="t" r="r" b="b"/>
              <a:pathLst>
                <a:path w="10923" h="3647" extrusionOk="0">
                  <a:moveTo>
                    <a:pt x="9975" y="1"/>
                  </a:moveTo>
                  <a:lnTo>
                    <a:pt x="9473" y="291"/>
                  </a:lnTo>
                  <a:cubicBezTo>
                    <a:pt x="9473" y="291"/>
                    <a:pt x="6149" y="1471"/>
                    <a:pt x="3439" y="2389"/>
                  </a:cubicBezTo>
                  <a:cubicBezTo>
                    <a:pt x="1714" y="2973"/>
                    <a:pt x="238" y="3450"/>
                    <a:pt x="25" y="3450"/>
                  </a:cubicBezTo>
                  <a:cubicBezTo>
                    <a:pt x="12" y="3450"/>
                    <a:pt x="3" y="3449"/>
                    <a:pt x="0" y="3445"/>
                  </a:cubicBezTo>
                  <a:lnTo>
                    <a:pt x="0" y="3445"/>
                  </a:lnTo>
                  <a:cubicBezTo>
                    <a:pt x="71" y="3570"/>
                    <a:pt x="203" y="3646"/>
                    <a:pt x="345" y="3646"/>
                  </a:cubicBezTo>
                  <a:cubicBezTo>
                    <a:pt x="363" y="3646"/>
                    <a:pt x="380" y="3645"/>
                    <a:pt x="398" y="3643"/>
                  </a:cubicBezTo>
                  <a:lnTo>
                    <a:pt x="2882" y="3323"/>
                  </a:lnTo>
                  <a:lnTo>
                    <a:pt x="3053" y="3302"/>
                  </a:lnTo>
                  <a:lnTo>
                    <a:pt x="3058" y="3302"/>
                  </a:lnTo>
                  <a:lnTo>
                    <a:pt x="9473" y="2479"/>
                  </a:lnTo>
                  <a:lnTo>
                    <a:pt x="10922" y="1642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4401175" y="2530750"/>
              <a:ext cx="2800" cy="1625"/>
            </a:xfrm>
            <a:custGeom>
              <a:avLst/>
              <a:gdLst/>
              <a:ahLst/>
              <a:cxnLst/>
              <a:rect l="l" t="t" r="r" b="b"/>
              <a:pathLst>
                <a:path w="112" h="65" extrusionOk="0">
                  <a:moveTo>
                    <a:pt x="112" y="1"/>
                  </a:moveTo>
                  <a:cubicBezTo>
                    <a:pt x="73" y="21"/>
                    <a:pt x="37" y="42"/>
                    <a:pt x="1" y="64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4363575" y="2552475"/>
              <a:ext cx="2800" cy="1650"/>
            </a:xfrm>
            <a:custGeom>
              <a:avLst/>
              <a:gdLst/>
              <a:ahLst/>
              <a:cxnLst/>
              <a:rect l="l" t="t" r="r" b="b"/>
              <a:pathLst>
                <a:path w="112" h="66" extrusionOk="0">
                  <a:moveTo>
                    <a:pt x="111" y="0"/>
                  </a:moveTo>
                  <a:cubicBezTo>
                    <a:pt x="73" y="21"/>
                    <a:pt x="36" y="41"/>
                    <a:pt x="0" y="6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4325950" y="2574200"/>
              <a:ext cx="2800" cy="1600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12" y="0"/>
                  </a:moveTo>
                  <a:cubicBezTo>
                    <a:pt x="73" y="21"/>
                    <a:pt x="36" y="41"/>
                    <a:pt x="1" y="64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4288325" y="2595900"/>
              <a:ext cx="2775" cy="1625"/>
            </a:xfrm>
            <a:custGeom>
              <a:avLst/>
              <a:gdLst/>
              <a:ahLst/>
              <a:cxnLst/>
              <a:rect l="l" t="t" r="r" b="b"/>
              <a:pathLst>
                <a:path w="111" h="65" extrusionOk="0">
                  <a:moveTo>
                    <a:pt x="111" y="1"/>
                  </a:moveTo>
                  <a:cubicBezTo>
                    <a:pt x="73" y="21"/>
                    <a:pt x="36" y="42"/>
                    <a:pt x="1" y="65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3794925" y="310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4403950" y="2466200"/>
              <a:ext cx="221550" cy="234275"/>
            </a:xfrm>
            <a:custGeom>
              <a:avLst/>
              <a:gdLst/>
              <a:ahLst/>
              <a:cxnLst/>
              <a:rect l="l" t="t" r="r" b="b"/>
              <a:pathLst>
                <a:path w="8862" h="9371" extrusionOk="0">
                  <a:moveTo>
                    <a:pt x="4872" y="1"/>
                  </a:moveTo>
                  <a:cubicBezTo>
                    <a:pt x="4581" y="1"/>
                    <a:pt x="4319" y="75"/>
                    <a:pt x="4097" y="218"/>
                  </a:cubicBezTo>
                  <a:lnTo>
                    <a:pt x="1" y="2584"/>
                  </a:lnTo>
                  <a:cubicBezTo>
                    <a:pt x="197" y="2483"/>
                    <a:pt x="420" y="2430"/>
                    <a:pt x="663" y="2430"/>
                  </a:cubicBezTo>
                  <a:cubicBezTo>
                    <a:pt x="1034" y="2430"/>
                    <a:pt x="1452" y="2551"/>
                    <a:pt x="1894" y="2807"/>
                  </a:cubicBezTo>
                  <a:cubicBezTo>
                    <a:pt x="3418" y="3687"/>
                    <a:pt x="4654" y="5825"/>
                    <a:pt x="4654" y="7584"/>
                  </a:cubicBezTo>
                  <a:cubicBezTo>
                    <a:pt x="4654" y="8464"/>
                    <a:pt x="4345" y="9081"/>
                    <a:pt x="3845" y="9371"/>
                  </a:cubicBezTo>
                  <a:lnTo>
                    <a:pt x="8053" y="6941"/>
                  </a:lnTo>
                  <a:cubicBezTo>
                    <a:pt x="8552" y="6652"/>
                    <a:pt x="8861" y="6035"/>
                    <a:pt x="8861" y="5155"/>
                  </a:cubicBezTo>
                  <a:cubicBezTo>
                    <a:pt x="8861" y="3396"/>
                    <a:pt x="7626" y="1256"/>
                    <a:pt x="6103" y="377"/>
                  </a:cubicBezTo>
                  <a:cubicBezTo>
                    <a:pt x="5660" y="121"/>
                    <a:pt x="5242" y="1"/>
                    <a:pt x="4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4366350" y="2526925"/>
              <a:ext cx="153925" cy="195250"/>
            </a:xfrm>
            <a:custGeom>
              <a:avLst/>
              <a:gdLst/>
              <a:ahLst/>
              <a:cxnLst/>
              <a:rect l="l" t="t" r="r" b="b"/>
              <a:pathLst>
                <a:path w="6157" h="7810" extrusionOk="0">
                  <a:moveTo>
                    <a:pt x="2168" y="1"/>
                  </a:moveTo>
                  <a:cubicBezTo>
                    <a:pt x="1924" y="1"/>
                    <a:pt x="1701" y="53"/>
                    <a:pt x="1505" y="154"/>
                  </a:cubicBezTo>
                  <a:lnTo>
                    <a:pt x="1394" y="217"/>
                  </a:lnTo>
                  <a:lnTo>
                    <a:pt x="0" y="1022"/>
                  </a:lnTo>
                  <a:cubicBezTo>
                    <a:pt x="196" y="921"/>
                    <a:pt x="420" y="870"/>
                    <a:pt x="665" y="870"/>
                  </a:cubicBezTo>
                  <a:cubicBezTo>
                    <a:pt x="724" y="870"/>
                    <a:pt x="784" y="873"/>
                    <a:pt x="846" y="879"/>
                  </a:cubicBezTo>
                  <a:cubicBezTo>
                    <a:pt x="1169" y="912"/>
                    <a:pt x="1523" y="1032"/>
                    <a:pt x="1893" y="1245"/>
                  </a:cubicBezTo>
                  <a:cubicBezTo>
                    <a:pt x="3417" y="2125"/>
                    <a:pt x="4653" y="4264"/>
                    <a:pt x="4653" y="6024"/>
                  </a:cubicBezTo>
                  <a:cubicBezTo>
                    <a:pt x="4653" y="6452"/>
                    <a:pt x="4578" y="6818"/>
                    <a:pt x="4445" y="7114"/>
                  </a:cubicBezTo>
                  <a:cubicBezTo>
                    <a:pt x="4306" y="7426"/>
                    <a:pt x="4102" y="7660"/>
                    <a:pt x="3848" y="7808"/>
                  </a:cubicBezTo>
                  <a:lnTo>
                    <a:pt x="3848" y="7808"/>
                  </a:lnTo>
                  <a:lnTo>
                    <a:pt x="5349" y="6941"/>
                  </a:lnTo>
                  <a:cubicBezTo>
                    <a:pt x="5849" y="6652"/>
                    <a:pt x="6156" y="6035"/>
                    <a:pt x="6156" y="5155"/>
                  </a:cubicBezTo>
                  <a:cubicBezTo>
                    <a:pt x="6156" y="3396"/>
                    <a:pt x="4922" y="1256"/>
                    <a:pt x="3398" y="377"/>
                  </a:cubicBezTo>
                  <a:cubicBezTo>
                    <a:pt x="2956" y="121"/>
                    <a:pt x="2538" y="1"/>
                    <a:pt x="2168" y="1"/>
                  </a:cubicBezTo>
                  <a:close/>
                  <a:moveTo>
                    <a:pt x="3848" y="7808"/>
                  </a:moveTo>
                  <a:lnTo>
                    <a:pt x="3845" y="7810"/>
                  </a:lnTo>
                  <a:cubicBezTo>
                    <a:pt x="3846" y="7809"/>
                    <a:pt x="3847" y="7808"/>
                    <a:pt x="3848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4328725" y="2548675"/>
              <a:ext cx="153950" cy="195225"/>
            </a:xfrm>
            <a:custGeom>
              <a:avLst/>
              <a:gdLst/>
              <a:ahLst/>
              <a:cxnLst/>
              <a:rect l="l" t="t" r="r" b="b"/>
              <a:pathLst>
                <a:path w="6158" h="7809" extrusionOk="0">
                  <a:moveTo>
                    <a:pt x="2166" y="0"/>
                  </a:moveTo>
                  <a:cubicBezTo>
                    <a:pt x="1923" y="0"/>
                    <a:pt x="1701" y="52"/>
                    <a:pt x="1505" y="152"/>
                  </a:cubicBezTo>
                  <a:lnTo>
                    <a:pt x="1394" y="216"/>
                  </a:lnTo>
                  <a:lnTo>
                    <a:pt x="1" y="1021"/>
                  </a:lnTo>
                  <a:cubicBezTo>
                    <a:pt x="197" y="920"/>
                    <a:pt x="421" y="868"/>
                    <a:pt x="665" y="868"/>
                  </a:cubicBezTo>
                  <a:cubicBezTo>
                    <a:pt x="725" y="868"/>
                    <a:pt x="785" y="871"/>
                    <a:pt x="846" y="877"/>
                  </a:cubicBezTo>
                  <a:cubicBezTo>
                    <a:pt x="1171" y="911"/>
                    <a:pt x="1523" y="1031"/>
                    <a:pt x="1895" y="1244"/>
                  </a:cubicBezTo>
                  <a:cubicBezTo>
                    <a:pt x="1983" y="1296"/>
                    <a:pt x="2071" y="1352"/>
                    <a:pt x="2158" y="1412"/>
                  </a:cubicBezTo>
                  <a:cubicBezTo>
                    <a:pt x="3471" y="2315"/>
                    <a:pt x="4515" y="4122"/>
                    <a:pt x="4640" y="5710"/>
                  </a:cubicBezTo>
                  <a:cubicBezTo>
                    <a:pt x="4649" y="5815"/>
                    <a:pt x="4653" y="5920"/>
                    <a:pt x="4653" y="6022"/>
                  </a:cubicBezTo>
                  <a:cubicBezTo>
                    <a:pt x="4653" y="6451"/>
                    <a:pt x="4580" y="6816"/>
                    <a:pt x="4447" y="7113"/>
                  </a:cubicBezTo>
                  <a:cubicBezTo>
                    <a:pt x="4306" y="7424"/>
                    <a:pt x="4102" y="7659"/>
                    <a:pt x="3848" y="7806"/>
                  </a:cubicBezTo>
                  <a:lnTo>
                    <a:pt x="3848" y="7806"/>
                  </a:lnTo>
                  <a:lnTo>
                    <a:pt x="5350" y="6940"/>
                  </a:lnTo>
                  <a:cubicBezTo>
                    <a:pt x="5607" y="6792"/>
                    <a:pt x="5812" y="6557"/>
                    <a:pt x="5952" y="6244"/>
                  </a:cubicBezTo>
                  <a:cubicBezTo>
                    <a:pt x="6084" y="5948"/>
                    <a:pt x="6158" y="5582"/>
                    <a:pt x="6158" y="5154"/>
                  </a:cubicBezTo>
                  <a:cubicBezTo>
                    <a:pt x="6158" y="3394"/>
                    <a:pt x="4922" y="1255"/>
                    <a:pt x="3400" y="375"/>
                  </a:cubicBezTo>
                  <a:cubicBezTo>
                    <a:pt x="3028" y="162"/>
                    <a:pt x="2674" y="42"/>
                    <a:pt x="2352" y="10"/>
                  </a:cubicBezTo>
                  <a:cubicBezTo>
                    <a:pt x="2289" y="3"/>
                    <a:pt x="2227" y="0"/>
                    <a:pt x="2166" y="0"/>
                  </a:cubicBezTo>
                  <a:close/>
                  <a:moveTo>
                    <a:pt x="3848" y="7806"/>
                  </a:moveTo>
                  <a:lnTo>
                    <a:pt x="3845" y="7808"/>
                  </a:lnTo>
                  <a:cubicBezTo>
                    <a:pt x="3846" y="7808"/>
                    <a:pt x="3847" y="7807"/>
                    <a:pt x="3848" y="7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4291075" y="2570350"/>
              <a:ext cx="153975" cy="195275"/>
            </a:xfrm>
            <a:custGeom>
              <a:avLst/>
              <a:gdLst/>
              <a:ahLst/>
              <a:cxnLst/>
              <a:rect l="l" t="t" r="r" b="b"/>
              <a:pathLst>
                <a:path w="6159" h="7811" extrusionOk="0">
                  <a:moveTo>
                    <a:pt x="2169" y="1"/>
                  </a:moveTo>
                  <a:cubicBezTo>
                    <a:pt x="1925" y="1"/>
                    <a:pt x="1702" y="53"/>
                    <a:pt x="1505" y="154"/>
                  </a:cubicBezTo>
                  <a:lnTo>
                    <a:pt x="1394" y="218"/>
                  </a:lnTo>
                  <a:lnTo>
                    <a:pt x="1" y="1023"/>
                  </a:lnTo>
                  <a:cubicBezTo>
                    <a:pt x="197" y="922"/>
                    <a:pt x="420" y="870"/>
                    <a:pt x="664" y="870"/>
                  </a:cubicBezTo>
                  <a:cubicBezTo>
                    <a:pt x="724" y="870"/>
                    <a:pt x="785" y="873"/>
                    <a:pt x="848" y="879"/>
                  </a:cubicBezTo>
                  <a:cubicBezTo>
                    <a:pt x="1171" y="913"/>
                    <a:pt x="1525" y="1032"/>
                    <a:pt x="1895" y="1246"/>
                  </a:cubicBezTo>
                  <a:cubicBezTo>
                    <a:pt x="1984" y="1298"/>
                    <a:pt x="2073" y="1353"/>
                    <a:pt x="2159" y="1414"/>
                  </a:cubicBezTo>
                  <a:cubicBezTo>
                    <a:pt x="3472" y="2316"/>
                    <a:pt x="4516" y="4124"/>
                    <a:pt x="4640" y="5712"/>
                  </a:cubicBezTo>
                  <a:cubicBezTo>
                    <a:pt x="4649" y="5817"/>
                    <a:pt x="4653" y="5922"/>
                    <a:pt x="4653" y="6024"/>
                  </a:cubicBezTo>
                  <a:cubicBezTo>
                    <a:pt x="4653" y="6453"/>
                    <a:pt x="4580" y="6818"/>
                    <a:pt x="4447" y="7115"/>
                  </a:cubicBezTo>
                  <a:cubicBezTo>
                    <a:pt x="4308" y="7426"/>
                    <a:pt x="4104" y="7661"/>
                    <a:pt x="3849" y="7808"/>
                  </a:cubicBezTo>
                  <a:lnTo>
                    <a:pt x="3849" y="7808"/>
                  </a:lnTo>
                  <a:lnTo>
                    <a:pt x="5351" y="6941"/>
                  </a:lnTo>
                  <a:cubicBezTo>
                    <a:pt x="5607" y="6794"/>
                    <a:pt x="5812" y="6559"/>
                    <a:pt x="5952" y="6246"/>
                  </a:cubicBezTo>
                  <a:cubicBezTo>
                    <a:pt x="6085" y="5949"/>
                    <a:pt x="6158" y="5584"/>
                    <a:pt x="6158" y="5155"/>
                  </a:cubicBezTo>
                  <a:cubicBezTo>
                    <a:pt x="6158" y="5053"/>
                    <a:pt x="6153" y="4948"/>
                    <a:pt x="6145" y="4843"/>
                  </a:cubicBezTo>
                  <a:cubicBezTo>
                    <a:pt x="6021" y="3255"/>
                    <a:pt x="4976" y="1448"/>
                    <a:pt x="3664" y="545"/>
                  </a:cubicBezTo>
                  <a:cubicBezTo>
                    <a:pt x="3577" y="486"/>
                    <a:pt x="3489" y="429"/>
                    <a:pt x="3400" y="377"/>
                  </a:cubicBezTo>
                  <a:cubicBezTo>
                    <a:pt x="3029" y="164"/>
                    <a:pt x="2676" y="44"/>
                    <a:pt x="2352" y="10"/>
                  </a:cubicBezTo>
                  <a:cubicBezTo>
                    <a:pt x="2290" y="4"/>
                    <a:pt x="2229" y="1"/>
                    <a:pt x="2169" y="1"/>
                  </a:cubicBezTo>
                  <a:close/>
                  <a:moveTo>
                    <a:pt x="3849" y="7808"/>
                  </a:moveTo>
                  <a:lnTo>
                    <a:pt x="3846" y="7810"/>
                  </a:lnTo>
                  <a:cubicBezTo>
                    <a:pt x="3847" y="7809"/>
                    <a:pt x="3848" y="7809"/>
                    <a:pt x="3849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698825" y="2592075"/>
              <a:ext cx="669375" cy="374375"/>
            </a:xfrm>
            <a:custGeom>
              <a:avLst/>
              <a:gdLst/>
              <a:ahLst/>
              <a:cxnLst/>
              <a:rect l="l" t="t" r="r" b="b"/>
              <a:pathLst>
                <a:path w="26775" h="14975" extrusionOk="0">
                  <a:moveTo>
                    <a:pt x="24354" y="1"/>
                  </a:moveTo>
                  <a:cubicBezTo>
                    <a:pt x="24110" y="1"/>
                    <a:pt x="23887" y="53"/>
                    <a:pt x="23691" y="154"/>
                  </a:cubicBezTo>
                  <a:lnTo>
                    <a:pt x="23581" y="218"/>
                  </a:lnTo>
                  <a:lnTo>
                    <a:pt x="140" y="13768"/>
                  </a:lnTo>
                  <a:lnTo>
                    <a:pt x="0" y="13849"/>
                  </a:lnTo>
                  <a:cubicBezTo>
                    <a:pt x="18" y="13840"/>
                    <a:pt x="119" y="13820"/>
                    <a:pt x="274" y="13820"/>
                  </a:cubicBezTo>
                  <a:cubicBezTo>
                    <a:pt x="527" y="13820"/>
                    <a:pt x="923" y="13872"/>
                    <a:pt x="1336" y="14105"/>
                  </a:cubicBezTo>
                  <a:cubicBezTo>
                    <a:pt x="1832" y="14383"/>
                    <a:pt x="1839" y="14975"/>
                    <a:pt x="1839" y="14975"/>
                  </a:cubicBezTo>
                  <a:lnTo>
                    <a:pt x="26775" y="1375"/>
                  </a:lnTo>
                  <a:cubicBezTo>
                    <a:pt x="26490" y="1054"/>
                    <a:pt x="26178" y="772"/>
                    <a:pt x="25849" y="545"/>
                  </a:cubicBezTo>
                  <a:cubicBezTo>
                    <a:pt x="25763" y="486"/>
                    <a:pt x="25674" y="429"/>
                    <a:pt x="25585" y="377"/>
                  </a:cubicBezTo>
                  <a:cubicBezTo>
                    <a:pt x="25215" y="163"/>
                    <a:pt x="24861" y="44"/>
                    <a:pt x="24538" y="10"/>
                  </a:cubicBezTo>
                  <a:cubicBezTo>
                    <a:pt x="24475" y="4"/>
                    <a:pt x="24414" y="1"/>
                    <a:pt x="24354" y="1"/>
                  </a:cubicBezTo>
                  <a:close/>
                </a:path>
              </a:pathLst>
            </a:custGeom>
            <a:solidFill>
              <a:srgbClr val="FB5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794925" y="2682750"/>
              <a:ext cx="612500" cy="425250"/>
            </a:xfrm>
            <a:custGeom>
              <a:avLst/>
              <a:gdLst/>
              <a:ahLst/>
              <a:cxnLst/>
              <a:rect l="l" t="t" r="r" b="b"/>
              <a:pathLst>
                <a:path w="24500" h="17010" extrusionOk="0">
                  <a:moveTo>
                    <a:pt x="24230" y="1"/>
                  </a:moveTo>
                  <a:lnTo>
                    <a:pt x="0" y="14822"/>
                  </a:lnTo>
                  <a:cubicBezTo>
                    <a:pt x="0" y="14822"/>
                    <a:pt x="503" y="15114"/>
                    <a:pt x="502" y="15690"/>
                  </a:cubicBezTo>
                  <a:cubicBezTo>
                    <a:pt x="500" y="16455"/>
                    <a:pt x="65" y="16972"/>
                    <a:pt x="0" y="17009"/>
                  </a:cubicBezTo>
                  <a:lnTo>
                    <a:pt x="196" y="16897"/>
                  </a:lnTo>
                  <a:lnTo>
                    <a:pt x="23691" y="3314"/>
                  </a:lnTo>
                  <a:cubicBezTo>
                    <a:pt x="23948" y="3167"/>
                    <a:pt x="24153" y="2932"/>
                    <a:pt x="24293" y="2619"/>
                  </a:cubicBezTo>
                  <a:cubicBezTo>
                    <a:pt x="24426" y="2322"/>
                    <a:pt x="24499" y="1957"/>
                    <a:pt x="24499" y="1528"/>
                  </a:cubicBezTo>
                  <a:cubicBezTo>
                    <a:pt x="24499" y="1426"/>
                    <a:pt x="24495" y="1321"/>
                    <a:pt x="24486" y="1216"/>
                  </a:cubicBezTo>
                  <a:cubicBezTo>
                    <a:pt x="24455" y="819"/>
                    <a:pt x="24366" y="407"/>
                    <a:pt x="24230" y="1"/>
                  </a:cubicBezTo>
                  <a:close/>
                </a:path>
              </a:pathLst>
            </a:custGeom>
            <a:solidFill>
              <a:srgbClr val="FB3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3744775" y="2613575"/>
              <a:ext cx="660525" cy="439725"/>
            </a:xfrm>
            <a:custGeom>
              <a:avLst/>
              <a:gdLst/>
              <a:ahLst/>
              <a:cxnLst/>
              <a:rect l="l" t="t" r="r" b="b"/>
              <a:pathLst>
                <a:path w="26421" h="17589" extrusionOk="0">
                  <a:moveTo>
                    <a:pt x="24416" y="1"/>
                  </a:moveTo>
                  <a:lnTo>
                    <a:pt x="1" y="14114"/>
                  </a:lnTo>
                  <a:cubicBezTo>
                    <a:pt x="5" y="14113"/>
                    <a:pt x="9" y="14113"/>
                    <a:pt x="13" y="14113"/>
                  </a:cubicBezTo>
                  <a:cubicBezTo>
                    <a:pt x="1007" y="14113"/>
                    <a:pt x="1755" y="15414"/>
                    <a:pt x="1755" y="15414"/>
                  </a:cubicBezTo>
                  <a:cubicBezTo>
                    <a:pt x="1755" y="15414"/>
                    <a:pt x="2507" y="16727"/>
                    <a:pt x="2006" y="17589"/>
                  </a:cubicBezTo>
                  <a:lnTo>
                    <a:pt x="26421" y="3475"/>
                  </a:lnTo>
                  <a:cubicBezTo>
                    <a:pt x="26375" y="3235"/>
                    <a:pt x="26314" y="2998"/>
                    <a:pt x="26236" y="2766"/>
                  </a:cubicBezTo>
                  <a:cubicBezTo>
                    <a:pt x="26096" y="2353"/>
                    <a:pt x="25917" y="1954"/>
                    <a:pt x="25697" y="1577"/>
                  </a:cubicBezTo>
                  <a:cubicBezTo>
                    <a:pt x="25480" y="1198"/>
                    <a:pt x="25225" y="842"/>
                    <a:pt x="24937" y="515"/>
                  </a:cubicBezTo>
                  <a:cubicBezTo>
                    <a:pt x="24774" y="331"/>
                    <a:pt x="24600" y="160"/>
                    <a:pt x="24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3555975" y="3064350"/>
              <a:ext cx="88500" cy="72850"/>
            </a:xfrm>
            <a:custGeom>
              <a:avLst/>
              <a:gdLst/>
              <a:ahLst/>
              <a:cxnLst/>
              <a:rect l="l" t="t" r="r" b="b"/>
              <a:pathLst>
                <a:path w="3540" h="2914" extrusionOk="0">
                  <a:moveTo>
                    <a:pt x="2089" y="0"/>
                  </a:moveTo>
                  <a:cubicBezTo>
                    <a:pt x="1966" y="0"/>
                    <a:pt x="1857" y="37"/>
                    <a:pt x="1768" y="108"/>
                  </a:cubicBezTo>
                  <a:lnTo>
                    <a:pt x="1618" y="303"/>
                  </a:lnTo>
                  <a:lnTo>
                    <a:pt x="112" y="2268"/>
                  </a:lnTo>
                  <a:cubicBezTo>
                    <a:pt x="12" y="2396"/>
                    <a:pt x="1" y="2572"/>
                    <a:pt x="83" y="2710"/>
                  </a:cubicBezTo>
                  <a:lnTo>
                    <a:pt x="83" y="2712"/>
                  </a:lnTo>
                  <a:cubicBezTo>
                    <a:pt x="154" y="2837"/>
                    <a:pt x="286" y="2913"/>
                    <a:pt x="428" y="2913"/>
                  </a:cubicBezTo>
                  <a:cubicBezTo>
                    <a:pt x="445" y="2913"/>
                    <a:pt x="463" y="2912"/>
                    <a:pt x="481" y="2910"/>
                  </a:cubicBezTo>
                  <a:lnTo>
                    <a:pt x="2964" y="2591"/>
                  </a:lnTo>
                  <a:lnTo>
                    <a:pt x="3137" y="2570"/>
                  </a:lnTo>
                  <a:lnTo>
                    <a:pt x="3140" y="2570"/>
                  </a:lnTo>
                  <a:cubicBezTo>
                    <a:pt x="3384" y="2498"/>
                    <a:pt x="3540" y="2252"/>
                    <a:pt x="3540" y="1874"/>
                  </a:cubicBezTo>
                  <a:cubicBezTo>
                    <a:pt x="3540" y="1801"/>
                    <a:pt x="3535" y="1728"/>
                    <a:pt x="3524" y="1656"/>
                  </a:cubicBezTo>
                  <a:cubicBezTo>
                    <a:pt x="3440" y="1067"/>
                    <a:pt x="3029" y="422"/>
                    <a:pt x="2537" y="138"/>
                  </a:cubicBezTo>
                  <a:cubicBezTo>
                    <a:pt x="2376" y="45"/>
                    <a:pt x="2224" y="0"/>
                    <a:pt x="20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3596400" y="3067000"/>
              <a:ext cx="3800" cy="4950"/>
            </a:xfrm>
            <a:custGeom>
              <a:avLst/>
              <a:gdLst/>
              <a:ahLst/>
              <a:cxnLst/>
              <a:rect l="l" t="t" r="r" b="b"/>
              <a:pathLst>
                <a:path w="152" h="19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86" y="54"/>
                    <a:pt x="36" y="121"/>
                    <a:pt x="1" y="19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3630100" y="3128600"/>
              <a:ext cx="4325" cy="550"/>
            </a:xfrm>
            <a:custGeom>
              <a:avLst/>
              <a:gdLst/>
              <a:ahLst/>
              <a:cxnLst/>
              <a:rect l="l" t="t" r="r" b="b"/>
              <a:pathLst>
                <a:path w="173" h="22" extrusionOk="0">
                  <a:moveTo>
                    <a:pt x="173" y="0"/>
                  </a:moveTo>
                  <a:lnTo>
                    <a:pt x="0" y="21"/>
                  </a:lnTo>
                  <a:cubicBezTo>
                    <a:pt x="8" y="21"/>
                    <a:pt x="15" y="21"/>
                    <a:pt x="22" y="21"/>
                  </a:cubicBezTo>
                  <a:cubicBezTo>
                    <a:pt x="73" y="21"/>
                    <a:pt x="123" y="14"/>
                    <a:pt x="173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3558050" y="3105725"/>
              <a:ext cx="86425" cy="31475"/>
            </a:xfrm>
            <a:custGeom>
              <a:avLst/>
              <a:gdLst/>
              <a:ahLst/>
              <a:cxnLst/>
              <a:rect l="l" t="t" r="r" b="b"/>
              <a:pathLst>
                <a:path w="3457" h="1259" extrusionOk="0">
                  <a:moveTo>
                    <a:pt x="3440" y="1"/>
                  </a:moveTo>
                  <a:cubicBezTo>
                    <a:pt x="1714" y="584"/>
                    <a:pt x="237" y="1062"/>
                    <a:pt x="25" y="1062"/>
                  </a:cubicBezTo>
                  <a:cubicBezTo>
                    <a:pt x="12" y="1062"/>
                    <a:pt x="4" y="1060"/>
                    <a:pt x="1" y="1057"/>
                  </a:cubicBezTo>
                  <a:lnTo>
                    <a:pt x="1" y="1057"/>
                  </a:lnTo>
                  <a:cubicBezTo>
                    <a:pt x="72" y="1182"/>
                    <a:pt x="205" y="1258"/>
                    <a:pt x="346" y="1258"/>
                  </a:cubicBezTo>
                  <a:cubicBezTo>
                    <a:pt x="364" y="1258"/>
                    <a:pt x="381" y="1257"/>
                    <a:pt x="399" y="1255"/>
                  </a:cubicBezTo>
                  <a:lnTo>
                    <a:pt x="2882" y="935"/>
                  </a:lnTo>
                  <a:lnTo>
                    <a:pt x="3055" y="914"/>
                  </a:lnTo>
                  <a:lnTo>
                    <a:pt x="3059" y="914"/>
                  </a:lnTo>
                  <a:cubicBezTo>
                    <a:pt x="3301" y="843"/>
                    <a:pt x="3457" y="597"/>
                    <a:pt x="3457" y="219"/>
                  </a:cubicBezTo>
                  <a:cubicBezTo>
                    <a:pt x="3457" y="146"/>
                    <a:pt x="3451" y="72"/>
                    <a:pt x="3440" y="1"/>
                  </a:cubicBezTo>
                  <a:close/>
                </a:path>
              </a:pathLst>
            </a:custGeom>
            <a:solidFill>
              <a:srgbClr val="1A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4291075" y="2526925"/>
              <a:ext cx="176975" cy="86675"/>
            </a:xfrm>
            <a:custGeom>
              <a:avLst/>
              <a:gdLst/>
              <a:ahLst/>
              <a:cxnLst/>
              <a:rect l="l" t="t" r="r" b="b"/>
              <a:pathLst>
                <a:path w="7079" h="3467" extrusionOk="0">
                  <a:moveTo>
                    <a:pt x="5180" y="1"/>
                  </a:moveTo>
                  <a:cubicBezTo>
                    <a:pt x="4936" y="1"/>
                    <a:pt x="4712" y="53"/>
                    <a:pt x="4516" y="154"/>
                  </a:cubicBezTo>
                  <a:lnTo>
                    <a:pt x="4405" y="219"/>
                  </a:lnTo>
                  <a:lnTo>
                    <a:pt x="3011" y="1022"/>
                  </a:lnTo>
                  <a:lnTo>
                    <a:pt x="2900" y="1086"/>
                  </a:lnTo>
                  <a:lnTo>
                    <a:pt x="1505" y="1891"/>
                  </a:lnTo>
                  <a:lnTo>
                    <a:pt x="1394" y="1955"/>
                  </a:lnTo>
                  <a:lnTo>
                    <a:pt x="1" y="2760"/>
                  </a:lnTo>
                  <a:cubicBezTo>
                    <a:pt x="197" y="2659"/>
                    <a:pt x="420" y="2607"/>
                    <a:pt x="664" y="2607"/>
                  </a:cubicBezTo>
                  <a:cubicBezTo>
                    <a:pt x="724" y="2607"/>
                    <a:pt x="785" y="2610"/>
                    <a:pt x="848" y="2616"/>
                  </a:cubicBezTo>
                  <a:cubicBezTo>
                    <a:pt x="1171" y="2649"/>
                    <a:pt x="1525" y="2768"/>
                    <a:pt x="1895" y="2982"/>
                  </a:cubicBezTo>
                  <a:cubicBezTo>
                    <a:pt x="1984" y="3034"/>
                    <a:pt x="2073" y="3090"/>
                    <a:pt x="2159" y="3151"/>
                  </a:cubicBezTo>
                  <a:cubicBezTo>
                    <a:pt x="2299" y="3248"/>
                    <a:pt x="2435" y="3355"/>
                    <a:pt x="2564" y="3467"/>
                  </a:cubicBezTo>
                  <a:lnTo>
                    <a:pt x="7079" y="862"/>
                  </a:lnTo>
                  <a:cubicBezTo>
                    <a:pt x="6871" y="680"/>
                    <a:pt x="6648" y="517"/>
                    <a:pt x="6410" y="377"/>
                  </a:cubicBezTo>
                  <a:cubicBezTo>
                    <a:pt x="5968" y="121"/>
                    <a:pt x="5550" y="1"/>
                    <a:pt x="5180" y="1"/>
                  </a:cubicBezTo>
                  <a:close/>
                </a:path>
              </a:pathLst>
            </a:custGeom>
            <a:solidFill>
              <a:srgbClr val="DAE6EA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4403950" y="2466200"/>
              <a:ext cx="221425" cy="125950"/>
            </a:xfrm>
            <a:custGeom>
              <a:avLst/>
              <a:gdLst/>
              <a:ahLst/>
              <a:cxnLst/>
              <a:rect l="l" t="t" r="r" b="b"/>
              <a:pathLst>
                <a:path w="8857" h="5038" extrusionOk="0">
                  <a:moveTo>
                    <a:pt x="4871" y="0"/>
                  </a:moveTo>
                  <a:cubicBezTo>
                    <a:pt x="4580" y="0"/>
                    <a:pt x="4319" y="75"/>
                    <a:pt x="4097" y="218"/>
                  </a:cubicBezTo>
                  <a:lnTo>
                    <a:pt x="1" y="2583"/>
                  </a:lnTo>
                  <a:cubicBezTo>
                    <a:pt x="197" y="2482"/>
                    <a:pt x="420" y="2430"/>
                    <a:pt x="664" y="2430"/>
                  </a:cubicBezTo>
                  <a:cubicBezTo>
                    <a:pt x="1034" y="2430"/>
                    <a:pt x="1452" y="2550"/>
                    <a:pt x="1894" y="2806"/>
                  </a:cubicBezTo>
                  <a:cubicBezTo>
                    <a:pt x="2133" y="2944"/>
                    <a:pt x="2357" y="3106"/>
                    <a:pt x="2565" y="3288"/>
                  </a:cubicBezTo>
                  <a:cubicBezTo>
                    <a:pt x="2565" y="3288"/>
                    <a:pt x="4972" y="1900"/>
                    <a:pt x="5601" y="1536"/>
                  </a:cubicBezTo>
                  <a:cubicBezTo>
                    <a:pt x="5735" y="1459"/>
                    <a:pt x="5876" y="1423"/>
                    <a:pt x="6020" y="1423"/>
                  </a:cubicBezTo>
                  <a:cubicBezTo>
                    <a:pt x="7273" y="1423"/>
                    <a:pt x="8786" y="4114"/>
                    <a:pt x="8856" y="5038"/>
                  </a:cubicBezTo>
                  <a:cubicBezTo>
                    <a:pt x="8803" y="3300"/>
                    <a:pt x="7593" y="1237"/>
                    <a:pt x="6103" y="377"/>
                  </a:cubicBezTo>
                  <a:cubicBezTo>
                    <a:pt x="5660" y="121"/>
                    <a:pt x="5242" y="0"/>
                    <a:pt x="4871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3934350" y="2668225"/>
              <a:ext cx="970575" cy="712775"/>
            </a:xfrm>
            <a:custGeom>
              <a:avLst/>
              <a:gdLst/>
              <a:ahLst/>
              <a:cxnLst/>
              <a:rect l="l" t="t" r="r" b="b"/>
              <a:pathLst>
                <a:path w="38823" h="28511" extrusionOk="0">
                  <a:moveTo>
                    <a:pt x="17703" y="0"/>
                  </a:moveTo>
                  <a:lnTo>
                    <a:pt x="0" y="10220"/>
                  </a:lnTo>
                  <a:lnTo>
                    <a:pt x="0" y="13089"/>
                  </a:lnTo>
                  <a:cubicBezTo>
                    <a:pt x="0" y="14674"/>
                    <a:pt x="1779" y="16986"/>
                    <a:pt x="3974" y="18253"/>
                  </a:cubicBezTo>
                  <a:lnTo>
                    <a:pt x="21741" y="28510"/>
                  </a:lnTo>
                  <a:lnTo>
                    <a:pt x="38822" y="18648"/>
                  </a:lnTo>
                  <a:lnTo>
                    <a:pt x="21676" y="8749"/>
                  </a:lnTo>
                  <a:cubicBezTo>
                    <a:pt x="19482" y="7482"/>
                    <a:pt x="17703" y="5010"/>
                    <a:pt x="17703" y="3228"/>
                  </a:cubicBezTo>
                  <a:lnTo>
                    <a:pt x="17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4151325" y="2942225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79" y="32"/>
                    <a:pt x="12470" y="95"/>
                  </a:cubicBezTo>
                  <a:lnTo>
                    <a:pt x="220" y="7167"/>
                  </a:lnTo>
                  <a:cubicBezTo>
                    <a:pt x="0" y="7294"/>
                    <a:pt x="0" y="7499"/>
                    <a:pt x="220" y="7626"/>
                  </a:cubicBezTo>
                  <a:lnTo>
                    <a:pt x="358" y="7705"/>
                  </a:lnTo>
                  <a:cubicBezTo>
                    <a:pt x="467" y="7769"/>
                    <a:pt x="611" y="7800"/>
                    <a:pt x="755" y="7800"/>
                  </a:cubicBezTo>
                  <a:cubicBezTo>
                    <a:pt x="898" y="7800"/>
                    <a:pt x="1042" y="7769"/>
                    <a:pt x="1152" y="7705"/>
                  </a:cubicBezTo>
                  <a:lnTo>
                    <a:pt x="13401" y="633"/>
                  </a:lnTo>
                  <a:cubicBezTo>
                    <a:pt x="13621" y="507"/>
                    <a:pt x="13621" y="300"/>
                    <a:pt x="13401" y="174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4227250" y="29860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80" y="32"/>
                    <a:pt x="12470" y="95"/>
                  </a:cubicBezTo>
                  <a:lnTo>
                    <a:pt x="220" y="7169"/>
                  </a:lnTo>
                  <a:cubicBezTo>
                    <a:pt x="1" y="7295"/>
                    <a:pt x="1" y="7500"/>
                    <a:pt x="220" y="7627"/>
                  </a:cubicBezTo>
                  <a:lnTo>
                    <a:pt x="358" y="7707"/>
                  </a:lnTo>
                  <a:cubicBezTo>
                    <a:pt x="468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2" y="7707"/>
                  </a:cubicBezTo>
                  <a:lnTo>
                    <a:pt x="13401" y="633"/>
                  </a:lnTo>
                  <a:cubicBezTo>
                    <a:pt x="13621" y="507"/>
                    <a:pt x="13621" y="302"/>
                    <a:pt x="13401" y="175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4100850" y="2911375"/>
              <a:ext cx="341375" cy="196725"/>
            </a:xfrm>
            <a:custGeom>
              <a:avLst/>
              <a:gdLst/>
              <a:ahLst/>
              <a:cxnLst/>
              <a:rect l="l" t="t" r="r" b="b"/>
              <a:pathLst>
                <a:path w="13655" h="7869" extrusionOk="0">
                  <a:moveTo>
                    <a:pt x="12940" y="0"/>
                  </a:moveTo>
                  <a:cubicBezTo>
                    <a:pt x="12831" y="0"/>
                    <a:pt x="12648" y="60"/>
                    <a:pt x="12477" y="159"/>
                  </a:cubicBezTo>
                  <a:lnTo>
                    <a:pt x="220" y="7236"/>
                  </a:lnTo>
                  <a:cubicBezTo>
                    <a:pt x="1" y="7362"/>
                    <a:pt x="1" y="7567"/>
                    <a:pt x="220" y="7694"/>
                  </a:cubicBezTo>
                  <a:lnTo>
                    <a:pt x="358" y="7774"/>
                  </a:lnTo>
                  <a:cubicBezTo>
                    <a:pt x="468" y="7837"/>
                    <a:pt x="612" y="7869"/>
                    <a:pt x="755" y="7869"/>
                  </a:cubicBezTo>
                  <a:cubicBezTo>
                    <a:pt x="899" y="7869"/>
                    <a:pt x="1043" y="7837"/>
                    <a:pt x="1152" y="7774"/>
                  </a:cubicBezTo>
                  <a:lnTo>
                    <a:pt x="13402" y="702"/>
                  </a:lnTo>
                  <a:cubicBezTo>
                    <a:pt x="13622" y="575"/>
                    <a:pt x="13655" y="388"/>
                    <a:pt x="13476" y="285"/>
                  </a:cubicBezTo>
                  <a:lnTo>
                    <a:pt x="13153" y="98"/>
                  </a:lnTo>
                  <a:cubicBezTo>
                    <a:pt x="13106" y="72"/>
                    <a:pt x="13059" y="44"/>
                    <a:pt x="13013" y="15"/>
                  </a:cubicBezTo>
                  <a:cubicBezTo>
                    <a:pt x="12996" y="5"/>
                    <a:pt x="12971" y="0"/>
                    <a:pt x="1294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4058375" y="2882875"/>
              <a:ext cx="340450" cy="198350"/>
            </a:xfrm>
            <a:custGeom>
              <a:avLst/>
              <a:gdLst/>
              <a:ahLst/>
              <a:cxnLst/>
              <a:rect l="l" t="t" r="r" b="b"/>
              <a:pathLst>
                <a:path w="13618" h="7934" extrusionOk="0">
                  <a:moveTo>
                    <a:pt x="12942" y="1"/>
                  </a:moveTo>
                  <a:cubicBezTo>
                    <a:pt x="12838" y="1"/>
                    <a:pt x="12736" y="24"/>
                    <a:pt x="12650" y="74"/>
                  </a:cubicBezTo>
                  <a:lnTo>
                    <a:pt x="241" y="7239"/>
                  </a:lnTo>
                  <a:cubicBezTo>
                    <a:pt x="21" y="7366"/>
                    <a:pt x="1" y="7601"/>
                    <a:pt x="202" y="7754"/>
                  </a:cubicBezTo>
                  <a:lnTo>
                    <a:pt x="278" y="7811"/>
                  </a:lnTo>
                  <a:cubicBezTo>
                    <a:pt x="389" y="7893"/>
                    <a:pt x="543" y="7934"/>
                    <a:pt x="695" y="7934"/>
                  </a:cubicBezTo>
                  <a:cubicBezTo>
                    <a:pt x="823" y="7934"/>
                    <a:pt x="950" y="7905"/>
                    <a:pt x="1049" y="7847"/>
                  </a:cubicBezTo>
                  <a:lnTo>
                    <a:pt x="13381" y="728"/>
                  </a:lnTo>
                  <a:cubicBezTo>
                    <a:pt x="13601" y="601"/>
                    <a:pt x="13618" y="371"/>
                    <a:pt x="13428" y="203"/>
                  </a:cubicBezTo>
                  <a:lnTo>
                    <a:pt x="13381" y="160"/>
                  </a:lnTo>
                  <a:cubicBezTo>
                    <a:pt x="13267" y="57"/>
                    <a:pt x="13103" y="1"/>
                    <a:pt x="1294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4277725" y="3015175"/>
              <a:ext cx="340525" cy="195050"/>
            </a:xfrm>
            <a:custGeom>
              <a:avLst/>
              <a:gdLst/>
              <a:ahLst/>
              <a:cxnLst/>
              <a:rect l="l" t="t" r="r" b="b"/>
              <a:pathLst>
                <a:path w="13621" h="7802" extrusionOk="0">
                  <a:moveTo>
                    <a:pt x="12867" y="1"/>
                  </a:moveTo>
                  <a:cubicBezTo>
                    <a:pt x="12723" y="1"/>
                    <a:pt x="12579" y="33"/>
                    <a:pt x="12469" y="96"/>
                  </a:cubicBezTo>
                  <a:lnTo>
                    <a:pt x="220" y="7169"/>
                  </a:lnTo>
                  <a:cubicBezTo>
                    <a:pt x="0" y="7296"/>
                    <a:pt x="0" y="7501"/>
                    <a:pt x="220" y="7628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9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1" y="507"/>
                    <a:pt x="13621" y="302"/>
                    <a:pt x="13402" y="176"/>
                  </a:cubicBezTo>
                  <a:lnTo>
                    <a:pt x="13265" y="96"/>
                  </a:lnTo>
                  <a:cubicBezTo>
                    <a:pt x="13155" y="33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3989250" y="2791200"/>
              <a:ext cx="355850" cy="219600"/>
            </a:xfrm>
            <a:custGeom>
              <a:avLst/>
              <a:gdLst/>
              <a:ahLst/>
              <a:cxnLst/>
              <a:rect l="l" t="t" r="r" b="b"/>
              <a:pathLst>
                <a:path w="14234" h="8784" extrusionOk="0">
                  <a:moveTo>
                    <a:pt x="13878" y="0"/>
                  </a:moveTo>
                  <a:cubicBezTo>
                    <a:pt x="13832" y="0"/>
                    <a:pt x="13779" y="18"/>
                    <a:pt x="13721" y="58"/>
                  </a:cubicBezTo>
                  <a:lnTo>
                    <a:pt x="162" y="7886"/>
                  </a:lnTo>
                  <a:cubicBezTo>
                    <a:pt x="1" y="8015"/>
                    <a:pt x="57" y="8783"/>
                    <a:pt x="397" y="8783"/>
                  </a:cubicBezTo>
                  <a:cubicBezTo>
                    <a:pt x="444" y="8783"/>
                    <a:pt x="496" y="8768"/>
                    <a:pt x="554" y="8735"/>
                  </a:cubicBezTo>
                  <a:lnTo>
                    <a:pt x="14016" y="963"/>
                  </a:lnTo>
                  <a:cubicBezTo>
                    <a:pt x="14233" y="823"/>
                    <a:pt x="14195" y="0"/>
                    <a:pt x="1387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4328225" y="30443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1"/>
                  </a:moveTo>
                  <a:cubicBezTo>
                    <a:pt x="12723" y="1"/>
                    <a:pt x="12579" y="32"/>
                    <a:pt x="12469" y="96"/>
                  </a:cubicBezTo>
                  <a:lnTo>
                    <a:pt x="220" y="7168"/>
                  </a:lnTo>
                  <a:cubicBezTo>
                    <a:pt x="0" y="7294"/>
                    <a:pt x="0" y="7500"/>
                    <a:pt x="220" y="7626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0" y="506"/>
                    <a:pt x="13620" y="302"/>
                    <a:pt x="13402" y="174"/>
                  </a:cubicBezTo>
                  <a:lnTo>
                    <a:pt x="13264" y="96"/>
                  </a:lnTo>
                  <a:cubicBezTo>
                    <a:pt x="13155" y="32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4433925" y="3222275"/>
              <a:ext cx="120550" cy="63425"/>
            </a:xfrm>
            <a:custGeom>
              <a:avLst/>
              <a:gdLst/>
              <a:ahLst/>
              <a:cxnLst/>
              <a:rect l="l" t="t" r="r" b="b"/>
              <a:pathLst>
                <a:path w="4822" h="2537" extrusionOk="0">
                  <a:moveTo>
                    <a:pt x="2411" y="1"/>
                  </a:moveTo>
                  <a:cubicBezTo>
                    <a:pt x="1849" y="1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3"/>
                    <a:pt x="1849" y="2537"/>
                    <a:pt x="2411" y="2537"/>
                  </a:cubicBezTo>
                  <a:cubicBezTo>
                    <a:pt x="2973" y="2537"/>
                    <a:pt x="3535" y="2413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3" y="1"/>
                    <a:pt x="2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4433925" y="3216275"/>
              <a:ext cx="120550" cy="63400"/>
            </a:xfrm>
            <a:custGeom>
              <a:avLst/>
              <a:gdLst/>
              <a:ahLst/>
              <a:cxnLst/>
              <a:rect l="l" t="t" r="r" b="b"/>
              <a:pathLst>
                <a:path w="4822" h="2536" extrusionOk="0">
                  <a:moveTo>
                    <a:pt x="2412" y="0"/>
                  </a:moveTo>
                  <a:cubicBezTo>
                    <a:pt x="1850" y="0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2"/>
                    <a:pt x="1849" y="2536"/>
                    <a:pt x="2411" y="2536"/>
                  </a:cubicBezTo>
                  <a:cubicBezTo>
                    <a:pt x="2973" y="2536"/>
                    <a:pt x="3535" y="2412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4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4460100" y="3230050"/>
              <a:ext cx="68200" cy="35850"/>
            </a:xfrm>
            <a:custGeom>
              <a:avLst/>
              <a:gdLst/>
              <a:ahLst/>
              <a:cxnLst/>
              <a:rect l="l" t="t" r="r" b="b"/>
              <a:pathLst>
                <a:path w="2728" h="1434" extrusionOk="0">
                  <a:moveTo>
                    <a:pt x="1364" y="0"/>
                  </a:moveTo>
                  <a:cubicBezTo>
                    <a:pt x="1047" y="0"/>
                    <a:pt x="729" y="70"/>
                    <a:pt x="486" y="210"/>
                  </a:cubicBezTo>
                  <a:cubicBezTo>
                    <a:pt x="0" y="490"/>
                    <a:pt x="0" y="944"/>
                    <a:pt x="486" y="1224"/>
                  </a:cubicBezTo>
                  <a:cubicBezTo>
                    <a:pt x="728" y="1364"/>
                    <a:pt x="1046" y="1434"/>
                    <a:pt x="1364" y="1434"/>
                  </a:cubicBezTo>
                  <a:cubicBezTo>
                    <a:pt x="1682" y="1434"/>
                    <a:pt x="2000" y="1364"/>
                    <a:pt x="2242" y="1224"/>
                  </a:cubicBezTo>
                  <a:cubicBezTo>
                    <a:pt x="2727" y="944"/>
                    <a:pt x="2727" y="490"/>
                    <a:pt x="2242" y="210"/>
                  </a:cubicBezTo>
                  <a:cubicBezTo>
                    <a:pt x="2000" y="70"/>
                    <a:pt x="1682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4573100" y="3098875"/>
              <a:ext cx="179550" cy="113100"/>
            </a:xfrm>
            <a:custGeom>
              <a:avLst/>
              <a:gdLst/>
              <a:ahLst/>
              <a:cxnLst/>
              <a:rect l="l" t="t" r="r" b="b"/>
              <a:pathLst>
                <a:path w="7182" h="4524" extrusionOk="0">
                  <a:moveTo>
                    <a:pt x="4968" y="136"/>
                  </a:moveTo>
                  <a:cubicBezTo>
                    <a:pt x="4974" y="136"/>
                    <a:pt x="4979" y="141"/>
                    <a:pt x="4984" y="151"/>
                  </a:cubicBezTo>
                  <a:cubicBezTo>
                    <a:pt x="5013" y="209"/>
                    <a:pt x="4957" y="397"/>
                    <a:pt x="4945" y="453"/>
                  </a:cubicBezTo>
                  <a:cubicBezTo>
                    <a:pt x="4919" y="577"/>
                    <a:pt x="4880" y="696"/>
                    <a:pt x="4829" y="812"/>
                  </a:cubicBezTo>
                  <a:cubicBezTo>
                    <a:pt x="4826" y="743"/>
                    <a:pt x="4826" y="674"/>
                    <a:pt x="4831" y="607"/>
                  </a:cubicBezTo>
                  <a:cubicBezTo>
                    <a:pt x="4832" y="550"/>
                    <a:pt x="4914" y="136"/>
                    <a:pt x="4968" y="136"/>
                  </a:cubicBezTo>
                  <a:close/>
                  <a:moveTo>
                    <a:pt x="5012" y="0"/>
                  </a:moveTo>
                  <a:cubicBezTo>
                    <a:pt x="5005" y="0"/>
                    <a:pt x="4998" y="1"/>
                    <a:pt x="4992" y="3"/>
                  </a:cubicBezTo>
                  <a:cubicBezTo>
                    <a:pt x="4682" y="99"/>
                    <a:pt x="4642" y="592"/>
                    <a:pt x="4767" y="949"/>
                  </a:cubicBezTo>
                  <a:cubicBezTo>
                    <a:pt x="4763" y="955"/>
                    <a:pt x="4761" y="961"/>
                    <a:pt x="4758" y="967"/>
                  </a:cubicBezTo>
                  <a:cubicBezTo>
                    <a:pt x="4663" y="1163"/>
                    <a:pt x="4400" y="1600"/>
                    <a:pt x="4166" y="1697"/>
                  </a:cubicBezTo>
                  <a:cubicBezTo>
                    <a:pt x="4155" y="1702"/>
                    <a:pt x="4141" y="1704"/>
                    <a:pt x="4125" y="1704"/>
                  </a:cubicBezTo>
                  <a:cubicBezTo>
                    <a:pt x="4062" y="1704"/>
                    <a:pt x="3968" y="1677"/>
                    <a:pt x="3900" y="1677"/>
                  </a:cubicBezTo>
                  <a:cubicBezTo>
                    <a:pt x="3878" y="1677"/>
                    <a:pt x="3859" y="1679"/>
                    <a:pt x="3845" y="1687"/>
                  </a:cubicBezTo>
                  <a:cubicBezTo>
                    <a:pt x="3730" y="1745"/>
                    <a:pt x="3654" y="1901"/>
                    <a:pt x="3578" y="1999"/>
                  </a:cubicBezTo>
                  <a:cubicBezTo>
                    <a:pt x="3535" y="2053"/>
                    <a:pt x="3443" y="2204"/>
                    <a:pt x="3381" y="2238"/>
                  </a:cubicBezTo>
                  <a:cubicBezTo>
                    <a:pt x="3264" y="2304"/>
                    <a:pt x="3191" y="2330"/>
                    <a:pt x="3144" y="2330"/>
                  </a:cubicBezTo>
                  <a:cubicBezTo>
                    <a:pt x="3028" y="2330"/>
                    <a:pt x="3073" y="2173"/>
                    <a:pt x="3036" y="2070"/>
                  </a:cubicBezTo>
                  <a:cubicBezTo>
                    <a:pt x="3030" y="2053"/>
                    <a:pt x="3014" y="2047"/>
                    <a:pt x="2997" y="2047"/>
                  </a:cubicBezTo>
                  <a:cubicBezTo>
                    <a:pt x="2984" y="2047"/>
                    <a:pt x="2971" y="2051"/>
                    <a:pt x="2961" y="2056"/>
                  </a:cubicBezTo>
                  <a:cubicBezTo>
                    <a:pt x="2721" y="2187"/>
                    <a:pt x="2564" y="2576"/>
                    <a:pt x="2433" y="2804"/>
                  </a:cubicBezTo>
                  <a:cubicBezTo>
                    <a:pt x="2380" y="2896"/>
                    <a:pt x="2254" y="3243"/>
                    <a:pt x="2102" y="3243"/>
                  </a:cubicBezTo>
                  <a:cubicBezTo>
                    <a:pt x="2079" y="3243"/>
                    <a:pt x="2056" y="3235"/>
                    <a:pt x="2032" y="3218"/>
                  </a:cubicBezTo>
                  <a:cubicBezTo>
                    <a:pt x="1948" y="3155"/>
                    <a:pt x="1987" y="2880"/>
                    <a:pt x="2040" y="2642"/>
                  </a:cubicBezTo>
                  <a:cubicBezTo>
                    <a:pt x="2078" y="2526"/>
                    <a:pt x="2107" y="2407"/>
                    <a:pt x="2128" y="2288"/>
                  </a:cubicBezTo>
                  <a:cubicBezTo>
                    <a:pt x="2128" y="2284"/>
                    <a:pt x="2130" y="2279"/>
                    <a:pt x="2130" y="2277"/>
                  </a:cubicBezTo>
                  <a:cubicBezTo>
                    <a:pt x="2130" y="2272"/>
                    <a:pt x="2133" y="2267"/>
                    <a:pt x="2133" y="2262"/>
                  </a:cubicBezTo>
                  <a:cubicBezTo>
                    <a:pt x="2138" y="2231"/>
                    <a:pt x="2118" y="2219"/>
                    <a:pt x="2092" y="2219"/>
                  </a:cubicBezTo>
                  <a:cubicBezTo>
                    <a:pt x="2059" y="2219"/>
                    <a:pt x="2016" y="2240"/>
                    <a:pt x="2009" y="2272"/>
                  </a:cubicBezTo>
                  <a:cubicBezTo>
                    <a:pt x="1991" y="2365"/>
                    <a:pt x="1955" y="2484"/>
                    <a:pt x="1925" y="2611"/>
                  </a:cubicBezTo>
                  <a:cubicBezTo>
                    <a:pt x="1778" y="3066"/>
                    <a:pt x="1510" y="3482"/>
                    <a:pt x="1223" y="3861"/>
                  </a:cubicBezTo>
                  <a:cubicBezTo>
                    <a:pt x="1120" y="3997"/>
                    <a:pt x="801" y="4403"/>
                    <a:pt x="532" y="4403"/>
                  </a:cubicBezTo>
                  <a:cubicBezTo>
                    <a:pt x="427" y="4403"/>
                    <a:pt x="330" y="4341"/>
                    <a:pt x="256" y="4176"/>
                  </a:cubicBezTo>
                  <a:cubicBezTo>
                    <a:pt x="148" y="3935"/>
                    <a:pt x="241" y="3482"/>
                    <a:pt x="278" y="3247"/>
                  </a:cubicBezTo>
                  <a:cubicBezTo>
                    <a:pt x="373" y="2669"/>
                    <a:pt x="664" y="2166"/>
                    <a:pt x="1062" y="1741"/>
                  </a:cubicBezTo>
                  <a:cubicBezTo>
                    <a:pt x="1188" y="1607"/>
                    <a:pt x="1313" y="1547"/>
                    <a:pt x="1421" y="1547"/>
                  </a:cubicBezTo>
                  <a:cubicBezTo>
                    <a:pt x="1624" y="1547"/>
                    <a:pt x="1766" y="1758"/>
                    <a:pt x="1738" y="2085"/>
                  </a:cubicBezTo>
                  <a:cubicBezTo>
                    <a:pt x="1715" y="2360"/>
                    <a:pt x="1532" y="2548"/>
                    <a:pt x="1501" y="2806"/>
                  </a:cubicBezTo>
                  <a:cubicBezTo>
                    <a:pt x="1499" y="2829"/>
                    <a:pt x="1518" y="2840"/>
                    <a:pt x="1540" y="2840"/>
                  </a:cubicBezTo>
                  <a:cubicBezTo>
                    <a:pt x="1563" y="2840"/>
                    <a:pt x="1588" y="2829"/>
                    <a:pt x="1592" y="2808"/>
                  </a:cubicBezTo>
                  <a:cubicBezTo>
                    <a:pt x="1664" y="2449"/>
                    <a:pt x="2072" y="1997"/>
                    <a:pt x="1853" y="1620"/>
                  </a:cubicBezTo>
                  <a:cubicBezTo>
                    <a:pt x="1761" y="1462"/>
                    <a:pt x="1595" y="1354"/>
                    <a:pt x="1426" y="1354"/>
                  </a:cubicBezTo>
                  <a:cubicBezTo>
                    <a:pt x="1354" y="1354"/>
                    <a:pt x="1282" y="1373"/>
                    <a:pt x="1215" y="1416"/>
                  </a:cubicBezTo>
                  <a:cubicBezTo>
                    <a:pt x="933" y="1597"/>
                    <a:pt x="698" y="1946"/>
                    <a:pt x="525" y="2221"/>
                  </a:cubicBezTo>
                  <a:cubicBezTo>
                    <a:pt x="288" y="2600"/>
                    <a:pt x="155" y="3014"/>
                    <a:pt x="105" y="3458"/>
                  </a:cubicBezTo>
                  <a:cubicBezTo>
                    <a:pt x="75" y="3727"/>
                    <a:pt x="0" y="4207"/>
                    <a:pt x="220" y="4423"/>
                  </a:cubicBezTo>
                  <a:cubicBezTo>
                    <a:pt x="294" y="4496"/>
                    <a:pt x="392" y="4524"/>
                    <a:pt x="493" y="4524"/>
                  </a:cubicBezTo>
                  <a:cubicBezTo>
                    <a:pt x="604" y="4524"/>
                    <a:pt x="719" y="4489"/>
                    <a:pt x="810" y="4441"/>
                  </a:cubicBezTo>
                  <a:cubicBezTo>
                    <a:pt x="1138" y="4266"/>
                    <a:pt x="1368" y="3868"/>
                    <a:pt x="1564" y="3569"/>
                  </a:cubicBezTo>
                  <a:cubicBezTo>
                    <a:pt x="1674" y="3404"/>
                    <a:pt x="1774" y="3232"/>
                    <a:pt x="1866" y="3056"/>
                  </a:cubicBezTo>
                  <a:cubicBezTo>
                    <a:pt x="1869" y="3138"/>
                    <a:pt x="1888" y="3214"/>
                    <a:pt x="1926" y="3276"/>
                  </a:cubicBezTo>
                  <a:cubicBezTo>
                    <a:pt x="1973" y="3352"/>
                    <a:pt x="2028" y="3385"/>
                    <a:pt x="2086" y="3385"/>
                  </a:cubicBezTo>
                  <a:cubicBezTo>
                    <a:pt x="2142" y="3385"/>
                    <a:pt x="2200" y="3355"/>
                    <a:pt x="2254" y="3303"/>
                  </a:cubicBezTo>
                  <a:cubicBezTo>
                    <a:pt x="2403" y="3166"/>
                    <a:pt x="2493" y="2888"/>
                    <a:pt x="2597" y="2715"/>
                  </a:cubicBezTo>
                  <a:cubicBezTo>
                    <a:pt x="2650" y="2624"/>
                    <a:pt x="2803" y="2261"/>
                    <a:pt x="2905" y="2224"/>
                  </a:cubicBezTo>
                  <a:cubicBezTo>
                    <a:pt x="2931" y="2214"/>
                    <a:pt x="2944" y="2210"/>
                    <a:pt x="2950" y="2210"/>
                  </a:cubicBezTo>
                  <a:cubicBezTo>
                    <a:pt x="2966" y="2210"/>
                    <a:pt x="2909" y="2251"/>
                    <a:pt x="2951" y="2315"/>
                  </a:cubicBezTo>
                  <a:cubicBezTo>
                    <a:pt x="2970" y="2344"/>
                    <a:pt x="2969" y="2391"/>
                    <a:pt x="2994" y="2419"/>
                  </a:cubicBezTo>
                  <a:cubicBezTo>
                    <a:pt x="3031" y="2460"/>
                    <a:pt x="3079" y="2472"/>
                    <a:pt x="3129" y="2472"/>
                  </a:cubicBezTo>
                  <a:cubicBezTo>
                    <a:pt x="3152" y="2472"/>
                    <a:pt x="3175" y="2469"/>
                    <a:pt x="3197" y="2466"/>
                  </a:cubicBezTo>
                  <a:cubicBezTo>
                    <a:pt x="3485" y="2425"/>
                    <a:pt x="3599" y="2021"/>
                    <a:pt x="3793" y="1859"/>
                  </a:cubicBezTo>
                  <a:cubicBezTo>
                    <a:pt x="3855" y="1807"/>
                    <a:pt x="3879" y="1790"/>
                    <a:pt x="3887" y="1790"/>
                  </a:cubicBezTo>
                  <a:cubicBezTo>
                    <a:pt x="3903" y="1790"/>
                    <a:pt x="3852" y="1866"/>
                    <a:pt x="3944" y="1866"/>
                  </a:cubicBezTo>
                  <a:cubicBezTo>
                    <a:pt x="3952" y="1866"/>
                    <a:pt x="3961" y="1865"/>
                    <a:pt x="3971" y="1864"/>
                  </a:cubicBezTo>
                  <a:cubicBezTo>
                    <a:pt x="4051" y="1854"/>
                    <a:pt x="4104" y="1829"/>
                    <a:pt x="4172" y="1789"/>
                  </a:cubicBezTo>
                  <a:cubicBezTo>
                    <a:pt x="4442" y="1630"/>
                    <a:pt x="4663" y="1340"/>
                    <a:pt x="4814" y="1057"/>
                  </a:cubicBezTo>
                  <a:cubicBezTo>
                    <a:pt x="4868" y="1170"/>
                    <a:pt x="4942" y="1259"/>
                    <a:pt x="5030" y="1303"/>
                  </a:cubicBezTo>
                  <a:cubicBezTo>
                    <a:pt x="5120" y="1347"/>
                    <a:pt x="5215" y="1365"/>
                    <a:pt x="5311" y="1365"/>
                  </a:cubicBezTo>
                  <a:cubicBezTo>
                    <a:pt x="5572" y="1365"/>
                    <a:pt x="5844" y="1232"/>
                    <a:pt x="6066" y="1129"/>
                  </a:cubicBezTo>
                  <a:cubicBezTo>
                    <a:pt x="6481" y="936"/>
                    <a:pt x="6778" y="677"/>
                    <a:pt x="7141" y="410"/>
                  </a:cubicBezTo>
                  <a:cubicBezTo>
                    <a:pt x="7181" y="381"/>
                    <a:pt x="7146" y="353"/>
                    <a:pt x="7109" y="353"/>
                  </a:cubicBezTo>
                  <a:cubicBezTo>
                    <a:pt x="7096" y="353"/>
                    <a:pt x="7084" y="356"/>
                    <a:pt x="7074" y="363"/>
                  </a:cubicBezTo>
                  <a:cubicBezTo>
                    <a:pt x="6767" y="583"/>
                    <a:pt x="5919" y="1298"/>
                    <a:pt x="5341" y="1298"/>
                  </a:cubicBezTo>
                  <a:cubicBezTo>
                    <a:pt x="5137" y="1298"/>
                    <a:pt x="4966" y="1209"/>
                    <a:pt x="4866" y="976"/>
                  </a:cubicBezTo>
                  <a:cubicBezTo>
                    <a:pt x="4863" y="971"/>
                    <a:pt x="4862" y="966"/>
                    <a:pt x="4861" y="960"/>
                  </a:cubicBezTo>
                  <a:cubicBezTo>
                    <a:pt x="4867" y="947"/>
                    <a:pt x="4874" y="935"/>
                    <a:pt x="4880" y="922"/>
                  </a:cubicBezTo>
                  <a:cubicBezTo>
                    <a:pt x="4973" y="719"/>
                    <a:pt x="5196" y="227"/>
                    <a:pt x="5048" y="15"/>
                  </a:cubicBezTo>
                  <a:cubicBezTo>
                    <a:pt x="5040" y="5"/>
                    <a:pt x="5025" y="0"/>
                    <a:pt x="5012" y="0"/>
                  </a:cubicBezTo>
                  <a:close/>
                </a:path>
              </a:pathLst>
            </a:custGeom>
            <a:solidFill>
              <a:srgbClr val="4C68A5"/>
            </a:solidFill>
            <a:ln w="175" cap="flat" cmpd="sng">
              <a:solidFill>
                <a:srgbClr val="4C68A5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2" name="Google Shape;1342;p43"/>
          <p:cNvSpPr txBox="1">
            <a:spLocks noGrp="1"/>
          </p:cNvSpPr>
          <p:nvPr>
            <p:ph type="title"/>
          </p:nvPr>
        </p:nvSpPr>
        <p:spPr>
          <a:xfrm>
            <a:off x="109526" y="252099"/>
            <a:ext cx="3824455" cy="12104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dk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การเขียนอ้างอิง</a:t>
            </a:r>
            <a:endParaRPr sz="4400" b="1" dirty="0">
              <a:solidFill>
                <a:schemeClr val="dk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343" name="Google Shape;1343;p43"/>
          <p:cNvGrpSpPr/>
          <p:nvPr/>
        </p:nvGrpSpPr>
        <p:grpSpPr>
          <a:xfrm>
            <a:off x="6359113" y="407142"/>
            <a:ext cx="2475732" cy="3271840"/>
            <a:chOff x="1464525" y="2661900"/>
            <a:chExt cx="720150" cy="951725"/>
          </a:xfrm>
        </p:grpSpPr>
        <p:sp>
          <p:nvSpPr>
            <p:cNvPr id="1344" name="Google Shape;1344;p43"/>
            <p:cNvSpPr/>
            <p:nvPr/>
          </p:nvSpPr>
          <p:spPr>
            <a:xfrm>
              <a:off x="1544550" y="3319900"/>
              <a:ext cx="558350" cy="293725"/>
            </a:xfrm>
            <a:custGeom>
              <a:avLst/>
              <a:gdLst/>
              <a:ahLst/>
              <a:cxnLst/>
              <a:rect l="l" t="t" r="r" b="b"/>
              <a:pathLst>
                <a:path w="22334" h="11749" extrusionOk="0">
                  <a:moveTo>
                    <a:pt x="11166" y="1"/>
                  </a:moveTo>
                  <a:cubicBezTo>
                    <a:pt x="8563" y="1"/>
                    <a:pt x="5960" y="574"/>
                    <a:pt x="3974" y="1722"/>
                  </a:cubicBezTo>
                  <a:cubicBezTo>
                    <a:pt x="0" y="4014"/>
                    <a:pt x="0" y="7734"/>
                    <a:pt x="3974" y="10028"/>
                  </a:cubicBezTo>
                  <a:cubicBezTo>
                    <a:pt x="5960" y="11175"/>
                    <a:pt x="8563" y="11748"/>
                    <a:pt x="11167" y="11748"/>
                  </a:cubicBezTo>
                  <a:cubicBezTo>
                    <a:pt x="13771" y="11748"/>
                    <a:pt x="16374" y="11175"/>
                    <a:pt x="18360" y="10028"/>
                  </a:cubicBezTo>
                  <a:cubicBezTo>
                    <a:pt x="22334" y="7734"/>
                    <a:pt x="22334" y="4015"/>
                    <a:pt x="18360" y="1722"/>
                  </a:cubicBezTo>
                  <a:cubicBezTo>
                    <a:pt x="16374" y="574"/>
                    <a:pt x="13770" y="1"/>
                    <a:pt x="11166" y="1"/>
                  </a:cubicBezTo>
                  <a:close/>
                </a:path>
              </a:pathLst>
            </a:custGeom>
            <a:solidFill>
              <a:srgbClr val="F7D990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2038900" y="3091075"/>
              <a:ext cx="145775" cy="92175"/>
            </a:xfrm>
            <a:custGeom>
              <a:avLst/>
              <a:gdLst/>
              <a:ahLst/>
              <a:cxnLst/>
              <a:rect l="l" t="t" r="r" b="b"/>
              <a:pathLst>
                <a:path w="5831" h="3687" extrusionOk="0">
                  <a:moveTo>
                    <a:pt x="511" y="0"/>
                  </a:moveTo>
                  <a:cubicBezTo>
                    <a:pt x="356" y="0"/>
                    <a:pt x="206" y="81"/>
                    <a:pt x="124" y="224"/>
                  </a:cubicBezTo>
                  <a:cubicBezTo>
                    <a:pt x="0" y="437"/>
                    <a:pt x="74" y="710"/>
                    <a:pt x="288" y="833"/>
                  </a:cubicBezTo>
                  <a:lnTo>
                    <a:pt x="5125" y="3626"/>
                  </a:lnTo>
                  <a:cubicBezTo>
                    <a:pt x="5193" y="3665"/>
                    <a:pt x="5269" y="3685"/>
                    <a:pt x="5347" y="3687"/>
                  </a:cubicBezTo>
                  <a:cubicBezTo>
                    <a:pt x="5548" y="3687"/>
                    <a:pt x="5726" y="3550"/>
                    <a:pt x="5779" y="3355"/>
                  </a:cubicBezTo>
                  <a:cubicBezTo>
                    <a:pt x="5831" y="3161"/>
                    <a:pt x="5745" y="2954"/>
                    <a:pt x="5571" y="2853"/>
                  </a:cubicBezTo>
                  <a:lnTo>
                    <a:pt x="734" y="61"/>
                  </a:lnTo>
                  <a:cubicBezTo>
                    <a:pt x="664" y="20"/>
                    <a:pt x="587" y="0"/>
                    <a:pt x="511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1464525" y="2761100"/>
              <a:ext cx="145775" cy="90525"/>
            </a:xfrm>
            <a:custGeom>
              <a:avLst/>
              <a:gdLst/>
              <a:ahLst/>
              <a:cxnLst/>
              <a:rect l="l" t="t" r="r" b="b"/>
              <a:pathLst>
                <a:path w="5831" h="3621" extrusionOk="0">
                  <a:moveTo>
                    <a:pt x="511" y="1"/>
                  </a:moveTo>
                  <a:cubicBezTo>
                    <a:pt x="354" y="1"/>
                    <a:pt x="203" y="83"/>
                    <a:pt x="121" y="228"/>
                  </a:cubicBezTo>
                  <a:cubicBezTo>
                    <a:pt x="0" y="443"/>
                    <a:pt x="76" y="715"/>
                    <a:pt x="291" y="836"/>
                  </a:cubicBezTo>
                  <a:lnTo>
                    <a:pt x="5128" y="3563"/>
                  </a:lnTo>
                  <a:cubicBezTo>
                    <a:pt x="5195" y="3601"/>
                    <a:pt x="5270" y="3620"/>
                    <a:pt x="5347" y="3620"/>
                  </a:cubicBezTo>
                  <a:cubicBezTo>
                    <a:pt x="5549" y="3620"/>
                    <a:pt x="5727" y="3484"/>
                    <a:pt x="5779" y="3287"/>
                  </a:cubicBezTo>
                  <a:cubicBezTo>
                    <a:pt x="5831" y="3090"/>
                    <a:pt x="5743" y="2884"/>
                    <a:pt x="5566" y="2785"/>
                  </a:cubicBezTo>
                  <a:lnTo>
                    <a:pt x="729" y="58"/>
                  </a:lnTo>
                  <a:cubicBezTo>
                    <a:pt x="660" y="19"/>
                    <a:pt x="585" y="1"/>
                    <a:pt x="51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1588550" y="3298125"/>
              <a:ext cx="470300" cy="271525"/>
            </a:xfrm>
            <a:custGeom>
              <a:avLst/>
              <a:gdLst/>
              <a:ahLst/>
              <a:cxnLst/>
              <a:rect l="l" t="t" r="r" b="b"/>
              <a:pathLst>
                <a:path w="18812" h="10861" extrusionOk="0">
                  <a:moveTo>
                    <a:pt x="9407" y="0"/>
                  </a:moveTo>
                  <a:cubicBezTo>
                    <a:pt x="7000" y="0"/>
                    <a:pt x="4593" y="530"/>
                    <a:pt x="2756" y="1591"/>
                  </a:cubicBezTo>
                  <a:cubicBezTo>
                    <a:pt x="1540" y="2292"/>
                    <a:pt x="730" y="3139"/>
                    <a:pt x="318" y="4034"/>
                  </a:cubicBezTo>
                  <a:lnTo>
                    <a:pt x="1" y="4034"/>
                  </a:lnTo>
                  <a:lnTo>
                    <a:pt x="1" y="5430"/>
                  </a:lnTo>
                  <a:cubicBezTo>
                    <a:pt x="1" y="6821"/>
                    <a:pt x="919" y="8209"/>
                    <a:pt x="2756" y="9270"/>
                  </a:cubicBezTo>
                  <a:cubicBezTo>
                    <a:pt x="4592" y="10331"/>
                    <a:pt x="6999" y="10861"/>
                    <a:pt x="9406" y="10861"/>
                  </a:cubicBezTo>
                  <a:cubicBezTo>
                    <a:pt x="11814" y="10861"/>
                    <a:pt x="14221" y="10331"/>
                    <a:pt x="16057" y="9270"/>
                  </a:cubicBezTo>
                  <a:cubicBezTo>
                    <a:pt x="17894" y="8209"/>
                    <a:pt x="18812" y="6821"/>
                    <a:pt x="18812" y="5430"/>
                  </a:cubicBezTo>
                  <a:lnTo>
                    <a:pt x="18812" y="4034"/>
                  </a:lnTo>
                  <a:lnTo>
                    <a:pt x="18496" y="4034"/>
                  </a:lnTo>
                  <a:cubicBezTo>
                    <a:pt x="18084" y="3139"/>
                    <a:pt x="17274" y="2292"/>
                    <a:pt x="16057" y="1591"/>
                  </a:cubicBezTo>
                  <a:cubicBezTo>
                    <a:pt x="14221" y="530"/>
                    <a:pt x="11814" y="0"/>
                    <a:pt x="9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1588600" y="3263200"/>
              <a:ext cx="470300" cy="271550"/>
            </a:xfrm>
            <a:custGeom>
              <a:avLst/>
              <a:gdLst/>
              <a:ahLst/>
              <a:cxnLst/>
              <a:rect l="l" t="t" r="r" b="b"/>
              <a:pathLst>
                <a:path w="18812" h="10862" extrusionOk="0">
                  <a:moveTo>
                    <a:pt x="9406" y="0"/>
                  </a:moveTo>
                  <a:cubicBezTo>
                    <a:pt x="6910" y="0"/>
                    <a:pt x="4518" y="572"/>
                    <a:pt x="2755" y="1591"/>
                  </a:cubicBezTo>
                  <a:cubicBezTo>
                    <a:pt x="991" y="2609"/>
                    <a:pt x="0" y="3991"/>
                    <a:pt x="0" y="5430"/>
                  </a:cubicBezTo>
                  <a:cubicBezTo>
                    <a:pt x="0" y="6871"/>
                    <a:pt x="991" y="8253"/>
                    <a:pt x="2755" y="9271"/>
                  </a:cubicBezTo>
                  <a:cubicBezTo>
                    <a:pt x="4518" y="10289"/>
                    <a:pt x="6910" y="10861"/>
                    <a:pt x="9406" y="10861"/>
                  </a:cubicBezTo>
                  <a:cubicBezTo>
                    <a:pt x="11900" y="10861"/>
                    <a:pt x="14292" y="10289"/>
                    <a:pt x="16055" y="9271"/>
                  </a:cubicBezTo>
                  <a:cubicBezTo>
                    <a:pt x="17819" y="8253"/>
                    <a:pt x="18811" y="6871"/>
                    <a:pt x="18811" y="5430"/>
                  </a:cubicBezTo>
                  <a:cubicBezTo>
                    <a:pt x="18811" y="3991"/>
                    <a:pt x="17819" y="2609"/>
                    <a:pt x="16055" y="1591"/>
                  </a:cubicBezTo>
                  <a:cubicBezTo>
                    <a:pt x="14292" y="572"/>
                    <a:pt x="11900" y="0"/>
                    <a:pt x="9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1777150" y="3362250"/>
              <a:ext cx="93150" cy="73450"/>
            </a:xfrm>
            <a:custGeom>
              <a:avLst/>
              <a:gdLst/>
              <a:ahLst/>
              <a:cxnLst/>
              <a:rect l="l" t="t" r="r" b="b"/>
              <a:pathLst>
                <a:path w="3726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3"/>
                  </a:cubicBezTo>
                  <a:cubicBezTo>
                    <a:pt x="1" y="2138"/>
                    <a:pt x="183" y="2413"/>
                    <a:pt x="546" y="2623"/>
                  </a:cubicBezTo>
                  <a:cubicBezTo>
                    <a:pt x="910" y="2833"/>
                    <a:pt x="1386" y="2938"/>
                    <a:pt x="1863" y="2938"/>
                  </a:cubicBezTo>
                  <a:cubicBezTo>
                    <a:pt x="2340" y="2938"/>
                    <a:pt x="2816" y="2833"/>
                    <a:pt x="3180" y="2623"/>
                  </a:cubicBezTo>
                  <a:cubicBezTo>
                    <a:pt x="3543" y="2413"/>
                    <a:pt x="3725" y="2138"/>
                    <a:pt x="3725" y="1863"/>
                  </a:cubicBezTo>
                  <a:cubicBezTo>
                    <a:pt x="3725" y="835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1777150" y="3362225"/>
              <a:ext cx="74675" cy="73450"/>
            </a:xfrm>
            <a:custGeom>
              <a:avLst/>
              <a:gdLst/>
              <a:ahLst/>
              <a:cxnLst/>
              <a:rect l="l" t="t" r="r" b="b"/>
              <a:pathLst>
                <a:path w="2987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4"/>
                  </a:cubicBezTo>
                  <a:cubicBezTo>
                    <a:pt x="1" y="2139"/>
                    <a:pt x="183" y="2414"/>
                    <a:pt x="546" y="2624"/>
                  </a:cubicBezTo>
                  <a:cubicBezTo>
                    <a:pt x="909" y="2833"/>
                    <a:pt x="1385" y="2938"/>
                    <a:pt x="1860" y="2938"/>
                  </a:cubicBezTo>
                  <a:cubicBezTo>
                    <a:pt x="2258" y="2938"/>
                    <a:pt x="2655" y="2865"/>
                    <a:pt x="2987" y="2719"/>
                  </a:cubicBezTo>
                  <a:lnTo>
                    <a:pt x="2987" y="2719"/>
                  </a:lnTo>
                  <a:cubicBezTo>
                    <a:pt x="2878" y="2751"/>
                    <a:pt x="2741" y="2767"/>
                    <a:pt x="2589" y="2767"/>
                  </a:cubicBezTo>
                  <a:cubicBezTo>
                    <a:pt x="1846" y="2767"/>
                    <a:pt x="731" y="2393"/>
                    <a:pt x="622" y="1750"/>
                  </a:cubicBezTo>
                  <a:cubicBezTo>
                    <a:pt x="489" y="975"/>
                    <a:pt x="1410" y="1"/>
                    <a:pt x="1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1806000" y="3275100"/>
              <a:ext cx="35450" cy="105400"/>
            </a:xfrm>
            <a:custGeom>
              <a:avLst/>
              <a:gdLst/>
              <a:ahLst/>
              <a:cxnLst/>
              <a:rect l="l" t="t" r="r" b="b"/>
              <a:pathLst>
                <a:path w="1418" h="4216" extrusionOk="0">
                  <a:moveTo>
                    <a:pt x="709" y="1"/>
                  </a:moveTo>
                  <a:cubicBezTo>
                    <a:pt x="645" y="1"/>
                    <a:pt x="582" y="15"/>
                    <a:pt x="533" y="43"/>
                  </a:cubicBezTo>
                  <a:cubicBezTo>
                    <a:pt x="490" y="69"/>
                    <a:pt x="467" y="100"/>
                    <a:pt x="462" y="134"/>
                  </a:cubicBezTo>
                  <a:lnTo>
                    <a:pt x="460" y="134"/>
                  </a:lnTo>
                  <a:lnTo>
                    <a:pt x="0" y="3806"/>
                  </a:lnTo>
                  <a:cubicBezTo>
                    <a:pt x="0" y="3912"/>
                    <a:pt x="69" y="4015"/>
                    <a:pt x="208" y="4095"/>
                  </a:cubicBezTo>
                  <a:cubicBezTo>
                    <a:pt x="346" y="4175"/>
                    <a:pt x="527" y="4215"/>
                    <a:pt x="709" y="4215"/>
                  </a:cubicBezTo>
                  <a:cubicBezTo>
                    <a:pt x="891" y="4215"/>
                    <a:pt x="1072" y="4175"/>
                    <a:pt x="1210" y="4095"/>
                  </a:cubicBezTo>
                  <a:cubicBezTo>
                    <a:pt x="1349" y="4015"/>
                    <a:pt x="1418" y="3910"/>
                    <a:pt x="1418" y="3806"/>
                  </a:cubicBezTo>
                  <a:lnTo>
                    <a:pt x="957" y="134"/>
                  </a:lnTo>
                  <a:lnTo>
                    <a:pt x="956" y="134"/>
                  </a:lnTo>
                  <a:cubicBezTo>
                    <a:pt x="951" y="101"/>
                    <a:pt x="928" y="69"/>
                    <a:pt x="885" y="43"/>
                  </a:cubicBezTo>
                  <a:cubicBezTo>
                    <a:pt x="836" y="15"/>
                    <a:pt x="773" y="1"/>
                    <a:pt x="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1466750" y="2741375"/>
              <a:ext cx="689250" cy="588825"/>
            </a:xfrm>
            <a:custGeom>
              <a:avLst/>
              <a:gdLst/>
              <a:ahLst/>
              <a:cxnLst/>
              <a:rect l="l" t="t" r="r" b="b"/>
              <a:pathLst>
                <a:path w="27570" h="23553" extrusionOk="0">
                  <a:moveTo>
                    <a:pt x="4020" y="0"/>
                  </a:moveTo>
                  <a:cubicBezTo>
                    <a:pt x="3894" y="0"/>
                    <a:pt x="3769" y="53"/>
                    <a:pt x="3681" y="156"/>
                  </a:cubicBezTo>
                  <a:cubicBezTo>
                    <a:pt x="1500" y="2688"/>
                    <a:pt x="1" y="5927"/>
                    <a:pt x="1" y="9274"/>
                  </a:cubicBezTo>
                  <a:cubicBezTo>
                    <a:pt x="1" y="16982"/>
                    <a:pt x="6571" y="23552"/>
                    <a:pt x="14280" y="23552"/>
                  </a:cubicBezTo>
                  <a:cubicBezTo>
                    <a:pt x="20231" y="23552"/>
                    <a:pt x="25540" y="19479"/>
                    <a:pt x="27491" y="13859"/>
                  </a:cubicBezTo>
                  <a:cubicBezTo>
                    <a:pt x="27569" y="13626"/>
                    <a:pt x="27446" y="13374"/>
                    <a:pt x="27215" y="13293"/>
                  </a:cubicBezTo>
                  <a:cubicBezTo>
                    <a:pt x="27166" y="13277"/>
                    <a:pt x="27117" y="13269"/>
                    <a:pt x="27069" y="13269"/>
                  </a:cubicBezTo>
                  <a:cubicBezTo>
                    <a:pt x="26885" y="13269"/>
                    <a:pt x="26712" y="13383"/>
                    <a:pt x="26647" y="13566"/>
                  </a:cubicBezTo>
                  <a:cubicBezTo>
                    <a:pt x="24821" y="18827"/>
                    <a:pt x="19851" y="22361"/>
                    <a:pt x="14280" y="22361"/>
                  </a:cubicBezTo>
                  <a:cubicBezTo>
                    <a:pt x="7063" y="22361"/>
                    <a:pt x="1191" y="16490"/>
                    <a:pt x="1191" y="9274"/>
                  </a:cubicBezTo>
                  <a:cubicBezTo>
                    <a:pt x="1191" y="6141"/>
                    <a:pt x="2315" y="3112"/>
                    <a:pt x="4358" y="737"/>
                  </a:cubicBezTo>
                  <a:cubicBezTo>
                    <a:pt x="4519" y="550"/>
                    <a:pt x="4498" y="269"/>
                    <a:pt x="4311" y="109"/>
                  </a:cubicBezTo>
                  <a:cubicBezTo>
                    <a:pt x="4226" y="36"/>
                    <a:pt x="4123" y="0"/>
                    <a:pt x="4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1510975" y="2661900"/>
              <a:ext cx="625500" cy="625475"/>
            </a:xfrm>
            <a:custGeom>
              <a:avLst/>
              <a:gdLst/>
              <a:ahLst/>
              <a:cxnLst/>
              <a:rect l="l" t="t" r="r" b="b"/>
              <a:pathLst>
                <a:path w="25020" h="25019" extrusionOk="0">
                  <a:moveTo>
                    <a:pt x="12509" y="1"/>
                  </a:moveTo>
                  <a:cubicBezTo>
                    <a:pt x="9192" y="1"/>
                    <a:pt x="6011" y="1319"/>
                    <a:pt x="3665" y="3664"/>
                  </a:cubicBezTo>
                  <a:cubicBezTo>
                    <a:pt x="1318" y="6010"/>
                    <a:pt x="0" y="9192"/>
                    <a:pt x="0" y="12510"/>
                  </a:cubicBezTo>
                  <a:cubicBezTo>
                    <a:pt x="0" y="15828"/>
                    <a:pt x="1318" y="19010"/>
                    <a:pt x="3665" y="21356"/>
                  </a:cubicBezTo>
                  <a:cubicBezTo>
                    <a:pt x="6011" y="23701"/>
                    <a:pt x="9192" y="25019"/>
                    <a:pt x="12509" y="25019"/>
                  </a:cubicBezTo>
                  <a:cubicBezTo>
                    <a:pt x="15828" y="25019"/>
                    <a:pt x="19009" y="23701"/>
                    <a:pt x="21355" y="21356"/>
                  </a:cubicBezTo>
                  <a:cubicBezTo>
                    <a:pt x="23701" y="19010"/>
                    <a:pt x="25020" y="15828"/>
                    <a:pt x="25020" y="12510"/>
                  </a:cubicBezTo>
                  <a:cubicBezTo>
                    <a:pt x="25020" y="9192"/>
                    <a:pt x="23701" y="6010"/>
                    <a:pt x="21355" y="3664"/>
                  </a:cubicBezTo>
                  <a:cubicBezTo>
                    <a:pt x="19009" y="1319"/>
                    <a:pt x="15828" y="1"/>
                    <a:pt x="1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1860075" y="2709050"/>
              <a:ext cx="124275" cy="83800"/>
            </a:xfrm>
            <a:custGeom>
              <a:avLst/>
              <a:gdLst/>
              <a:ahLst/>
              <a:cxnLst/>
              <a:rect l="l" t="t" r="r" b="b"/>
              <a:pathLst>
                <a:path w="4971" h="3352" extrusionOk="0">
                  <a:moveTo>
                    <a:pt x="384" y="0"/>
                  </a:moveTo>
                  <a:cubicBezTo>
                    <a:pt x="134" y="0"/>
                    <a:pt x="1" y="98"/>
                    <a:pt x="205" y="371"/>
                  </a:cubicBezTo>
                  <a:cubicBezTo>
                    <a:pt x="577" y="871"/>
                    <a:pt x="881" y="1025"/>
                    <a:pt x="728" y="1419"/>
                  </a:cubicBezTo>
                  <a:cubicBezTo>
                    <a:pt x="575" y="1812"/>
                    <a:pt x="155" y="2121"/>
                    <a:pt x="170" y="2449"/>
                  </a:cubicBezTo>
                  <a:cubicBezTo>
                    <a:pt x="184" y="2771"/>
                    <a:pt x="260" y="3171"/>
                    <a:pt x="490" y="3171"/>
                  </a:cubicBezTo>
                  <a:cubicBezTo>
                    <a:pt x="494" y="3171"/>
                    <a:pt x="498" y="3171"/>
                    <a:pt x="501" y="3171"/>
                  </a:cubicBezTo>
                  <a:cubicBezTo>
                    <a:pt x="701" y="3160"/>
                    <a:pt x="1295" y="2880"/>
                    <a:pt x="1662" y="2880"/>
                  </a:cubicBezTo>
                  <a:cubicBezTo>
                    <a:pt x="1733" y="2880"/>
                    <a:pt x="1796" y="2891"/>
                    <a:pt x="1846" y="2916"/>
                  </a:cubicBezTo>
                  <a:cubicBezTo>
                    <a:pt x="2081" y="3036"/>
                    <a:pt x="2770" y="3351"/>
                    <a:pt x="3205" y="3351"/>
                  </a:cubicBezTo>
                  <a:cubicBezTo>
                    <a:pt x="3331" y="3351"/>
                    <a:pt x="3436" y="3325"/>
                    <a:pt x="3502" y="3260"/>
                  </a:cubicBezTo>
                  <a:cubicBezTo>
                    <a:pt x="3799" y="2970"/>
                    <a:pt x="3947" y="3060"/>
                    <a:pt x="4361" y="2771"/>
                  </a:cubicBezTo>
                  <a:cubicBezTo>
                    <a:pt x="4776" y="2484"/>
                    <a:pt x="4971" y="1957"/>
                    <a:pt x="4658" y="1829"/>
                  </a:cubicBezTo>
                  <a:cubicBezTo>
                    <a:pt x="4344" y="1701"/>
                    <a:pt x="4249" y="1819"/>
                    <a:pt x="3739" y="1571"/>
                  </a:cubicBezTo>
                  <a:cubicBezTo>
                    <a:pt x="3230" y="1322"/>
                    <a:pt x="3125" y="877"/>
                    <a:pt x="2577" y="765"/>
                  </a:cubicBezTo>
                  <a:cubicBezTo>
                    <a:pt x="2029" y="651"/>
                    <a:pt x="1516" y="310"/>
                    <a:pt x="1124" y="160"/>
                  </a:cubicBezTo>
                  <a:cubicBezTo>
                    <a:pt x="881" y="68"/>
                    <a:pt x="592" y="0"/>
                    <a:pt x="38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1566750" y="2671475"/>
              <a:ext cx="294000" cy="486650"/>
            </a:xfrm>
            <a:custGeom>
              <a:avLst/>
              <a:gdLst/>
              <a:ahLst/>
              <a:cxnLst/>
              <a:rect l="l" t="t" r="r" b="b"/>
              <a:pathLst>
                <a:path w="11760" h="19466" extrusionOk="0">
                  <a:moveTo>
                    <a:pt x="7386" y="1980"/>
                  </a:moveTo>
                  <a:cubicBezTo>
                    <a:pt x="7570" y="1980"/>
                    <a:pt x="7802" y="2032"/>
                    <a:pt x="8045" y="2094"/>
                  </a:cubicBezTo>
                  <a:cubicBezTo>
                    <a:pt x="8238" y="2143"/>
                    <a:pt x="8430" y="2167"/>
                    <a:pt x="8625" y="2167"/>
                  </a:cubicBezTo>
                  <a:cubicBezTo>
                    <a:pt x="8925" y="2167"/>
                    <a:pt x="9234" y="2112"/>
                    <a:pt x="9570" y="2013"/>
                  </a:cubicBezTo>
                  <a:cubicBezTo>
                    <a:pt x="9643" y="1992"/>
                    <a:pt x="9696" y="1982"/>
                    <a:pt x="9732" y="1982"/>
                  </a:cubicBezTo>
                  <a:cubicBezTo>
                    <a:pt x="9916" y="1982"/>
                    <a:pt x="9676" y="2227"/>
                    <a:pt x="9428" y="2468"/>
                  </a:cubicBezTo>
                  <a:cubicBezTo>
                    <a:pt x="9131" y="2758"/>
                    <a:pt x="9022" y="2634"/>
                    <a:pt x="8611" y="2917"/>
                  </a:cubicBezTo>
                  <a:cubicBezTo>
                    <a:pt x="8307" y="3126"/>
                    <a:pt x="7961" y="3209"/>
                    <a:pt x="7691" y="3209"/>
                  </a:cubicBezTo>
                  <a:cubicBezTo>
                    <a:pt x="7596" y="3209"/>
                    <a:pt x="7510" y="3199"/>
                    <a:pt x="7439" y="3180"/>
                  </a:cubicBezTo>
                  <a:cubicBezTo>
                    <a:pt x="7168" y="3109"/>
                    <a:pt x="6925" y="2475"/>
                    <a:pt x="7017" y="2182"/>
                  </a:cubicBezTo>
                  <a:cubicBezTo>
                    <a:pt x="7063" y="2033"/>
                    <a:pt x="7200" y="1980"/>
                    <a:pt x="7386" y="1980"/>
                  </a:cubicBezTo>
                  <a:close/>
                  <a:moveTo>
                    <a:pt x="7208" y="0"/>
                  </a:moveTo>
                  <a:cubicBezTo>
                    <a:pt x="4317" y="733"/>
                    <a:pt x="1736" y="2488"/>
                    <a:pt x="0" y="4986"/>
                  </a:cubicBezTo>
                  <a:cubicBezTo>
                    <a:pt x="26" y="5347"/>
                    <a:pt x="95" y="5698"/>
                    <a:pt x="200" y="6008"/>
                  </a:cubicBezTo>
                  <a:cubicBezTo>
                    <a:pt x="443" y="6732"/>
                    <a:pt x="891" y="6992"/>
                    <a:pt x="1428" y="7337"/>
                  </a:cubicBezTo>
                  <a:cubicBezTo>
                    <a:pt x="1966" y="7682"/>
                    <a:pt x="1652" y="7936"/>
                    <a:pt x="1802" y="8395"/>
                  </a:cubicBezTo>
                  <a:cubicBezTo>
                    <a:pt x="1950" y="8852"/>
                    <a:pt x="1993" y="9102"/>
                    <a:pt x="2246" y="9417"/>
                  </a:cubicBezTo>
                  <a:cubicBezTo>
                    <a:pt x="2501" y="9731"/>
                    <a:pt x="1918" y="9901"/>
                    <a:pt x="1639" y="10226"/>
                  </a:cubicBezTo>
                  <a:cubicBezTo>
                    <a:pt x="1360" y="10551"/>
                    <a:pt x="1240" y="10747"/>
                    <a:pt x="1202" y="11617"/>
                  </a:cubicBezTo>
                  <a:cubicBezTo>
                    <a:pt x="1164" y="12488"/>
                    <a:pt x="1695" y="13419"/>
                    <a:pt x="1807" y="13808"/>
                  </a:cubicBezTo>
                  <a:cubicBezTo>
                    <a:pt x="1919" y="14195"/>
                    <a:pt x="1392" y="14382"/>
                    <a:pt x="1242" y="15042"/>
                  </a:cubicBezTo>
                  <a:cubicBezTo>
                    <a:pt x="1094" y="15701"/>
                    <a:pt x="405" y="17331"/>
                    <a:pt x="629" y="18494"/>
                  </a:cubicBezTo>
                  <a:cubicBezTo>
                    <a:pt x="760" y="19172"/>
                    <a:pt x="950" y="19466"/>
                    <a:pt x="1126" y="19466"/>
                  </a:cubicBezTo>
                  <a:cubicBezTo>
                    <a:pt x="1251" y="19466"/>
                    <a:pt x="1369" y="19316"/>
                    <a:pt x="1453" y="19048"/>
                  </a:cubicBezTo>
                  <a:cubicBezTo>
                    <a:pt x="1656" y="18405"/>
                    <a:pt x="1690" y="17735"/>
                    <a:pt x="2238" y="17412"/>
                  </a:cubicBezTo>
                  <a:cubicBezTo>
                    <a:pt x="2787" y="17087"/>
                    <a:pt x="3468" y="17505"/>
                    <a:pt x="4060" y="16748"/>
                  </a:cubicBezTo>
                  <a:cubicBezTo>
                    <a:pt x="4650" y="15991"/>
                    <a:pt x="4793" y="16097"/>
                    <a:pt x="5306" y="15964"/>
                  </a:cubicBezTo>
                  <a:cubicBezTo>
                    <a:pt x="5818" y="15832"/>
                    <a:pt x="5740" y="15511"/>
                    <a:pt x="6373" y="14997"/>
                  </a:cubicBezTo>
                  <a:cubicBezTo>
                    <a:pt x="7006" y="14483"/>
                    <a:pt x="7364" y="13904"/>
                    <a:pt x="6929" y="13416"/>
                  </a:cubicBezTo>
                  <a:cubicBezTo>
                    <a:pt x="6493" y="12926"/>
                    <a:pt x="6120" y="12809"/>
                    <a:pt x="5910" y="11978"/>
                  </a:cubicBezTo>
                  <a:cubicBezTo>
                    <a:pt x="5701" y="11148"/>
                    <a:pt x="5224" y="10233"/>
                    <a:pt x="4693" y="9597"/>
                  </a:cubicBezTo>
                  <a:cubicBezTo>
                    <a:pt x="4164" y="8960"/>
                    <a:pt x="2913" y="8979"/>
                    <a:pt x="2534" y="8682"/>
                  </a:cubicBezTo>
                  <a:cubicBezTo>
                    <a:pt x="2157" y="8386"/>
                    <a:pt x="2212" y="7465"/>
                    <a:pt x="2365" y="7159"/>
                  </a:cubicBezTo>
                  <a:cubicBezTo>
                    <a:pt x="2520" y="6854"/>
                    <a:pt x="2234" y="6646"/>
                    <a:pt x="1896" y="6601"/>
                  </a:cubicBezTo>
                  <a:cubicBezTo>
                    <a:pt x="1557" y="6555"/>
                    <a:pt x="1464" y="6288"/>
                    <a:pt x="1545" y="5843"/>
                  </a:cubicBezTo>
                  <a:cubicBezTo>
                    <a:pt x="1608" y="5489"/>
                    <a:pt x="2153" y="5251"/>
                    <a:pt x="2643" y="5251"/>
                  </a:cubicBezTo>
                  <a:cubicBezTo>
                    <a:pt x="2772" y="5251"/>
                    <a:pt x="2897" y="5267"/>
                    <a:pt x="3009" y="5302"/>
                  </a:cubicBezTo>
                  <a:cubicBezTo>
                    <a:pt x="3545" y="5471"/>
                    <a:pt x="3728" y="5822"/>
                    <a:pt x="3562" y="6534"/>
                  </a:cubicBezTo>
                  <a:cubicBezTo>
                    <a:pt x="3397" y="7246"/>
                    <a:pt x="3707" y="7757"/>
                    <a:pt x="4139" y="8069"/>
                  </a:cubicBezTo>
                  <a:cubicBezTo>
                    <a:pt x="4220" y="8127"/>
                    <a:pt x="4282" y="8153"/>
                    <a:pt x="4328" y="8153"/>
                  </a:cubicBezTo>
                  <a:cubicBezTo>
                    <a:pt x="4529" y="8153"/>
                    <a:pt x="4433" y="7672"/>
                    <a:pt x="4267" y="7285"/>
                  </a:cubicBezTo>
                  <a:cubicBezTo>
                    <a:pt x="4063" y="6807"/>
                    <a:pt x="4164" y="6488"/>
                    <a:pt x="4721" y="5839"/>
                  </a:cubicBezTo>
                  <a:cubicBezTo>
                    <a:pt x="5278" y="5190"/>
                    <a:pt x="5886" y="5500"/>
                    <a:pt x="6633" y="4997"/>
                  </a:cubicBezTo>
                  <a:cubicBezTo>
                    <a:pt x="6851" y="4850"/>
                    <a:pt x="6996" y="4793"/>
                    <a:pt x="7102" y="4793"/>
                  </a:cubicBezTo>
                  <a:cubicBezTo>
                    <a:pt x="7360" y="4793"/>
                    <a:pt x="7394" y="5126"/>
                    <a:pt x="7711" y="5308"/>
                  </a:cubicBezTo>
                  <a:cubicBezTo>
                    <a:pt x="7831" y="5378"/>
                    <a:pt x="7922" y="5409"/>
                    <a:pt x="7996" y="5409"/>
                  </a:cubicBezTo>
                  <a:cubicBezTo>
                    <a:pt x="8198" y="5409"/>
                    <a:pt x="8284" y="5185"/>
                    <a:pt x="8538" y="4921"/>
                  </a:cubicBezTo>
                  <a:cubicBezTo>
                    <a:pt x="8620" y="4836"/>
                    <a:pt x="8707" y="4805"/>
                    <a:pt x="8801" y="4805"/>
                  </a:cubicBezTo>
                  <a:cubicBezTo>
                    <a:pt x="9063" y="4805"/>
                    <a:pt x="9378" y="5046"/>
                    <a:pt x="9767" y="5046"/>
                  </a:cubicBezTo>
                  <a:cubicBezTo>
                    <a:pt x="9835" y="5046"/>
                    <a:pt x="9905" y="5038"/>
                    <a:pt x="9978" y="5021"/>
                  </a:cubicBezTo>
                  <a:cubicBezTo>
                    <a:pt x="10615" y="4868"/>
                    <a:pt x="9799" y="3906"/>
                    <a:pt x="10056" y="3457"/>
                  </a:cubicBezTo>
                  <a:cubicBezTo>
                    <a:pt x="10315" y="3010"/>
                    <a:pt x="10780" y="3216"/>
                    <a:pt x="10802" y="2398"/>
                  </a:cubicBezTo>
                  <a:cubicBezTo>
                    <a:pt x="10824" y="1581"/>
                    <a:pt x="11198" y="1699"/>
                    <a:pt x="11492" y="1509"/>
                  </a:cubicBezTo>
                  <a:cubicBezTo>
                    <a:pt x="11759" y="1336"/>
                    <a:pt x="11595" y="1001"/>
                    <a:pt x="11016" y="1001"/>
                  </a:cubicBezTo>
                  <a:cubicBezTo>
                    <a:pt x="10957" y="1001"/>
                    <a:pt x="10894" y="1004"/>
                    <a:pt x="10826" y="1012"/>
                  </a:cubicBezTo>
                  <a:cubicBezTo>
                    <a:pt x="10618" y="1035"/>
                    <a:pt x="10349" y="1049"/>
                    <a:pt x="10060" y="1049"/>
                  </a:cubicBezTo>
                  <a:cubicBezTo>
                    <a:pt x="9336" y="1049"/>
                    <a:pt x="8483" y="957"/>
                    <a:pt x="8110" y="672"/>
                  </a:cubicBezTo>
                  <a:cubicBezTo>
                    <a:pt x="7851" y="472"/>
                    <a:pt x="7550" y="218"/>
                    <a:pt x="720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1847450" y="2837325"/>
              <a:ext cx="295150" cy="387625"/>
            </a:xfrm>
            <a:custGeom>
              <a:avLst/>
              <a:gdLst/>
              <a:ahLst/>
              <a:cxnLst/>
              <a:rect l="l" t="t" r="r" b="b"/>
              <a:pathLst>
                <a:path w="11806" h="15505" extrusionOk="0">
                  <a:moveTo>
                    <a:pt x="8713" y="1"/>
                  </a:moveTo>
                  <a:cubicBezTo>
                    <a:pt x="8660" y="1"/>
                    <a:pt x="8607" y="10"/>
                    <a:pt x="8555" y="31"/>
                  </a:cubicBezTo>
                  <a:cubicBezTo>
                    <a:pt x="8220" y="160"/>
                    <a:pt x="7482" y="164"/>
                    <a:pt x="7039" y="172"/>
                  </a:cubicBezTo>
                  <a:cubicBezTo>
                    <a:pt x="6597" y="179"/>
                    <a:pt x="6314" y="325"/>
                    <a:pt x="6154" y="746"/>
                  </a:cubicBezTo>
                  <a:cubicBezTo>
                    <a:pt x="6022" y="1092"/>
                    <a:pt x="5989" y="1309"/>
                    <a:pt x="5823" y="1309"/>
                  </a:cubicBezTo>
                  <a:cubicBezTo>
                    <a:pt x="5787" y="1309"/>
                    <a:pt x="5745" y="1298"/>
                    <a:pt x="5694" y="1277"/>
                  </a:cubicBezTo>
                  <a:cubicBezTo>
                    <a:pt x="5407" y="1159"/>
                    <a:pt x="5182" y="940"/>
                    <a:pt x="5151" y="665"/>
                  </a:cubicBezTo>
                  <a:cubicBezTo>
                    <a:pt x="5131" y="493"/>
                    <a:pt x="5027" y="329"/>
                    <a:pt x="4849" y="329"/>
                  </a:cubicBezTo>
                  <a:cubicBezTo>
                    <a:pt x="4743" y="329"/>
                    <a:pt x="4612" y="387"/>
                    <a:pt x="4456" y="535"/>
                  </a:cubicBezTo>
                  <a:cubicBezTo>
                    <a:pt x="4037" y="933"/>
                    <a:pt x="4022" y="1166"/>
                    <a:pt x="4211" y="1313"/>
                  </a:cubicBezTo>
                  <a:cubicBezTo>
                    <a:pt x="4402" y="1460"/>
                    <a:pt x="4697" y="1640"/>
                    <a:pt x="4311" y="1931"/>
                  </a:cubicBezTo>
                  <a:cubicBezTo>
                    <a:pt x="3926" y="2222"/>
                    <a:pt x="3604" y="1945"/>
                    <a:pt x="3271" y="2252"/>
                  </a:cubicBezTo>
                  <a:cubicBezTo>
                    <a:pt x="2938" y="2558"/>
                    <a:pt x="2617" y="2929"/>
                    <a:pt x="2814" y="3048"/>
                  </a:cubicBezTo>
                  <a:cubicBezTo>
                    <a:pt x="2923" y="3115"/>
                    <a:pt x="3196" y="3170"/>
                    <a:pt x="3460" y="3170"/>
                  </a:cubicBezTo>
                  <a:cubicBezTo>
                    <a:pt x="3676" y="3170"/>
                    <a:pt x="3885" y="3133"/>
                    <a:pt x="3995" y="3036"/>
                  </a:cubicBezTo>
                  <a:cubicBezTo>
                    <a:pt x="4118" y="2928"/>
                    <a:pt x="4186" y="2898"/>
                    <a:pt x="4267" y="2898"/>
                  </a:cubicBezTo>
                  <a:cubicBezTo>
                    <a:pt x="4347" y="2898"/>
                    <a:pt x="4441" y="2927"/>
                    <a:pt x="4613" y="2937"/>
                  </a:cubicBezTo>
                  <a:cubicBezTo>
                    <a:pt x="4959" y="2959"/>
                    <a:pt x="5263" y="3110"/>
                    <a:pt x="5411" y="3393"/>
                  </a:cubicBezTo>
                  <a:cubicBezTo>
                    <a:pt x="5558" y="3676"/>
                    <a:pt x="5943" y="3761"/>
                    <a:pt x="5862" y="4018"/>
                  </a:cubicBezTo>
                  <a:cubicBezTo>
                    <a:pt x="5781" y="4275"/>
                    <a:pt x="5544" y="4464"/>
                    <a:pt x="5565" y="4588"/>
                  </a:cubicBezTo>
                  <a:cubicBezTo>
                    <a:pt x="5571" y="4623"/>
                    <a:pt x="5592" y="4635"/>
                    <a:pt x="5620" y="4635"/>
                  </a:cubicBezTo>
                  <a:cubicBezTo>
                    <a:pt x="5694" y="4635"/>
                    <a:pt x="5814" y="4549"/>
                    <a:pt x="5814" y="4549"/>
                  </a:cubicBezTo>
                  <a:cubicBezTo>
                    <a:pt x="5814" y="4549"/>
                    <a:pt x="5821" y="4769"/>
                    <a:pt x="5866" y="4769"/>
                  </a:cubicBezTo>
                  <a:cubicBezTo>
                    <a:pt x="5876" y="4769"/>
                    <a:pt x="5889" y="4757"/>
                    <a:pt x="5904" y="4728"/>
                  </a:cubicBezTo>
                  <a:cubicBezTo>
                    <a:pt x="5971" y="4597"/>
                    <a:pt x="6078" y="4268"/>
                    <a:pt x="6186" y="4268"/>
                  </a:cubicBezTo>
                  <a:cubicBezTo>
                    <a:pt x="6206" y="4268"/>
                    <a:pt x="6225" y="4278"/>
                    <a:pt x="6244" y="4302"/>
                  </a:cubicBezTo>
                  <a:cubicBezTo>
                    <a:pt x="6371" y="4460"/>
                    <a:pt x="6645" y="4339"/>
                    <a:pt x="6675" y="4614"/>
                  </a:cubicBezTo>
                  <a:cubicBezTo>
                    <a:pt x="6705" y="4888"/>
                    <a:pt x="6753" y="5016"/>
                    <a:pt x="7093" y="5155"/>
                  </a:cubicBezTo>
                  <a:cubicBezTo>
                    <a:pt x="7433" y="5293"/>
                    <a:pt x="7708" y="5351"/>
                    <a:pt x="7675" y="5546"/>
                  </a:cubicBezTo>
                  <a:cubicBezTo>
                    <a:pt x="7646" y="5728"/>
                    <a:pt x="7688" y="6082"/>
                    <a:pt x="7454" y="6082"/>
                  </a:cubicBezTo>
                  <a:cubicBezTo>
                    <a:pt x="7435" y="6082"/>
                    <a:pt x="7414" y="6079"/>
                    <a:pt x="7392" y="6075"/>
                  </a:cubicBezTo>
                  <a:cubicBezTo>
                    <a:pt x="7089" y="6009"/>
                    <a:pt x="6951" y="5790"/>
                    <a:pt x="6682" y="5617"/>
                  </a:cubicBezTo>
                  <a:cubicBezTo>
                    <a:pt x="6414" y="5445"/>
                    <a:pt x="6106" y="5495"/>
                    <a:pt x="5827" y="5348"/>
                  </a:cubicBezTo>
                  <a:cubicBezTo>
                    <a:pt x="5548" y="5201"/>
                    <a:pt x="5540" y="4668"/>
                    <a:pt x="5214" y="4301"/>
                  </a:cubicBezTo>
                  <a:cubicBezTo>
                    <a:pt x="4888" y="3934"/>
                    <a:pt x="4502" y="3577"/>
                    <a:pt x="3763" y="3492"/>
                  </a:cubicBezTo>
                  <a:cubicBezTo>
                    <a:pt x="3669" y="3482"/>
                    <a:pt x="3570" y="3477"/>
                    <a:pt x="3470" y="3477"/>
                  </a:cubicBezTo>
                  <a:cubicBezTo>
                    <a:pt x="2784" y="3477"/>
                    <a:pt x="1988" y="3713"/>
                    <a:pt x="1475" y="4039"/>
                  </a:cubicBezTo>
                  <a:cubicBezTo>
                    <a:pt x="886" y="4413"/>
                    <a:pt x="317" y="4442"/>
                    <a:pt x="158" y="5507"/>
                  </a:cubicBezTo>
                  <a:cubicBezTo>
                    <a:pt x="0" y="6574"/>
                    <a:pt x="33" y="6937"/>
                    <a:pt x="305" y="7287"/>
                  </a:cubicBezTo>
                  <a:cubicBezTo>
                    <a:pt x="578" y="7638"/>
                    <a:pt x="1331" y="7670"/>
                    <a:pt x="1692" y="7929"/>
                  </a:cubicBezTo>
                  <a:cubicBezTo>
                    <a:pt x="2051" y="8188"/>
                    <a:pt x="2656" y="8791"/>
                    <a:pt x="2400" y="9886"/>
                  </a:cubicBezTo>
                  <a:cubicBezTo>
                    <a:pt x="2144" y="10983"/>
                    <a:pt x="2224" y="10918"/>
                    <a:pt x="1826" y="11528"/>
                  </a:cubicBezTo>
                  <a:cubicBezTo>
                    <a:pt x="1427" y="12139"/>
                    <a:pt x="1238" y="12844"/>
                    <a:pt x="1222" y="13545"/>
                  </a:cubicBezTo>
                  <a:cubicBezTo>
                    <a:pt x="1208" y="14246"/>
                    <a:pt x="1320" y="15105"/>
                    <a:pt x="1716" y="15347"/>
                  </a:cubicBezTo>
                  <a:cubicBezTo>
                    <a:pt x="1891" y="15454"/>
                    <a:pt x="2090" y="15505"/>
                    <a:pt x="2290" y="15505"/>
                  </a:cubicBezTo>
                  <a:cubicBezTo>
                    <a:pt x="2539" y="15505"/>
                    <a:pt x="2790" y="15426"/>
                    <a:pt x="3000" y="15280"/>
                  </a:cubicBezTo>
                  <a:cubicBezTo>
                    <a:pt x="3379" y="15016"/>
                    <a:pt x="3882" y="14352"/>
                    <a:pt x="4417" y="14049"/>
                  </a:cubicBezTo>
                  <a:cubicBezTo>
                    <a:pt x="4953" y="13746"/>
                    <a:pt x="5619" y="13780"/>
                    <a:pt x="5698" y="13247"/>
                  </a:cubicBezTo>
                  <a:cubicBezTo>
                    <a:pt x="5777" y="12712"/>
                    <a:pt x="6336" y="11769"/>
                    <a:pt x="6753" y="11754"/>
                  </a:cubicBezTo>
                  <a:cubicBezTo>
                    <a:pt x="7172" y="11738"/>
                    <a:pt x="8090" y="11526"/>
                    <a:pt x="8234" y="11072"/>
                  </a:cubicBezTo>
                  <a:cubicBezTo>
                    <a:pt x="8376" y="10617"/>
                    <a:pt x="8279" y="10176"/>
                    <a:pt x="9074" y="9984"/>
                  </a:cubicBezTo>
                  <a:cubicBezTo>
                    <a:pt x="9870" y="9793"/>
                    <a:pt x="9805" y="10096"/>
                    <a:pt x="10327" y="9554"/>
                  </a:cubicBezTo>
                  <a:cubicBezTo>
                    <a:pt x="10522" y="9353"/>
                    <a:pt x="10755" y="9285"/>
                    <a:pt x="10972" y="9282"/>
                  </a:cubicBezTo>
                  <a:lnTo>
                    <a:pt x="10981" y="9248"/>
                  </a:lnTo>
                  <a:cubicBezTo>
                    <a:pt x="11806" y="6626"/>
                    <a:pt x="11722" y="3932"/>
                    <a:pt x="10904" y="1513"/>
                  </a:cubicBezTo>
                  <a:cubicBezTo>
                    <a:pt x="10837" y="1537"/>
                    <a:pt x="10770" y="1552"/>
                    <a:pt x="10703" y="1552"/>
                  </a:cubicBezTo>
                  <a:cubicBezTo>
                    <a:pt x="10628" y="1552"/>
                    <a:pt x="10553" y="1533"/>
                    <a:pt x="10480" y="1488"/>
                  </a:cubicBezTo>
                  <a:cubicBezTo>
                    <a:pt x="9985" y="1185"/>
                    <a:pt x="9518" y="892"/>
                    <a:pt x="9389" y="558"/>
                  </a:cubicBezTo>
                  <a:cubicBezTo>
                    <a:pt x="9280" y="275"/>
                    <a:pt x="8999" y="1"/>
                    <a:pt x="8713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1978050" y="3187600"/>
              <a:ext cx="42300" cy="30225"/>
            </a:xfrm>
            <a:custGeom>
              <a:avLst/>
              <a:gdLst/>
              <a:ahLst/>
              <a:cxnLst/>
              <a:rect l="l" t="t" r="r" b="b"/>
              <a:pathLst>
                <a:path w="1692" h="1209" extrusionOk="0">
                  <a:moveTo>
                    <a:pt x="1088" y="0"/>
                  </a:moveTo>
                  <a:cubicBezTo>
                    <a:pt x="992" y="0"/>
                    <a:pt x="929" y="79"/>
                    <a:pt x="764" y="179"/>
                  </a:cubicBezTo>
                  <a:cubicBezTo>
                    <a:pt x="510" y="335"/>
                    <a:pt x="167" y="491"/>
                    <a:pt x="118" y="740"/>
                  </a:cubicBezTo>
                  <a:cubicBezTo>
                    <a:pt x="76" y="957"/>
                    <a:pt x="0" y="1208"/>
                    <a:pt x="155" y="1208"/>
                  </a:cubicBezTo>
                  <a:cubicBezTo>
                    <a:pt x="178" y="1208"/>
                    <a:pt x="206" y="1203"/>
                    <a:pt x="241" y="1190"/>
                  </a:cubicBezTo>
                  <a:cubicBezTo>
                    <a:pt x="506" y="1097"/>
                    <a:pt x="520" y="867"/>
                    <a:pt x="848" y="853"/>
                  </a:cubicBezTo>
                  <a:cubicBezTo>
                    <a:pt x="1176" y="837"/>
                    <a:pt x="1691" y="323"/>
                    <a:pt x="1295" y="81"/>
                  </a:cubicBezTo>
                  <a:cubicBezTo>
                    <a:pt x="1202" y="24"/>
                    <a:pt x="1140" y="0"/>
                    <a:pt x="108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5843" y="1286549"/>
            <a:ext cx="3344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การเขียนอ้างอิงแทรกในเนื้อหา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การเขียนบรรณานุกรม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86" y="4784253"/>
            <a:ext cx="588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Source:https://home.kku.ac.th/phlib/doc/LibSkills/RefKKUstyle.pdf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71" y="2014338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ตัวอย่าง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American Psychological Association(APA) ,Vancouver </a:t>
            </a:r>
            <a:r>
              <a:rPr lang="en-US" sz="1800" b="1" dirty="0">
                <a:solidFill>
                  <a:srgbClr val="FF2283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Number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2283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xmlns="" id="{F024B632-8E8F-4973-A8B6-BD6ED34BF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1744" r="32252" b="57637"/>
          <a:stretch/>
        </p:blipFill>
        <p:spPr bwMode="auto">
          <a:xfrm>
            <a:off x="275870" y="2452085"/>
            <a:ext cx="3684993" cy="17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D6C555-9916-4912-BF5F-9CC0F228CEE4}"/>
              </a:ext>
            </a:extLst>
          </p:cNvPr>
          <p:cNvSpPr txBox="1"/>
          <p:nvPr/>
        </p:nvSpPr>
        <p:spPr>
          <a:xfrm>
            <a:off x="293039" y="4257347"/>
            <a:ext cx="40815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 เกี่ยวกับการจัดการวรรณกรรมและการอ้างอิง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24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B6F41-5A48-467A-8185-3E328A9C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90064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อ้างอิง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APA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B25873-04C9-4CB8-BEFE-29915BA9CD08}"/>
              </a:ext>
            </a:extLst>
          </p:cNvPr>
          <p:cNvSpPr txBox="1"/>
          <p:nvPr/>
        </p:nvSpPr>
        <p:spPr>
          <a:xfrm>
            <a:off x="1837188" y="997236"/>
            <a:ext cx="663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http://web.sut.ac.th/dpn/document/ir/%E0%B8%81%E0%B8%B2%E0%B8%A3%E0%B9%80%E0%B8%82%E0%B8%B5%E0%B8%A2%E0%B8%99%E0%B8%AD%E0%B9%89%E0%B8%B2%E0%B8%87%E0%B8%AD%E0%B8%B4%E0%B8%87_APA_6th_%E0%B8%A5%E0%B9%88%E0%B8%B2%E0%B8%AA%E0%B8%B8%E0%B8%94_A5.pdf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33CC1B-C575-4DD3-9E62-C364A466818B}"/>
              </a:ext>
            </a:extLst>
          </p:cNvPr>
          <p:cNvSpPr txBox="1"/>
          <p:nvPr/>
        </p:nvSpPr>
        <p:spPr>
          <a:xfrm>
            <a:off x="297809" y="1012384"/>
            <a:ext cx="1539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4765B6-B8CE-4835-B033-4CC48DB1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2378358"/>
            <a:ext cx="3031135" cy="26562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EC388A6-BE7B-4684-8858-3FF69851B33E}"/>
              </a:ext>
            </a:extLst>
          </p:cNvPr>
          <p:cNvGrpSpPr/>
          <p:nvPr/>
        </p:nvGrpSpPr>
        <p:grpSpPr>
          <a:xfrm>
            <a:off x="4048056" y="2378358"/>
            <a:ext cx="4953331" cy="2656260"/>
            <a:chOff x="4058327" y="2065952"/>
            <a:chExt cx="4649445" cy="24101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72FD6C5-6C85-42B4-B480-0E9E9C0F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8327" y="2065952"/>
              <a:ext cx="2419918" cy="21239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737ED33-56DD-4CC9-8E22-C1E9B784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6679" y="2082730"/>
              <a:ext cx="2161093" cy="23933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E1AA71-8A64-4706-A5C2-EF3958BA592A}"/>
              </a:ext>
            </a:extLst>
          </p:cNvPr>
          <p:cNvSpPr txBox="1"/>
          <p:nvPr/>
        </p:nvSpPr>
        <p:spPr>
          <a:xfrm>
            <a:off x="522000" y="1916693"/>
            <a:ext cx="24721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อ้างอิงในเนื้อหา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00F2E0-FC54-4614-AD34-4390EA1C60F1}"/>
              </a:ext>
            </a:extLst>
          </p:cNvPr>
          <p:cNvSpPr txBox="1"/>
          <p:nvPr/>
        </p:nvSpPr>
        <p:spPr>
          <a:xfrm>
            <a:off x="4153987" y="1898020"/>
            <a:ext cx="2863284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อ้างอิงบรรณานุกรม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74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การตรวจสอบความสมบูรณ์ของการทบทวนวรรณกรรมที่เกี่ยวข้องกับการวิจัย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387EBC-4FB2-4ED6-ADFF-C24E14AA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0" y="1285615"/>
            <a:ext cx="4973622" cy="3430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4E5554-C668-48D1-82D8-F7B378A7E1D5}"/>
              </a:ext>
            </a:extLst>
          </p:cNvPr>
          <p:cNvSpPr txBox="1"/>
          <p:nvPr/>
        </p:nvSpPr>
        <p:spPr>
          <a:xfrm>
            <a:off x="5184922" y="1915727"/>
            <a:ext cx="37477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เมื่อนักวิจัยได้เขียนรายงานบทที่เกี่ยวข้องกับการทบทวนวรรณกรรมแล้ว นักวิจัยควรได้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ตรวจสอบความสมบูรณ์ของวรรณกรรม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ที่เกี่ยวข้องกับการวิจัยที่ได้ทบทวนมาในประเด็นสำคัญที่เกี่ยวข้องกับงาน </a:t>
            </a:r>
            <a:r>
              <a:rPr lang="en-US" sz="22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เพื่อลดช่องว่างสำหรับการวิจารณ์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และการเติมเต็มงานวิจัยของนักวิจัยเองให้สมบูรณ์ที่สุด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</p:txBody>
      </p:sp>
    </p:spTree>
    <p:extLst>
      <p:ext uri="{BB962C8B-B14F-4D97-AF65-F5344CB8AC3E}">
        <p14:creationId xmlns:p14="http://schemas.microsoft.com/office/powerpoint/2010/main" val="4242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820" y="770485"/>
            <a:ext cx="8241290" cy="1935300"/>
          </a:xfrm>
        </p:spPr>
        <p:txBody>
          <a:bodyPr/>
          <a:lstStyle/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วรรณกรรม</a:t>
            </a: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ผลงานเขียนทางวิชาการที่เป็นเอกสารที่อยู่ในรูปแบบของสิ่งพิมพ์ที่ได้มีการจัดไว้อย่างเป็นระบบ มักเกี่ยวข้องกับ ทฤษฎี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(theoretical reference)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(model reference)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 วรรณกรรมเชิงประจักษ์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(empirical reference)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นำความรู้ในอดีตในเรื่องที่กำลังศึกษาอยู่มาใช้ประโยชน์ในการกำหนดเป็นกรอบในการศึกษา ค้นคว้าประเด็นที่สำคัญของปัญหาการวิจัย ตัวแปร แนวคิด ทฤษฎี วิธีดำเนินการวิจัย เพื่อให้ครอบคลุมประเด็นที่สำคัญของสิ่งที่ศึกษามา (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Donald R. and Cooper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Pamela S. Schindler, 2011, p. 43)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ความหมายของการทบทวน</a:t>
            </a: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วรรณกรรม</a:t>
            </a:r>
          </a:p>
          <a:p>
            <a:pPr algn="l"/>
            <a:r>
              <a:rPr lang="en-US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Literature Review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8844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067963" y="1409991"/>
            <a:ext cx="703599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ให้ </a:t>
            </a:r>
            <a:r>
              <a:rPr lang="th-TH" dirty="0" err="1" smtClean="0"/>
              <a:t>นศ</a:t>
            </a:r>
            <a:r>
              <a:rPr lang="th-TH" dirty="0" smtClean="0"/>
              <a:t>. ระบุแนวคิดและทฤษฎีที่จะนำมาใส่ในวิทยานิพนธ์ โดยให้ระบุแหล่งที่มา</a:t>
            </a:r>
            <a:r>
              <a:rPr lang="th-TH" dirty="0" smtClean="0"/>
              <a:t>ด้วย </a:t>
            </a:r>
            <a:r>
              <a:rPr lang="en-US" dirty="0" smtClean="0"/>
              <a:t>(</a:t>
            </a:r>
            <a:r>
              <a:rPr lang="th-TH" dirty="0" smtClean="0"/>
              <a:t>อย่าง</a:t>
            </a:r>
            <a:r>
              <a:rPr lang="th-TH" dirty="0"/>
              <a:t>น้อย </a:t>
            </a:r>
            <a:r>
              <a:rPr lang="en-US" dirty="0"/>
              <a:t>2 </a:t>
            </a:r>
            <a:r>
              <a:rPr lang="th-TH" dirty="0"/>
              <a:t>แนวคิดและทฤษฎี</a:t>
            </a:r>
            <a:r>
              <a:rPr lang="en-US" dirty="0"/>
              <a:t>)</a:t>
            </a:r>
            <a:endParaRPr lang="th-TH" dirty="0" smtClean="0"/>
          </a:p>
          <a:p>
            <a:r>
              <a:rPr lang="th-TH" b="1" dirty="0" smtClean="0">
                <a:solidFill>
                  <a:srgbClr val="FF0000"/>
                </a:solidFill>
              </a:rPr>
              <a:t>ตัวอย่าง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th-TH" dirty="0">
                <a:solidFill>
                  <a:srgbClr val="FF0000"/>
                </a:solidFill>
              </a:rPr>
              <a:t>ผลการดำเนินงานขององค์กร </a:t>
            </a:r>
            <a:r>
              <a:rPr lang="en-US" dirty="0">
                <a:solidFill>
                  <a:srgbClr val="FF0000"/>
                </a:solidFill>
              </a:rPr>
              <a:t>(Organizational Performance)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ผลการดำเนินงาน (อัมพาพร </a:t>
            </a:r>
            <a:r>
              <a:rPr lang="th-TH" dirty="0" err="1">
                <a:solidFill>
                  <a:srgbClr val="FF0000"/>
                </a:solidFill>
              </a:rPr>
              <a:t>จิน</a:t>
            </a:r>
            <a:r>
              <a:rPr lang="th-TH" dirty="0">
                <a:solidFill>
                  <a:srgbClr val="FF0000"/>
                </a:solidFill>
              </a:rPr>
              <a:t>ตามุข</a:t>
            </a:r>
            <a:r>
              <a:rPr lang="en-US" dirty="0">
                <a:solidFill>
                  <a:srgbClr val="FF0000"/>
                </a:solidFill>
              </a:rPr>
              <a:t>, 2547)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ผลการดำเนินงานของ</a:t>
            </a:r>
            <a:r>
              <a:rPr lang="th-TH" dirty="0" smtClean="0">
                <a:solidFill>
                  <a:srgbClr val="FF0000"/>
                </a:solidFill>
              </a:rPr>
              <a:t>องค์กร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Burke and Litwin,1992)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การวัด ผลการดำเนินงานขององค์กร (</a:t>
            </a:r>
            <a:r>
              <a:rPr lang="en-US" dirty="0" err="1">
                <a:solidFill>
                  <a:srgbClr val="FF0000"/>
                </a:solidFill>
              </a:rPr>
              <a:t>Kurniawan</a:t>
            </a:r>
            <a:r>
              <a:rPr lang="en-US" dirty="0">
                <a:solidFill>
                  <a:srgbClr val="FF0000"/>
                </a:solidFill>
              </a:rPr>
              <a:t> et al., 2020) + …….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th-TH" dirty="0">
                <a:solidFill>
                  <a:srgbClr val="FF0000"/>
                </a:solidFill>
              </a:rPr>
              <a:t>การปฏิบัติด้านการจัดการ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 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 </a:t>
            </a:r>
            <a:r>
              <a:rPr lang="en-US" dirty="0">
                <a:solidFill>
                  <a:srgbClr val="FF0000"/>
                </a:solidFill>
              </a:rPr>
              <a:t>(Lambert, 1998)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Sarkis</a:t>
            </a:r>
            <a:r>
              <a:rPr lang="en-US" dirty="0">
                <a:solidFill>
                  <a:srgbClr val="FF0000"/>
                </a:solidFill>
              </a:rPr>
              <a:t> et al.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2011</a:t>
            </a:r>
            <a:r>
              <a:rPr lang="th-TH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องค์ประกอบของการจัดการ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</a:t>
            </a:r>
            <a:r>
              <a:rPr lang="en-US" dirty="0">
                <a:solidFill>
                  <a:srgbClr val="FF0000"/>
                </a:solidFill>
              </a:rPr>
              <a:t> (Teixeira et al., 2016) + …….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067963" y="1409991"/>
            <a:ext cx="703599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ให้ </a:t>
            </a:r>
            <a:r>
              <a:rPr lang="th-TH" dirty="0" err="1" smtClean="0"/>
              <a:t>นศ</a:t>
            </a:r>
            <a:r>
              <a:rPr lang="th-TH" dirty="0" smtClean="0"/>
              <a:t>. ระบุแนวคิดและทฤษฎีที่จะนำมาใส่ในวิทยานิพนธ์ โดยให้ระบุแหล่งที่มา</a:t>
            </a:r>
            <a:r>
              <a:rPr lang="th-TH" dirty="0" smtClean="0"/>
              <a:t>ด้วย</a:t>
            </a:r>
            <a:endParaRPr lang="th-TH" dirty="0" smtClean="0"/>
          </a:p>
          <a:p>
            <a:r>
              <a:rPr lang="th-TH" b="1" dirty="0" smtClean="0"/>
              <a:t>ตัวอย่าง</a:t>
            </a:r>
            <a:endParaRPr lang="en-US" dirty="0"/>
          </a:p>
          <a:p>
            <a:r>
              <a:rPr lang="th-TH" b="1" dirty="0">
                <a:solidFill>
                  <a:srgbClr val="FF0000"/>
                </a:solidFill>
              </a:rPr>
              <a:t>รายการอ้างอิง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อัมพาพร จินดามุข </a:t>
            </a:r>
            <a:r>
              <a:rPr lang="en-US" dirty="0">
                <a:solidFill>
                  <a:srgbClr val="FF0000"/>
                </a:solidFill>
              </a:rPr>
              <a:t>(2547). </a:t>
            </a:r>
            <a:r>
              <a:rPr lang="th-TH" b="1" dirty="0">
                <a:solidFill>
                  <a:srgbClr val="FF0000"/>
                </a:solidFill>
              </a:rPr>
              <a:t>ความสัมพันธ์ระหว่างแนวทางการดำเนินธุรกิจที่มุ่งเน้นการประกอบการและมุ่งเน้นการตลาดต่อผลประกอบการของวิสาหกิจขนาดกลางและขนาดย่อม.</a:t>
            </a:r>
            <a:r>
              <a:rPr lang="th-TH" dirty="0">
                <a:solidFill>
                  <a:srgbClr val="FF0000"/>
                </a:solidFill>
              </a:rPr>
              <a:t> งานวิจัย. มหาวิทยาลัยมหาสารคาม.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Burke, W. W. &amp; </a:t>
            </a:r>
            <a:r>
              <a:rPr lang="en-US" dirty="0" err="1">
                <a:solidFill>
                  <a:srgbClr val="FF0000"/>
                </a:solidFill>
              </a:rPr>
              <a:t>Litwin</a:t>
            </a:r>
            <a:r>
              <a:rPr lang="en-US" dirty="0">
                <a:solidFill>
                  <a:srgbClr val="FF0000"/>
                </a:solidFill>
              </a:rPr>
              <a:t>, G</a:t>
            </a:r>
            <a:r>
              <a:rPr lang="th-TH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H. (1992). A Causal Model of </a:t>
            </a:r>
            <a:r>
              <a:rPr lang="en-US" dirty="0" err="1">
                <a:solidFill>
                  <a:srgbClr val="FF0000"/>
                </a:solidFill>
              </a:rPr>
              <a:t>Organisation</a:t>
            </a:r>
            <a:r>
              <a:rPr lang="en-US" dirty="0">
                <a:solidFill>
                  <a:srgbClr val="FF0000"/>
                </a:solidFill>
              </a:rPr>
              <a:t> Performance and Change. </a:t>
            </a:r>
            <a:r>
              <a:rPr lang="en-US" b="1" dirty="0">
                <a:solidFill>
                  <a:srgbClr val="FF0000"/>
                </a:solidFill>
              </a:rPr>
              <a:t>Journal of Management, 18</a:t>
            </a:r>
            <a:r>
              <a:rPr lang="en-US" dirty="0">
                <a:solidFill>
                  <a:srgbClr val="FF0000"/>
                </a:solidFill>
              </a:rPr>
              <a:t>(3), 523–545.</a:t>
            </a:r>
          </a:p>
          <a:p>
            <a:r>
              <a:rPr lang="th-TH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Kurniawan</a:t>
            </a:r>
            <a:r>
              <a:rPr lang="en-US" dirty="0">
                <a:solidFill>
                  <a:srgbClr val="FF0000"/>
                </a:solidFill>
              </a:rPr>
              <a:t>, R., </a:t>
            </a:r>
            <a:r>
              <a:rPr lang="en-US" dirty="0" err="1">
                <a:solidFill>
                  <a:srgbClr val="FF0000"/>
                </a:solidFill>
              </a:rPr>
              <a:t>Budiastuti</a:t>
            </a:r>
            <a:r>
              <a:rPr lang="en-US" dirty="0">
                <a:solidFill>
                  <a:srgbClr val="FF0000"/>
                </a:solidFill>
              </a:rPr>
              <a:t>, D., </a:t>
            </a:r>
            <a:r>
              <a:rPr lang="en-US" dirty="0" err="1">
                <a:solidFill>
                  <a:srgbClr val="FF0000"/>
                </a:solidFill>
              </a:rPr>
              <a:t>Hamsal</a:t>
            </a:r>
            <a:r>
              <a:rPr lang="en-US" dirty="0">
                <a:solidFill>
                  <a:srgbClr val="FF0000"/>
                </a:solidFill>
              </a:rPr>
              <a:t>, M., &amp; </a:t>
            </a:r>
            <a:r>
              <a:rPr lang="en-US" dirty="0" err="1">
                <a:solidFill>
                  <a:srgbClr val="FF0000"/>
                </a:solidFill>
              </a:rPr>
              <a:t>Kosasih</a:t>
            </a:r>
            <a:r>
              <a:rPr lang="en-US" dirty="0">
                <a:solidFill>
                  <a:srgbClr val="FF0000"/>
                </a:solidFill>
              </a:rPr>
              <a:t>, W. (2020). Networking capability and firm performance: the mediating role of market orientation and business process agility. </a:t>
            </a:r>
            <a:r>
              <a:rPr lang="en-US" b="1" dirty="0">
                <a:solidFill>
                  <a:srgbClr val="FF0000"/>
                </a:solidFill>
              </a:rPr>
              <a:t>Journal of Business &amp; Industrial Marketing,</a:t>
            </a:r>
            <a:r>
              <a:rPr lang="en-US" dirty="0">
                <a:solidFill>
                  <a:srgbClr val="FF0000"/>
                </a:solidFill>
              </a:rPr>
              <a:t> https://doi.org/10.1108/JBIM-01-2020-.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60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6200" y="1277368"/>
            <a:ext cx="3264000" cy="2631407"/>
          </a:xfrm>
        </p:spPr>
        <p:txBody>
          <a:bodyPr/>
          <a:lstStyle/>
          <a:p>
            <a:r>
              <a:rPr lang="th-TH" sz="2400" dirty="0" smtClean="0"/>
              <a:t>แนวคิดและทฤษฏี</a:t>
            </a:r>
          </a:p>
          <a:p>
            <a:r>
              <a:rPr lang="th-TH" sz="2400" dirty="0" smtClean="0"/>
              <a:t>งานวิจัยที่เกี่ยวข้อง</a:t>
            </a:r>
          </a:p>
          <a:p>
            <a:r>
              <a:rPr lang="th-TH" sz="2400" dirty="0" smtClean="0"/>
              <a:t>กรอบแนวคิดการวิจัย</a:t>
            </a:r>
            <a:endParaRPr lang="th-TH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2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98" y="770485"/>
            <a:ext cx="8551024" cy="1935300"/>
          </a:xfrm>
        </p:spPr>
        <p:txBody>
          <a:bodyPr/>
          <a:lstStyle/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การทบทวนวรรณกรรมที่เกี่ยวข้องกับงานวิจัยธุรกิจ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หมายถึง การเรียบเรียงเนื้อหา แนวคิด และทฤษฎี ในลักษณะการ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เชื่อมโยงปรากฏการณ์ในทางธุรกิจ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ที่เกี่ยวข้องกับการวิจัยที่นักวิจัยกำลัง ศึกษาอยู่ จากแหล่งข้อมูลต่างๆ ที่ปรากฏ ทั้งที่อยู่ในรูปของสิ่งพิมพ์และไม่ได้อยู่ในรูปของสิ่งพิมพ์ เพื่อนำไปใช้ประโยชน์ในขั้นตอน ความสำคัญหรือที่มาของปัญหา ตัวแปรและสมมติฐาน การออกแบบ การวิจัย ระเบียบวิธีวิจัย และการอภิปรายผล หรือกล่าวอีกนัยหนึ่งว่าการทบทวนวรรณกรรมเพื่อนำไปใช้สนับสนุนความเป็นเหตุเป็นผลในทุกขั้นตอนของกระบวนการ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267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F677DC-D38D-4AE4-8953-1C8DA53F2A1D}"/>
              </a:ext>
            </a:extLst>
          </p:cNvPr>
          <p:cNvSpPr txBox="1"/>
          <p:nvPr/>
        </p:nvSpPr>
        <p:spPr>
          <a:xfrm>
            <a:off x="353890" y="997922"/>
            <a:ext cx="85719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เพื่อสืบค้นข้อมูลที่เกี่ยวข้องกับปัญหาการวิจัย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ว่าปัญหาการวิจัยที่ผู้วิจัย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สนใจศึกษานั้น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มีนักวิชาการ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หรือนักวิจัยคนอื่นๆศึกษาไว้แล้วหรือไม่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อย่างไร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หรือถ้าหากมีนักวิจัย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ศึกษาแล้วแต่ยังมีประเด็นที่เป็นปัญหาที่ควรต้องศึกษาต่อยอดได้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นักวิจัยก็สามารถท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การวิจัยได้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ดังนั้นการสืบค้นข้อมูลในส่วนนี้เพื่อป้องกันการท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วิจัยซ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ซ้อนในปัญหา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เดียวกัน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เพื่อรวบรวมและวิเคราะห์ผลการวิจัยที่เกี่ยวข้องกับตัวแปร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เพื่อรวบรวมและวิเคราะห์ผลการวิจัยว่างานวิจัยเรื่องอื่นที่นักวิจัยท่านอื่นทำวิจัยไว้ เกี่ยวข้องกับตัวแปรใดบ้างเป็นตัวแปรที่ใกล้เคียงกับตัวแปรที่ผู้วิจัยกำลังจะศึกษาหรือไม่อย่างไร และนักวิจัยท่านอื่นมีเครื่องมือ วัดตัวแปรที่ศึกษาอย่างไรบ้าง ผู้วิจัยจะได้นำมาใช้ประโยชน์สำหรับการเลือกตัวแปรที่เหมาะสม และ การกำหนดสมมติฐานในงานวิจัยและเหตุผลสนับสนุนในการเลือกตัวแปรต่อไป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F677DC-D38D-4AE4-8953-1C8DA53F2A1D}"/>
              </a:ext>
            </a:extLst>
          </p:cNvPr>
          <p:cNvSpPr txBox="1"/>
          <p:nvPr/>
        </p:nvSpPr>
        <p:spPr>
          <a:xfrm>
            <a:off x="281419" y="1037801"/>
            <a:ext cx="87031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เพื่อศึกษาว่าแนวคิดหรือทฤษฎีใด เหมาะสำหรับใช้สนับสนุนสมมติฐานการวิจัยหรือใช้</a:t>
            </a:r>
          </a:p>
          <a:p>
            <a:pPr algn="ju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อธิบายปัญหาการวิจัย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ที่ผู้วิจัยสนใจศึกษา เพราะแนวคิดหรือทฤษฎีที่ปรากฏอยู่ในปัจจุบันมีหลาย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แนวคิดแต่ละแนวคิดมีพื้นฐานที่มาที่แตกต่างกัน ทั้งนี้หากผู้วิจัยเลือกแนวคิดใดแนวคิดหนึ่งมาใช้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ในงานวิจัย หรือสนับสนุนสมมติฐานก็สามารถให้เหตุผลในการเลือกแนวคิดนั้นได้ถูกต้องตามหลัก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วิชาการ การวิจัยธุรกิจจึงควรเน้นศึกษาแนวคิด ทฤษฎีที่ใช้ในการบริหารจัดการทางธุรกิจหรือแนวคิด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ที่เป็นศาสตร์ที่อยู่ใกล้เคียงกับศาสตร์ทางด้านบริหารธุรกิจเป็นสำคัญ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เพื่อรวบรวมแนวคิด ทฤษฎี และงานวิจัยที่เกี่ยวข้องสำหรับการอภิปรายผล หรือสนับสนุน</a:t>
            </a:r>
          </a:p>
          <a:p>
            <a:pPr algn="ju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การค้นพบในงานวิจัยที่สอดคล้องหรือขัดแย้งกับนักวิจัยคนอื่น 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หลากหลายจะทำให้นักวิจัยอภิปรายผลได้ลุ่มลึก บ่งบอกถึงความสามารถทางวิชาการที่กว้างขวางและลึกซึ้ง เป็นลำดับ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1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F677DC-D38D-4AE4-8953-1C8DA53F2A1D}"/>
              </a:ext>
            </a:extLst>
          </p:cNvPr>
          <p:cNvSpPr txBox="1"/>
          <p:nvPr/>
        </p:nvSpPr>
        <p:spPr>
          <a:xfrm>
            <a:off x="522000" y="1602254"/>
            <a:ext cx="810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เพื่อศึกษาวิธีดำเนินการวิจัย ระเบียบวิธีวิจัย ประชากรที่ศึกษา ขนาดของกลุ่ม</a:t>
            </a:r>
            <a:r>
              <a:rPr lang="th-TH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เครื่องมือ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 วิธีการเก็บรวบรวมข้อมูลและสถิติที่ใช้ในการวิเคราะห์ข้อมูล จุดอ่อนและจุดแข็งของงานวิจัยแต่ละเรื่องในประเด็นปัญหาและชื่อเรื่องวิจัยที่ใกล้เคียงกั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ใช้ประโยชน์ในการออกแบบงานวิจัยให้เหมาะสมกับปัญหาการวิจัยที่ผู้วิจัยสนใจศึกษา จะช่วยให้งานวิจัยของผู้วิจัยมีระเบียบวิธีที่เหมาะส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844499-41AB-4018-A920-F7560E0B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4939" y="888015"/>
            <a:ext cx="6914369" cy="38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71B4FD"/>
      </a:accent1>
      <a:accent2>
        <a:srgbClr val="F7D990"/>
      </a:accent2>
      <a:accent3>
        <a:srgbClr val="674EA7"/>
      </a:accent3>
      <a:accent4>
        <a:srgbClr val="FF2283"/>
      </a:accent4>
      <a:accent5>
        <a:srgbClr val="589CE6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1238</Words>
  <Application>Microsoft Office PowerPoint</Application>
  <PresentationFormat>On-screen Show (16:9)</PresentationFormat>
  <Paragraphs>180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Angsana New</vt:lpstr>
      <vt:lpstr>Be Vietnam ExtraBold</vt:lpstr>
      <vt:lpstr>TH Niramit AS</vt:lpstr>
      <vt:lpstr>Fira Sans Extra Condensed Medium</vt:lpstr>
      <vt:lpstr>Nunito Light</vt:lpstr>
      <vt:lpstr>Dosis ExtraLight</vt:lpstr>
      <vt:lpstr>Raleway Thin</vt:lpstr>
      <vt:lpstr>Libre Franklin</vt:lpstr>
      <vt:lpstr>Libre Franklin Thin</vt:lpstr>
      <vt:lpstr>Isometric SEO Strategy by Slidesgo</vt:lpstr>
      <vt:lpstr>College Newsletter by Slidesgo</vt:lpstr>
      <vt:lpstr>การวิจัยเชิงธุรกิจด้านโลจิสติกส์และซัพพลายเชน Business Research on Logistics and Supply Chain </vt:lpstr>
      <vt:lpstr>การศึกษาเอกสารและวรรณกรรมที่เกี่ยวข้อง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ขั้นตอนการทบทวนวรรณกรรม</vt:lpstr>
      <vt:lpstr>ขั้นตอนการทบทวนวรรณกรรม</vt:lpstr>
      <vt:lpstr>ขั้นตอนการทบทวนวรรณกรรม</vt:lpstr>
      <vt:lpstr>PowerPoint Presentation</vt:lpstr>
      <vt:lpstr>PowerPoint Presentation</vt:lpstr>
      <vt:lpstr>PowerPoint Presentation</vt:lpstr>
      <vt:lpstr>PowerPoint Presentation</vt:lpstr>
      <vt:lpstr>การสืบค้นงานวิจัย</vt:lpstr>
      <vt:lpstr>PowerPoint Presentation</vt:lpstr>
      <vt:lpstr>PowerPoint Presentation</vt:lpstr>
      <vt:lpstr>การเขียนอ้างอิง</vt:lpstr>
      <vt:lpstr>อ้างอิง APA</vt:lpstr>
      <vt:lpstr>การตรวจสอบความสมบูรณ์ของการทบทวนวรรณกรรมที่เกี่ยวข้องกับการวิจัย</vt:lpstr>
      <vt:lpstr>Assignment</vt:lpstr>
      <vt:lpstr>Assignment</vt:lpstr>
      <vt:lpstr>เอกสารอ้างอิง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cls1208</cp:lastModifiedBy>
  <cp:revision>92</cp:revision>
  <dcterms:modified xsi:type="dcterms:W3CDTF">2023-07-23T06:46:19Z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