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6" r:id="rId17"/>
    <p:sldId id="277" r:id="rId18"/>
    <p:sldId id="278" r:id="rId19"/>
    <p:sldId id="287" r:id="rId20"/>
    <p:sldId id="289" r:id="rId21"/>
    <p:sldId id="280" r:id="rId22"/>
    <p:sldId id="290" r:id="rId23"/>
    <p:sldId id="281" r:id="rId24"/>
    <p:sldId id="282" r:id="rId25"/>
    <p:sldId id="283" r:id="rId26"/>
    <p:sldId id="300" r:id="rId27"/>
    <p:sldId id="284" r:id="rId28"/>
    <p:sldId id="285" r:id="rId29"/>
    <p:sldId id="286" r:id="rId30"/>
    <p:sldId id="291" r:id="rId31"/>
    <p:sldId id="292" r:id="rId32"/>
    <p:sldId id="297" r:id="rId33"/>
    <p:sldId id="298" r:id="rId34"/>
    <p:sldId id="293" r:id="rId35"/>
    <p:sldId id="294" r:id="rId36"/>
    <p:sldId id="299" r:id="rId37"/>
    <p:sldId id="295" r:id="rId38"/>
    <p:sldId id="288" r:id="rId39"/>
    <p:sldId id="296" r:id="rId4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C548-1016-4E0D-AEE2-8AEA98BB5413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D5A0F-3191-4EEC-B774-D9CAB6DBD5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72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dirty="0"/>
              <a:t>บทบาทของโลจิสติกส์และซัพพลายเชนต่อองค์กรและต่อระบบเศรษฐกิจ ดำเนินงานด้านโลจิสติกส์และซัพพลายเชน การจัดหา การจัดซื้อ การจัดการสินค้าคงคลัง การผลิต การขนส่ง การให้บริการลูกค้าตลอดจนการนำเอาเทคโนโลยีสมัยใหม่มาใช้ในการประเมินการทำงานของระบบโลจิสติกส์และซัพพลายเชน เพื่อสร้างความได้เปรียบอย่างยั่งยืน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2A451-6662-43C3-B8F9-1EC285D3E09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88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01934E-B187-4724-8665-55FF9FE038CA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2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F1E370-9462-4302-933C-9A3467C4B8BC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5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29DA11-EF26-4B4D-A5E4-DA02B7888CEA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1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altLang="en-US" sz="800" smtClean="0"/>
              <a:t>โลจิสติกส์ประกอบด้วยกิจกรรมจำนวนมากที่เกี่ยวเนื่องกับกระบวนการของธุรกิจ ได้แก่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th-TH" altLang="en-US" sz="800" smtClean="0"/>
              <a:t>การให้บริการลูกค้า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การพยากรณ์ความต้องการ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การจัดการสินค้าคงคลัง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การจัดการกิจกรรมยกขน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การจัดการบรรจุภัณฑ์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การบริหารคลังสินค้า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การขนส่ง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การจัดการสินค้าส่งกลัง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การจัดซื้อ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การคัดเลือกที่ตั้ง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การจัดการคำสั่งซื้อ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th-TH" altLang="en-US" sz="800" smtClean="0"/>
              <a:t>การจัดการวัสดุ</a:t>
            </a:r>
          </a:p>
        </p:txBody>
      </p:sp>
    </p:spTree>
    <p:extLst>
      <p:ext uri="{BB962C8B-B14F-4D97-AF65-F5344CB8AC3E}">
        <p14:creationId xmlns:p14="http://schemas.microsoft.com/office/powerpoint/2010/main" val="171801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BBF4BA-1DB9-41F5-A29E-BDBEB99047A1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th-TH" altLang="en-US" sz="1200">
              <a:latin typeface="Arial" panose="020B0604020202020204" pitchFamily="34" charset="0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D2C23B7-81CD-4E8C-83E1-2A18E6AB2473}" type="slidenum">
              <a:rPr lang="en-US" altLang="en-US" sz="1200"/>
              <a:pPr algn="r"/>
              <a:t>16</a:t>
            </a:fld>
            <a:endParaRPr lang="th-TH" altLang="en-US" sz="1200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2075" y="690563"/>
            <a:ext cx="6954838" cy="3913187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8200" y="43164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1" tIns="45550" rIns="91101" bIns="45550"/>
          <a:lstStyle/>
          <a:p>
            <a:pPr eaLnBrk="1" hangingPunct="1"/>
            <a:r>
              <a:rPr lang="en-US" altLang="en-US" smtClean="0">
                <a:cs typeface="Cordia New" panose="020B0304020202020204" pitchFamily="34" charset="-34"/>
              </a:rPr>
              <a:t>Questions:</a:t>
            </a:r>
          </a:p>
          <a:p>
            <a:pPr eaLnBrk="1" hangingPunct="1"/>
            <a:r>
              <a:rPr lang="en-US" altLang="en-US" smtClean="0">
                <a:cs typeface="Cordia New" panose="020B0304020202020204" pitchFamily="34" charset="-34"/>
              </a:rPr>
              <a:t>Should we add “Money flow” ?</a:t>
            </a:r>
          </a:p>
          <a:p>
            <a:pPr eaLnBrk="1" hangingPunct="1"/>
            <a:r>
              <a:rPr lang="en-US" altLang="en-US" smtClean="0">
                <a:cs typeface="Cordia New" panose="020B0304020202020204" pitchFamily="34" charset="-34"/>
              </a:rPr>
              <a:t>Is the “Return Channel” a process?</a:t>
            </a:r>
          </a:p>
        </p:txBody>
      </p:sp>
    </p:spTree>
    <p:extLst>
      <p:ext uri="{BB962C8B-B14F-4D97-AF65-F5344CB8AC3E}">
        <p14:creationId xmlns:p14="http://schemas.microsoft.com/office/powerpoint/2010/main" val="313213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BD7232-ECDC-490C-86AB-CF81B15100D9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2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507BFE-04FE-4558-AEAE-19CE65790F1C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8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507BFE-04FE-4558-AEAE-19CE65790F1C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2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D13BBF-91F4-4DAF-B964-9F41151E2D12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1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5680EC-71C1-4FAA-B54E-EF59F0315441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8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 anchor="b"/>
          <a:lstStyle>
            <a:lvl1pPr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47E29E9-1264-4A47-A5DD-6086752A0EB6}" type="slidenum">
              <a:rPr lang="en-US" altLang="en-US" sz="1200">
                <a:latin typeface="Arial" panose="020B0604020202020204" pitchFamily="34" charset="0"/>
                <a:cs typeface="Angsana New" panose="02020603050405020304" pitchFamily="18" charset="-34"/>
              </a:rPr>
              <a:pPr algn="r" eaLnBrk="1" hangingPunct="1"/>
              <a:t>4</a:t>
            </a:fld>
            <a:endParaRPr lang="th-TH" altLang="en-US" sz="12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/>
          <a:lstStyle/>
          <a:p>
            <a:pPr eaLnBrk="1" hangingPunct="1"/>
            <a:endParaRPr lang="th-TH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921722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50A88C-C450-4569-82D4-72D6D7BA13D4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1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F1C27F-9F16-4C2B-9B83-3B37F1E09BE0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31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681238-50B5-415C-8A8F-C6431023F6A8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83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21C7EA-EE9D-412E-AFCF-6DC8F4BA913D}" type="slidenum">
              <a:rPr lang="en-US" altLang="en-US" sz="1200">
                <a:latin typeface="Arial" panose="020B0604020202020204" pitchFamily="34" charset="0"/>
              </a:rPr>
              <a:pPr/>
              <a:t>29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/>
          <a:lstStyle/>
          <a:p>
            <a:r>
              <a:rPr lang="en-US" altLang="en-US" smtClean="0"/>
              <a:t>Usa </a:t>
            </a:r>
            <a:r>
              <a:rPr lang="th-TH" altLang="en-US" smtClean="0"/>
              <a:t>เคลื่อนกำลัง กว่า </a:t>
            </a:r>
            <a:r>
              <a:rPr lang="en-US" altLang="en-US" smtClean="0"/>
              <a:t>2</a:t>
            </a:r>
            <a:r>
              <a:rPr lang="th-TH" altLang="en-US" smtClean="0"/>
              <a:t> แสนคน ภายใน </a:t>
            </a:r>
            <a:r>
              <a:rPr lang="en-US" altLang="en-US" smtClean="0"/>
              <a:t>1</a:t>
            </a:r>
            <a:r>
              <a:rPr lang="th-TH" altLang="en-US" smtClean="0"/>
              <a:t> สัปดาห์ ในการทำสงคราม นับว่าเป็นการวางแผนด้านโลจีสติกส์ที่ดี จนมีชัยชนะในสงคราม</a:t>
            </a:r>
            <a:endParaRPr lang="en-US" alt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23" tIns="45062" rIns="90123" bIns="45062" anchor="b"/>
          <a:lstStyle>
            <a:lvl1pPr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D382854-CA03-4ED3-8644-C6A2308ED5F1}" type="slidenum">
              <a:rPr lang="en-US" altLang="en-US" sz="1200">
                <a:latin typeface="Arial" panose="020B0604020202020204" pitchFamily="34" charset="0"/>
                <a:cs typeface="Angsana New" panose="02020603050405020304" pitchFamily="18" charset="-34"/>
              </a:rPr>
              <a:pPr algn="r" eaLnBrk="1" hangingPunct="1"/>
              <a:t>5</a:t>
            </a:fld>
            <a:endParaRPr lang="th-TH" altLang="en-US" sz="12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210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A5CCFE-3B81-4247-8957-5EA4C85A5E3E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C2F26D-BC6D-4B1B-8599-FAD16FF1BD46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4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B641B0-D62B-4DF0-8CC0-916BEB052525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3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D2C422-B49E-4F65-9D24-45A1F468E5C8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03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C838F9-0951-4609-8AD9-DED349F2B1F3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6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4E81D2-5FEF-43D9-A62C-B55F5D06F945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th-TH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5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06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07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74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476250"/>
            <a:ext cx="11279716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2785" y="1268413"/>
            <a:ext cx="5226049" cy="5056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2034" y="1268413"/>
            <a:ext cx="5228167" cy="5056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508E-9EE2-4A7E-9A42-3421DA88EA9C}" type="datetime1">
              <a:rPr lang="th-TH"/>
              <a:pPr>
                <a:defRPr/>
              </a:pPr>
              <a:t>21/04/66</a:t>
            </a:fld>
            <a:endParaRPr lang="en-US" altLang="ko-K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sommanawat@gmail.com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51971-9A10-440B-8A2C-1639D1A217C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233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363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669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516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61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293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82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63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A6C6-27F6-4108-A4AB-639A94C4DA14}" type="datetimeFigureOut">
              <a:rPr lang="th-TH" smtClean="0"/>
              <a:t>21/04/66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1750-1F84-42EF-940A-F5298BD05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787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://images.google.co.th/images?q=tbn:y5InhkoQjbcJ:www.sitca.net/photos/thai_cooking/cooking_thai.jpg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0.wmf"/><Relationship Id="rId3" Type="http://schemas.openxmlformats.org/officeDocument/2006/relationships/hyperlink" Target="http://images.google.co.th/imgres?imgurl=http://photo.net/photo/pcd1765/morges-market-62.4.jpg&amp;imgrefurl=http://photo.net/photo/pcd1765/morges-market-62.tcl&amp;h=1054&amp;w=1556&amp;sz=341&amp;tbnid=kNcl98ZsZ28J:&amp;tbnh=101&amp;tbnw=150&amp;hl=th&amp;start=6&amp;prev=/images%3Fq%3Dmarket%26svnum%3D10%26hl%3Dth%26lr%3D" TargetMode="External"/><Relationship Id="rId7" Type="http://schemas.openxmlformats.org/officeDocument/2006/relationships/image" Target="../media/image16.jpeg"/><Relationship Id="rId12" Type="http://schemas.openxmlformats.org/officeDocument/2006/relationships/hyperlink" Target="http://images.google.co.th/imgres?imgurl=http://www.organictogo.com/images/storePhotos/StoreFrontwithDeliveryThumb.jpg&amp;imgrefurl=http://www.organictogo.com/check_delivery_area.cfm&amp;h=332&amp;w=500&amp;sz=108&amp;tbnid=TXG6xzvLVmIJ:&amp;tbnh=84&amp;tbnw=127&amp;hl=th&amp;start=48&amp;prev=/images%3Fq%3Dfood%2Bdelivery%26start%3D40%26svnum%3D10%26hl%3Dth%26lr%3D%26sa%3DN" TargetMode="External"/><Relationship Id="rId17" Type="http://schemas.openxmlformats.org/officeDocument/2006/relationships/image" Target="http://images.google.co.th/images?q=tbn:frIHydwl4SgJ:www.dcothai.com/images/products/bestofthaicuisine1.jpg" TargetMode="Externa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th/imgres?imgurl=http://www.sitca.net/photos/thai_cooking/cooking_thai.jpg&amp;imgrefurl=http://www.sitca.net/thai_cooking_school_classes.htm&amp;h=206&amp;w=306&amp;sz=16&amp;tbnid=y5InhkoQjbcJ:&amp;tbnh=75&amp;tbnw=112&amp;hl=th&amp;start=13&amp;prev=/images%3Fq%3Dthai%2Bcuisine%2Bcooking%26svnum%3D10%26hl%3Dth%26lr%3D" TargetMode="External"/><Relationship Id="rId11" Type="http://schemas.openxmlformats.org/officeDocument/2006/relationships/image" Target="http://images.google.co.th/images?q=tbn:5tlKUN6vH18J:th.r24.org/676154/patongbeach16.jpg" TargetMode="External"/><Relationship Id="rId5" Type="http://schemas.openxmlformats.org/officeDocument/2006/relationships/image" Target="http://images.google.co.th/images?q=tbn:kNcl98ZsZ28J:photo.net/photo/pcd1765/morges-market-62.4.jpg" TargetMode="External"/><Relationship Id="rId15" Type="http://schemas.openxmlformats.org/officeDocument/2006/relationships/hyperlink" Target="http://images.google.co.th/imgres?imgurl=http://www.dcothai.com/images/products/bestofthaicuisine1.jpg&amp;imgrefurl=http://www.dcothai.com/product_info.php%3FcPath%3D64%26products_id%3D285&amp;h=220&amp;w=150&amp;sz=13&amp;tbnid=frIHydwl4SgJ:&amp;tbnh=102&amp;tbnw=69&amp;hl=th&amp;start=28&amp;prev=/images%3Fq%3Dthai%2Bcuisine%26start%3D20%26svnum%3D10%26hl%3Dth%26lr%3D%26sa%3DN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hyperlink" Target="http://images.google.co.th/imgres?imgurl=http://th.r24.org/676154/patongbeach16.jpg&amp;imgrefurl=http://www.r24.org/ethailand.com/phuket/patongbeach/details/&amp;h=200&amp;w=290&amp;sz=21&amp;tbnid=5tlKUN6vH18J:&amp;tbnh=75&amp;tbnw=110&amp;hl=th&amp;start=68&amp;prev=/images%3Fq%3Dthai%2Bcuisine%26start%3D60%26svnum%3D10%26hl%3Dth%26lr%3D%26sa%3DN" TargetMode="External"/><Relationship Id="rId14" Type="http://schemas.openxmlformats.org/officeDocument/2006/relationships/image" Target="http://images.google.co.th/images?q=tbn:TXG6xzvLVmIJ:www.organictogo.com/images/storePhotos/StoreFrontwithDeliveryThumb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http://images.google.co.th/images?q=tbn:5tlKUN6vH18J:th.r24.org/676154/patongbeach16.jpg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://images.google.co.th/imgres?imgurl=http://photo.net/photo/pcd1765/morges-market-62.4.jpg&amp;imgrefurl=http://photo.net/photo/pcd1765/morges-market-62.tcl&amp;h=1054&amp;w=1556&amp;sz=341&amp;tbnid=kNcl98ZsZ28J:&amp;tbnh=101&amp;tbnw=150&amp;hl=th&amp;start=6&amp;prev=/images%3Fq%3Dmarket%26svnum%3D10%26hl%3Dth%26lr%3D" TargetMode="External"/><Relationship Id="rId7" Type="http://schemas.openxmlformats.org/officeDocument/2006/relationships/image" Target="../media/image17.jpeg"/><Relationship Id="rId12" Type="http://schemas.openxmlformats.org/officeDocument/2006/relationships/hyperlink" Target="http://images.google.co.th/imgres?imgurl=http://www.dcothai.com/images/products/bestofthaicuisine1.jpg&amp;imgrefurl=http://www.dcothai.com/product_info.php%3FcPath%3D64%26products_id%3D285&amp;h=220&amp;w=150&amp;sz=13&amp;tbnid=frIHydwl4SgJ:&amp;tbnh=102&amp;tbnw=69&amp;hl=th&amp;start=28&amp;prev=/images%3Fq%3Dthai%2Bcuisine%26start%3D20%26svnum%3D10%26hl%3Dth%26lr%3D%26sa%3DN" TargetMode="Externa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th/imgres?imgurl=http://th.r24.org/676154/patongbeach16.jpg&amp;imgrefurl=http://www.r24.org/ethailand.com/phuket/patongbeach/details/&amp;h=200&amp;w=290&amp;sz=21&amp;tbnid=5tlKUN6vH18J:&amp;tbnh=75&amp;tbnw=110&amp;hl=th&amp;start=68&amp;prev=/images%3Fq%3Dthai%2Bcuisine%26start%3D60%26svnum%3D10%26hl%3Dth%26lr%3D%26sa%3DN" TargetMode="External"/><Relationship Id="rId11" Type="http://schemas.openxmlformats.org/officeDocument/2006/relationships/image" Target="http://images.google.co.th/images?q=tbn:TXG6xzvLVmIJ:www.organictogo.com/images/storePhotos/StoreFrontwithDeliveryThumb.jpg" TargetMode="External"/><Relationship Id="rId5" Type="http://schemas.openxmlformats.org/officeDocument/2006/relationships/image" Target="http://images.google.co.th/images?q=tbn:kNcl98ZsZ28J:photo.net/photo/pcd1765/morges-market-62.4.jpg" TargetMode="External"/><Relationship Id="rId15" Type="http://schemas.openxmlformats.org/officeDocument/2006/relationships/image" Target="../media/image21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images.google.co.th/imgres?imgurl=http://www.organictogo.com/images/storePhotos/StoreFrontwithDeliveryThumb.jpg&amp;imgrefurl=http://www.organictogo.com/check_delivery_area.cfm&amp;h=332&amp;w=500&amp;sz=108&amp;tbnid=TXG6xzvLVmIJ:&amp;tbnh=84&amp;tbnw=127&amp;hl=th&amp;start=48&amp;prev=/images%3Fq%3Dfood%2Bdelivery%26start%3D40%26svnum%3D10%26hl%3Dth%26lr%3D%26sa%3DN" TargetMode="External"/><Relationship Id="rId14" Type="http://schemas.openxmlformats.org/officeDocument/2006/relationships/image" Target="http://images.google.co.th/images?q=tbn:frIHydwl4SgJ:www.dcothai.com/images/products/bestofthaicuisine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31377" y="1197735"/>
            <a:ext cx="11060623" cy="131396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en-US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Management</a:t>
            </a:r>
            <a:endParaRPr lang="en-US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8817" y="633478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Santipong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Jirotkulkit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011" y="2511699"/>
            <a:ext cx="7722980" cy="769441"/>
          </a:xfrm>
          <a:prstGeom prst="rect">
            <a:avLst/>
          </a:prstGeom>
          <a:solidFill>
            <a:srgbClr val="FF7D7D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จัดการโลจิสติกส์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และซัพพลายเชน</a:t>
            </a:r>
            <a:endParaRPr lang="th-TH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Logistics Icon Showing Movement From 1 Place To The Next Royalty Free  Cliparts, Vectors, And Stock Illustration. Image 135000945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46" y="3280458"/>
            <a:ext cx="3528811" cy="35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34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078715" y="452765"/>
            <a:ext cx="4495801" cy="1325563"/>
          </a:xfrm>
        </p:spPr>
        <p:txBody>
          <a:bodyPr/>
          <a:lstStyle/>
          <a:p>
            <a:r>
              <a:rPr lang="th-TH" alt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คำนิยาม โลจิสติกส์ (ต่อ)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234" y="2408949"/>
            <a:ext cx="11080531" cy="3250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นิยามจาก </a:t>
            </a:r>
            <a:r>
              <a:rPr lang="en-US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The Council of Logistical Management : CLM</a:t>
            </a:r>
            <a:r>
              <a:rPr lang="en-US" altLang="ko-KR" sz="4400" dirty="0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/>
            </a:r>
            <a:br>
              <a:rPr lang="en-US" altLang="ko-KR" sz="4400" dirty="0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</a:br>
            <a:r>
              <a:rPr lang="en-US" altLang="ko-KR" sz="4400" dirty="0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	</a:t>
            </a:r>
            <a:r>
              <a:rPr lang="en-US" altLang="ko-KR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Logistics </a:t>
            </a:r>
            <a:r>
              <a:rPr lang="th-TH" altLang="ko-KR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ส่วนหนึ่งของกระบวนการ </a:t>
            </a:r>
            <a:r>
              <a:rPr lang="en-US" altLang="ko-KR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Supply Chain </a:t>
            </a:r>
            <a:r>
              <a:rPr lang="th-TH" altLang="ko-KR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เพื่อช่วยในการวางแผน การสนับสนุน การควบคุมการไหลอย่างมีประสิทธิภาพ และมีประสิทธิผล ตั้งแต่จุดเริ่มต้นไปยังจุดสุดท้าย เพื่อตอบสนองความต้องการของลูกค้า</a:t>
            </a:r>
          </a:p>
        </p:txBody>
      </p:sp>
    </p:spTree>
    <p:extLst>
      <p:ext uri="{BB962C8B-B14F-4D97-AF65-F5344CB8AC3E}">
        <p14:creationId xmlns:p14="http://schemas.microsoft.com/office/powerpoint/2010/main" val="9483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คำนิยาม โลจิสติกส์ (ต่อ 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986" y="2187574"/>
            <a:ext cx="108598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นิยามจาก </a:t>
            </a:r>
            <a:r>
              <a:rPr lang="en-US" altLang="ko-KR" sz="4400" b="1" dirty="0" err="1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Logistix</a:t>
            </a:r>
            <a:r>
              <a:rPr lang="en-US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 Partners </a:t>
            </a:r>
            <a:r>
              <a:rPr lang="en-US" altLang="ko-KR" sz="4400" b="1" dirty="0" err="1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Oy</a:t>
            </a:r>
            <a:r>
              <a:rPr lang="en-US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, Helsinki, FI, 1996</a:t>
            </a:r>
            <a:br>
              <a:rPr lang="en-US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</a:br>
            <a:r>
              <a:rPr lang="th-TH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	</a:t>
            </a:r>
            <a:r>
              <a:rPr lang="en-US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“</a:t>
            </a:r>
            <a:r>
              <a:rPr lang="th-TH" altLang="ko-KR" sz="44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โลจิสติกส์</a:t>
            </a:r>
            <a:r>
              <a:rPr lang="th-TH" altLang="ko-KR" sz="44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เป็นส่วนหนึ่งของกระบวนการห่วงโซ่อุปทาน</a:t>
            </a:r>
            <a:r>
              <a:rPr lang="th-TH" altLang="ko-KR" sz="44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เพื่อช่วยในการวางแผนการสนับสนุนการควบคุมการไหลอย่างมีประสิทธิภาพและมีประสิทธิผล และเก็บรักษาสินค้าบริการและสิ่งที่เกี่ยวเนื่องกับข้อมูลจากจุดเริ่มต้นไปสู่จุดสุดท้ายเพื่อตอบสนองความต้องการของลูกค้า</a:t>
            </a:r>
            <a:r>
              <a:rPr lang="en-US" altLang="ko-KR" sz="4400" dirty="0" smtClean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” </a:t>
            </a:r>
            <a:endParaRPr lang="th-TH" altLang="en-US" sz="4400" dirty="0" smtClean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7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56" y="66203"/>
            <a:ext cx="10515600" cy="1325563"/>
          </a:xfrm>
        </p:spPr>
        <p:txBody>
          <a:bodyPr/>
          <a:lstStyle/>
          <a:p>
            <a:r>
              <a:rPr lang="en-US" altLang="en-US" sz="48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Logistics</a:t>
            </a:r>
            <a:endParaRPr lang="th-TH" altLang="en-US" sz="4800" b="1" dirty="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5435" y="690113"/>
            <a:ext cx="9748344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h-TH" alt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en-US" sz="4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กระบวนการในการวางแผน ดำเนินงาน ควบคุมการไหลและจัดเก็บของวัตถุดิบ สินค้ากึ่งสำเร็จรูป และสินค้า พร้อมกับข้อมูลตั้งแต่จุดผลิตถึงผู้บริโภคเป็นไปอย่างมีประสิทธิภาพและเสียค่าใช้จ่ายต่ำสุด”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60475" y="4019895"/>
            <a:ext cx="13684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cs typeface="Cordia New" panose="020B0304020202020204" pitchFamily="34" charset="-34"/>
              </a:rPr>
              <a:t>ผู้จัดจำหน่าย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8712200" y="4019895"/>
            <a:ext cx="1368425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cs typeface="Cordia New" panose="020B0304020202020204" pitchFamily="34" charset="-34"/>
              </a:rPr>
              <a:t>ลูกค้า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132137" y="3516658"/>
            <a:ext cx="5256212" cy="17287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636963" y="3877020"/>
            <a:ext cx="1150937" cy="10080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cs typeface="Cordia New" panose="020B0304020202020204" pitchFamily="34" charset="-34"/>
              </a:rPr>
              <a:t>การจัดซื้อ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5292724" y="3877020"/>
            <a:ext cx="1150938" cy="10080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cs typeface="Cordia New" panose="020B0304020202020204" pitchFamily="34" charset="-34"/>
              </a:rPr>
              <a:t>การผลิต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6877049" y="3877020"/>
            <a:ext cx="1150938" cy="10080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latin typeface="Cordia New" panose="020B0304020202020204" pitchFamily="34" charset="-34"/>
                <a:cs typeface="Cordia New" panose="020B0304020202020204" pitchFamily="34" charset="-34"/>
              </a:rPr>
              <a:t>การกระจาย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latin typeface="Cordia New" panose="020B0304020202020204" pitchFamily="34" charset="-34"/>
                <a:cs typeface="Cordia New" panose="020B0304020202020204" pitchFamily="34" charset="-34"/>
              </a:rPr>
              <a:t>สินค้า</a:t>
            </a:r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2700337" y="4237383"/>
            <a:ext cx="863600" cy="358775"/>
          </a:xfrm>
          <a:prstGeom prst="leftRightArrow">
            <a:avLst>
              <a:gd name="adj1" fmla="val 50000"/>
              <a:gd name="adj2" fmla="val 4814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4716462" y="4237383"/>
            <a:ext cx="576262" cy="358775"/>
          </a:xfrm>
          <a:prstGeom prst="leftRightArrow">
            <a:avLst>
              <a:gd name="adj1" fmla="val 50000"/>
              <a:gd name="adj2" fmla="val 3212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6372225" y="4237383"/>
            <a:ext cx="576263" cy="358775"/>
          </a:xfrm>
          <a:prstGeom prst="leftRightArrow">
            <a:avLst>
              <a:gd name="adj1" fmla="val 50000"/>
              <a:gd name="adj2" fmla="val 3212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7956549" y="4237383"/>
            <a:ext cx="863600" cy="358775"/>
          </a:xfrm>
          <a:prstGeom prst="leftRightArrow">
            <a:avLst>
              <a:gd name="adj1" fmla="val 50000"/>
              <a:gd name="adj2" fmla="val 48142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3551169" y="2596701"/>
            <a:ext cx="4176712" cy="7207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solidFill>
                  <a:schemeClr val="tx2"/>
                </a:solidFill>
                <a:cs typeface="Cordia New" panose="020B0304020202020204" pitchFamily="34" charset="-34"/>
              </a:rPr>
              <a:t>การเพิ่มมูลค่าของสินค้าคงคลัง</a:t>
            </a:r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3492500" y="5461344"/>
            <a:ext cx="4176713" cy="5794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>
                <a:cs typeface="Cordia New" panose="020B0304020202020204" pitchFamily="34" charset="-34"/>
              </a:rPr>
              <a:t>การไหลของข้อมูลที่ต้องการ</a:t>
            </a:r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 rot="-1182922">
            <a:off x="1620838" y="3265832"/>
            <a:ext cx="1958975" cy="322262"/>
          </a:xfrm>
          <a:prstGeom prst="rightArrow">
            <a:avLst>
              <a:gd name="adj1" fmla="val 50000"/>
              <a:gd name="adj2" fmla="val 151971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 rot="1876367">
            <a:off x="7669213" y="3156295"/>
            <a:ext cx="1958975" cy="322263"/>
          </a:xfrm>
          <a:prstGeom prst="rightArrow">
            <a:avLst>
              <a:gd name="adj1" fmla="val 50000"/>
              <a:gd name="adj2" fmla="val 15197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 rot="9105233">
            <a:off x="7596188" y="5245445"/>
            <a:ext cx="1958975" cy="322263"/>
          </a:xfrm>
          <a:prstGeom prst="rightArrow">
            <a:avLst>
              <a:gd name="adj1" fmla="val 50000"/>
              <a:gd name="adj2" fmla="val 15197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 rot="1923853">
            <a:off x="1692275" y="5245445"/>
            <a:ext cx="1958975" cy="322263"/>
          </a:xfrm>
          <a:prstGeom prst="rightArrow">
            <a:avLst>
              <a:gd name="adj1" fmla="val 50000"/>
              <a:gd name="adj2" fmla="val 151970"/>
            </a:avLst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5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E233D-44B1-4674-9BBB-49F51FB89F30}" type="slidenum">
              <a:rPr lang="ko-KR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ko-KR" sz="1200"/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143375" y="2125664"/>
            <a:ext cx="4114800" cy="1628775"/>
          </a:xfrm>
          <a:prstGeom prst="notchedRightArrow">
            <a:avLst>
              <a:gd name="adj1" fmla="val 76806"/>
              <a:gd name="adj2" fmla="val 34702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891088" y="2411413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การจัดการโลจิสติกส์</a:t>
            </a:r>
          </a:p>
        </p:txBody>
      </p:sp>
      <p:graphicFrame>
        <p:nvGraphicFramePr>
          <p:cNvPr id="91140" name="Group 4"/>
          <p:cNvGraphicFramePr>
            <a:graphicFrameLocks noGrp="1"/>
          </p:cNvGraphicFramePr>
          <p:nvPr/>
        </p:nvGraphicFramePr>
        <p:xfrm>
          <a:off x="4619625" y="2735263"/>
          <a:ext cx="3048000" cy="639792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วัตถุดิบ</a:t>
                      </a:r>
                    </a:p>
                  </a:txBody>
                  <a:tcPr marT="45576" marB="45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สินค้าระหว่างทำ</a:t>
                      </a:r>
                    </a:p>
                  </a:txBody>
                  <a:tcPr marT="45576" marB="45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สินค้าสำเร็จรูป</a:t>
                      </a:r>
                    </a:p>
                  </a:txBody>
                  <a:tcPr marT="45576" marB="45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3205163" y="4062414"/>
            <a:ext cx="5791200" cy="25860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tIns="9144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>
                <a:solidFill>
                  <a:srgbClr val="99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กิจกรรมด้านโลจิสติกส์</a:t>
            </a:r>
            <a:endParaRPr lang="en-US" altLang="en-US" sz="2000">
              <a:solidFill>
                <a:srgbClr val="99009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การบริการลูกค้า	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การเลือกที่ตั้งโรงงานและคลังสินค้า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การพยากรณ์ความต้องการ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การจัดซื้อจัดหา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การสื่อสารในการกระจายสินค้า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การหีบห่อ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การควบคุมสินค้าคงคลัง	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การจัดการสินค้าส่งคืน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การยกขนวัสดุ	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การการทำลายและการนำกลับมาใช้ใหม่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กระบวนการสั่งซื้อ	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การจราจรและการขนส่ง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การสนับสนุนอะไหล่และบริการ	</a:t>
            </a:r>
            <a:r>
              <a:rPr lang="en-US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&gt; </a:t>
            </a:r>
            <a:r>
              <a:rPr lang="th-TH" altLang="en-US" sz="2000">
                <a:latin typeface="Angsana New" panose="02020603050405020304" pitchFamily="18" charset="-34"/>
                <a:cs typeface="Angsana New" panose="02020603050405020304" pitchFamily="18" charset="-34"/>
              </a:rPr>
              <a:t>คลังสินค้าและการเก็บรักษาสินค้า</a:t>
            </a:r>
            <a:endParaRPr lang="en-US" altLang="en-US" sz="200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448" name="Line 15"/>
          <p:cNvSpPr>
            <a:spLocks noChangeShapeType="1"/>
          </p:cNvSpPr>
          <p:nvPr/>
        </p:nvSpPr>
        <p:spPr bwMode="auto">
          <a:xfrm>
            <a:off x="3205163" y="4349750"/>
            <a:ext cx="5791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aphicFrame>
        <p:nvGraphicFramePr>
          <p:cNvPr id="91152" name="Group 16"/>
          <p:cNvGraphicFramePr>
            <a:graphicFrameLocks noGrp="1"/>
          </p:cNvGraphicFramePr>
          <p:nvPr/>
        </p:nvGraphicFramePr>
        <p:xfrm>
          <a:off x="9115425" y="1766889"/>
          <a:ext cx="1447800" cy="373380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2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</a:rPr>
                        <a:t>นโยบายด้านการ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</a:rPr>
                        <a:t>ตลาด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</a:rPr>
                        <a:t>(</a:t>
                      </a: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</a:rPr>
                        <a:t>การได้เปรียบทางการแข่งขัน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</a:rPr>
                        <a:t>)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อรรถประโยชน์ด้านเวลาและสถานที่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การส่งมอบสินค้าที่มีประสิทธิภาพให้แก่ลูกค้า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สินทรัพย์ที่เป็นสมบัติของกิจการ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1164" name="Group 28"/>
          <p:cNvGraphicFramePr>
            <a:graphicFrameLocks noGrp="1"/>
          </p:cNvGraphicFramePr>
          <p:nvPr/>
        </p:nvGraphicFramePr>
        <p:xfrm>
          <a:off x="1628775" y="1785939"/>
          <a:ext cx="1447800" cy="373380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26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</a:rPr>
                        <a:t>ทรัพยากรธรรมชาติ (ที่ดิน อุปกรณ์ เครื่องจักร)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ทรัพยากรบุคคล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ทรัพยากรการเงิน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ข้อมูล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73" name="Rectangle 40"/>
          <p:cNvSpPr>
            <a:spLocks noChangeArrowheads="1"/>
          </p:cNvSpPr>
          <p:nvPr/>
        </p:nvSpPr>
        <p:spPr bwMode="auto">
          <a:xfrm>
            <a:off x="8248650" y="2506663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ลูกค้า</a:t>
            </a:r>
          </a:p>
        </p:txBody>
      </p:sp>
      <p:sp>
        <p:nvSpPr>
          <p:cNvPr id="18474" name="Rectangle 41"/>
          <p:cNvSpPr>
            <a:spLocks noChangeArrowheads="1"/>
          </p:cNvSpPr>
          <p:nvPr/>
        </p:nvSpPr>
        <p:spPr bwMode="auto">
          <a:xfrm>
            <a:off x="3124200" y="2582863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ผู้จัดส่งวัตถุดิบ</a:t>
            </a:r>
            <a:r>
              <a:rPr lang="en-US" altLang="en-US" sz="220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endParaRPr lang="th-TH" altLang="en-US" sz="220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สินค้า</a:t>
            </a:r>
          </a:p>
        </p:txBody>
      </p:sp>
      <p:sp>
        <p:nvSpPr>
          <p:cNvPr id="18475" name="Text Box 42"/>
          <p:cNvSpPr txBox="1">
            <a:spLocks noChangeArrowheads="1"/>
          </p:cNvSpPr>
          <p:nvPr/>
        </p:nvSpPr>
        <p:spPr bwMode="auto">
          <a:xfrm>
            <a:off x="1695450" y="10668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1800" b="1">
                <a:solidFill>
                  <a:srgbClr val="993366"/>
                </a:solidFill>
                <a:latin typeface="Cordia New" panose="020B0304020202020204" pitchFamily="34" charset="-34"/>
                <a:cs typeface="JasmineUPC" panose="02020603050405020304" pitchFamily="18" charset="-34"/>
              </a:rPr>
              <a:t>ปัจจัยนำเข้า ของโลจิสติกส์</a:t>
            </a:r>
          </a:p>
        </p:txBody>
      </p:sp>
      <p:sp>
        <p:nvSpPr>
          <p:cNvPr id="18476" name="Text Box 43"/>
          <p:cNvSpPr txBox="1">
            <a:spLocks noChangeArrowheads="1"/>
          </p:cNvSpPr>
          <p:nvPr/>
        </p:nvSpPr>
        <p:spPr bwMode="auto">
          <a:xfrm>
            <a:off x="9167813" y="1076325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1800" b="1">
                <a:solidFill>
                  <a:srgbClr val="993366"/>
                </a:solidFill>
                <a:latin typeface="Cordia New" panose="020B0304020202020204" pitchFamily="34" charset="-34"/>
                <a:cs typeface="JasmineUPC" panose="02020603050405020304" pitchFamily="18" charset="-34"/>
              </a:rPr>
              <a:t>ผลได้             ของโลจิสติกส์</a:t>
            </a:r>
          </a:p>
        </p:txBody>
      </p:sp>
      <p:sp>
        <p:nvSpPr>
          <p:cNvPr id="91180" name="AutoShape 44"/>
          <p:cNvSpPr>
            <a:spLocks noChangeArrowheads="1"/>
          </p:cNvSpPr>
          <p:nvPr/>
        </p:nvSpPr>
        <p:spPr bwMode="auto">
          <a:xfrm flipV="1">
            <a:off x="5943600" y="1912939"/>
            <a:ext cx="763588" cy="365125"/>
          </a:xfrm>
          <a:custGeom>
            <a:avLst/>
            <a:gdLst>
              <a:gd name="G0" fmla="+- 12921 0 0"/>
              <a:gd name="G1" fmla="+- 3600 0 0"/>
              <a:gd name="G2" fmla="+- 12158 0 3600"/>
              <a:gd name="G3" fmla="+- G2 0 3600"/>
              <a:gd name="G4" fmla="*/ G3 32768 32059"/>
              <a:gd name="G5" fmla="*/ G4 1 2"/>
              <a:gd name="G6" fmla="+- 21600 0 12921"/>
              <a:gd name="G7" fmla="*/ G6 3600 6079"/>
              <a:gd name="G8" fmla="+- G7 12921 0"/>
              <a:gd name="T0" fmla="*/ 12921 w 21600"/>
              <a:gd name="T1" fmla="*/ 0 h 21600"/>
              <a:gd name="T2" fmla="*/ 12921 w 21600"/>
              <a:gd name="T3" fmla="*/ 12158 h 21600"/>
              <a:gd name="T4" fmla="*/ 25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21" y="0"/>
                </a:lnTo>
                <a:lnTo>
                  <a:pt x="12921" y="3600"/>
                </a:lnTo>
                <a:lnTo>
                  <a:pt x="12427" y="3600"/>
                </a:lnTo>
                <a:cubicBezTo>
                  <a:pt x="5564" y="3600"/>
                  <a:pt x="0" y="7432"/>
                  <a:pt x="0" y="12158"/>
                </a:cubicBezTo>
                <a:lnTo>
                  <a:pt x="0" y="21600"/>
                </a:lnTo>
                <a:lnTo>
                  <a:pt x="5068" y="21600"/>
                </a:lnTo>
                <a:lnTo>
                  <a:pt x="5068" y="12158"/>
                </a:lnTo>
                <a:cubicBezTo>
                  <a:pt x="5068" y="10170"/>
                  <a:pt x="8363" y="8558"/>
                  <a:pt x="12427" y="8558"/>
                </a:cubicBezTo>
                <a:lnTo>
                  <a:pt x="12921" y="8558"/>
                </a:lnTo>
                <a:lnTo>
                  <a:pt x="12921" y="12158"/>
                </a:lnTo>
                <a:close/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1181" name="AutoShape 45"/>
          <p:cNvSpPr>
            <a:spLocks noChangeArrowheads="1"/>
          </p:cNvSpPr>
          <p:nvPr/>
        </p:nvSpPr>
        <p:spPr bwMode="auto">
          <a:xfrm>
            <a:off x="5943600" y="3616326"/>
            <a:ext cx="762000" cy="365125"/>
          </a:xfrm>
          <a:custGeom>
            <a:avLst/>
            <a:gdLst>
              <a:gd name="G0" fmla="+- 12921 0 0"/>
              <a:gd name="G1" fmla="+- 3600 0 0"/>
              <a:gd name="G2" fmla="+- 12158 0 3600"/>
              <a:gd name="G3" fmla="+- G2 0 3600"/>
              <a:gd name="G4" fmla="*/ G3 32768 32059"/>
              <a:gd name="G5" fmla="*/ G4 1 2"/>
              <a:gd name="G6" fmla="+- 21600 0 12921"/>
              <a:gd name="G7" fmla="*/ G6 3600 6079"/>
              <a:gd name="G8" fmla="+- G7 12921 0"/>
              <a:gd name="T0" fmla="*/ 12921 w 21600"/>
              <a:gd name="T1" fmla="*/ 0 h 21600"/>
              <a:gd name="T2" fmla="*/ 12921 w 21600"/>
              <a:gd name="T3" fmla="*/ 12158 h 21600"/>
              <a:gd name="T4" fmla="*/ 25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921" y="0"/>
                </a:lnTo>
                <a:lnTo>
                  <a:pt x="12921" y="3600"/>
                </a:lnTo>
                <a:lnTo>
                  <a:pt x="12427" y="3600"/>
                </a:lnTo>
                <a:cubicBezTo>
                  <a:pt x="5564" y="3600"/>
                  <a:pt x="0" y="7432"/>
                  <a:pt x="0" y="12158"/>
                </a:cubicBezTo>
                <a:lnTo>
                  <a:pt x="0" y="21600"/>
                </a:lnTo>
                <a:lnTo>
                  <a:pt x="5068" y="21600"/>
                </a:lnTo>
                <a:lnTo>
                  <a:pt x="5068" y="12158"/>
                </a:lnTo>
                <a:cubicBezTo>
                  <a:pt x="5068" y="10170"/>
                  <a:pt x="8363" y="8558"/>
                  <a:pt x="12427" y="8558"/>
                </a:cubicBezTo>
                <a:lnTo>
                  <a:pt x="12921" y="8558"/>
                </a:lnTo>
                <a:lnTo>
                  <a:pt x="12921" y="12158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graphicFrame>
        <p:nvGraphicFramePr>
          <p:cNvPr id="91182" name="Group 46"/>
          <p:cNvGraphicFramePr>
            <a:graphicFrameLocks noGrp="1"/>
          </p:cNvGraphicFramePr>
          <p:nvPr/>
        </p:nvGraphicFramePr>
        <p:xfrm>
          <a:off x="4267200" y="1035050"/>
          <a:ext cx="3733800" cy="8128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erdana" pitchFamily="34" charset="0"/>
                        </a:rPr>
                        <a:t>การปฏิบัติการด้านการจัดการ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การวางแผน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การทำให้เป็นผล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การควบคุม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194" name="Rectangle 58"/>
          <p:cNvSpPr>
            <a:spLocks noChangeArrowheads="1"/>
          </p:cNvSpPr>
          <p:nvPr/>
        </p:nvSpPr>
        <p:spPr bwMode="auto">
          <a:xfrm>
            <a:off x="2857500" y="315913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องค์ประกอบของการ</a:t>
            </a:r>
            <a:r>
              <a:rPr lang="th-TH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จัดการโล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จิ</a:t>
            </a:r>
            <a:r>
              <a:rPr lang="th-TH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สติกส์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92" name="Picture 12" descr="สวนสุนัน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9401176" y="1349376"/>
            <a:ext cx="885825" cy="676275"/>
          </a:xfrm>
          <a:prstGeom prst="rect">
            <a:avLst/>
          </a:prstGeom>
          <a:solidFill>
            <a:srgbClr val="FF00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ลูกค้า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9401176" y="2211389"/>
            <a:ext cx="885825" cy="676275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ลูกค้า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9401176" y="3059114"/>
            <a:ext cx="885825" cy="676275"/>
          </a:xfrm>
          <a:prstGeom prst="rect">
            <a:avLst/>
          </a:prstGeom>
          <a:solidFill>
            <a:srgbClr val="00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ลูกค้า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9401176" y="3897314"/>
            <a:ext cx="885825" cy="676275"/>
          </a:xfrm>
          <a:prstGeom prst="rect">
            <a:avLst/>
          </a:prstGeom>
          <a:solidFill>
            <a:srgbClr val="00FF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ลูกค้า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9401176" y="4735514"/>
            <a:ext cx="885825" cy="676275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ลูกค้า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9401176" y="5564189"/>
            <a:ext cx="885825" cy="676275"/>
          </a:xfrm>
          <a:prstGeom prst="rect">
            <a:avLst/>
          </a:prstGeom>
          <a:solidFill>
            <a:srgbClr val="FF99CC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ลูกค้า</a:t>
            </a:r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8458200" y="1905000"/>
            <a:ext cx="381000" cy="609600"/>
          </a:xfrm>
          <a:prstGeom prst="ellipse">
            <a:avLst/>
          </a:prstGeom>
          <a:solidFill>
            <a:srgbClr val="00FFFF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6096000" y="3503613"/>
            <a:ext cx="381000" cy="609600"/>
          </a:xfrm>
          <a:prstGeom prst="ellipse">
            <a:avLst/>
          </a:prstGeom>
          <a:solidFill>
            <a:srgbClr val="0000FF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3581400" y="4840288"/>
            <a:ext cx="381000" cy="6096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9469" name="Oval 12"/>
          <p:cNvSpPr>
            <a:spLocks noChangeArrowheads="1"/>
          </p:cNvSpPr>
          <p:nvPr/>
        </p:nvSpPr>
        <p:spPr bwMode="auto">
          <a:xfrm>
            <a:off x="3600450" y="2271713"/>
            <a:ext cx="381000" cy="6096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9470" name="Oval 13"/>
          <p:cNvSpPr>
            <a:spLocks noChangeArrowheads="1"/>
          </p:cNvSpPr>
          <p:nvPr/>
        </p:nvSpPr>
        <p:spPr bwMode="auto">
          <a:xfrm>
            <a:off x="3581400" y="3549650"/>
            <a:ext cx="381000" cy="6096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9471" name="Oval 14"/>
          <p:cNvSpPr>
            <a:spLocks noChangeArrowheads="1"/>
          </p:cNvSpPr>
          <p:nvPr/>
        </p:nvSpPr>
        <p:spPr bwMode="auto">
          <a:xfrm>
            <a:off x="8512175" y="5173663"/>
            <a:ext cx="381000" cy="6096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6858001" y="5118101"/>
            <a:ext cx="1317625" cy="676275"/>
          </a:xfrm>
          <a:prstGeom prst="rect">
            <a:avLst/>
          </a:prstGeom>
          <a:solidFill>
            <a:srgbClr val="C0C0C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ศูนย์กระจาย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สินค้า</a:t>
            </a:r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6858001" y="1820864"/>
            <a:ext cx="1317625" cy="676275"/>
          </a:xfrm>
          <a:prstGeom prst="rect">
            <a:avLst/>
          </a:prstGeom>
          <a:solidFill>
            <a:srgbClr val="C0C0C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ศูนย์กระจาย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สินค้า</a:t>
            </a:r>
          </a:p>
        </p:txBody>
      </p:sp>
      <p:sp>
        <p:nvSpPr>
          <p:cNvPr id="19474" name="Rectangle 17"/>
          <p:cNvSpPr>
            <a:spLocks noChangeArrowheads="1"/>
          </p:cNvSpPr>
          <p:nvPr/>
        </p:nvSpPr>
        <p:spPr bwMode="auto">
          <a:xfrm>
            <a:off x="4411664" y="3506789"/>
            <a:ext cx="1317625" cy="676275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 b="1">
                <a:solidFill>
                  <a:schemeClr val="tx2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โรงงานผลิต</a:t>
            </a:r>
          </a:p>
        </p:txBody>
      </p:sp>
      <p:sp>
        <p:nvSpPr>
          <p:cNvPr id="19475" name="Rectangle 18"/>
          <p:cNvSpPr>
            <a:spLocks noChangeArrowheads="1"/>
          </p:cNvSpPr>
          <p:nvPr/>
        </p:nvSpPr>
        <p:spPr bwMode="auto">
          <a:xfrm>
            <a:off x="1876426" y="1287464"/>
            <a:ext cx="1317625" cy="784225"/>
          </a:xfrm>
          <a:prstGeom prst="rect">
            <a:avLst/>
          </a:prstGeom>
          <a:solidFill>
            <a:srgbClr val="00CC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ผู้จัดส่งสินค้า</a:t>
            </a:r>
            <a:r>
              <a:rPr lang="en-US" altLang="en-US" sz="2000" b="1" dirty="0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 dirty="0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วัตถุดิบ</a:t>
            </a:r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1881189" y="3482976"/>
            <a:ext cx="1317625" cy="784225"/>
          </a:xfrm>
          <a:prstGeom prst="rect">
            <a:avLst/>
          </a:prstGeom>
          <a:solidFill>
            <a:srgbClr val="00CC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ผู้จัดส่งสินค้า</a:t>
            </a:r>
            <a:r>
              <a:rPr lang="en-US" altLang="en-US" sz="2000" b="1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วัตถุดิบ</a:t>
            </a:r>
          </a:p>
        </p:txBody>
      </p:sp>
      <p:sp>
        <p:nvSpPr>
          <p:cNvPr id="19477" name="Rectangle 20"/>
          <p:cNvSpPr>
            <a:spLocks noChangeArrowheads="1"/>
          </p:cNvSpPr>
          <p:nvPr/>
        </p:nvSpPr>
        <p:spPr bwMode="auto">
          <a:xfrm>
            <a:off x="1905001" y="5630864"/>
            <a:ext cx="1317625" cy="784225"/>
          </a:xfrm>
          <a:prstGeom prst="rect">
            <a:avLst/>
          </a:prstGeom>
          <a:solidFill>
            <a:srgbClr val="00CCFF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ผู้จัดส่งสินค้า</a:t>
            </a:r>
            <a:r>
              <a:rPr lang="en-US" altLang="en-US" sz="2000" b="1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solidFill>
                  <a:schemeClr val="tx2"/>
                </a:solidFill>
                <a:latin typeface="Kartika" pitchFamily="18" charset="0"/>
                <a:cs typeface="JasmineUPC" panose="02020603050405020304" pitchFamily="18" charset="-34"/>
              </a:rPr>
              <a:t>วัตถุดิบ</a:t>
            </a:r>
          </a:p>
        </p:txBody>
      </p:sp>
      <p:sp>
        <p:nvSpPr>
          <p:cNvPr id="19478" name="Line 21"/>
          <p:cNvSpPr>
            <a:spLocks noChangeShapeType="1"/>
          </p:cNvSpPr>
          <p:nvPr/>
        </p:nvSpPr>
        <p:spPr bwMode="auto">
          <a:xfrm flipV="1">
            <a:off x="6324600" y="2506663"/>
            <a:ext cx="533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79" name="Line 22"/>
          <p:cNvSpPr>
            <a:spLocks noChangeShapeType="1"/>
          </p:cNvSpPr>
          <p:nvPr/>
        </p:nvSpPr>
        <p:spPr bwMode="auto">
          <a:xfrm>
            <a:off x="6326188" y="4100513"/>
            <a:ext cx="533400" cy="1014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0" name="Line 23"/>
          <p:cNvSpPr>
            <a:spLocks noChangeShapeType="1"/>
          </p:cNvSpPr>
          <p:nvPr/>
        </p:nvSpPr>
        <p:spPr bwMode="auto">
          <a:xfrm>
            <a:off x="8180388" y="5478463"/>
            <a:ext cx="32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8174038" y="2159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2" name="Line 25"/>
          <p:cNvSpPr>
            <a:spLocks noChangeShapeType="1"/>
          </p:cNvSpPr>
          <p:nvPr/>
        </p:nvSpPr>
        <p:spPr bwMode="auto">
          <a:xfrm flipV="1">
            <a:off x="8864600" y="5021263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3" name="Line 26"/>
          <p:cNvSpPr>
            <a:spLocks noChangeShapeType="1"/>
          </p:cNvSpPr>
          <p:nvPr/>
        </p:nvSpPr>
        <p:spPr bwMode="auto">
          <a:xfrm>
            <a:off x="8864600" y="5630863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4" name="Line 27"/>
          <p:cNvSpPr>
            <a:spLocks noChangeShapeType="1"/>
          </p:cNvSpPr>
          <p:nvPr/>
        </p:nvSpPr>
        <p:spPr bwMode="auto">
          <a:xfrm flipV="1">
            <a:off x="8866188" y="1751013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>
            <a:off x="8866188" y="2297113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6" name="Line 29"/>
          <p:cNvSpPr>
            <a:spLocks noChangeShapeType="1"/>
          </p:cNvSpPr>
          <p:nvPr/>
        </p:nvSpPr>
        <p:spPr bwMode="auto">
          <a:xfrm>
            <a:off x="8794750" y="2430463"/>
            <a:ext cx="609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7" name="Line 30"/>
          <p:cNvSpPr>
            <a:spLocks noChangeShapeType="1"/>
          </p:cNvSpPr>
          <p:nvPr/>
        </p:nvSpPr>
        <p:spPr bwMode="auto">
          <a:xfrm>
            <a:off x="8712200" y="2474913"/>
            <a:ext cx="6858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8" name="Line 31"/>
          <p:cNvSpPr>
            <a:spLocks noChangeShapeType="1"/>
          </p:cNvSpPr>
          <p:nvPr/>
        </p:nvSpPr>
        <p:spPr bwMode="auto">
          <a:xfrm>
            <a:off x="5721350" y="3830638"/>
            <a:ext cx="374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89" name="Line 32"/>
          <p:cNvSpPr>
            <a:spLocks noChangeShapeType="1"/>
          </p:cNvSpPr>
          <p:nvPr/>
        </p:nvSpPr>
        <p:spPr bwMode="auto">
          <a:xfrm>
            <a:off x="3962400" y="38163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90" name="Line 33"/>
          <p:cNvSpPr>
            <a:spLocks noChangeShapeType="1"/>
          </p:cNvSpPr>
          <p:nvPr/>
        </p:nvSpPr>
        <p:spPr bwMode="auto">
          <a:xfrm flipH="1">
            <a:off x="3200400" y="3802063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91" name="Line 34"/>
          <p:cNvSpPr>
            <a:spLocks noChangeShapeType="1"/>
          </p:cNvSpPr>
          <p:nvPr/>
        </p:nvSpPr>
        <p:spPr bwMode="auto">
          <a:xfrm>
            <a:off x="3952875" y="2735263"/>
            <a:ext cx="4572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92" name="Line 35"/>
          <p:cNvSpPr>
            <a:spLocks noChangeShapeType="1"/>
          </p:cNvSpPr>
          <p:nvPr/>
        </p:nvSpPr>
        <p:spPr bwMode="auto">
          <a:xfrm flipV="1">
            <a:off x="3956050" y="3808413"/>
            <a:ext cx="457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93" name="Line 36"/>
          <p:cNvSpPr>
            <a:spLocks noChangeShapeType="1"/>
          </p:cNvSpPr>
          <p:nvPr/>
        </p:nvSpPr>
        <p:spPr bwMode="auto">
          <a:xfrm flipV="1">
            <a:off x="3225800" y="5427663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94" name="Line 37"/>
          <p:cNvSpPr>
            <a:spLocks noChangeShapeType="1"/>
          </p:cNvSpPr>
          <p:nvPr/>
        </p:nvSpPr>
        <p:spPr bwMode="auto">
          <a:xfrm flipH="1" flipV="1">
            <a:off x="3200400" y="1668463"/>
            <a:ext cx="533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th-TH"/>
          </a:p>
        </p:txBody>
      </p:sp>
      <p:sp>
        <p:nvSpPr>
          <p:cNvPr id="19495" name="Rectangle 38"/>
          <p:cNvSpPr>
            <a:spLocks noChangeArrowheads="1"/>
          </p:cNvSpPr>
          <p:nvPr/>
        </p:nvSpPr>
        <p:spPr bwMode="auto">
          <a:xfrm>
            <a:off x="3276600" y="441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 b="1">
                <a:solidFill>
                  <a:schemeClr val="tx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ผู้ขนส่ง</a:t>
            </a:r>
          </a:p>
        </p:txBody>
      </p:sp>
      <p:sp>
        <p:nvSpPr>
          <p:cNvPr id="19496" name="Rectangle 39"/>
          <p:cNvSpPr>
            <a:spLocks noChangeArrowheads="1"/>
          </p:cNvSpPr>
          <p:nvPr/>
        </p:nvSpPr>
        <p:spPr bwMode="auto">
          <a:xfrm>
            <a:off x="3390900" y="31924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 b="1">
                <a:solidFill>
                  <a:schemeClr val="tx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ผู้ขนส่ง</a:t>
            </a:r>
          </a:p>
        </p:txBody>
      </p:sp>
      <p:sp>
        <p:nvSpPr>
          <p:cNvPr id="19497" name="Rectangle 40"/>
          <p:cNvSpPr>
            <a:spLocks noChangeArrowheads="1"/>
          </p:cNvSpPr>
          <p:nvPr/>
        </p:nvSpPr>
        <p:spPr bwMode="auto">
          <a:xfrm>
            <a:off x="3416300" y="1600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 b="1">
                <a:solidFill>
                  <a:schemeClr val="tx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ผู้ขนส่ง</a:t>
            </a:r>
          </a:p>
        </p:txBody>
      </p:sp>
      <p:sp>
        <p:nvSpPr>
          <p:cNvPr id="19498" name="Rectangle 41"/>
          <p:cNvSpPr>
            <a:spLocks noChangeArrowheads="1"/>
          </p:cNvSpPr>
          <p:nvPr/>
        </p:nvSpPr>
        <p:spPr bwMode="auto">
          <a:xfrm>
            <a:off x="8305800" y="48180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 b="1">
                <a:solidFill>
                  <a:schemeClr val="tx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ผู้ขนส่ง</a:t>
            </a:r>
          </a:p>
        </p:txBody>
      </p:sp>
      <p:sp>
        <p:nvSpPr>
          <p:cNvPr id="19499" name="Rectangle 42"/>
          <p:cNvSpPr>
            <a:spLocks noChangeArrowheads="1"/>
          </p:cNvSpPr>
          <p:nvPr/>
        </p:nvSpPr>
        <p:spPr bwMode="auto">
          <a:xfrm>
            <a:off x="8318500" y="150336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 b="1">
                <a:solidFill>
                  <a:schemeClr val="tx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ผู้ขนส่ง</a:t>
            </a:r>
          </a:p>
        </p:txBody>
      </p:sp>
      <p:sp>
        <p:nvSpPr>
          <p:cNvPr id="19500" name="Rectangle 43"/>
          <p:cNvSpPr>
            <a:spLocks noChangeArrowheads="1"/>
          </p:cNvSpPr>
          <p:nvPr/>
        </p:nvSpPr>
        <p:spPr bwMode="auto">
          <a:xfrm>
            <a:off x="5715000" y="2971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200" b="1">
                <a:solidFill>
                  <a:schemeClr val="tx2"/>
                </a:solidFill>
                <a:latin typeface="Comic Sans MS" panose="030F0702030302020204" pitchFamily="66" charset="0"/>
                <a:cs typeface="JasmineUPC" panose="02020603050405020304" pitchFamily="18" charset="-34"/>
              </a:rPr>
              <a:t>ผู้ขนส่ง</a:t>
            </a:r>
          </a:p>
        </p:txBody>
      </p:sp>
      <p:sp>
        <p:nvSpPr>
          <p:cNvPr id="19501" name="Text Box 44"/>
          <p:cNvSpPr txBox="1">
            <a:spLocks noChangeArrowheads="1"/>
          </p:cNvSpPr>
          <p:nvPr/>
        </p:nvSpPr>
        <p:spPr bwMode="auto">
          <a:xfrm>
            <a:off x="526473" y="159971"/>
            <a:ext cx="11139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48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การจัดการของโลจิสติกส์ในช่องทางการไหลของวัตถุดิบและสินค้า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4126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67" y="403227"/>
            <a:ext cx="4221162" cy="835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กิจกรรมโลจิสติกส์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b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Activities</a:t>
            </a:r>
          </a:p>
        </p:txBody>
      </p:sp>
      <p:sp>
        <p:nvSpPr>
          <p:cNvPr id="20484" name="Oval 3"/>
          <p:cNvSpPr>
            <a:spLocks noChangeArrowheads="1"/>
          </p:cNvSpPr>
          <p:nvPr/>
        </p:nvSpPr>
        <p:spPr bwMode="auto">
          <a:xfrm>
            <a:off x="5375276" y="2852739"/>
            <a:ext cx="1584325" cy="1512887"/>
          </a:xfrm>
          <a:prstGeom prst="ellipse">
            <a:avLst/>
          </a:prstGeom>
          <a:solidFill>
            <a:srgbClr val="663300"/>
          </a:solidFill>
          <a:ln w="762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99"/>
                </a:solidFill>
                <a:cs typeface="Angsana New" panose="02020603050405020304" pitchFamily="18" charset="-34"/>
              </a:rPr>
              <a:t>Logistics</a:t>
            </a: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3432175" y="2060576"/>
            <a:ext cx="1295400" cy="1008063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Customer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service</a:t>
            </a:r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3071813" y="3068638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Demand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Forecasting</a:t>
            </a: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359150" y="4076701"/>
            <a:ext cx="1295400" cy="1008063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Inventory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Management</a:t>
            </a: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51313" y="4941888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Material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Handling</a:t>
            </a:r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4224338" y="1268413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Order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Processing</a:t>
            </a:r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5519738" y="1052513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Location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Selection</a:t>
            </a:r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5448300" y="5300663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Packaging</a:t>
            </a:r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6816725" y="1341438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Procurement</a:t>
            </a:r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7680325" y="2133601"/>
            <a:ext cx="1295400" cy="1008063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Reverse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Logistics</a:t>
            </a:r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7896225" y="3141663"/>
            <a:ext cx="1295400" cy="1008062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Part 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Service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cs typeface="Angsana New" panose="02020603050405020304" pitchFamily="18" charset="-34"/>
              </a:rPr>
              <a:t>Support</a:t>
            </a:r>
          </a:p>
        </p:txBody>
      </p:sp>
      <p:sp>
        <p:nvSpPr>
          <p:cNvPr id="20495" name="Oval 14"/>
          <p:cNvSpPr>
            <a:spLocks noChangeArrowheads="1"/>
          </p:cNvSpPr>
          <p:nvPr/>
        </p:nvSpPr>
        <p:spPr bwMode="auto">
          <a:xfrm>
            <a:off x="7680326" y="4221163"/>
            <a:ext cx="1368425" cy="1079500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Traffic 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Transportation</a:t>
            </a:r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743700" y="5013326"/>
            <a:ext cx="1295400" cy="1008063"/>
          </a:xfrm>
          <a:prstGeom prst="ellipse">
            <a:avLst/>
          </a:prstGeom>
          <a:solidFill>
            <a:srgbClr val="000066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Warehousing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cs typeface="Angsana New" panose="02020603050405020304" pitchFamily="18" charset="-34"/>
              </a:rPr>
              <a:t>And Storage</a:t>
            </a: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7067550" y="3663950"/>
            <a:ext cx="6477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6959601" y="4040189"/>
            <a:ext cx="576263" cy="288925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6527800" y="4433888"/>
            <a:ext cx="431800" cy="4318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0" name="Line 19"/>
          <p:cNvSpPr>
            <a:spLocks noChangeShapeType="1"/>
          </p:cNvSpPr>
          <p:nvPr/>
        </p:nvSpPr>
        <p:spPr bwMode="auto">
          <a:xfrm>
            <a:off x="6096000" y="4511675"/>
            <a:ext cx="0" cy="50323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 flipV="1">
            <a:off x="7032625" y="3008313"/>
            <a:ext cx="647700" cy="2159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 flipV="1">
            <a:off x="6564314" y="2420938"/>
            <a:ext cx="504825" cy="4318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6157913" y="2133600"/>
            <a:ext cx="0" cy="649288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 flipH="1">
            <a:off x="4584700" y="3573463"/>
            <a:ext cx="6477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 flipH="1">
            <a:off x="4705350" y="4014789"/>
            <a:ext cx="649288" cy="217487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 flipH="1" flipV="1">
            <a:off x="4778376" y="2782889"/>
            <a:ext cx="576263" cy="287337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 flipH="1" flipV="1">
            <a:off x="5354639" y="2276476"/>
            <a:ext cx="358775" cy="504825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20508" name="Line 27"/>
          <p:cNvSpPr>
            <a:spLocks noChangeShapeType="1"/>
          </p:cNvSpPr>
          <p:nvPr/>
        </p:nvSpPr>
        <p:spPr bwMode="auto">
          <a:xfrm flipH="1">
            <a:off x="5268914" y="4403725"/>
            <a:ext cx="358775" cy="4318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96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2008189" y="5581651"/>
            <a:ext cx="1004887" cy="485775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08189" y="2279650"/>
            <a:ext cx="1004887" cy="3606800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017713" y="5872163"/>
            <a:ext cx="901700" cy="74612"/>
          </a:xfrm>
          <a:prstGeom prst="rect">
            <a:avLst/>
          </a:prstGeom>
          <a:solidFill>
            <a:srgbClr val="7B7B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008189" y="2022475"/>
            <a:ext cx="1004887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133850" y="11572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Rectangle 7"/>
          <p:cNvSpPr>
            <a:spLocks noChangeAspect="1" noChangeArrowheads="1"/>
          </p:cNvSpPr>
          <p:nvPr/>
        </p:nvSpPr>
        <p:spPr bwMode="auto">
          <a:xfrm rot="-5400000">
            <a:off x="162719" y="3931444"/>
            <a:ext cx="3214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Business Processes</a:t>
            </a:r>
          </a:p>
        </p:txBody>
      </p:sp>
      <p:sp>
        <p:nvSpPr>
          <p:cNvPr id="22536" name="Rectangle 8"/>
          <p:cNvSpPr>
            <a:spLocks noChangeAspect="1" noChangeArrowheads="1"/>
          </p:cNvSpPr>
          <p:nvPr/>
        </p:nvSpPr>
        <p:spPr bwMode="auto">
          <a:xfrm>
            <a:off x="3011488" y="1600201"/>
            <a:ext cx="857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Tier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</a:p>
        </p:txBody>
      </p:sp>
      <p:sp>
        <p:nvSpPr>
          <p:cNvPr id="22537" name="Rectangle 9"/>
          <p:cNvSpPr>
            <a:spLocks noChangeAspect="1" noChangeArrowheads="1"/>
          </p:cNvSpPr>
          <p:nvPr/>
        </p:nvSpPr>
        <p:spPr bwMode="auto">
          <a:xfrm>
            <a:off x="2076451" y="1600201"/>
            <a:ext cx="8556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Tier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24000" y="-53975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SUPPLY CHAIN MANAGEMENT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524000" y="476250"/>
            <a:ext cx="88392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105525" y="1230314"/>
            <a:ext cx="0" cy="295275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8616951" y="1208089"/>
            <a:ext cx="206375" cy="492125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9455151" y="1184276"/>
            <a:ext cx="282575" cy="555625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3470276" y="1208088"/>
            <a:ext cx="168275" cy="423862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2586038" y="1184275"/>
            <a:ext cx="214312" cy="412750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2097088" y="210026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640013" y="2111375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855913" y="476251"/>
            <a:ext cx="688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and Managing Processes Across the Supply Chain</a:t>
            </a: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2363788" y="238918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2368551" y="2035175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2928938" y="5581651"/>
            <a:ext cx="1003300" cy="485775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928938" y="2243138"/>
            <a:ext cx="1003300" cy="3643312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2928938" y="2022475"/>
            <a:ext cx="1003300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2941638" y="5856289"/>
            <a:ext cx="863600" cy="111125"/>
          </a:xfrm>
          <a:prstGeom prst="rect">
            <a:avLst/>
          </a:prstGeom>
          <a:solidFill>
            <a:srgbClr val="7B7B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3011488" y="210026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3554413" y="2111375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3001963" y="230981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554413" y="2311400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3286126" y="2035175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278188" y="238918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829051" y="5402264"/>
            <a:ext cx="4633913" cy="922337"/>
          </a:xfrm>
          <a:prstGeom prst="ellipse">
            <a:avLst/>
          </a:prstGeom>
          <a:solidFill>
            <a:srgbClr val="0000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3822701" y="2328863"/>
            <a:ext cx="4645025" cy="3630612"/>
          </a:xfrm>
          <a:prstGeom prst="rect">
            <a:avLst/>
          </a:prstGeom>
          <a:solidFill>
            <a:srgbClr val="0000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3829051" y="1711326"/>
            <a:ext cx="4633913" cy="1090613"/>
          </a:xfrm>
          <a:prstGeom prst="ellipse">
            <a:avLst/>
          </a:prstGeom>
          <a:solidFill>
            <a:srgbClr val="0000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835401" y="5616576"/>
            <a:ext cx="4614863" cy="366713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414963" y="1881188"/>
            <a:ext cx="1422400" cy="1268412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5453063" y="1714501"/>
            <a:ext cx="1428750" cy="371475"/>
          </a:xfrm>
          <a:prstGeom prst="ellipse">
            <a:avLst/>
          </a:prstGeom>
          <a:solidFill>
            <a:srgbClr val="FFC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4124326" y="2066925"/>
            <a:ext cx="143192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4125913" y="1889125"/>
            <a:ext cx="1428750" cy="369888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6737351" y="2044700"/>
            <a:ext cx="142557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6735763" y="1865314"/>
            <a:ext cx="1428750" cy="371475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&amp; Sales</a:t>
            </a: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4125914" y="2443163"/>
            <a:ext cx="143192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735764" y="2457450"/>
            <a:ext cx="1431925" cy="1270000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5427663" y="2613026"/>
            <a:ext cx="1422400" cy="1268413"/>
          </a:xfrm>
          <a:prstGeom prst="rect">
            <a:avLst/>
          </a:prstGeom>
          <a:solidFill>
            <a:srgbClr val="CC0000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5426075" y="2438401"/>
            <a:ext cx="1428750" cy="371475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</a:t>
            </a:r>
          </a:p>
        </p:txBody>
      </p:sp>
      <p:sp>
        <p:nvSpPr>
          <p:cNvPr id="22574" name="Freeform 46"/>
          <p:cNvSpPr>
            <a:spLocks/>
          </p:cNvSpPr>
          <p:nvPr/>
        </p:nvSpPr>
        <p:spPr bwMode="auto">
          <a:xfrm>
            <a:off x="3859214" y="2362201"/>
            <a:ext cx="4471987" cy="1770063"/>
          </a:xfrm>
          <a:custGeom>
            <a:avLst/>
            <a:gdLst>
              <a:gd name="T0" fmla="*/ 2147483647 w 2817"/>
              <a:gd name="T1" fmla="*/ 2147483647 h 1115"/>
              <a:gd name="T2" fmla="*/ 2147483647 w 2817"/>
              <a:gd name="T3" fmla="*/ 2147483647 h 1115"/>
              <a:gd name="T4" fmla="*/ 2147483647 w 2817"/>
              <a:gd name="T5" fmla="*/ 2147483647 h 1115"/>
              <a:gd name="T6" fmla="*/ 2147483647 w 2817"/>
              <a:gd name="T7" fmla="*/ 2147483647 h 1115"/>
              <a:gd name="T8" fmla="*/ 2147483647 w 2817"/>
              <a:gd name="T9" fmla="*/ 2147483647 h 1115"/>
              <a:gd name="T10" fmla="*/ 2147483647 w 2817"/>
              <a:gd name="T11" fmla="*/ 2147483647 h 1115"/>
              <a:gd name="T12" fmla="*/ 2147483647 w 2817"/>
              <a:gd name="T13" fmla="*/ 2147483647 h 1115"/>
              <a:gd name="T14" fmla="*/ 2147483647 w 2817"/>
              <a:gd name="T15" fmla="*/ 2147483647 h 1115"/>
              <a:gd name="T16" fmla="*/ 2147483647 w 2817"/>
              <a:gd name="T17" fmla="*/ 2147483647 h 1115"/>
              <a:gd name="T18" fmla="*/ 2147483647 w 2817"/>
              <a:gd name="T19" fmla="*/ 2147483647 h 1115"/>
              <a:gd name="T20" fmla="*/ 2147483647 w 2817"/>
              <a:gd name="T21" fmla="*/ 2147483647 h 1115"/>
              <a:gd name="T22" fmla="*/ 2147483647 w 2817"/>
              <a:gd name="T23" fmla="*/ 2147483647 h 1115"/>
              <a:gd name="T24" fmla="*/ 2147483647 w 2817"/>
              <a:gd name="T25" fmla="*/ 2147483647 h 1115"/>
              <a:gd name="T26" fmla="*/ 2147483647 w 2817"/>
              <a:gd name="T27" fmla="*/ 2147483647 h 1115"/>
              <a:gd name="T28" fmla="*/ 2147483647 w 2817"/>
              <a:gd name="T29" fmla="*/ 2147483647 h 1115"/>
              <a:gd name="T30" fmla="*/ 2147483647 w 2817"/>
              <a:gd name="T31" fmla="*/ 2147483647 h 1115"/>
              <a:gd name="T32" fmla="*/ 2147483647 w 2817"/>
              <a:gd name="T33" fmla="*/ 2147483647 h 1115"/>
              <a:gd name="T34" fmla="*/ 2147483647 w 2817"/>
              <a:gd name="T35" fmla="*/ 2147483647 h 1115"/>
              <a:gd name="T36" fmla="*/ 2147483647 w 2817"/>
              <a:gd name="T37" fmla="*/ 2147483647 h 1115"/>
              <a:gd name="T38" fmla="*/ 2147483647 w 2817"/>
              <a:gd name="T39" fmla="*/ 2147483647 h 1115"/>
              <a:gd name="T40" fmla="*/ 2147483647 w 2817"/>
              <a:gd name="T41" fmla="*/ 2147483647 h 1115"/>
              <a:gd name="T42" fmla="*/ 2147483647 w 2817"/>
              <a:gd name="T43" fmla="*/ 2147483647 h 1115"/>
              <a:gd name="T44" fmla="*/ 2147483647 w 2817"/>
              <a:gd name="T45" fmla="*/ 2147483647 h 1115"/>
              <a:gd name="T46" fmla="*/ 2147483647 w 2817"/>
              <a:gd name="T47" fmla="*/ 2147483647 h 1115"/>
              <a:gd name="T48" fmla="*/ 2147483647 w 2817"/>
              <a:gd name="T49" fmla="*/ 2147483647 h 1115"/>
              <a:gd name="T50" fmla="*/ 2147483647 w 2817"/>
              <a:gd name="T51" fmla="*/ 2147483647 h 1115"/>
              <a:gd name="T52" fmla="*/ 2147483647 w 2817"/>
              <a:gd name="T53" fmla="*/ 2147483647 h 1115"/>
              <a:gd name="T54" fmla="*/ 2147483647 w 2817"/>
              <a:gd name="T55" fmla="*/ 2147483647 h 1115"/>
              <a:gd name="T56" fmla="*/ 2147483647 w 2817"/>
              <a:gd name="T57" fmla="*/ 2147483647 h 1115"/>
              <a:gd name="T58" fmla="*/ 2147483647 w 2817"/>
              <a:gd name="T59" fmla="*/ 2147483647 h 1115"/>
              <a:gd name="T60" fmla="*/ 2147483647 w 2817"/>
              <a:gd name="T61" fmla="*/ 2147483647 h 1115"/>
              <a:gd name="T62" fmla="*/ 2147483647 w 2817"/>
              <a:gd name="T63" fmla="*/ 2147483647 h 1115"/>
              <a:gd name="T64" fmla="*/ 2147483647 w 2817"/>
              <a:gd name="T65" fmla="*/ 2147483647 h 1115"/>
              <a:gd name="T66" fmla="*/ 2147483647 w 2817"/>
              <a:gd name="T67" fmla="*/ 2147483647 h 1115"/>
              <a:gd name="T68" fmla="*/ 2147483647 w 2817"/>
              <a:gd name="T69" fmla="*/ 2147483647 h 1115"/>
              <a:gd name="T70" fmla="*/ 2147483647 w 2817"/>
              <a:gd name="T71" fmla="*/ 2147483647 h 1115"/>
              <a:gd name="T72" fmla="*/ 2147483647 w 2817"/>
              <a:gd name="T73" fmla="*/ 2147483647 h 1115"/>
              <a:gd name="T74" fmla="*/ 2147483647 w 2817"/>
              <a:gd name="T75" fmla="*/ 2147483647 h 1115"/>
              <a:gd name="T76" fmla="*/ 2147483647 w 2817"/>
              <a:gd name="T77" fmla="*/ 2147483647 h 1115"/>
              <a:gd name="T78" fmla="*/ 2147483647 w 2817"/>
              <a:gd name="T79" fmla="*/ 2147483647 h 1115"/>
              <a:gd name="T80" fmla="*/ 2147483647 w 2817"/>
              <a:gd name="T81" fmla="*/ 2147483647 h 1115"/>
              <a:gd name="T82" fmla="*/ 0 w 2817"/>
              <a:gd name="T83" fmla="*/ 2147483647 h 1115"/>
              <a:gd name="T84" fmla="*/ 2147483647 w 2817"/>
              <a:gd name="T85" fmla="*/ 2147483647 h 1115"/>
              <a:gd name="T86" fmla="*/ 2147483647 w 2817"/>
              <a:gd name="T87" fmla="*/ 2147483647 h 1115"/>
              <a:gd name="T88" fmla="*/ 2147483647 w 2817"/>
              <a:gd name="T89" fmla="*/ 2147483647 h 11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17"/>
              <a:gd name="T136" fmla="*/ 0 h 1115"/>
              <a:gd name="T137" fmla="*/ 2817 w 2817"/>
              <a:gd name="T138" fmla="*/ 1115 h 111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17" h="1115">
                <a:moveTo>
                  <a:pt x="19" y="4"/>
                </a:moveTo>
                <a:cubicBezTo>
                  <a:pt x="35" y="8"/>
                  <a:pt x="80" y="53"/>
                  <a:pt x="121" y="73"/>
                </a:cubicBezTo>
                <a:cubicBezTo>
                  <a:pt x="163" y="92"/>
                  <a:pt x="207" y="108"/>
                  <a:pt x="270" y="125"/>
                </a:cubicBezTo>
                <a:cubicBezTo>
                  <a:pt x="334" y="143"/>
                  <a:pt x="397" y="162"/>
                  <a:pt x="504" y="181"/>
                </a:cubicBezTo>
                <a:cubicBezTo>
                  <a:pt x="610" y="201"/>
                  <a:pt x="784" y="228"/>
                  <a:pt x="911" y="240"/>
                </a:cubicBezTo>
                <a:cubicBezTo>
                  <a:pt x="1037" y="253"/>
                  <a:pt x="1161" y="253"/>
                  <a:pt x="1265" y="256"/>
                </a:cubicBezTo>
                <a:cubicBezTo>
                  <a:pt x="1369" y="259"/>
                  <a:pt x="1443" y="257"/>
                  <a:pt x="1532" y="256"/>
                </a:cubicBezTo>
                <a:cubicBezTo>
                  <a:pt x="1621" y="255"/>
                  <a:pt x="1718" y="256"/>
                  <a:pt x="1800" y="252"/>
                </a:cubicBezTo>
                <a:cubicBezTo>
                  <a:pt x="1882" y="248"/>
                  <a:pt x="1952" y="239"/>
                  <a:pt x="2022" y="232"/>
                </a:cubicBezTo>
                <a:cubicBezTo>
                  <a:pt x="2092" y="225"/>
                  <a:pt x="2140" y="222"/>
                  <a:pt x="2222" y="209"/>
                </a:cubicBezTo>
                <a:cubicBezTo>
                  <a:pt x="2304" y="196"/>
                  <a:pt x="2435" y="175"/>
                  <a:pt x="2516" y="154"/>
                </a:cubicBezTo>
                <a:cubicBezTo>
                  <a:pt x="2597" y="133"/>
                  <a:pt x="2663" y="100"/>
                  <a:pt x="2706" y="82"/>
                </a:cubicBezTo>
                <a:cubicBezTo>
                  <a:pt x="2749" y="64"/>
                  <a:pt x="2756" y="54"/>
                  <a:pt x="2772" y="45"/>
                </a:cubicBezTo>
                <a:cubicBezTo>
                  <a:pt x="2788" y="36"/>
                  <a:pt x="2797" y="25"/>
                  <a:pt x="2804" y="29"/>
                </a:cubicBezTo>
                <a:cubicBezTo>
                  <a:pt x="2810" y="33"/>
                  <a:pt x="2812" y="26"/>
                  <a:pt x="2813" y="69"/>
                </a:cubicBezTo>
                <a:cubicBezTo>
                  <a:pt x="2814" y="113"/>
                  <a:pt x="2810" y="229"/>
                  <a:pt x="2810" y="290"/>
                </a:cubicBezTo>
                <a:cubicBezTo>
                  <a:pt x="2810" y="351"/>
                  <a:pt x="2817" y="384"/>
                  <a:pt x="2816" y="439"/>
                </a:cubicBezTo>
                <a:cubicBezTo>
                  <a:pt x="2815" y="494"/>
                  <a:pt x="2808" y="568"/>
                  <a:pt x="2804" y="623"/>
                </a:cubicBezTo>
                <a:cubicBezTo>
                  <a:pt x="2799" y="678"/>
                  <a:pt x="2813" y="719"/>
                  <a:pt x="2791" y="772"/>
                </a:cubicBezTo>
                <a:cubicBezTo>
                  <a:pt x="2769" y="825"/>
                  <a:pt x="2709" y="899"/>
                  <a:pt x="2673" y="937"/>
                </a:cubicBezTo>
                <a:cubicBezTo>
                  <a:pt x="2637" y="974"/>
                  <a:pt x="2644" y="974"/>
                  <a:pt x="2574" y="996"/>
                </a:cubicBezTo>
                <a:cubicBezTo>
                  <a:pt x="2503" y="1018"/>
                  <a:pt x="2340" y="1052"/>
                  <a:pt x="2247" y="1070"/>
                </a:cubicBezTo>
                <a:cubicBezTo>
                  <a:pt x="2154" y="1089"/>
                  <a:pt x="2120" y="1100"/>
                  <a:pt x="2014" y="1108"/>
                </a:cubicBezTo>
                <a:cubicBezTo>
                  <a:pt x="1908" y="1115"/>
                  <a:pt x="1699" y="1115"/>
                  <a:pt x="1610" y="1114"/>
                </a:cubicBezTo>
                <a:cubicBezTo>
                  <a:pt x="1521" y="1113"/>
                  <a:pt x="1529" y="1110"/>
                  <a:pt x="1479" y="1105"/>
                </a:cubicBezTo>
                <a:cubicBezTo>
                  <a:pt x="1430" y="1099"/>
                  <a:pt x="1381" y="1090"/>
                  <a:pt x="1312" y="1083"/>
                </a:cubicBezTo>
                <a:cubicBezTo>
                  <a:pt x="1242" y="1076"/>
                  <a:pt x="1120" y="1062"/>
                  <a:pt x="1063" y="1058"/>
                </a:cubicBezTo>
                <a:cubicBezTo>
                  <a:pt x="1006" y="1054"/>
                  <a:pt x="1004" y="1057"/>
                  <a:pt x="970" y="1055"/>
                </a:cubicBezTo>
                <a:cubicBezTo>
                  <a:pt x="936" y="1053"/>
                  <a:pt x="906" y="1045"/>
                  <a:pt x="858" y="1042"/>
                </a:cubicBezTo>
                <a:cubicBezTo>
                  <a:pt x="810" y="1040"/>
                  <a:pt x="732" y="1041"/>
                  <a:pt x="681" y="1039"/>
                </a:cubicBezTo>
                <a:cubicBezTo>
                  <a:pt x="629" y="1037"/>
                  <a:pt x="620" y="1038"/>
                  <a:pt x="547" y="1030"/>
                </a:cubicBezTo>
                <a:cubicBezTo>
                  <a:pt x="475" y="1022"/>
                  <a:pt x="296" y="999"/>
                  <a:pt x="242" y="990"/>
                </a:cubicBezTo>
                <a:cubicBezTo>
                  <a:pt x="189" y="980"/>
                  <a:pt x="247" y="995"/>
                  <a:pt x="221" y="971"/>
                </a:cubicBezTo>
                <a:cubicBezTo>
                  <a:pt x="195" y="947"/>
                  <a:pt x="113" y="877"/>
                  <a:pt x="87" y="844"/>
                </a:cubicBezTo>
                <a:cubicBezTo>
                  <a:pt x="61" y="810"/>
                  <a:pt x="78" y="791"/>
                  <a:pt x="65" y="769"/>
                </a:cubicBezTo>
                <a:cubicBezTo>
                  <a:pt x="53" y="747"/>
                  <a:pt x="21" y="732"/>
                  <a:pt x="12" y="710"/>
                </a:cubicBezTo>
                <a:cubicBezTo>
                  <a:pt x="4" y="688"/>
                  <a:pt x="11" y="669"/>
                  <a:pt x="12" y="638"/>
                </a:cubicBezTo>
                <a:cubicBezTo>
                  <a:pt x="13" y="607"/>
                  <a:pt x="21" y="559"/>
                  <a:pt x="22" y="520"/>
                </a:cubicBezTo>
                <a:cubicBezTo>
                  <a:pt x="23" y="482"/>
                  <a:pt x="23" y="430"/>
                  <a:pt x="22" y="405"/>
                </a:cubicBezTo>
                <a:cubicBezTo>
                  <a:pt x="21" y="380"/>
                  <a:pt x="18" y="389"/>
                  <a:pt x="16" y="368"/>
                </a:cubicBezTo>
                <a:cubicBezTo>
                  <a:pt x="13" y="347"/>
                  <a:pt x="11" y="307"/>
                  <a:pt x="9" y="281"/>
                </a:cubicBezTo>
                <a:cubicBezTo>
                  <a:pt x="7" y="255"/>
                  <a:pt x="0" y="236"/>
                  <a:pt x="0" y="209"/>
                </a:cubicBezTo>
                <a:cubicBezTo>
                  <a:pt x="0" y="182"/>
                  <a:pt x="6" y="145"/>
                  <a:pt x="9" y="119"/>
                </a:cubicBezTo>
                <a:cubicBezTo>
                  <a:pt x="12" y="93"/>
                  <a:pt x="20" y="68"/>
                  <a:pt x="22" y="51"/>
                </a:cubicBezTo>
                <a:cubicBezTo>
                  <a:pt x="24" y="33"/>
                  <a:pt x="2" y="0"/>
                  <a:pt x="19" y="4"/>
                </a:cubicBezTo>
                <a:close/>
              </a:path>
            </a:pathLst>
          </a:custGeom>
          <a:solidFill>
            <a:srgbClr val="0000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3854450" y="2397125"/>
            <a:ext cx="4535488" cy="1824038"/>
          </a:xfrm>
          <a:custGeom>
            <a:avLst/>
            <a:gdLst>
              <a:gd name="T0" fmla="*/ 2147483647 w 2851"/>
              <a:gd name="T1" fmla="*/ 2147483647 h 1149"/>
              <a:gd name="T2" fmla="*/ 2147483647 w 2851"/>
              <a:gd name="T3" fmla="*/ 2147483647 h 1149"/>
              <a:gd name="T4" fmla="*/ 2147483647 w 2851"/>
              <a:gd name="T5" fmla="*/ 2147483647 h 1149"/>
              <a:gd name="T6" fmla="*/ 2147483647 w 2851"/>
              <a:gd name="T7" fmla="*/ 2147483647 h 1149"/>
              <a:gd name="T8" fmla="*/ 2147483647 w 2851"/>
              <a:gd name="T9" fmla="*/ 2147483647 h 1149"/>
              <a:gd name="T10" fmla="*/ 2147483647 w 2851"/>
              <a:gd name="T11" fmla="*/ 2147483647 h 1149"/>
              <a:gd name="T12" fmla="*/ 2147483647 w 2851"/>
              <a:gd name="T13" fmla="*/ 2147483647 h 1149"/>
              <a:gd name="T14" fmla="*/ 2147483647 w 2851"/>
              <a:gd name="T15" fmla="*/ 2147483647 h 1149"/>
              <a:gd name="T16" fmla="*/ 2147483647 w 2851"/>
              <a:gd name="T17" fmla="*/ 2147483647 h 1149"/>
              <a:gd name="T18" fmla="*/ 2147483647 w 2851"/>
              <a:gd name="T19" fmla="*/ 2147483647 h 1149"/>
              <a:gd name="T20" fmla="*/ 2147483647 w 2851"/>
              <a:gd name="T21" fmla="*/ 2147483647 h 1149"/>
              <a:gd name="T22" fmla="*/ 2147483647 w 2851"/>
              <a:gd name="T23" fmla="*/ 2147483647 h 1149"/>
              <a:gd name="T24" fmla="*/ 2147483647 w 2851"/>
              <a:gd name="T25" fmla="*/ 2147483647 h 1149"/>
              <a:gd name="T26" fmla="*/ 2147483647 w 2851"/>
              <a:gd name="T27" fmla="*/ 2147483647 h 1149"/>
              <a:gd name="T28" fmla="*/ 2147483647 w 2851"/>
              <a:gd name="T29" fmla="*/ 2147483647 h 1149"/>
              <a:gd name="T30" fmla="*/ 2147483647 w 2851"/>
              <a:gd name="T31" fmla="*/ 2147483647 h 1149"/>
              <a:gd name="T32" fmla="*/ 2147483647 w 2851"/>
              <a:gd name="T33" fmla="*/ 2147483647 h 1149"/>
              <a:gd name="T34" fmla="*/ 2147483647 w 2851"/>
              <a:gd name="T35" fmla="*/ 2147483647 h 1149"/>
              <a:gd name="T36" fmla="*/ 2147483647 w 2851"/>
              <a:gd name="T37" fmla="*/ 2147483647 h 1149"/>
              <a:gd name="T38" fmla="*/ 2147483647 w 2851"/>
              <a:gd name="T39" fmla="*/ 2147483647 h 1149"/>
              <a:gd name="T40" fmla="*/ 2147483647 w 2851"/>
              <a:gd name="T41" fmla="*/ 2147483647 h 1149"/>
              <a:gd name="T42" fmla="*/ 2147483647 w 2851"/>
              <a:gd name="T43" fmla="*/ 2147483647 h 1149"/>
              <a:gd name="T44" fmla="*/ 2147483647 w 2851"/>
              <a:gd name="T45" fmla="*/ 2147483647 h 1149"/>
              <a:gd name="T46" fmla="*/ 2147483647 w 2851"/>
              <a:gd name="T47" fmla="*/ 2147483647 h 1149"/>
              <a:gd name="T48" fmla="*/ 2147483647 w 2851"/>
              <a:gd name="T49" fmla="*/ 2147483647 h 1149"/>
              <a:gd name="T50" fmla="*/ 2147483647 w 2851"/>
              <a:gd name="T51" fmla="*/ 2147483647 h 1149"/>
              <a:gd name="T52" fmla="*/ 2147483647 w 2851"/>
              <a:gd name="T53" fmla="*/ 2147483647 h 1149"/>
              <a:gd name="T54" fmla="*/ 2147483647 w 2851"/>
              <a:gd name="T55" fmla="*/ 2147483647 h 1149"/>
              <a:gd name="T56" fmla="*/ 2147483647 w 2851"/>
              <a:gd name="T57" fmla="*/ 2147483647 h 1149"/>
              <a:gd name="T58" fmla="*/ 2147483647 w 2851"/>
              <a:gd name="T59" fmla="*/ 2147483647 h 1149"/>
              <a:gd name="T60" fmla="*/ 2147483647 w 2851"/>
              <a:gd name="T61" fmla="*/ 2147483647 h 1149"/>
              <a:gd name="T62" fmla="*/ 2147483647 w 2851"/>
              <a:gd name="T63" fmla="*/ 2147483647 h 1149"/>
              <a:gd name="T64" fmla="*/ 2147483647 w 2851"/>
              <a:gd name="T65" fmla="*/ 2147483647 h 1149"/>
              <a:gd name="T66" fmla="*/ 2147483647 w 2851"/>
              <a:gd name="T67" fmla="*/ 2147483647 h 1149"/>
              <a:gd name="T68" fmla="*/ 2147483647 w 2851"/>
              <a:gd name="T69" fmla="*/ 2147483647 h 1149"/>
              <a:gd name="T70" fmla="*/ 2147483647 w 2851"/>
              <a:gd name="T71" fmla="*/ 2147483647 h 1149"/>
              <a:gd name="T72" fmla="*/ 2147483647 w 2851"/>
              <a:gd name="T73" fmla="*/ 2147483647 h 1149"/>
              <a:gd name="T74" fmla="*/ 2147483647 w 2851"/>
              <a:gd name="T75" fmla="*/ 2147483647 h 1149"/>
              <a:gd name="T76" fmla="*/ 2147483647 w 2851"/>
              <a:gd name="T77" fmla="*/ 2147483647 h 1149"/>
              <a:gd name="T78" fmla="*/ 2147483647 w 2851"/>
              <a:gd name="T79" fmla="*/ 2147483647 h 1149"/>
              <a:gd name="T80" fmla="*/ 2147483647 w 2851"/>
              <a:gd name="T81" fmla="*/ 2147483647 h 1149"/>
              <a:gd name="T82" fmla="*/ 0 w 2851"/>
              <a:gd name="T83" fmla="*/ 2147483647 h 1149"/>
              <a:gd name="T84" fmla="*/ 2147483647 w 2851"/>
              <a:gd name="T85" fmla="*/ 2147483647 h 1149"/>
              <a:gd name="T86" fmla="*/ 2147483647 w 2851"/>
              <a:gd name="T87" fmla="*/ 2147483647 h 1149"/>
              <a:gd name="T88" fmla="*/ 2147483647 w 2851"/>
              <a:gd name="T89" fmla="*/ 2147483647 h 114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51"/>
              <a:gd name="T136" fmla="*/ 0 h 1149"/>
              <a:gd name="T137" fmla="*/ 2851 w 2851"/>
              <a:gd name="T138" fmla="*/ 1149 h 114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51" h="1149">
                <a:moveTo>
                  <a:pt x="24" y="4"/>
                </a:moveTo>
                <a:cubicBezTo>
                  <a:pt x="41" y="8"/>
                  <a:pt x="82" y="66"/>
                  <a:pt x="123" y="89"/>
                </a:cubicBezTo>
                <a:cubicBezTo>
                  <a:pt x="164" y="112"/>
                  <a:pt x="209" y="125"/>
                  <a:pt x="273" y="143"/>
                </a:cubicBezTo>
                <a:cubicBezTo>
                  <a:pt x="337" y="160"/>
                  <a:pt x="401" y="179"/>
                  <a:pt x="509" y="199"/>
                </a:cubicBezTo>
                <a:cubicBezTo>
                  <a:pt x="617" y="219"/>
                  <a:pt x="793" y="247"/>
                  <a:pt x="921" y="260"/>
                </a:cubicBezTo>
                <a:cubicBezTo>
                  <a:pt x="1048" y="272"/>
                  <a:pt x="1174" y="272"/>
                  <a:pt x="1279" y="275"/>
                </a:cubicBezTo>
                <a:cubicBezTo>
                  <a:pt x="1384" y="278"/>
                  <a:pt x="1459" y="275"/>
                  <a:pt x="1549" y="275"/>
                </a:cubicBezTo>
                <a:cubicBezTo>
                  <a:pt x="1639" y="275"/>
                  <a:pt x="1741" y="276"/>
                  <a:pt x="1823" y="272"/>
                </a:cubicBezTo>
                <a:cubicBezTo>
                  <a:pt x="1904" y="268"/>
                  <a:pt x="1969" y="254"/>
                  <a:pt x="2039" y="247"/>
                </a:cubicBezTo>
                <a:cubicBezTo>
                  <a:pt x="2110" y="239"/>
                  <a:pt x="2172" y="239"/>
                  <a:pt x="2247" y="228"/>
                </a:cubicBezTo>
                <a:cubicBezTo>
                  <a:pt x="2321" y="216"/>
                  <a:pt x="2409" y="198"/>
                  <a:pt x="2489" y="177"/>
                </a:cubicBezTo>
                <a:cubicBezTo>
                  <a:pt x="2568" y="156"/>
                  <a:pt x="2675" y="117"/>
                  <a:pt x="2728" y="98"/>
                </a:cubicBezTo>
                <a:cubicBezTo>
                  <a:pt x="2780" y="79"/>
                  <a:pt x="2786" y="72"/>
                  <a:pt x="2803" y="60"/>
                </a:cubicBezTo>
                <a:cubicBezTo>
                  <a:pt x="2820" y="48"/>
                  <a:pt x="2825" y="21"/>
                  <a:pt x="2832" y="25"/>
                </a:cubicBezTo>
                <a:cubicBezTo>
                  <a:pt x="2839" y="29"/>
                  <a:pt x="2843" y="39"/>
                  <a:pt x="2844" y="86"/>
                </a:cubicBezTo>
                <a:cubicBezTo>
                  <a:pt x="2845" y="133"/>
                  <a:pt x="2840" y="247"/>
                  <a:pt x="2841" y="310"/>
                </a:cubicBezTo>
                <a:cubicBezTo>
                  <a:pt x="2842" y="373"/>
                  <a:pt x="2851" y="410"/>
                  <a:pt x="2850" y="466"/>
                </a:cubicBezTo>
                <a:cubicBezTo>
                  <a:pt x="2849" y="522"/>
                  <a:pt x="2839" y="592"/>
                  <a:pt x="2834" y="648"/>
                </a:cubicBezTo>
                <a:cubicBezTo>
                  <a:pt x="2829" y="704"/>
                  <a:pt x="2844" y="746"/>
                  <a:pt x="2822" y="800"/>
                </a:cubicBezTo>
                <a:cubicBezTo>
                  <a:pt x="2800" y="854"/>
                  <a:pt x="2739" y="930"/>
                  <a:pt x="2702" y="968"/>
                </a:cubicBezTo>
                <a:cubicBezTo>
                  <a:pt x="2666" y="1006"/>
                  <a:pt x="2673" y="1006"/>
                  <a:pt x="2602" y="1028"/>
                </a:cubicBezTo>
                <a:cubicBezTo>
                  <a:pt x="2531" y="1050"/>
                  <a:pt x="2366" y="1085"/>
                  <a:pt x="2272" y="1104"/>
                </a:cubicBezTo>
                <a:cubicBezTo>
                  <a:pt x="2178" y="1123"/>
                  <a:pt x="2143" y="1134"/>
                  <a:pt x="2036" y="1142"/>
                </a:cubicBezTo>
                <a:cubicBezTo>
                  <a:pt x="1929" y="1149"/>
                  <a:pt x="1718" y="1149"/>
                  <a:pt x="1628" y="1148"/>
                </a:cubicBezTo>
                <a:cubicBezTo>
                  <a:pt x="1538" y="1147"/>
                  <a:pt x="1546" y="1144"/>
                  <a:pt x="1496" y="1138"/>
                </a:cubicBezTo>
                <a:cubicBezTo>
                  <a:pt x="1445" y="1133"/>
                  <a:pt x="1396" y="1124"/>
                  <a:pt x="1326" y="1116"/>
                </a:cubicBezTo>
                <a:cubicBezTo>
                  <a:pt x="1256" y="1109"/>
                  <a:pt x="1132" y="1095"/>
                  <a:pt x="1075" y="1091"/>
                </a:cubicBezTo>
                <a:cubicBezTo>
                  <a:pt x="1017" y="1087"/>
                  <a:pt x="1015" y="1090"/>
                  <a:pt x="980" y="1088"/>
                </a:cubicBezTo>
                <a:cubicBezTo>
                  <a:pt x="946" y="1086"/>
                  <a:pt x="915" y="1077"/>
                  <a:pt x="867" y="1075"/>
                </a:cubicBezTo>
                <a:cubicBezTo>
                  <a:pt x="819" y="1073"/>
                  <a:pt x="741" y="1074"/>
                  <a:pt x="688" y="1072"/>
                </a:cubicBezTo>
                <a:cubicBezTo>
                  <a:pt x="636" y="1070"/>
                  <a:pt x="626" y="1071"/>
                  <a:pt x="553" y="1063"/>
                </a:cubicBezTo>
                <a:cubicBezTo>
                  <a:pt x="480" y="1054"/>
                  <a:pt x="300" y="1031"/>
                  <a:pt x="245" y="1021"/>
                </a:cubicBezTo>
                <a:cubicBezTo>
                  <a:pt x="191" y="1012"/>
                  <a:pt x="249" y="1027"/>
                  <a:pt x="223" y="1003"/>
                </a:cubicBezTo>
                <a:cubicBezTo>
                  <a:pt x="197" y="978"/>
                  <a:pt x="114" y="907"/>
                  <a:pt x="88" y="873"/>
                </a:cubicBezTo>
                <a:cubicBezTo>
                  <a:pt x="62" y="839"/>
                  <a:pt x="79" y="819"/>
                  <a:pt x="66" y="797"/>
                </a:cubicBezTo>
                <a:cubicBezTo>
                  <a:pt x="53" y="775"/>
                  <a:pt x="21" y="759"/>
                  <a:pt x="13" y="737"/>
                </a:cubicBezTo>
                <a:cubicBezTo>
                  <a:pt x="4" y="715"/>
                  <a:pt x="12" y="696"/>
                  <a:pt x="13" y="664"/>
                </a:cubicBezTo>
                <a:cubicBezTo>
                  <a:pt x="14" y="633"/>
                  <a:pt x="21" y="583"/>
                  <a:pt x="22" y="544"/>
                </a:cubicBezTo>
                <a:cubicBezTo>
                  <a:pt x="23" y="505"/>
                  <a:pt x="23" y="452"/>
                  <a:pt x="22" y="427"/>
                </a:cubicBezTo>
                <a:cubicBezTo>
                  <a:pt x="21" y="402"/>
                  <a:pt x="18" y="410"/>
                  <a:pt x="16" y="389"/>
                </a:cubicBezTo>
                <a:cubicBezTo>
                  <a:pt x="14" y="368"/>
                  <a:pt x="12" y="327"/>
                  <a:pt x="9" y="301"/>
                </a:cubicBezTo>
                <a:cubicBezTo>
                  <a:pt x="7" y="274"/>
                  <a:pt x="0" y="255"/>
                  <a:pt x="0" y="228"/>
                </a:cubicBezTo>
                <a:cubicBezTo>
                  <a:pt x="0" y="200"/>
                  <a:pt x="6" y="163"/>
                  <a:pt x="9" y="136"/>
                </a:cubicBezTo>
                <a:cubicBezTo>
                  <a:pt x="13" y="110"/>
                  <a:pt x="20" y="89"/>
                  <a:pt x="22" y="67"/>
                </a:cubicBezTo>
                <a:cubicBezTo>
                  <a:pt x="24" y="45"/>
                  <a:pt x="7" y="0"/>
                  <a:pt x="24" y="4"/>
                </a:cubicBezTo>
                <a:close/>
              </a:path>
            </a:pathLst>
          </a:cu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2636838" y="2311400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2087563" y="2309813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8389939" y="5567363"/>
            <a:ext cx="1062037" cy="500062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8389939" y="2297113"/>
            <a:ext cx="1062037" cy="3529012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8401050" y="5734051"/>
            <a:ext cx="946150" cy="180975"/>
          </a:xfrm>
          <a:prstGeom prst="rect">
            <a:avLst/>
          </a:prstGeom>
          <a:solidFill>
            <a:srgbClr val="7B7B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8389939" y="2043113"/>
            <a:ext cx="1062037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82" name="Rectangle 54"/>
          <p:cNvSpPr>
            <a:spLocks noChangeAspect="1" noChangeArrowheads="1"/>
          </p:cNvSpPr>
          <p:nvPr/>
        </p:nvSpPr>
        <p:spPr bwMode="auto">
          <a:xfrm>
            <a:off x="8445500" y="1757364"/>
            <a:ext cx="8969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9058276" y="2120900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8782051" y="2054225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8501063" y="2114550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86" name="Rectangle 58"/>
          <p:cNvSpPr>
            <a:spLocks noChangeAspect="1" noChangeArrowheads="1"/>
          </p:cNvSpPr>
          <p:nvPr/>
        </p:nvSpPr>
        <p:spPr bwMode="auto">
          <a:xfrm>
            <a:off x="9372601" y="1676401"/>
            <a:ext cx="936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Consumer/End-user</a:t>
            </a:r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9363076" y="5567363"/>
            <a:ext cx="1063625" cy="500062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88" name="Rectangle 60"/>
          <p:cNvSpPr>
            <a:spLocks noChangeArrowheads="1"/>
          </p:cNvSpPr>
          <p:nvPr/>
        </p:nvSpPr>
        <p:spPr bwMode="auto">
          <a:xfrm>
            <a:off x="9363076" y="2293938"/>
            <a:ext cx="1063625" cy="3560762"/>
          </a:xfrm>
          <a:prstGeom prst="rect">
            <a:avLst/>
          </a:prstGeom>
          <a:solidFill>
            <a:srgbClr val="7B7B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89" name="Oval 61"/>
          <p:cNvSpPr>
            <a:spLocks noChangeArrowheads="1"/>
          </p:cNvSpPr>
          <p:nvPr/>
        </p:nvSpPr>
        <p:spPr bwMode="auto">
          <a:xfrm>
            <a:off x="9363076" y="2043113"/>
            <a:ext cx="1063625" cy="546100"/>
          </a:xfrm>
          <a:prstGeom prst="ellipse">
            <a:avLst/>
          </a:prstGeom>
          <a:solidFill>
            <a:srgbClr val="7B7B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9374189" y="5729289"/>
            <a:ext cx="1038225" cy="198437"/>
          </a:xfrm>
          <a:prstGeom prst="rect">
            <a:avLst/>
          </a:prstGeom>
          <a:solidFill>
            <a:srgbClr val="7B7B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22591" name="Oval 63"/>
          <p:cNvSpPr>
            <a:spLocks noChangeArrowheads="1"/>
          </p:cNvSpPr>
          <p:nvPr/>
        </p:nvSpPr>
        <p:spPr bwMode="auto">
          <a:xfrm>
            <a:off x="8932863" y="2389188"/>
            <a:ext cx="296862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2" name="Oval 64"/>
          <p:cNvSpPr>
            <a:spLocks noChangeArrowheads="1"/>
          </p:cNvSpPr>
          <p:nvPr/>
        </p:nvSpPr>
        <p:spPr bwMode="auto">
          <a:xfrm>
            <a:off x="8613776" y="2389188"/>
            <a:ext cx="296863" cy="1651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th-TH" altLang="en-US" sz="1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93" name="Group 65"/>
          <p:cNvGrpSpPr>
            <a:grpSpLocks/>
          </p:cNvGrpSpPr>
          <p:nvPr/>
        </p:nvGrpSpPr>
        <p:grpSpPr bwMode="auto">
          <a:xfrm>
            <a:off x="2016125" y="2809876"/>
            <a:ext cx="8396288" cy="3044825"/>
            <a:chOff x="310" y="1908"/>
            <a:chExt cx="5289" cy="1918"/>
          </a:xfrm>
        </p:grpSpPr>
        <p:sp>
          <p:nvSpPr>
            <p:cNvPr id="22601" name="AutoShape 66"/>
            <p:cNvSpPr>
              <a:spLocks noChangeArrowheads="1"/>
            </p:cNvSpPr>
            <p:nvPr/>
          </p:nvSpPr>
          <p:spPr bwMode="auto">
            <a:xfrm>
              <a:off x="310" y="1908"/>
              <a:ext cx="5289" cy="216"/>
            </a:xfrm>
            <a:prstGeom prst="rightArrow">
              <a:avLst>
                <a:gd name="adj1" fmla="val 50000"/>
                <a:gd name="adj2" fmla="val 132633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การสร้างความสัมพันธ์กับลูกค้า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(CUSTOMER RELATIONSHIP MANAGEMENT)</a:t>
              </a:r>
            </a:p>
          </p:txBody>
        </p:sp>
        <p:sp>
          <p:nvSpPr>
            <p:cNvPr id="22602" name="AutoShape 67"/>
            <p:cNvSpPr>
              <a:spLocks noChangeArrowheads="1"/>
            </p:cNvSpPr>
            <p:nvPr/>
          </p:nvSpPr>
          <p:spPr bwMode="auto">
            <a:xfrm>
              <a:off x="313" y="2144"/>
              <a:ext cx="5280" cy="217"/>
            </a:xfrm>
            <a:prstGeom prst="rightArrow">
              <a:avLst>
                <a:gd name="adj1" fmla="val 50000"/>
                <a:gd name="adj2" fmla="val 136641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การจัดการการให้บริการแก่ลูกค้า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(CUSTOMER SERVICE MANAGEMENT)</a:t>
              </a:r>
            </a:p>
          </p:txBody>
        </p:sp>
        <p:sp>
          <p:nvSpPr>
            <p:cNvPr id="22603" name="AutoShape 68"/>
            <p:cNvSpPr>
              <a:spLocks noChangeArrowheads="1"/>
            </p:cNvSpPr>
            <p:nvPr/>
          </p:nvSpPr>
          <p:spPr bwMode="auto">
            <a:xfrm>
              <a:off x="313" y="2382"/>
              <a:ext cx="5280" cy="217"/>
            </a:xfrm>
            <a:prstGeom prst="rightArrow">
              <a:avLst>
                <a:gd name="adj1" fmla="val 50000"/>
                <a:gd name="adj2" fmla="val 136641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การจัดการความต้องการของลูกค้า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(DEMAND MANAGEMENT)</a:t>
              </a:r>
            </a:p>
          </p:txBody>
        </p:sp>
        <p:sp>
          <p:nvSpPr>
            <p:cNvPr id="22604" name="AutoShape 69"/>
            <p:cNvSpPr>
              <a:spLocks noChangeArrowheads="1"/>
            </p:cNvSpPr>
            <p:nvPr/>
          </p:nvSpPr>
          <p:spPr bwMode="auto">
            <a:xfrm>
              <a:off x="313" y="2632"/>
              <a:ext cx="5280" cy="214"/>
            </a:xfrm>
            <a:prstGeom prst="rightArrow">
              <a:avLst>
                <a:gd name="adj1" fmla="val 50000"/>
                <a:gd name="adj2" fmla="val 136044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การจัดการคำสั่งซื้อของลูกค้า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(CUSTOMER ORDER  FULFILLMENT)</a:t>
              </a:r>
            </a:p>
          </p:txBody>
        </p:sp>
        <p:sp>
          <p:nvSpPr>
            <p:cNvPr id="22605" name="AutoShape 70"/>
            <p:cNvSpPr>
              <a:spLocks noChangeArrowheads="1"/>
            </p:cNvSpPr>
            <p:nvPr/>
          </p:nvSpPr>
          <p:spPr bwMode="auto">
            <a:xfrm>
              <a:off x="313" y="2880"/>
              <a:ext cx="5280" cy="217"/>
            </a:xfrm>
            <a:prstGeom prst="rightArrow">
              <a:avLst>
                <a:gd name="adj1" fmla="val 50000"/>
                <a:gd name="adj2" fmla="val 134163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การจัดการการผลิต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MANUFACTURING FLOW MANAGEMENT</a:t>
              </a:r>
            </a:p>
          </p:txBody>
        </p:sp>
        <p:sp>
          <p:nvSpPr>
            <p:cNvPr id="22606" name="AutoShape 71"/>
            <p:cNvSpPr>
              <a:spLocks noChangeArrowheads="1"/>
            </p:cNvSpPr>
            <p:nvPr/>
          </p:nvSpPr>
          <p:spPr bwMode="auto">
            <a:xfrm>
              <a:off x="313" y="3133"/>
              <a:ext cx="5280" cy="218"/>
            </a:xfrm>
            <a:prstGeom prst="rightArrow">
              <a:avLst>
                <a:gd name="adj1" fmla="val 50000"/>
                <a:gd name="adj2" fmla="val 133547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การบริหารความสัมพันธ์กับผู้ส่งมอบ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(SUPPLIER RELATIONSHIP MANAGEMENT)</a:t>
              </a:r>
            </a:p>
          </p:txBody>
        </p:sp>
        <p:sp>
          <p:nvSpPr>
            <p:cNvPr id="22607" name="AutoShape 72"/>
            <p:cNvSpPr>
              <a:spLocks noChangeArrowheads="1"/>
            </p:cNvSpPr>
            <p:nvPr/>
          </p:nvSpPr>
          <p:spPr bwMode="auto">
            <a:xfrm>
              <a:off x="313" y="3388"/>
              <a:ext cx="5280" cy="217"/>
            </a:xfrm>
            <a:prstGeom prst="rightArrow">
              <a:avLst>
                <a:gd name="adj1" fmla="val 50000"/>
                <a:gd name="adj2" fmla="val 134163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(การพัฒนาผลิตภัณฑ์)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 DEVELOPMENT AND COMMERCIALIZATION</a:t>
              </a:r>
            </a:p>
          </p:txBody>
        </p:sp>
        <p:sp>
          <p:nvSpPr>
            <p:cNvPr id="22608" name="AutoShape 73"/>
            <p:cNvSpPr>
              <a:spLocks noChangeArrowheads="1"/>
            </p:cNvSpPr>
            <p:nvPr/>
          </p:nvSpPr>
          <p:spPr bwMode="auto">
            <a:xfrm flipH="1">
              <a:off x="322" y="3609"/>
              <a:ext cx="5277" cy="217"/>
            </a:xfrm>
            <a:prstGeom prst="rightArrow">
              <a:avLst>
                <a:gd name="adj1" fmla="val 50000"/>
                <a:gd name="adj2" fmla="val 141405"/>
              </a:avLst>
            </a:prstGeom>
            <a:solidFill>
              <a:schemeClr val="tx1"/>
            </a:solidFill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69850" tIns="36512" rIns="69850" bIns="36512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5000"/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(การส่งคืนสินค้า)</a:t>
              </a: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RETURNS</a:t>
              </a:r>
            </a:p>
          </p:txBody>
        </p:sp>
      </p:grpSp>
      <p:sp>
        <p:nvSpPr>
          <p:cNvPr id="22594" name="AutoShape 74"/>
          <p:cNvSpPr>
            <a:spLocks noChangeArrowheads="1"/>
          </p:cNvSpPr>
          <p:nvPr/>
        </p:nvSpPr>
        <p:spPr bwMode="auto">
          <a:xfrm>
            <a:off x="2009776" y="2130425"/>
            <a:ext cx="8399463" cy="344488"/>
          </a:xfrm>
          <a:prstGeom prst="rightArrow">
            <a:avLst>
              <a:gd name="adj1" fmla="val 50000"/>
              <a:gd name="adj2" fmla="val 132072"/>
            </a:avLst>
          </a:prstGeom>
          <a:solidFill>
            <a:srgbClr val="B2B2B2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lIns="69850" tIns="36512" rIns="69850" bIns="36512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PRODUCT FLOW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5" name="Oval 75"/>
          <p:cNvSpPr>
            <a:spLocks noChangeArrowheads="1"/>
          </p:cNvSpPr>
          <p:nvPr/>
        </p:nvSpPr>
        <p:spPr bwMode="auto">
          <a:xfrm>
            <a:off x="4125914" y="2265364"/>
            <a:ext cx="1430337" cy="369887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22596" name="Oval 76"/>
          <p:cNvSpPr>
            <a:spLocks noChangeArrowheads="1"/>
          </p:cNvSpPr>
          <p:nvPr/>
        </p:nvSpPr>
        <p:spPr bwMode="auto">
          <a:xfrm>
            <a:off x="6737350" y="2270125"/>
            <a:ext cx="1428750" cy="369888"/>
          </a:xfrm>
          <a:prstGeom prst="ellipse">
            <a:avLst/>
          </a:prstGeom>
          <a:solidFill>
            <a:srgbClr val="CC0000"/>
          </a:solidFill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</a:p>
        </p:txBody>
      </p:sp>
      <p:sp>
        <p:nvSpPr>
          <p:cNvPr id="22597" name="Rectangle 77"/>
          <p:cNvSpPr>
            <a:spLocks noChangeAspect="1" noChangeArrowheads="1"/>
          </p:cNvSpPr>
          <p:nvPr/>
        </p:nvSpPr>
        <p:spPr bwMode="auto">
          <a:xfrm>
            <a:off x="5524500" y="1477964"/>
            <a:ext cx="12144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</a:p>
        </p:txBody>
      </p:sp>
      <p:sp>
        <p:nvSpPr>
          <p:cNvPr id="22598" name="Oval 78"/>
          <p:cNvSpPr>
            <a:spLocks noChangeAspect="1" noChangeArrowheads="1"/>
          </p:cNvSpPr>
          <p:nvPr/>
        </p:nvSpPr>
        <p:spPr bwMode="auto">
          <a:xfrm>
            <a:off x="2073276" y="914401"/>
            <a:ext cx="8124825" cy="346075"/>
          </a:xfrm>
          <a:prstGeom prst="ellipse">
            <a:avLst/>
          </a:prstGeom>
          <a:solidFill>
            <a:srgbClr val="00CC66"/>
          </a:solidFill>
          <a:ln w="12700">
            <a:solidFill>
              <a:srgbClr val="0066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Flow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99" name="Line 79"/>
          <p:cNvSpPr>
            <a:spLocks noChangeShapeType="1"/>
          </p:cNvSpPr>
          <p:nvPr/>
        </p:nvSpPr>
        <p:spPr bwMode="auto">
          <a:xfrm>
            <a:off x="1752600" y="6461125"/>
            <a:ext cx="87630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2600" name="Text Box 80"/>
          <p:cNvSpPr txBox="1">
            <a:spLocks noChangeArrowheads="1"/>
          </p:cNvSpPr>
          <p:nvPr/>
        </p:nvSpPr>
        <p:spPr bwMode="auto">
          <a:xfrm>
            <a:off x="1524000" y="6461126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Source: Douglas M. Lambert, Martha C. Cooper, Janus D. Pagh, “Supply Chain Management: Implementation Issues and Research Opportunities”, </a:t>
            </a:r>
            <a:r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Journal of Logistics Management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, Vol. 9, No. 2, 1998, p. 2. </a:t>
            </a:r>
          </a:p>
        </p:txBody>
      </p:sp>
    </p:spTree>
    <p:extLst>
      <p:ext uri="{BB962C8B-B14F-4D97-AF65-F5344CB8AC3E}">
        <p14:creationId xmlns:p14="http://schemas.microsoft.com/office/powerpoint/2010/main" val="3482086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270" y="252250"/>
            <a:ext cx="9144000" cy="888728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5400" b="1" dirty="0" smtClean="0">
                <a:solidFill>
                  <a:srgbClr val="0000CC"/>
                </a:solidFill>
                <a:cs typeface="+mn-cs"/>
              </a:rPr>
              <a:t>กรอบแนวคิดทางด้านโซ่อุปทาน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870" y="1513437"/>
            <a:ext cx="10495400" cy="5951537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th-TH" alt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การบริหารความสัมพันธ์กับลูกค้า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กิจกรรมพัฒนาเพื่อตอบสนองความต้องการให้กับลูกค้าแต่ละกลุ่ม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การสร้างความภักดีให้เกิดขึ้นกับลูกค้า</a:t>
            </a:r>
          </a:p>
          <a:p>
            <a:pPr marL="609600" indent="-609600">
              <a:buFontTx/>
              <a:buAutoNum type="arabicPeriod"/>
            </a:pPr>
            <a:r>
              <a:rPr lang="th-TH" alt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การบริหารการให้บริการลูกค้า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การตอบสนองการส่งมอบสินค้าและบริการให้ลูกค้าในระดับที่ก่อให้เกิดความพึงพอใจ</a:t>
            </a:r>
            <a:endParaRPr lang="en-US" altLang="en-US" sz="36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09600" indent="-609600">
              <a:buFontTx/>
              <a:buAutoNum type="arabicPeriod"/>
            </a:pPr>
            <a:r>
              <a:rPr lang="th-TH" alt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การบริหารอุปสงค์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สร้างความสมดุลระหว่างความต้องการของลูกค้ากับความสามารถของบริษัท ที่ไม่ก่อให้เกิดปัญหาความขาดแคลนหรือส่วนเกินของจำนวนสินค้า </a:t>
            </a:r>
          </a:p>
          <a:p>
            <a:pPr marL="609600" indent="-609600">
              <a:buNone/>
            </a:pPr>
            <a:endParaRPr lang="th-TH" altLang="en-US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39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41131" y="1454425"/>
            <a:ext cx="10909737" cy="4525962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  การตอบสนองคำสั่งซื้อจากลูกค้า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การใช้ดัชนีชี้วัดความสำเร็จ</a:t>
            </a: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(KPI) </a:t>
            </a: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เป็นมาตรวัดสำหรับการติดตามอัตราความสำเร็จ</a:t>
            </a:r>
          </a:p>
          <a:p>
            <a:pPr marL="609600" indent="-609600">
              <a:buNone/>
            </a:pP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  การบริหารการไหลในสายการผลิต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กระบวนการผลิตจะต้องยืดหยุ่นเพียงพอต่อการตอบสนองการเปลี่ยนแปลงของอุปสงค์ตลาด</a:t>
            </a:r>
          </a:p>
          <a:p>
            <a:pPr marL="609600" indent="-609600">
              <a:buNone/>
            </a:pP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  การบริหารความสัมพันธ์กับผู้ส่งมอบ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การพัฒนาความสัมพันธ์กับลูกค้าในระยะยาว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8855" y="457201"/>
            <a:ext cx="9144000" cy="620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00CC"/>
                </a:solidFill>
                <a:latin typeface="+mj-lt"/>
                <a:ea typeface="+mj-ea"/>
              </a:rPr>
              <a:t>กรอบแนวคิดทางด้านโซ่อุปทาน(ต่อ)</a:t>
            </a:r>
          </a:p>
        </p:txBody>
      </p:sp>
    </p:spTree>
    <p:extLst>
      <p:ext uri="{BB962C8B-B14F-4D97-AF65-F5344CB8AC3E}">
        <p14:creationId xmlns:p14="http://schemas.microsoft.com/office/powerpoint/2010/main" val="30166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41131" y="2463418"/>
            <a:ext cx="10909737" cy="4525962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th-TH" alt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 การพัฒนาผลิตภัณฑ์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การมีส่วนร่วมของลูกค้าและผู้ส่งมอบในกระบวนการพัฒนาผลิตภัณฑ์</a:t>
            </a:r>
          </a:p>
          <a:p>
            <a:pPr marL="609600" indent="-609600">
              <a:buNone/>
            </a:pP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  การส่งคืนสินค้า</a:t>
            </a:r>
          </a:p>
          <a:p>
            <a:pPr marL="990600" lvl="1" indent="-533400">
              <a:buFont typeface="Wingdings" panose="05000000000000000000" pitchFamily="2" charset="2"/>
              <a:buChar char="ü"/>
            </a:pPr>
            <a:r>
              <a:rPr lang="th-TH" altLang="en-US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เป็นกระบวนการสนับสนุนให้บริษัทสามารถรักษาความสามารถในการแข่งขันที่ยั่งยืน</a:t>
            </a:r>
            <a:endParaRPr lang="th-TH" altLang="en-US" sz="40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2014" y="472966"/>
            <a:ext cx="9144000" cy="620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00CC"/>
                </a:solidFill>
                <a:latin typeface="+mj-lt"/>
                <a:ea typeface="+mj-ea"/>
              </a:rPr>
              <a:t>กรอบแนวคิดทางด้านโซ่อุปทาน(ต่อ)</a:t>
            </a:r>
          </a:p>
        </p:txBody>
      </p:sp>
    </p:spTree>
    <p:extLst>
      <p:ext uri="{BB962C8B-B14F-4D97-AF65-F5344CB8AC3E}">
        <p14:creationId xmlns:p14="http://schemas.microsoft.com/office/powerpoint/2010/main" val="16389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898902"/>
            <a:ext cx="12192001" cy="6858000"/>
          </a:xfrm>
        </p:spPr>
      </p:pic>
      <p:sp>
        <p:nvSpPr>
          <p:cNvPr id="5" name="Rectangle 4"/>
          <p:cNvSpPr/>
          <p:nvPr/>
        </p:nvSpPr>
        <p:spPr>
          <a:xfrm>
            <a:off x="0" y="915604"/>
            <a:ext cx="12257315" cy="2111829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โลจิสติกส์เบื้องต้น</a:t>
            </a:r>
          </a:p>
          <a:p>
            <a:pPr algn="ctr"/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Introduction to Logistics</a:t>
            </a:r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0065" y="3294322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accent5">
                    <a:lumMod val="50000"/>
                  </a:schemeClr>
                </a:solidFill>
              </a:rPr>
              <a:t>อาจารย์สันติพงศ์ จิโรจน์กุลกิจ</a:t>
            </a:r>
            <a:endParaRPr lang="th-TH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64779" y="469955"/>
            <a:ext cx="10515600" cy="85511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5400" b="1" dirty="0">
                <a:solidFill>
                  <a:srgbClr val="FFFF00"/>
                </a:solidFill>
                <a:cs typeface="Cordia New" panose="020B0304020202020204" pitchFamily="34" charset="-34"/>
              </a:rPr>
              <a:t>   ความหมายของโลจิสติกส์และซัพพลายเชน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8655" y="2051160"/>
            <a:ext cx="11222420" cy="524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th-TH" alt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alt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ความหมายของห่วงโซ่อุปทาน </a:t>
            </a:r>
            <a:r>
              <a:rPr lang="en-US" altLang="en-US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</a:t>
            </a:r>
            <a:endParaRPr lang="th-TH" altLang="en-US" sz="44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	</a:t>
            </a:r>
            <a:r>
              <a:rPr lang="th-TH" altLang="en-US" sz="4000" dirty="0" smtClean="0">
                <a:solidFill>
                  <a:srgbClr val="467C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การประสานกิจกรรมหลักๆของธุรกิจ (ทั้งภายในบริษัทและระหว่างบริษัท) </a:t>
            </a:r>
            <a:r>
              <a:rPr lang="en-US" altLang="en-US" sz="4000" dirty="0" smtClean="0">
                <a:solidFill>
                  <a:srgbClr val="467C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altLang="en-US" sz="4000" dirty="0" smtClean="0">
                <a:solidFill>
                  <a:srgbClr val="467C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ภายในห่วงโซ่อุปทาน โดยมีเป้าหมายเพื่อพัฒนาและปรับปรุงสมรรถนะในระยะยาวของบริษัทและของหุ้นส่วนตลอดห่วงโซ่ </a:t>
            </a:r>
            <a:r>
              <a:rPr lang="th-TH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Shapiro, 2001)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เป็นกระบวนการหรือขั้นตอนที่จะประสานและเชื่อมโยงกิจกรรมต่างๆตลอดห่วงโซ่อุปทาน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อย่างมีประสิทธิภาพและประสิทธิผล</a:t>
            </a:r>
            <a:r>
              <a:rPr lang="en-US" altLang="en-US" sz="4000" dirty="0" err="1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โดยมีเป้าหมายเพื่อสร้าง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มูลค่าเพิ่มและ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ให้กับผู้เกี่ยวข้องตลอดห่วงโซ่อุปทาน</a:t>
            </a: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en-US" sz="4000" b="1" dirty="0" err="1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Theppitak</a:t>
            </a:r>
            <a:r>
              <a:rPr lang="en-US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2003)</a:t>
            </a:r>
            <a:r>
              <a:rPr lang="en-US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alt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th-TH" altLang="en-US" sz="4000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765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841" y="1825625"/>
            <a:ext cx="10625959" cy="435133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Supply </a:t>
            </a:r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Chain Management </a:t>
            </a:r>
            <a:r>
              <a:rPr lang="th-TH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(การจัดการโซ่อุปทาน</a:t>
            </a:r>
            <a:r>
              <a:rPr lang="th-TH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หมายถึง </a:t>
            </a: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การวางแผนและการควบคุม</a:t>
            </a:r>
            <a:r>
              <a:rPr lang="th-TH" alt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การไหลของวัตถุดิบทั้งหมดจาก</a:t>
            </a: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ผู้จัดส่งวัตถุดิบ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(Supplier) </a:t>
            </a:r>
            <a:r>
              <a:rPr lang="th-TH" alt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ยังผู้ผลิตและผู้กระจายสินค้าสู่ผู้บริโภค  </a:t>
            </a:r>
            <a:r>
              <a:rPr lang="th-TH" altLang="en-US" sz="4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หรือหมายถึง การประสานรวมกระบวนการทางธุรกิจที่ครอบคลุมจากผู้จัดส่งวัตถุดิบ ผ่านระบบธุรกิจอุตสาหกรรมไปสู่ผู้บริโภคขั้นสุดท้าย ซึ่งมีการส่งผ่านผลิตภัณฑ์การบริการและข้อมูลสารสนเทศควบคู่กันไปอันเป็นการสร้างคุณค่าเพิ่มในตัวผลิตภัณฑ์และนำเสนอสิ่งเหล่านี้สู่ผู้บริโภคขั้นสุดท้าย</a:t>
            </a:r>
          </a:p>
          <a:p>
            <a:pPr algn="thaiDist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alt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81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337" y="1510315"/>
            <a:ext cx="10767849" cy="4351338"/>
          </a:xfrm>
        </p:spPr>
        <p:txBody>
          <a:bodyPr>
            <a:noAutofit/>
          </a:bodyPr>
          <a:lstStyle/>
          <a:p>
            <a:pPr algn="thaiDist">
              <a:buFont typeface="Wingdings" panose="05000000000000000000" pitchFamily="2" charset="2"/>
              <a:buNone/>
            </a:pPr>
            <a:endParaRPr lang="th-TH" alt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alt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สรุปได้ว่า </a:t>
            </a:r>
            <a:r>
              <a:rPr lang="th-TH" altLang="en-US" sz="4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Management (การจัดการโซ่อุปทาน </a:t>
            </a: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เป็นกระบวนการของการบริหารทุกขั้นตอน</a:t>
            </a:r>
            <a:r>
              <a:rPr lang="th-TH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นับตั้งแต่การนำเข้าวัตถุดิบสู่กระบวนการผลิต กระบวนการสั่งซื้อ จนกระทั่งส่งสินค้าถึงมือลูกค้า ให้มีความต่อเนื่องและมีประสิทธิภาพสูงสุด พร้อมกับสร้างระบบให้เกิดการไหลเวียนของข้อมูลที่ทำให้เกิดกระบวนการทำงานของแต่ละหน่วยงานส่งผ่านไปทั่วทั้งองค์การ ทั้งนี้การไหลเวียนของข้อมูล ยังรวมไปถึงลูกค้าและผู้จัดส่งวัตถุดิบด้วย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6675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768" y="1905000"/>
            <a:ext cx="7993063" cy="4953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th-TH" alt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สนองตอบตรงตามความต้องการของลูกค้า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ลดค่าใช้จ่ายอย่างเป็นระบบ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3.  ก่อให้เกิดความร่วมมือระหว่างองค์กร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4.  ติดตามกระบวนการทำงานได้อย่างใกล้ชิด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บริหารสินค้าคงคลังได้อย่างมีประสิทธิภาพ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6. ใช้ทรัพยากรที่มีอยู่ได้อย่างคุ้มค่า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979" y="785266"/>
            <a:ext cx="10515600" cy="85511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5400" b="1" smtClean="0">
                <a:solidFill>
                  <a:srgbClr val="FFFF00"/>
                </a:solidFill>
                <a:cs typeface="Cordia New" panose="020B0304020202020204" pitchFamily="34" charset="-34"/>
              </a:rPr>
              <a:t>ประโยชน์</a:t>
            </a:r>
            <a:r>
              <a:rPr lang="th-TH" altLang="en-US" sz="5400" b="1" dirty="0" smtClean="0">
                <a:solidFill>
                  <a:srgbClr val="FFFF00"/>
                </a:solidFill>
                <a:cs typeface="Cordia New" panose="020B0304020202020204" pitchFamily="34" charset="-34"/>
              </a:rPr>
              <a:t>ของการจัดการซัพ</a:t>
            </a:r>
            <a:r>
              <a:rPr lang="th-TH" altLang="en-US" sz="5400" b="1" dirty="0">
                <a:solidFill>
                  <a:srgbClr val="FFFF00"/>
                </a:solidFill>
                <a:cs typeface="Cordia New" panose="020B0304020202020204" pitchFamily="34" charset="-34"/>
              </a:rPr>
              <a:t>พลายเชน</a:t>
            </a:r>
          </a:p>
        </p:txBody>
      </p:sp>
    </p:spTree>
    <p:extLst>
      <p:ext uri="{BB962C8B-B14F-4D97-AF65-F5344CB8AC3E}">
        <p14:creationId xmlns:p14="http://schemas.microsoft.com/office/powerpoint/2010/main" val="10930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โครงสร้างของกิจกรรมของซัพพลายเชน</a:t>
            </a:r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08790" y="1276898"/>
            <a:ext cx="9261484" cy="4514303"/>
          </a:xfrm>
          <a:noFill/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42746" y="5791201"/>
            <a:ext cx="58832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2" descr="สวนสุนัน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3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sommanawat@gmail.com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31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Perspectives on Various Issues of Interest: Applying the SCOR model to  improve supply chain perform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55" y="2002220"/>
            <a:ext cx="10032764" cy="45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03131" y="537528"/>
            <a:ext cx="110726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SCOR Model แบบจำลองอ้างอิงการดำเนินงานในโซ่อุปทาน</a:t>
            </a:r>
            <a:r>
              <a:rPr kumimoji="0" lang="th-TH" sz="4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sz="8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5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4" y="27305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ea typeface="PMingLiU" pitchFamily="18" charset="-120"/>
                <a:cs typeface="Angsana New" panose="02020603050405020304" pitchFamily="18" charset="-34"/>
              </a:rPr>
              <a:t>Supply Chains Classifications</a:t>
            </a:r>
            <a:endParaRPr lang="en-US" altLang="en-US" dirty="0" smtClean="0">
              <a:solidFill>
                <a:schemeClr val="accent1">
                  <a:lumMod val="50000"/>
                </a:schemeClr>
              </a:solidFill>
              <a:latin typeface="Angsana New" panose="02020603050405020304" pitchFamily="18" charset="-34"/>
              <a:ea typeface="PMingLiU" pitchFamily="18" charset="-120"/>
              <a:cs typeface="Angsana New" panose="02020603050405020304" pitchFamily="18" charset="-34"/>
            </a:endParaRPr>
          </a:p>
        </p:txBody>
      </p:sp>
      <p:pic>
        <p:nvPicPr>
          <p:cNvPr id="30724" name="Picture 3" descr="6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05000"/>
            <a:ext cx="9144000" cy="4114800"/>
          </a:xfrm>
          <a:noFill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5995781" y="1028839"/>
            <a:ext cx="2153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Value Chain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8610600" y="971769"/>
            <a:ext cx="2614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Demand Chain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490582" y="1028839"/>
            <a:ext cx="27590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“Supply” Chain</a:t>
            </a:r>
          </a:p>
        </p:txBody>
      </p:sp>
    </p:spTree>
    <p:extLst>
      <p:ext uri="{BB962C8B-B14F-4D97-AF65-F5344CB8AC3E}">
        <p14:creationId xmlns:p14="http://schemas.microsoft.com/office/powerpoint/2010/main" val="232754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658454" y="3186112"/>
            <a:ext cx="4550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Traditional Supply Chain</a:t>
            </a:r>
            <a:endParaRPr lang="th-TH" alt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1748" name="Picture 3" descr="http://images.google.co.th/images?q=tbn:kNcl98ZsZ28J:photo.net/photo/pcd1765/morges-market-62.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99" y="1697019"/>
            <a:ext cx="1223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4"/>
          <p:cNvSpPr>
            <a:spLocks noChangeArrowheads="1"/>
          </p:cNvSpPr>
          <p:nvPr/>
        </p:nvSpPr>
        <p:spPr bwMode="auto">
          <a:xfrm rot="1394076">
            <a:off x="1802161" y="688957"/>
            <a:ext cx="792162" cy="430213"/>
          </a:xfrm>
          <a:prstGeom prst="rightArrow">
            <a:avLst>
              <a:gd name="adj1" fmla="val 50000"/>
              <a:gd name="adj2" fmla="val 46033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pic>
        <p:nvPicPr>
          <p:cNvPr id="31750" name="Picture 5" descr="http://images.google.co.th/images?q=tbn:y5InhkoQjbcJ:www.sitca.net/photos/thai_cooking/cooking_thai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11" y="1617645"/>
            <a:ext cx="10731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http://images.google.co.th/images?q=tbn:5tlKUN6vH18J:th.r24.org/676154/patongbeach16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36" y="1552557"/>
            <a:ext cx="104616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 descr="http://images.google.co.th/images?q=tbn:TXG6xzvLVmIJ:www.organictogo.com/images/storePhotos/StoreFrontwithDeliveryThum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11" y="1697019"/>
            <a:ext cx="1117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8" descr="http://images.google.co.th/images?q=tbn:frIHydwl4SgJ:www.dcothai.com/images/products/bestofthaicuisine1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062" y="1625581"/>
            <a:ext cx="873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1117949" y="1265219"/>
            <a:ext cx="181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th-TH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2988024" y="1265219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lang="th-TH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5077174" y="833419"/>
            <a:ext cx="17557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Distributors</a:t>
            </a:r>
            <a:endParaRPr lang="th-TH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6902798" y="1192194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  <a:endParaRPr lang="th-TH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8674448" y="1192194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  <a:endParaRPr lang="th-TH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2590800" y="457201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3600" b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โซ่อุปทานแบบเดิม</a:t>
            </a:r>
            <a:r>
              <a:rPr lang="en-US" altLang="en-US" sz="3600" b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(Traditional Supply Chain)</a:t>
            </a:r>
            <a:endParaRPr lang="th-TH" altLang="en-US" sz="3600" b="1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760" name="AutoShape 15"/>
          <p:cNvSpPr>
            <a:spLocks noChangeArrowheads="1"/>
          </p:cNvSpPr>
          <p:nvPr/>
        </p:nvSpPr>
        <p:spPr bwMode="auto">
          <a:xfrm rot="-530509">
            <a:off x="3097562" y="688957"/>
            <a:ext cx="720725" cy="430213"/>
          </a:xfrm>
          <a:prstGeom prst="rightArrow">
            <a:avLst>
              <a:gd name="adj1" fmla="val 50000"/>
              <a:gd name="adj2" fmla="val 41882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1761" name="AutoShape 16"/>
          <p:cNvSpPr>
            <a:spLocks noChangeArrowheads="1"/>
          </p:cNvSpPr>
          <p:nvPr/>
        </p:nvSpPr>
        <p:spPr bwMode="auto">
          <a:xfrm rot="946317">
            <a:off x="4321524" y="688957"/>
            <a:ext cx="720725" cy="430213"/>
          </a:xfrm>
          <a:prstGeom prst="rightArrow">
            <a:avLst>
              <a:gd name="adj1" fmla="val 50000"/>
              <a:gd name="adj2" fmla="val 41882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1762" name="AutoShape 17"/>
          <p:cNvSpPr>
            <a:spLocks noChangeArrowheads="1"/>
          </p:cNvSpPr>
          <p:nvPr/>
        </p:nvSpPr>
        <p:spPr bwMode="auto">
          <a:xfrm rot="-280673">
            <a:off x="5641840" y="710207"/>
            <a:ext cx="792162" cy="430212"/>
          </a:xfrm>
          <a:prstGeom prst="rightArrow">
            <a:avLst>
              <a:gd name="adj1" fmla="val 50000"/>
              <a:gd name="adj2" fmla="val 46033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1763" name="AutoShape 18"/>
          <p:cNvSpPr>
            <a:spLocks noChangeArrowheads="1"/>
          </p:cNvSpPr>
          <p:nvPr/>
        </p:nvSpPr>
        <p:spPr bwMode="auto">
          <a:xfrm rot="-302547">
            <a:off x="7129811" y="688957"/>
            <a:ext cx="793750" cy="430213"/>
          </a:xfrm>
          <a:prstGeom prst="rightArrow">
            <a:avLst>
              <a:gd name="adj1" fmla="val 50000"/>
              <a:gd name="adj2" fmla="val 46125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1764" name="AutoShape 19"/>
          <p:cNvSpPr>
            <a:spLocks noChangeArrowheads="1"/>
          </p:cNvSpPr>
          <p:nvPr/>
        </p:nvSpPr>
        <p:spPr bwMode="auto">
          <a:xfrm rot="-1050268">
            <a:off x="8714136" y="544494"/>
            <a:ext cx="793750" cy="430212"/>
          </a:xfrm>
          <a:prstGeom prst="rightArrow">
            <a:avLst>
              <a:gd name="adj1" fmla="val 50000"/>
              <a:gd name="adj2" fmla="val 46126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1765" name="Text Box 20"/>
          <p:cNvSpPr txBox="1">
            <a:spLocks noChangeArrowheads="1"/>
          </p:cNvSpPr>
          <p:nvPr/>
        </p:nvSpPr>
        <p:spPr bwMode="auto">
          <a:xfrm>
            <a:off x="2566988" y="4437064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h-TH" altLang="en-US" sz="20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1766" name="Text Box 21"/>
          <p:cNvSpPr txBox="1">
            <a:spLocks noChangeArrowheads="1"/>
          </p:cNvSpPr>
          <p:nvPr/>
        </p:nvSpPr>
        <p:spPr bwMode="auto">
          <a:xfrm>
            <a:off x="2566988" y="44370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1767" name="Text Box 22"/>
          <p:cNvSpPr txBox="1">
            <a:spLocks noChangeArrowheads="1"/>
          </p:cNvSpPr>
          <p:nvPr/>
        </p:nvSpPr>
        <p:spPr bwMode="auto">
          <a:xfrm>
            <a:off x="2566988" y="3970371"/>
            <a:ext cx="66989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ไม่มีการแลกเปลี่ยนข้อมูลระหว่างคู่ค้า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การปฏิบัติงานไม่มีความสอดคล้องกัน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มีการจัดเก็บสินค้าคงคลังเกินความจำเป็น</a:t>
            </a:r>
          </a:p>
        </p:txBody>
      </p:sp>
      <p:pic>
        <p:nvPicPr>
          <p:cNvPr id="111639" name="Picture 23" descr="j032096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2737198" y="1841481"/>
            <a:ext cx="649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0" name="Picture 24" descr="j032096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6553548" y="1841481"/>
            <a:ext cx="649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1" name="Picture 25" descr="j032096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4610448" y="1841481"/>
            <a:ext cx="649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2" name="Picture 26" descr="j032096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8282337" y="1912919"/>
            <a:ext cx="6492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7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645038" y="2659874"/>
            <a:ext cx="46743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Management</a:t>
            </a:r>
            <a:endParaRPr lang="th-TH" alt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772" name="Picture 3" descr="http://images.google.co.th/images?q=tbn:kNcl98ZsZ28J:photo.net/photo/pcd1765/morges-market-62.4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71" y="1536700"/>
            <a:ext cx="1223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images.google.co.th/images?q=tbn:5tlKUN6vH18J:th.r24.org/676154/patongbeach16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84" y="1392238"/>
            <a:ext cx="10810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http://images.google.co.th/images?q=tbn:TXG6xzvLVmIJ:www.organictogo.com/images/storePhotos/StoreFrontwithDeliveryThum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83" y="1536700"/>
            <a:ext cx="1117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http://images.google.co.th/images?q=tbn:frIHydwl4SgJ:www.dcothai.com/images/products/bestofthaicuisine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34" y="1465262"/>
            <a:ext cx="873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912021" y="1104900"/>
            <a:ext cx="1819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th-TH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2782096" y="1104900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endParaRPr lang="th-TH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4871246" y="673100"/>
            <a:ext cx="17557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Distributors</a:t>
            </a:r>
            <a:endParaRPr lang="th-TH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6544470" y="1031875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  <a:endParaRPr lang="th-TH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80" name="Text Box 11"/>
          <p:cNvSpPr txBox="1">
            <a:spLocks noChangeArrowheads="1"/>
          </p:cNvSpPr>
          <p:nvPr/>
        </p:nvSpPr>
        <p:spPr bwMode="auto">
          <a:xfrm>
            <a:off x="2590800" y="457201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3600" b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แนวทางการจัดการโซ่อุปทานแบบใหม่</a:t>
            </a:r>
          </a:p>
        </p:txBody>
      </p:sp>
      <p:sp>
        <p:nvSpPr>
          <p:cNvPr id="32781" name="Text Box 12"/>
          <p:cNvSpPr txBox="1">
            <a:spLocks noChangeArrowheads="1"/>
          </p:cNvSpPr>
          <p:nvPr/>
        </p:nvSpPr>
        <p:spPr bwMode="auto">
          <a:xfrm>
            <a:off x="2566988" y="4437064"/>
            <a:ext cx="352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h-TH" altLang="en-US" sz="200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2782" name="Text Box 13"/>
          <p:cNvSpPr txBox="1">
            <a:spLocks noChangeArrowheads="1"/>
          </p:cNvSpPr>
          <p:nvPr/>
        </p:nvSpPr>
        <p:spPr bwMode="auto">
          <a:xfrm>
            <a:off x="2566988" y="443706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2783" name="Text Box 14"/>
          <p:cNvSpPr txBox="1">
            <a:spLocks noChangeArrowheads="1"/>
          </p:cNvSpPr>
          <p:nvPr/>
        </p:nvSpPr>
        <p:spPr bwMode="auto">
          <a:xfrm>
            <a:off x="912021" y="2880010"/>
            <a:ext cx="1087631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thaiDi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36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แลกเปลี่ยนข้อมูลระหว่างกันในโซ่</a:t>
            </a: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</a:t>
            </a:r>
          </a:p>
          <a:p>
            <a:pPr algn="thaiDi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ผลักต้นทุน ค่าใช้จ่าย ที่ไม่ทำให้เกิดคุณค่าออกจากโซ่</a:t>
            </a: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</a:t>
            </a:r>
          </a:p>
          <a:p>
            <a:pPr algn="thaiDi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เปลี่ยนสินค้าคงคลังจากเดิมที่เป็นต้นทุน  และค่าใช้จ่ายให้เป็น</a:t>
            </a: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</a:t>
            </a:r>
          </a:p>
          <a:p>
            <a:pPr algn="thaiDi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มีความร่วมมือทางการค้าระหว่างลูกค้า กับซัพพลายเออร์เพิ่มมาก</a:t>
            </a: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  <a:p>
            <a:pPr algn="thaiDist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h-TH" altLang="en-US" sz="3600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600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การเติมเต็มสินค้ารวดเร็วขึ้น ถูกต้องมากขึ้นและมีประสิทธิภาพมากขึ้น</a:t>
            </a:r>
          </a:p>
        </p:txBody>
      </p:sp>
      <p:sp>
        <p:nvSpPr>
          <p:cNvPr id="32784" name="AutoShape 15"/>
          <p:cNvSpPr>
            <a:spLocks noChangeArrowheads="1"/>
          </p:cNvSpPr>
          <p:nvPr/>
        </p:nvSpPr>
        <p:spPr bwMode="auto">
          <a:xfrm>
            <a:off x="7931945" y="457201"/>
            <a:ext cx="1657350" cy="574675"/>
          </a:xfrm>
          <a:prstGeom prst="notchedRightArrow">
            <a:avLst>
              <a:gd name="adj1" fmla="val 50000"/>
              <a:gd name="adj2" fmla="val 72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2785" name="AutoShape 16"/>
          <p:cNvSpPr>
            <a:spLocks noChangeArrowheads="1"/>
          </p:cNvSpPr>
          <p:nvPr/>
        </p:nvSpPr>
        <p:spPr bwMode="auto">
          <a:xfrm>
            <a:off x="6492083" y="457201"/>
            <a:ext cx="1655762" cy="574675"/>
          </a:xfrm>
          <a:prstGeom prst="notchedRightArrow">
            <a:avLst>
              <a:gd name="adj1" fmla="val 50000"/>
              <a:gd name="adj2" fmla="val 720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2786" name="AutoShape 17"/>
          <p:cNvSpPr>
            <a:spLocks noChangeArrowheads="1"/>
          </p:cNvSpPr>
          <p:nvPr/>
        </p:nvSpPr>
        <p:spPr bwMode="auto">
          <a:xfrm>
            <a:off x="5120483" y="457199"/>
            <a:ext cx="1584325" cy="574675"/>
          </a:xfrm>
          <a:prstGeom prst="notched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2787" name="AutoShape 18"/>
          <p:cNvSpPr>
            <a:spLocks noChangeArrowheads="1"/>
          </p:cNvSpPr>
          <p:nvPr/>
        </p:nvSpPr>
        <p:spPr bwMode="auto">
          <a:xfrm>
            <a:off x="3828259" y="457201"/>
            <a:ext cx="1584325" cy="574675"/>
          </a:xfrm>
          <a:prstGeom prst="notched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2788" name="AutoShape 19"/>
          <p:cNvSpPr>
            <a:spLocks noChangeArrowheads="1"/>
          </p:cNvSpPr>
          <p:nvPr/>
        </p:nvSpPr>
        <p:spPr bwMode="auto">
          <a:xfrm>
            <a:off x="2459834" y="457201"/>
            <a:ext cx="1584325" cy="574675"/>
          </a:xfrm>
          <a:prstGeom prst="notchedRightArrow">
            <a:avLst>
              <a:gd name="adj1" fmla="val 50000"/>
              <a:gd name="adj2" fmla="val 68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sp>
        <p:nvSpPr>
          <p:cNvPr id="32789" name="AutoShape 20"/>
          <p:cNvSpPr>
            <a:spLocks noChangeArrowheads="1"/>
          </p:cNvSpPr>
          <p:nvPr/>
        </p:nvSpPr>
        <p:spPr bwMode="auto">
          <a:xfrm>
            <a:off x="1162845" y="457201"/>
            <a:ext cx="1512888" cy="574675"/>
          </a:xfrm>
          <a:prstGeom prst="rightArrow">
            <a:avLst>
              <a:gd name="adj1" fmla="val 50000"/>
              <a:gd name="adj2" fmla="val 65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h-TH" altLang="en-US" sz="1800">
              <a:latin typeface="Times New Roman" panose="02020603050405020304" pitchFamily="18" charset="0"/>
            </a:endParaRPr>
          </a:p>
        </p:txBody>
      </p:sp>
      <p:pic>
        <p:nvPicPr>
          <p:cNvPr id="32790" name="Picture 21" descr="MA_CNC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58" y="1536701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Text Box 22"/>
          <p:cNvSpPr txBox="1">
            <a:spLocks noChangeArrowheads="1"/>
          </p:cNvSpPr>
          <p:nvPr/>
        </p:nvSpPr>
        <p:spPr bwMode="auto">
          <a:xfrm>
            <a:off x="8582486" y="1049074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  <a:endParaRPr lang="th-TH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3" name="Picture 23" descr="j03209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2459834" y="1681162"/>
            <a:ext cx="6492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4" name="Picture 24" descr="j03209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6347620" y="1752600"/>
            <a:ext cx="649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5" name="Picture 25" descr="j03209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4475959" y="1681162"/>
            <a:ext cx="6492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6" name="Picture 26" descr="j03209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" flipH="1">
            <a:off x="8004970" y="1752600"/>
            <a:ext cx="6492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On Running a Business Smoothly” Wiser Next Week for Business #3 – Kingston  S. L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166991"/>
            <a:ext cx="4217908" cy="35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325805" y="1501586"/>
            <a:ext cx="6052458" cy="979714"/>
          </a:xfrm>
          <a:prstGeom prst="roundRect">
            <a:avLst/>
          </a:prstGeom>
          <a:solidFill>
            <a:srgbClr val="0A697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กิจกรรมโลจิสติกส์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95359" y="2856672"/>
            <a:ext cx="8146110" cy="979714"/>
          </a:xfrm>
          <a:prstGeom prst="roundRect">
            <a:avLst/>
          </a:prstGeom>
          <a:solidFill>
            <a:srgbClr val="2FAEB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การจัดการซัพพลายเชน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24304" y="5587627"/>
            <a:ext cx="11083159" cy="979714"/>
          </a:xfrm>
          <a:prstGeom prst="round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Q&amp;A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1" y="4232541"/>
            <a:ext cx="10830910" cy="979714"/>
          </a:xfrm>
          <a:prstGeom prst="round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โลจิสติกส์และซัพพลายเชนในโลกยุคปัจจุบัน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6009" y="265336"/>
            <a:ext cx="327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u="sng" dirty="0" smtClean="0">
                <a:solidFill>
                  <a:schemeClr val="accent1">
                    <a:lumMod val="50000"/>
                  </a:schemeClr>
                </a:solidFill>
              </a:rPr>
              <a:t>Topics today</a:t>
            </a:r>
            <a:endParaRPr lang="th-TH" sz="48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8365" y="401519"/>
            <a:ext cx="10830910" cy="979714"/>
          </a:xfrm>
          <a:prstGeom prst="round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โลจิสติกส์และซัพพลายเชนในโลกยุคปัจจุบัน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17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igital Disruption และการปรับตัวของ Regulator ในโลกที่พลิกผัน โดย  พ.อ.ดร.เศรษฐพงค์ มะลิสุวรรณ รองประธาน กสทช. : CRM ERP Digital | Sage CRM  Sage ERP Accpac Email &amp;amp; SMS 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What Is Consumer Behaviour? [Ultimate Guide] | Feed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3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ndustrial Microwave and RF Heating is Eco-friendly Technology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27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ispanic Households Most Impacted by COVID-19 Job Disruptions, Food  Insecurity in Arizona | University of Arizona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8745" y="804041"/>
            <a:ext cx="638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cs typeface="+mj-cs"/>
              </a:rPr>
              <a:t>Covid-19 Disruption</a:t>
            </a:r>
            <a:endParaRPr lang="th-TH" sz="60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64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เมื่อ Agency ต้อง Agile แล้ว และทำไม Agile สำคัญใน Agency | Marketing Oops  | LINE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Kodak Logo Vector (.EPS)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3" y="928797"/>
            <a:ext cx="4214022" cy="28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File:Nokia - 2005 logo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25" y="4481224"/>
            <a:ext cx="5984956" cy="21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 descr="Blockbuster Business Model | Business Model Navig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86" y="928797"/>
            <a:ext cx="5548148" cy="16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ต้องเปลี่ยน Mindset เพื่อเริ่มต้นสู่ความสำเร็จ / ดร.สุวัฒน์ ทองธนากุ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44" y="472965"/>
            <a:ext cx="8503703" cy="60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op 10 Logistics Industry Trends &amp;amp; Innovations in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lack Solid Icon for Appreciations, Loyalty and Gratitude Stock Vector -  Illustration of logo, black: 162462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58" y="1437399"/>
            <a:ext cx="4775638" cy="47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Thank You Icon, Transparent Thank You.PNG Images &amp;amp; Vector - FreeIcons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96" y="1137855"/>
            <a:ext cx="5374728" cy="53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2249" y="835571"/>
            <a:ext cx="11288110" cy="5139559"/>
          </a:xfrm>
        </p:spPr>
        <p:txBody>
          <a:bodyPr vert="horz" lIns="182880" tIns="91440" rIns="91440" bIns="45720" rtlCol="0">
            <a:normAutofit/>
          </a:bodyPr>
          <a:lstStyle/>
          <a:p>
            <a:pPr marL="265113" indent="-265113" algn="thaiDist">
              <a:buNone/>
              <a:defRPr/>
            </a:pP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 algn="thaiDist">
              <a:buNone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Logistics</a:t>
            </a:r>
            <a:r>
              <a:rPr lang="en-US" sz="54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54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 algn="thaiDist">
              <a:buNone/>
              <a:defRPr/>
            </a:pPr>
            <a:r>
              <a:rPr lang="th-TH" sz="54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54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พัฒนาการมาจากการส่งกำลังบำรุง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ทางทหาร การ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ลำเลียงยุทธภัณฑ์และกำลัง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ลอย่างมีประสิทธิภาพในสมัยสงครามโลกครั้งที่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ต่อมาเริ่มรู้จักกันอย่า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แพร่หลายและมีการพัฒนาการในการประยุกต์ใช้</a:t>
            </a:r>
            <a:r>
              <a:rPr lang="th-TH" sz="4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ในภาคธุรกิจ</a:t>
            </a: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ประมาณค.ศ.1900 </a:t>
            </a:r>
            <a:r>
              <a:rPr lang="en-US" sz="4400" b="1" dirty="0" err="1">
                <a:solidFill>
                  <a:schemeClr val="tx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เป็นต้นมา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5298" name="Picture 2" descr="Military Icon Png #9702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458" y="172161"/>
            <a:ext cx="2789183" cy="27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74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669" y="533400"/>
            <a:ext cx="11161985" cy="1143000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ภาษากรีก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แปลว่า</a:t>
            </a:r>
            <a:r>
              <a:rPr lang="en-US" altLang="en-US" sz="6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 </a:t>
            </a:r>
            <a:r>
              <a:rPr lang="en-US" altLang="en-US" sz="6000" dirty="0" err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ศิลปะในการคำนวณ</a:t>
            </a:r>
            <a:r>
              <a:rPr lang="en-US" altLang="en-US" sz="6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กล่าวคือ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การส่งกำลังบำรุงทางทหาร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โดยมุ่งเน้นที่ปัจจัย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M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3389" y="2420883"/>
            <a:ext cx="9599149" cy="3714750"/>
          </a:xfrm>
        </p:spPr>
        <p:txBody>
          <a:bodyPr vert="horz" lIns="182880" tIns="91440" rIns="91440" bIns="45720" rtlCol="0">
            <a:noAutofit/>
          </a:bodyPr>
          <a:lstStyle/>
          <a:p>
            <a:pPr marL="265113" indent="-265113"/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Materials        = </a:t>
            </a:r>
            <a:r>
              <a:rPr lang="en-US" altLang="en-US" sz="4000" b="1" dirty="0" err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</a:t>
            </a:r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และยุทธปัจจัย</a:t>
            </a:r>
            <a:endParaRPr lang="en-US" alt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/>
            <a:r>
              <a:rPr lang="en-US" alt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Movement      = </a:t>
            </a:r>
            <a:r>
              <a:rPr lang="en-US" altLang="en-US" sz="4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การเคลื่อนย้าย</a:t>
            </a:r>
            <a:r>
              <a:rPr lang="en-US" alt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และการลำเลียง</a:t>
            </a:r>
            <a:endParaRPr lang="en-US" altLang="en-US" sz="4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/>
            <a:r>
              <a:rPr lang="en-US" altLang="en-US" sz="40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Maintenance  = </a:t>
            </a:r>
            <a:r>
              <a:rPr lang="en-US" altLang="en-US" sz="4000" b="1" dirty="0" err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การซ่อมบำรุง</a:t>
            </a:r>
            <a:endParaRPr lang="en-US" alt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</a:p>
          <a:p>
            <a:pPr marL="265113" indent="-265113"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altLang="en-US" sz="4000" b="1" dirty="0" err="1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การจะชนะ</a:t>
            </a: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แพ้สงครามนั้น</a:t>
            </a: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ขึ้นกับสมรรถนะของการ</a:t>
            </a:r>
            <a:endParaRPr lang="en-US" altLang="en-US" sz="4000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en-US" altLang="en-US" sz="4000" b="1" dirty="0" err="1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จัดการระบบ</a:t>
            </a: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Logistics</a:t>
            </a:r>
            <a:r>
              <a:rPr lang="en-US" altLang="en-US" sz="40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ทั้งสิ้น</a:t>
            </a:r>
            <a:endParaRPr lang="en-US" altLang="en-US" sz="4000" b="1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5113" indent="-265113">
              <a:buNone/>
            </a:pPr>
            <a:endParaRPr lang="en-US" altLang="en-US" sz="4000" dirty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8437" y="4625100"/>
            <a:ext cx="9299604" cy="198065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pic>
        <p:nvPicPr>
          <p:cNvPr id="53252" name="Picture 4" descr="Calculator Icon On White Background. Royalty Free Cliparts, Vectors, And  Stock Illustration. Image 28256129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841" y="1616841"/>
            <a:ext cx="2701159" cy="16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Calculator Svg Png Icon Free Download (#552511) - OnlineWebFont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13" y="3541794"/>
            <a:ext cx="1533141" cy="15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45527" y="1049229"/>
            <a:ext cx="8183563" cy="642937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</a:t>
            </a:r>
            <a:r>
              <a:rPr lang="th-TH" sz="6000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จัดการโล</a:t>
            </a: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</a:t>
            </a:r>
            <a:r>
              <a:rPr lang="th-TH" sz="6000" b="1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สติกส์</a:t>
            </a:r>
            <a:r>
              <a:rPr lang="th-TH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79987"/>
            <a:ext cx="12029090" cy="4786313"/>
          </a:xfrm>
        </p:spPr>
        <p:txBody>
          <a:bodyPr vert="horz" lIns="182880" tIns="91440" rIns="91440" bIns="45720" rtlCol="0">
            <a:normAutofit/>
          </a:bodyPr>
          <a:lstStyle/>
          <a:p>
            <a:pPr marL="265113" indent="-265113">
              <a:buNone/>
              <a:defRPr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จิสติกส์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(logistics)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คือกระบวนการทางธุรกิจเกี่ยวข้องกับงานด้านการ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เคลื่อนย้าย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อำนวยความสะดวก ให้กับ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การไหลของสินค้า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จุดที่มีการซื้อหาวัตถุดิบ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ไปจนถึง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จุดที่มีการบริโภค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ขั้นสุดท้าย ในขณะที่มีการไหลของข้อมูล ทำให้กิจการบรรลุวัตถุประสงค์ ของการ ให้บริการที่ทำให้ลูกค้าเกิด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ในต้นทุนที่เหมาะสม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02" name="Picture 2" descr="Carry, delivery, logistics icon - Download on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31" y="315693"/>
            <a:ext cx="2110007" cy="21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 idx="4294967295"/>
          </p:nvPr>
        </p:nvSpPr>
        <p:spPr>
          <a:xfrm>
            <a:off x="453259" y="1326932"/>
            <a:ext cx="11261833" cy="669925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altLang="en-US" sz="6600" b="1" dirty="0" err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การจัดการโลจิสติกส์</a:t>
            </a:r>
            <a:r>
              <a:rPr lang="en-US" altLang="en-US" sz="6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(logistics Management)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0057" y="2670175"/>
            <a:ext cx="10665371" cy="4187825"/>
          </a:xfrm>
        </p:spPr>
        <p:txBody>
          <a:bodyPr vert="horz" lIns="182880" tIns="91440" rIns="91440" bIns="45720" rtlCol="0">
            <a:normAutofit/>
          </a:bodyPr>
          <a:lstStyle/>
          <a:p>
            <a:pPr marL="265113" indent="-265113">
              <a:buNone/>
              <a:defRPr/>
            </a:pPr>
            <a:r>
              <a:rPr lang="en-US" sz="4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en-US" sz="4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“การบริหารจัดการระบบ</a:t>
            </a:r>
            <a:r>
              <a:rPr lang="en-US" sz="48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</a:t>
            </a:r>
            <a:r>
              <a:rPr lang="en-US" sz="4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48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การเคลื่อนย้าย</a:t>
            </a:r>
            <a:r>
              <a:rPr lang="en-US" sz="4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ข้อมูลสารสนเทศตลอดห่วงโซ่อุปทานเพื่อให้บรรลุเป้าหมายสำคัญคือจะเป็นการเพิ่มคุณค่าให้กับผลิตภัณฑ์และมี</a:t>
            </a:r>
            <a:r>
              <a:rPr lang="en-US" sz="48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</a:t>
            </a:r>
            <a:r>
              <a:rPr lang="th-TH" sz="4800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r>
              <a:rPr lang="en-US" sz="48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265113" indent="-265113">
              <a:defRPr/>
            </a:pPr>
            <a:endParaRPr lang="en-US" sz="48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9154" name="Picture 2" descr="Procurement Software Stock Illustrations – 71 Procurement Software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652" y="4659120"/>
            <a:ext cx="2883776" cy="21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3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085082" y="213410"/>
            <a:ext cx="3360683" cy="1325563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</a:t>
            </a:r>
            <a:endParaRPr lang="th-TH" altLang="en-US" sz="80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93" y="1349786"/>
            <a:ext cx="10970172" cy="4876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h-TH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 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Logistics </a:t>
            </a:r>
            <a:r>
              <a:rPr lang="en-US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		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การเคลื่อนย้าย หรือ</a:t>
            </a:r>
            <a:r>
              <a:rPr lang="th-TH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 </a:t>
            </a:r>
            <a:r>
              <a:rPr lang="en-US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</a:t>
            </a:r>
            <a:r>
              <a:rPr lang="en-US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ของวัตถุดิบ ตั้งแต่เป็นวัตถุดิบจนเป็น</a:t>
            </a:r>
            <a:r>
              <a:rPr lang="th-TH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สินค้าสำเร็จรูป </a:t>
            </a:r>
            <a:r>
              <a:rPr lang="en-US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Physical Flow</a:t>
            </a:r>
            <a:r>
              <a:rPr lang="en-US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จากต้นทางจนถึง</a:t>
            </a:r>
            <a:r>
              <a:rPr lang="th-TH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altLang="en-US" sz="4000" b="1" dirty="0" smtClean="0">
                <a:solidFill>
                  <a:srgbClr val="467CE8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</a:t>
            </a:r>
            <a:r>
              <a:rPr lang="en-US" altLang="en-US" sz="40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ปลายทางผู้บริโภคโดยมีการประสานแต่ละขั้นตอนการดำเนินงาน</a:t>
            </a: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marL="0" indent="0">
              <a:buNone/>
            </a:pPr>
            <a:endParaRPr lang="en-US" altLang="en-US" sz="4000" dirty="0" smtClean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ดังนั้นโลจิสติกส์จะเป็นส่วนหนึ่งของห่วงโซ่อุปทาน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บทบาทของนักโลจิสติกส์ </a:t>
            </a:r>
            <a:r>
              <a:rPr lang="th-TH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altLang="en-US" sz="4000" b="1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altLang="en-US" sz="4000" b="1" u="sng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 การปฏิบัติและการควบคุมวัตถุดิบ สินค้าหรือข้อมูลต่างๆให้ไหลได้อย่างมีประสิทธิภาพและประสิทธิผล</a:t>
            </a:r>
            <a:r>
              <a:rPr lang="en-US" altLang="en-US" sz="4000" b="1" u="sng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altLang="en-US" sz="4000" b="1" u="sng" dirty="0" smtClean="0">
              <a:solidFill>
                <a:srgbClr val="FF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th-TH" altLang="en-US" sz="4000" dirty="0" smtClean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6963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325" y="362607"/>
            <a:ext cx="106890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altLang="ko-KR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ko-KR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นิยาม</a:t>
            </a:r>
            <a:r>
              <a:rPr lang="en-US" altLang="ko-KR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Logistics </a:t>
            </a:r>
            <a:r>
              <a:rPr lang="th-TH" altLang="ko-KR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altLang="ko-KR" sz="4400" b="1" dirty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The Chartered Institute of Logistics and Transport : </a:t>
            </a:r>
            <a:r>
              <a:rPr lang="en-US" altLang="ko-KR" sz="4400" b="1" dirty="0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CILT </a:t>
            </a:r>
            <a:r>
              <a:rPr lang="th-TH" altLang="ko-KR" sz="4400" b="1" dirty="0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ดังนี้</a:t>
            </a:r>
            <a:endParaRPr lang="en-US" altLang="ko-KR" sz="4400" b="1" dirty="0" smtClean="0">
              <a:latin typeface="TH SarabunPSK" panose="020B0500040200020003" pitchFamily="34" charset="-34"/>
              <a:ea typeface="Gulim" pitchFamily="34" charset="-127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- </a:t>
            </a:r>
            <a:r>
              <a:rPr lang="th-TH" altLang="ko-KR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การจัดการวางตำแหน่งทรัพยากร ที่สัมพันธ์กับเวลา คือบริหารทรัพยากรในการดำเนินงานที่ถูกสถานที่ ถูกเวลา หรือการจัดการ </a:t>
            </a:r>
            <a:r>
              <a:rPr lang="en-US" altLang="ko-KR" sz="3600" dirty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Supply chain </a:t>
            </a:r>
            <a:r>
              <a:rPr lang="th-TH" altLang="ko-KR" sz="3600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โดยรวม</a:t>
            </a:r>
            <a:endParaRPr lang="en-US" altLang="ko-KR" sz="36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altLang="ko-KR" sz="3600" dirty="0" smtClean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- </a:t>
            </a:r>
            <a:r>
              <a:rPr lang="en-US" altLang="ko-KR" sz="3600" dirty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Supply Chain </a:t>
            </a:r>
            <a:r>
              <a:rPr lang="th-TH" altLang="ko-KR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หรือโซ่อุปทาน คือ วงจรของเหตุการณ์ที่ต่อเนื่องกัน ที่มีเป้าหมายเพื่อสร้างความพอใจแก่</a:t>
            </a:r>
            <a:r>
              <a:rPr lang="th-TH" altLang="ko-KR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  <a:endParaRPr lang="en-US" altLang="ko-KR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- </a:t>
            </a:r>
            <a:r>
              <a:rPr lang="th-TH" altLang="ko-KR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กิจกรรมของ </a:t>
            </a:r>
            <a:r>
              <a:rPr lang="en-US" altLang="ko-KR" sz="3600" dirty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Logistic </a:t>
            </a:r>
            <a:r>
              <a:rPr lang="th-TH" altLang="ko-KR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altLang="ko-KR" sz="3600" dirty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Supply Chain </a:t>
            </a:r>
            <a:r>
              <a:rPr lang="th-TH" altLang="ko-KR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รวมตั้งแต่ การจัดซื้อ การจัดหา การผลิต และการกระจายสินค้า การกำจัดของเสีย การจัดเก็บและ </a:t>
            </a:r>
            <a:r>
              <a:rPr lang="en-US" altLang="ko-KR" sz="3600" dirty="0" smtClean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IT</a:t>
            </a:r>
          </a:p>
          <a:p>
            <a:pPr>
              <a:buFontTx/>
              <a:buChar char="-"/>
            </a:pPr>
            <a:r>
              <a:rPr lang="th-TH" altLang="ko-KR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ko-KR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ประยุกต์ใช้ </a:t>
            </a:r>
            <a:r>
              <a:rPr lang="en-US" altLang="ko-KR" sz="3600" dirty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Logistics </a:t>
            </a:r>
            <a:r>
              <a:rPr lang="th-TH" altLang="ko-KR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จำเป็นต่อการจัดการ </a:t>
            </a:r>
            <a:r>
              <a:rPr lang="en-US" altLang="ko-KR" sz="3600" dirty="0"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Supply Chain </a:t>
            </a:r>
            <a:r>
              <a:rPr lang="th-TH" altLang="ko-KR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</a:t>
            </a:r>
            <a:r>
              <a:rPr lang="th-TH" altLang="ko-KR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</a:t>
            </a:r>
            <a:endParaRPr lang="en-US" altLang="ko-KR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altLang="ko-KR" sz="3600" dirty="0" smtClean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- </a:t>
            </a:r>
            <a:r>
              <a:rPr lang="th-TH" altLang="ko-KR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การขนส่งจะเป็นส่วนของการบูรณาการ (</a:t>
            </a:r>
            <a:r>
              <a:rPr lang="en-US" altLang="ko-KR" sz="3600" dirty="0">
                <a:solidFill>
                  <a:schemeClr val="tx2"/>
                </a:solidFill>
                <a:latin typeface="TH SarabunPSK" panose="020B0500040200020003" pitchFamily="34" charset="-34"/>
                <a:ea typeface="Gulim" pitchFamily="34" charset="-127"/>
                <a:cs typeface="TH SarabunPSK" panose="020B0500040200020003" pitchFamily="34" charset="-34"/>
              </a:rPr>
              <a:t>Integral Part) </a:t>
            </a:r>
            <a:r>
              <a:rPr lang="th-TH" altLang="ko-KR" sz="3600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คือพิจารณากระบวนการต่างๆ ที่ทำงานด้วย ไม่ได้สนใจเฉพาะเหตุการณ์ที่ต่อเนื่องกันเท่านั้น</a:t>
            </a:r>
            <a:endParaRPr lang="en-US" altLang="ko-KR" sz="3600" dirty="0">
              <a:solidFill>
                <a:schemeClr val="tx2"/>
              </a:solidFill>
              <a:latin typeface="TH SarabunPSK" panose="020B0500040200020003" pitchFamily="34" charset="-34"/>
              <a:ea typeface="Gulim" pitchFamily="34" charset="-127"/>
              <a:cs typeface="TH SarabunPSK" panose="020B0500040200020003" pitchFamily="34" charset="-34"/>
            </a:endParaRPr>
          </a:p>
          <a:p>
            <a:pPr>
              <a:buFont typeface="Wingdings" panose="05000000000000000000" pitchFamily="2" charset="2"/>
              <a:buNone/>
            </a:pPr>
            <a:endParaRPr lang="th-TH" altLang="en-US" sz="4000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4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2021</Words>
  <Application>Microsoft Office PowerPoint</Application>
  <PresentationFormat>Widescreen</PresentationFormat>
  <Paragraphs>273</Paragraphs>
  <Slides>39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맑은 고딕</vt:lpstr>
      <vt:lpstr>Angsana New</vt:lpstr>
      <vt:lpstr>Arial</vt:lpstr>
      <vt:lpstr>Calibri</vt:lpstr>
      <vt:lpstr>Calibri Light</vt:lpstr>
      <vt:lpstr>Comic Sans MS</vt:lpstr>
      <vt:lpstr>Cordia New</vt:lpstr>
      <vt:lpstr>Gulim</vt:lpstr>
      <vt:lpstr>JasmineUPC</vt:lpstr>
      <vt:lpstr>Kartika</vt:lpstr>
      <vt:lpstr>PMingLiU</vt:lpstr>
      <vt:lpstr>TH SarabunPSK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Logistics ภาษากรีก แปลว่า “ ศิลปะในการคำนวณ” กล่าวคือ  การส่งกำลังบำรุงทางทหาร โดยมุ่งเน้นที่ปัจจัย 3 M</vt:lpstr>
      <vt:lpstr>ความหมายของการจัดการโลจิสติกส์ </vt:lpstr>
      <vt:lpstr>การจัดการโลจิสติกส์ (logistics Management)</vt:lpstr>
      <vt:lpstr>Logistics</vt:lpstr>
      <vt:lpstr>PowerPoint Presentation</vt:lpstr>
      <vt:lpstr>คำนิยาม โลจิสติกส์ (ต่อ)</vt:lpstr>
      <vt:lpstr>คำนิยาม โลจิสติกส์ (ต่อ )</vt:lpstr>
      <vt:lpstr>Logistics</vt:lpstr>
      <vt:lpstr>PowerPoint Presentation</vt:lpstr>
      <vt:lpstr>PowerPoint Presentation</vt:lpstr>
      <vt:lpstr> กิจกรรมโลจิสติกส์      Logistics Activities</vt:lpstr>
      <vt:lpstr>PowerPoint Presentation</vt:lpstr>
      <vt:lpstr>กรอบแนวคิดทางด้านโซ่อุปทาน</vt:lpstr>
      <vt:lpstr>PowerPoint Presentation</vt:lpstr>
      <vt:lpstr>PowerPoint Presentation</vt:lpstr>
      <vt:lpstr>   ความหมายของโลจิสติกส์และซัพพลายเชน</vt:lpstr>
      <vt:lpstr>PowerPoint Presentation</vt:lpstr>
      <vt:lpstr>PowerPoint Presentation</vt:lpstr>
      <vt:lpstr>ประโยชน์ของการจัดการซัพพลายเชน</vt:lpstr>
      <vt:lpstr>โครงสร้างของกิจกรรมของซัพพลายเชน</vt:lpstr>
      <vt:lpstr>PowerPoint Presentation</vt:lpstr>
      <vt:lpstr>PowerPoint Presentation</vt:lpstr>
      <vt:lpstr>Supply Chains Classifications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cls1208</cp:lastModifiedBy>
  <cp:revision>15</cp:revision>
  <dcterms:created xsi:type="dcterms:W3CDTF">2021-12-21T04:07:23Z</dcterms:created>
  <dcterms:modified xsi:type="dcterms:W3CDTF">2023-04-21T08:58:55Z</dcterms:modified>
</cp:coreProperties>
</file>