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6" r:id="rId4"/>
    <p:sldMasterId id="2147483680" r:id="rId5"/>
    <p:sldMasterId id="2147483684" r:id="rId6"/>
    <p:sldMasterId id="2147483696" r:id="rId7"/>
  </p:sldMasterIdLst>
  <p:notesMasterIdLst>
    <p:notesMasterId r:id="rId102"/>
  </p:notesMasterIdLst>
  <p:sldIdLst>
    <p:sldId id="673" r:id="rId8"/>
    <p:sldId id="518" r:id="rId9"/>
    <p:sldId id="801" r:id="rId10"/>
    <p:sldId id="794" r:id="rId11"/>
    <p:sldId id="795" r:id="rId12"/>
    <p:sldId id="799" r:id="rId13"/>
    <p:sldId id="800" r:id="rId14"/>
    <p:sldId id="796" r:id="rId15"/>
    <p:sldId id="797" r:id="rId16"/>
    <p:sldId id="798" r:id="rId17"/>
    <p:sldId id="802" r:id="rId18"/>
    <p:sldId id="803" r:id="rId19"/>
    <p:sldId id="809" r:id="rId20"/>
    <p:sldId id="808" r:id="rId21"/>
    <p:sldId id="807" r:id="rId22"/>
    <p:sldId id="810" r:id="rId23"/>
    <p:sldId id="766" r:id="rId24"/>
    <p:sldId id="767" r:id="rId25"/>
    <p:sldId id="768" r:id="rId26"/>
    <p:sldId id="769" r:id="rId27"/>
    <p:sldId id="770" r:id="rId28"/>
    <p:sldId id="771" r:id="rId29"/>
    <p:sldId id="772" r:id="rId30"/>
    <p:sldId id="773" r:id="rId31"/>
    <p:sldId id="774" r:id="rId32"/>
    <p:sldId id="775" r:id="rId33"/>
    <p:sldId id="776" r:id="rId34"/>
    <p:sldId id="777" r:id="rId35"/>
    <p:sldId id="778" r:id="rId36"/>
    <p:sldId id="779" r:id="rId37"/>
    <p:sldId id="780" r:id="rId38"/>
    <p:sldId id="781" r:id="rId39"/>
    <p:sldId id="782" r:id="rId40"/>
    <p:sldId id="783" r:id="rId41"/>
    <p:sldId id="784" r:id="rId42"/>
    <p:sldId id="785" r:id="rId43"/>
    <p:sldId id="786" r:id="rId44"/>
    <p:sldId id="787" r:id="rId45"/>
    <p:sldId id="634" r:id="rId46"/>
    <p:sldId id="631" r:id="rId47"/>
    <p:sldId id="648" r:id="rId48"/>
    <p:sldId id="649" r:id="rId49"/>
    <p:sldId id="653" r:id="rId50"/>
    <p:sldId id="650" r:id="rId51"/>
    <p:sldId id="651" r:id="rId52"/>
    <p:sldId id="632" r:id="rId53"/>
    <p:sldId id="635" r:id="rId54"/>
    <p:sldId id="633" r:id="rId55"/>
    <p:sldId id="745" r:id="rId56"/>
    <p:sldId id="658" r:id="rId57"/>
    <p:sldId id="661" r:id="rId58"/>
    <p:sldId id="659" r:id="rId59"/>
    <p:sldId id="713" r:id="rId60"/>
    <p:sldId id="733" r:id="rId61"/>
    <p:sldId id="714" r:id="rId62"/>
    <p:sldId id="664" r:id="rId63"/>
    <p:sldId id="676" r:id="rId64"/>
    <p:sldId id="639" r:id="rId65"/>
    <p:sldId id="656" r:id="rId66"/>
    <p:sldId id="753" r:id="rId67"/>
    <p:sldId id="715" r:id="rId68"/>
    <p:sldId id="728" r:id="rId69"/>
    <p:sldId id="729" r:id="rId70"/>
    <p:sldId id="731" r:id="rId71"/>
    <p:sldId id="730" r:id="rId72"/>
    <p:sldId id="732" r:id="rId73"/>
    <p:sldId id="716" r:id="rId74"/>
    <p:sldId id="717" r:id="rId75"/>
    <p:sldId id="718" r:id="rId76"/>
    <p:sldId id="657" r:id="rId77"/>
    <p:sldId id="706" r:id="rId78"/>
    <p:sldId id="707" r:id="rId79"/>
    <p:sldId id="677" r:id="rId80"/>
    <p:sldId id="643" r:id="rId81"/>
    <p:sldId id="735" r:id="rId82"/>
    <p:sldId id="668" r:id="rId83"/>
    <p:sldId id="669" r:id="rId84"/>
    <p:sldId id="670" r:id="rId85"/>
    <p:sldId id="647" r:id="rId86"/>
    <p:sldId id="758" r:id="rId87"/>
    <p:sldId id="756" r:id="rId88"/>
    <p:sldId id="757" r:id="rId89"/>
    <p:sldId id="640" r:id="rId90"/>
    <p:sldId id="754" r:id="rId91"/>
    <p:sldId id="755" r:id="rId92"/>
    <p:sldId id="672" r:id="rId93"/>
    <p:sldId id="793" r:id="rId94"/>
    <p:sldId id="760" r:id="rId95"/>
    <p:sldId id="761" r:id="rId96"/>
    <p:sldId id="759" r:id="rId97"/>
    <p:sldId id="762" r:id="rId98"/>
    <p:sldId id="792" r:id="rId99"/>
    <p:sldId id="564" r:id="rId100"/>
    <p:sldId id="791" r:id="rId1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2979ABA-0D94-48E0-8054-E1A9DC799C5F}">
          <p14:sldIdLst>
            <p14:sldId id="673"/>
            <p14:sldId id="518"/>
            <p14:sldId id="801"/>
            <p14:sldId id="794"/>
            <p14:sldId id="795"/>
            <p14:sldId id="799"/>
            <p14:sldId id="800"/>
            <p14:sldId id="796"/>
            <p14:sldId id="797"/>
            <p14:sldId id="798"/>
            <p14:sldId id="802"/>
            <p14:sldId id="803"/>
            <p14:sldId id="809"/>
            <p14:sldId id="808"/>
            <p14:sldId id="807"/>
            <p14:sldId id="810"/>
            <p14:sldId id="766"/>
            <p14:sldId id="767"/>
            <p14:sldId id="768"/>
            <p14:sldId id="769"/>
            <p14:sldId id="770"/>
            <p14:sldId id="771"/>
            <p14:sldId id="772"/>
            <p14:sldId id="773"/>
            <p14:sldId id="774"/>
            <p14:sldId id="775"/>
            <p14:sldId id="776"/>
            <p14:sldId id="777"/>
            <p14:sldId id="778"/>
            <p14:sldId id="779"/>
            <p14:sldId id="780"/>
            <p14:sldId id="781"/>
            <p14:sldId id="782"/>
            <p14:sldId id="783"/>
            <p14:sldId id="784"/>
            <p14:sldId id="785"/>
            <p14:sldId id="786"/>
            <p14:sldId id="787"/>
            <p14:sldId id="634"/>
            <p14:sldId id="631"/>
            <p14:sldId id="648"/>
            <p14:sldId id="649"/>
            <p14:sldId id="653"/>
            <p14:sldId id="650"/>
            <p14:sldId id="651"/>
            <p14:sldId id="632"/>
            <p14:sldId id="635"/>
            <p14:sldId id="633"/>
            <p14:sldId id="745"/>
            <p14:sldId id="658"/>
            <p14:sldId id="661"/>
            <p14:sldId id="659"/>
            <p14:sldId id="713"/>
            <p14:sldId id="733"/>
            <p14:sldId id="714"/>
            <p14:sldId id="664"/>
            <p14:sldId id="676"/>
            <p14:sldId id="639"/>
            <p14:sldId id="656"/>
            <p14:sldId id="753"/>
            <p14:sldId id="715"/>
            <p14:sldId id="728"/>
            <p14:sldId id="729"/>
            <p14:sldId id="731"/>
            <p14:sldId id="730"/>
            <p14:sldId id="732"/>
            <p14:sldId id="716"/>
            <p14:sldId id="717"/>
            <p14:sldId id="718"/>
            <p14:sldId id="657"/>
            <p14:sldId id="706"/>
            <p14:sldId id="707"/>
            <p14:sldId id="677"/>
            <p14:sldId id="643"/>
            <p14:sldId id="735"/>
            <p14:sldId id="668"/>
            <p14:sldId id="669"/>
            <p14:sldId id="670"/>
            <p14:sldId id="647"/>
            <p14:sldId id="758"/>
            <p14:sldId id="756"/>
            <p14:sldId id="757"/>
            <p14:sldId id="640"/>
            <p14:sldId id="754"/>
            <p14:sldId id="755"/>
            <p14:sldId id="672"/>
            <p14:sldId id="793"/>
            <p14:sldId id="760"/>
            <p14:sldId id="761"/>
            <p14:sldId id="759"/>
            <p14:sldId id="762"/>
            <p14:sldId id="792"/>
            <p14:sldId id="564"/>
            <p14:sldId id="791"/>
          </p14:sldIdLst>
        </p14:section>
        <p14:section name="Untitled Section" id="{6F751F71-B31B-49C2-8F28-D586C38C8FAC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>
        <p:scale>
          <a:sx n="81" d="100"/>
          <a:sy n="81" d="100"/>
        </p:scale>
        <p:origin x="-1038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53751" d="3125000"/>
        <a:sy n="2053751" d="3125000"/>
      </p:scale>
      <p:origin x="0" y="-11840"/>
    </p:cViewPr>
  </p:sorterViewPr>
  <p:notesViewPr>
    <p:cSldViewPr>
      <p:cViewPr varScale="1">
        <p:scale>
          <a:sx n="39" d="100"/>
          <a:sy n="39" d="100"/>
        </p:scale>
        <p:origin x="233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tableStyles" Target="tableStyle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F:\Kratu%2052%2056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esearch002\Documents\IS\IS%20Muang%2052%2056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esearch002\Desktop\on%20process\&#3626;&#3629;&#3592;&#3619;%2057%20&#3616;&#3641;&#3648;&#3585;&#3655;&#3605;\SK%20Thalang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esearch002\Documents\IS\IS%20Muang%2052%2056.xls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esearch002\Desktop\on%20process\&#3626;&#3629;&#3592;&#3619;%2057%20&#3616;&#3641;&#3648;&#3585;&#3655;&#3605;\SK%20Thalang.xls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esearch002\Desktop\on%20process\&#3626;&#3629;&#3592;&#3619;%2057%20&#3616;&#3641;&#3648;&#3585;&#3655;&#3605;\Kratu%2052%2056.xlsx" TargetMode="External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r>
              <a:rPr lang="th-TH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ร้อยละของ</a:t>
            </a:r>
            <a:r>
              <a:rPr lang="th-TH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ผู้บาดเจ็บ</a:t>
            </a:r>
            <a:r>
              <a:rPr lang="th-TH" sz="16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เขตกะทู้</a:t>
            </a:r>
            <a:endParaRPr lang="th-TH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335157952069717"/>
          <c:y val="0.2172478298611111"/>
          <c:w val="0.80860375816993468"/>
          <c:h val="0.41439713541666667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'SK กราฟ'!$A$55:$A$57</c:f>
              <c:strCache>
                <c:ptCount val="3"/>
                <c:pt idx="0">
                  <c:v>นักเรียน/นักศึกษา</c:v>
                </c:pt>
                <c:pt idx="1">
                  <c:v>รับจ้าง</c:v>
                </c:pt>
                <c:pt idx="2">
                  <c:v>นักท่องเที่ยว</c:v>
                </c:pt>
              </c:strCache>
            </c:strRef>
          </c:cat>
          <c:val>
            <c:numRef>
              <c:f>'SK กราฟ'!$C$55:$C$57</c:f>
              <c:numCache>
                <c:formatCode>0.00</c:formatCode>
                <c:ptCount val="3"/>
                <c:pt idx="0">
                  <c:v>7.8651685393258255</c:v>
                </c:pt>
                <c:pt idx="1">
                  <c:v>41.573033707865171</c:v>
                </c:pt>
                <c:pt idx="2">
                  <c:v>50.561797752808985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55003136"/>
        <c:axId val="139539520"/>
      </c:barChart>
      <c:catAx>
        <c:axId val="4550031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900" b="1"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th-TH"/>
          </a:p>
        </c:txPr>
        <c:crossAx val="139539520"/>
        <c:crosses val="autoZero"/>
        <c:auto val="1"/>
        <c:lblAlgn val="ctr"/>
        <c:lblOffset val="100"/>
        <c:noMultiLvlLbl val="0"/>
      </c:catAx>
      <c:valAx>
        <c:axId val="139539520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050" b="1"/>
            </a:pPr>
            <a:endParaRPr lang="th-TH"/>
          </a:p>
        </c:txPr>
        <c:crossAx val="4550031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th-TH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ร้อยละของผู้บาดเจ็บ</a:t>
            </a:r>
            <a:r>
              <a:rPr lang="th-TH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เขตเมือง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'กราฟ SK'!$O$62</c:f>
              <c:strCache>
                <c:ptCount val="1"/>
                <c:pt idx="0">
                  <c:v>ปี 2556</c:v>
                </c:pt>
              </c:strCache>
            </c:strRef>
          </c:tx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'กราฟ SK'!$N$63:$N$64</c:f>
              <c:strCache>
                <c:ptCount val="2"/>
                <c:pt idx="0">
                  <c:v>ไทย</c:v>
                </c:pt>
                <c:pt idx="1">
                  <c:v>ต่างชาติ</c:v>
                </c:pt>
              </c:strCache>
            </c:strRef>
          </c:cat>
          <c:val>
            <c:numRef>
              <c:f>'กราฟ SK'!$O$63:$O$64</c:f>
              <c:numCache>
                <c:formatCode>General</c:formatCode>
                <c:ptCount val="2"/>
                <c:pt idx="0">
                  <c:v>92.5</c:v>
                </c:pt>
                <c:pt idx="1">
                  <c:v>7.5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55545856"/>
        <c:axId val="139538368"/>
      </c:barChart>
      <c:catAx>
        <c:axId val="4555458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th-TH"/>
          </a:p>
        </c:txPr>
        <c:crossAx val="139538368"/>
        <c:crosses val="autoZero"/>
        <c:auto val="1"/>
        <c:lblAlgn val="ctr"/>
        <c:lblOffset val="100"/>
        <c:noMultiLvlLbl val="0"/>
      </c:catAx>
      <c:valAx>
        <c:axId val="1395383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5554585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r>
              <a:rPr lang="th-TH" sz="1600" b="1" i="0" u="none" strike="noStrike" baseline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ร้อยละของผู้บาดเจ็บ</a:t>
            </a:r>
            <a:r>
              <a:rPr lang="th-TH" sz="1600" b="1" i="0" u="none" strike="noStrike" baseline="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เขต</a:t>
            </a:r>
            <a:r>
              <a:rPr lang="th-TH" sz="1600" b="1" i="0" u="none" strike="noStrike" baseline="0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ถลาง</a:t>
            </a:r>
            <a:endParaRPr lang="th-TH" sz="16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8044662309368191E-2"/>
          <c:y val="0.21671050347222223"/>
          <c:w val="0.92391067538126359"/>
          <c:h val="0.6114296875000000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'กราฟ SK'!$D$47:$D$48</c:f>
              <c:strCache>
                <c:ptCount val="2"/>
                <c:pt idx="0">
                  <c:v>ไทย</c:v>
                </c:pt>
                <c:pt idx="1">
                  <c:v>ต่างด้าว</c:v>
                </c:pt>
              </c:strCache>
            </c:strRef>
          </c:cat>
          <c:val>
            <c:numRef>
              <c:f>'กราฟ SK'!$E$47:$E$48</c:f>
              <c:numCache>
                <c:formatCode>0.00</c:formatCode>
                <c:ptCount val="2"/>
                <c:pt idx="0">
                  <c:v>86.666666666666671</c:v>
                </c:pt>
                <c:pt idx="1">
                  <c:v>13.333333333333334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55546880"/>
        <c:axId val="278258240"/>
      </c:barChart>
      <c:catAx>
        <c:axId val="45554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50" b="1"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th-TH"/>
          </a:p>
        </c:txPr>
        <c:crossAx val="278258240"/>
        <c:crosses val="autoZero"/>
        <c:auto val="1"/>
        <c:lblAlgn val="ctr"/>
        <c:lblOffset val="100"/>
        <c:noMultiLvlLbl val="0"/>
      </c:catAx>
      <c:valAx>
        <c:axId val="278258240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one"/>
        <c:crossAx val="45554688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th-TH" sz="1600" b="1" i="0" baseline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เวลา</a:t>
            </a:r>
            <a:r>
              <a:rPr lang="th-TH" sz="1600" b="1" i="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เกิดเหตุและ</a:t>
            </a:r>
            <a:r>
              <a:rPr lang="th-TH" sz="1600" b="1" i="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</a:t>
            </a:r>
            <a:r>
              <a:rPr lang="th-TH" sz="1600" b="1" i="0" baseline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ดื่มฯ</a:t>
            </a:r>
            <a:r>
              <a:rPr lang="en-US" sz="1600" b="1" i="0" baseline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600" b="1" i="0" baseline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เขตเมือง </a:t>
            </a:r>
            <a:endParaRPr lang="en-US" sz="1600" b="1" i="0" baseline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c:rich>
      </c:tx>
      <c:layout>
        <c:manualLayout>
          <c:xMode val="edge"/>
          <c:yMode val="edge"/>
          <c:x val="0.11891498732150006"/>
          <c:y val="5.756473955732564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2996797010543173E-2"/>
          <c:y val="0.50085289489449103"/>
          <c:w val="0.94835680751173712"/>
          <c:h val="0.2604642044772072"/>
        </c:manualLayout>
      </c:layout>
      <c:lineChart>
        <c:grouping val="standard"/>
        <c:varyColors val="0"/>
        <c:ser>
          <c:idx val="0"/>
          <c:order val="0"/>
          <c:tx>
            <c:strRef>
              <c:f>'กราฟ SK'!$K$205</c:f>
              <c:strCache>
                <c:ptCount val="1"/>
                <c:pt idx="0">
                  <c:v>ผู้บาดเจ็บ</c:v>
                </c:pt>
              </c:strCache>
            </c:strRef>
          </c:tx>
          <c:spPr>
            <a:ln w="38100"/>
          </c:spPr>
          <c:marker>
            <c:symbol val="none"/>
          </c:marker>
          <c:dLbls>
            <c:dLbl>
              <c:idx val="0"/>
              <c:spPr/>
              <c:txPr>
                <a:bodyPr/>
                <a:lstStyle/>
                <a:p>
                  <a:pPr>
                    <a:defRPr/>
                  </a:pPr>
                  <a:endParaRPr lang="th-TH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/>
                  </a:pPr>
                  <a:endParaRPr lang="th-TH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/>
                  </a:pPr>
                  <a:endParaRPr lang="th-TH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spPr/>
              <c:txPr>
                <a:bodyPr/>
                <a:lstStyle/>
                <a:p>
                  <a:pPr>
                    <a:defRPr/>
                  </a:pPr>
                  <a:endParaRPr lang="th-TH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spPr/>
              <c:txPr>
                <a:bodyPr/>
                <a:lstStyle/>
                <a:p>
                  <a:pPr>
                    <a:defRPr/>
                  </a:pPr>
                  <a:endParaRPr lang="th-TH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'กราฟ SK'!$J$206:$J$228</c:f>
              <c:strCache>
                <c:ptCount val="23"/>
                <c:pt idx="0">
                  <c:v>00.00-00.59 น.</c:v>
                </c:pt>
                <c:pt idx="1">
                  <c:v>01.00-01.59 น.</c:v>
                </c:pt>
                <c:pt idx="2">
                  <c:v>02.00-02.59 น.</c:v>
                </c:pt>
                <c:pt idx="3">
                  <c:v>03.00-03.59 น.</c:v>
                </c:pt>
                <c:pt idx="4">
                  <c:v>04.00-04.59น.</c:v>
                </c:pt>
                <c:pt idx="5">
                  <c:v>05.00-05.59 น.</c:v>
                </c:pt>
                <c:pt idx="6">
                  <c:v>06.00-06.59น.</c:v>
                </c:pt>
                <c:pt idx="7">
                  <c:v>08.00-08.59 น.</c:v>
                </c:pt>
                <c:pt idx="8">
                  <c:v>09.00-09.59 น.</c:v>
                </c:pt>
                <c:pt idx="9">
                  <c:v>10.00-10.59 น.</c:v>
                </c:pt>
                <c:pt idx="10">
                  <c:v>11.00-11.59 น.</c:v>
                </c:pt>
                <c:pt idx="11">
                  <c:v>12.00-12.59 น.</c:v>
                </c:pt>
                <c:pt idx="12">
                  <c:v>13.00-13.59 น.</c:v>
                </c:pt>
                <c:pt idx="13">
                  <c:v>14.00-14.59 น.</c:v>
                </c:pt>
                <c:pt idx="14">
                  <c:v>15.00-15.59 น.</c:v>
                </c:pt>
                <c:pt idx="15">
                  <c:v>16.00-16.59 น.</c:v>
                </c:pt>
                <c:pt idx="16">
                  <c:v>17.00-17.59 น.</c:v>
                </c:pt>
                <c:pt idx="17">
                  <c:v>18.00-18.59 น.</c:v>
                </c:pt>
                <c:pt idx="18">
                  <c:v>19.00-19.59 น.</c:v>
                </c:pt>
                <c:pt idx="19">
                  <c:v>20.00-20.59 น.</c:v>
                </c:pt>
                <c:pt idx="20">
                  <c:v>21.00-21.59 น.</c:v>
                </c:pt>
                <c:pt idx="21">
                  <c:v>22.00-22.59 น.</c:v>
                </c:pt>
                <c:pt idx="22">
                  <c:v>23.00-23.59 น.</c:v>
                </c:pt>
              </c:strCache>
            </c:strRef>
          </c:cat>
          <c:val>
            <c:numRef>
              <c:f>'กราฟ SK'!$K$206:$K$228</c:f>
              <c:numCache>
                <c:formatCode>General</c:formatCode>
                <c:ptCount val="23"/>
                <c:pt idx="0">
                  <c:v>1</c:v>
                </c:pt>
                <c:pt idx="1">
                  <c:v>3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3</c:v>
                </c:pt>
                <c:pt idx="9">
                  <c:v>1</c:v>
                </c:pt>
                <c:pt idx="10">
                  <c:v>2</c:v>
                </c:pt>
                <c:pt idx="11">
                  <c:v>2</c:v>
                </c:pt>
                <c:pt idx="12">
                  <c:v>4</c:v>
                </c:pt>
                <c:pt idx="13">
                  <c:v>1</c:v>
                </c:pt>
                <c:pt idx="14">
                  <c:v>4</c:v>
                </c:pt>
                <c:pt idx="15">
                  <c:v>2</c:v>
                </c:pt>
                <c:pt idx="16">
                  <c:v>2</c:v>
                </c:pt>
                <c:pt idx="17">
                  <c:v>0</c:v>
                </c:pt>
                <c:pt idx="18">
                  <c:v>2</c:v>
                </c:pt>
                <c:pt idx="19">
                  <c:v>3</c:v>
                </c:pt>
                <c:pt idx="20">
                  <c:v>1</c:v>
                </c:pt>
                <c:pt idx="21">
                  <c:v>2</c:v>
                </c:pt>
                <c:pt idx="22">
                  <c:v>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'กราฟ SK'!$L$205</c:f>
              <c:strCache>
                <c:ptCount val="1"/>
                <c:pt idx="0">
                  <c:v>ดื่ม</c:v>
                </c:pt>
              </c:strCache>
            </c:strRef>
          </c:tx>
          <c:spPr>
            <a:ln w="38100">
              <a:solidFill>
                <a:srgbClr val="FFCC00"/>
              </a:solidFill>
              <a:prstDash val="dash"/>
            </a:ln>
          </c:spPr>
          <c:marker>
            <c:symbol val="none"/>
          </c:marker>
          <c:dLbls>
            <c:dLbl>
              <c:idx val="9"/>
              <c:spPr/>
              <c:txPr>
                <a:bodyPr/>
                <a:lstStyle/>
                <a:p>
                  <a:pPr>
                    <a:defRPr/>
                  </a:pPr>
                  <a:endParaRPr lang="th-TH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spPr/>
              <c:txPr>
                <a:bodyPr/>
                <a:lstStyle/>
                <a:p>
                  <a:pPr>
                    <a:defRPr/>
                  </a:pPr>
                  <a:endParaRPr lang="th-TH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'กราฟ SK'!$J$206:$J$228</c:f>
              <c:strCache>
                <c:ptCount val="23"/>
                <c:pt idx="0">
                  <c:v>00.00-00.59 น.</c:v>
                </c:pt>
                <c:pt idx="1">
                  <c:v>01.00-01.59 น.</c:v>
                </c:pt>
                <c:pt idx="2">
                  <c:v>02.00-02.59 น.</c:v>
                </c:pt>
                <c:pt idx="3">
                  <c:v>03.00-03.59 น.</c:v>
                </c:pt>
                <c:pt idx="4">
                  <c:v>04.00-04.59น.</c:v>
                </c:pt>
                <c:pt idx="5">
                  <c:v>05.00-05.59 น.</c:v>
                </c:pt>
                <c:pt idx="6">
                  <c:v>06.00-06.59น.</c:v>
                </c:pt>
                <c:pt idx="7">
                  <c:v>08.00-08.59 น.</c:v>
                </c:pt>
                <c:pt idx="8">
                  <c:v>09.00-09.59 น.</c:v>
                </c:pt>
                <c:pt idx="9">
                  <c:v>10.00-10.59 น.</c:v>
                </c:pt>
                <c:pt idx="10">
                  <c:v>11.00-11.59 น.</c:v>
                </c:pt>
                <c:pt idx="11">
                  <c:v>12.00-12.59 น.</c:v>
                </c:pt>
                <c:pt idx="12">
                  <c:v>13.00-13.59 น.</c:v>
                </c:pt>
                <c:pt idx="13">
                  <c:v>14.00-14.59 น.</c:v>
                </c:pt>
                <c:pt idx="14">
                  <c:v>15.00-15.59 น.</c:v>
                </c:pt>
                <c:pt idx="15">
                  <c:v>16.00-16.59 น.</c:v>
                </c:pt>
                <c:pt idx="16">
                  <c:v>17.00-17.59 น.</c:v>
                </c:pt>
                <c:pt idx="17">
                  <c:v>18.00-18.59 น.</c:v>
                </c:pt>
                <c:pt idx="18">
                  <c:v>19.00-19.59 น.</c:v>
                </c:pt>
                <c:pt idx="19">
                  <c:v>20.00-20.59 น.</c:v>
                </c:pt>
                <c:pt idx="20">
                  <c:v>21.00-21.59 น.</c:v>
                </c:pt>
                <c:pt idx="21">
                  <c:v>22.00-22.59 น.</c:v>
                </c:pt>
                <c:pt idx="22">
                  <c:v>23.00-23.59 น.</c:v>
                </c:pt>
              </c:strCache>
            </c:strRef>
          </c:cat>
          <c:val>
            <c:numRef>
              <c:f>'กราฟ SK'!$L$206:$L$228</c:f>
              <c:numCache>
                <c:formatCode>General</c:formatCode>
                <c:ptCount val="23"/>
                <c:pt idx="0">
                  <c:v>0</c:v>
                </c:pt>
                <c:pt idx="1">
                  <c:v>3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2</c:v>
                </c:pt>
                <c:pt idx="17">
                  <c:v>0</c:v>
                </c:pt>
                <c:pt idx="18">
                  <c:v>1</c:v>
                </c:pt>
                <c:pt idx="19">
                  <c:v>1</c:v>
                </c:pt>
                <c:pt idx="20">
                  <c:v>0</c:v>
                </c:pt>
                <c:pt idx="21">
                  <c:v>2</c:v>
                </c:pt>
                <c:pt idx="22">
                  <c:v>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55779840"/>
        <c:axId val="278261696"/>
      </c:lineChart>
      <c:catAx>
        <c:axId val="455779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1"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th-TH"/>
          </a:p>
        </c:txPr>
        <c:crossAx val="278261696"/>
        <c:crosses val="autoZero"/>
        <c:auto val="1"/>
        <c:lblAlgn val="ctr"/>
        <c:lblOffset val="100"/>
        <c:noMultiLvlLbl val="0"/>
      </c:catAx>
      <c:valAx>
        <c:axId val="2782616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5577984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336233818230349"/>
          <c:y val="0.1743279934835732"/>
          <c:w val="0.67713110013790645"/>
          <c:h val="0.11548841462690454"/>
        </c:manualLayout>
      </c:layout>
      <c:overlay val="0"/>
      <c:txPr>
        <a:bodyPr/>
        <a:lstStyle/>
        <a:p>
          <a:pPr>
            <a:defRPr sz="1100" b="1">
              <a:latin typeface="Tahoma" pitchFamily="34" charset="0"/>
              <a:ea typeface="Tahoma" pitchFamily="34" charset="0"/>
              <a:cs typeface="Tahoma" pitchFamily="34" charset="0"/>
            </a:defRPr>
          </a:pPr>
          <a:endParaRPr lang="th-TH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th-TH" sz="1600" b="1" i="0" baseline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เวลา</a:t>
            </a:r>
            <a:r>
              <a:rPr lang="th-TH" sz="1600" b="1" i="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เกิดเหตุและการ</a:t>
            </a:r>
            <a:r>
              <a:rPr lang="th-TH" sz="1600" b="1" i="0" baseline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ดื่มฯ </a:t>
            </a:r>
            <a:r>
              <a:rPr lang="th-TH" sz="1600" b="1" i="0" baseline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เขต</a:t>
            </a:r>
            <a:r>
              <a:rPr lang="th-TH" sz="1600" b="1" i="0" baseline="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ถลาง</a:t>
            </a:r>
            <a:endParaRPr lang="th-TH" sz="1600" b="1" i="0" baseline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c:rich>
      </c:tx>
      <c:layout>
        <c:manualLayout>
          <c:xMode val="edge"/>
          <c:yMode val="edge"/>
          <c:x val="0.19974994034836555"/>
          <c:y val="0.107053825304208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5947712418300713E-2"/>
          <c:y val="0.22553424773516237"/>
          <c:w val="0.92810457516339873"/>
          <c:h val="0.48122603992682733"/>
        </c:manualLayout>
      </c:layout>
      <c:lineChart>
        <c:grouping val="standard"/>
        <c:varyColors val="0"/>
        <c:ser>
          <c:idx val="0"/>
          <c:order val="0"/>
          <c:tx>
            <c:strRef>
              <c:f>'กราฟ SK'!$K$127</c:f>
              <c:strCache>
                <c:ptCount val="1"/>
                <c:pt idx="0">
                  <c:v>ผู้บาดเจ็บ</c:v>
                </c:pt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'กราฟ SK'!$J$128:$J$151</c:f>
              <c:strCache>
                <c:ptCount val="24"/>
                <c:pt idx="0">
                  <c:v>00.00-00.59 น.</c:v>
                </c:pt>
                <c:pt idx="1">
                  <c:v>01.00-01.59 น.</c:v>
                </c:pt>
                <c:pt idx="2">
                  <c:v>02.00-02.59 น.</c:v>
                </c:pt>
                <c:pt idx="3">
                  <c:v>03.00-03.59 น.</c:v>
                </c:pt>
                <c:pt idx="4">
                  <c:v>04.00-04.59น.</c:v>
                </c:pt>
                <c:pt idx="5">
                  <c:v>05.00-05.59 น.</c:v>
                </c:pt>
                <c:pt idx="6">
                  <c:v>06.00-06.59น.</c:v>
                </c:pt>
                <c:pt idx="7">
                  <c:v>07.00-07.59 น.</c:v>
                </c:pt>
                <c:pt idx="8">
                  <c:v>08.00-08.59 น.</c:v>
                </c:pt>
                <c:pt idx="9">
                  <c:v>09.00-09.59 น.</c:v>
                </c:pt>
                <c:pt idx="10">
                  <c:v>10.00-10.59 น.</c:v>
                </c:pt>
                <c:pt idx="11">
                  <c:v>11.00-11.59 น.</c:v>
                </c:pt>
                <c:pt idx="12">
                  <c:v>12.00-12.59 น.</c:v>
                </c:pt>
                <c:pt idx="13">
                  <c:v>13.00-13.59 น.</c:v>
                </c:pt>
                <c:pt idx="14">
                  <c:v>14.00-14.59 น.</c:v>
                </c:pt>
                <c:pt idx="15">
                  <c:v>15.00-15.59 น.</c:v>
                </c:pt>
                <c:pt idx="16">
                  <c:v>16.00-16.59 น.</c:v>
                </c:pt>
                <c:pt idx="17">
                  <c:v>17.00-17.59 น.</c:v>
                </c:pt>
                <c:pt idx="18">
                  <c:v>18.00-18.59 น.</c:v>
                </c:pt>
                <c:pt idx="19">
                  <c:v>19.00-19.59 น.</c:v>
                </c:pt>
                <c:pt idx="20">
                  <c:v>20.00-20.59 น.</c:v>
                </c:pt>
                <c:pt idx="21">
                  <c:v>21.00-21.59 น.</c:v>
                </c:pt>
                <c:pt idx="22">
                  <c:v>22.00-22.59 น.</c:v>
                </c:pt>
                <c:pt idx="23">
                  <c:v>23.00-23.59 น.</c:v>
                </c:pt>
              </c:strCache>
            </c:strRef>
          </c:cat>
          <c:val>
            <c:numRef>
              <c:f>'กราฟ SK'!$K$128:$K$151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0</c:v>
                </c:pt>
                <c:pt idx="4">
                  <c:v>0</c:v>
                </c:pt>
                <c:pt idx="5">
                  <c:v>3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  <c:pt idx="12">
                  <c:v>2</c:v>
                </c:pt>
                <c:pt idx="13">
                  <c:v>0</c:v>
                </c:pt>
                <c:pt idx="14">
                  <c:v>7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8</c:v>
                </c:pt>
                <c:pt idx="19">
                  <c:v>0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'กราฟ SK'!$L$127</c:f>
              <c:strCache>
                <c:ptCount val="1"/>
                <c:pt idx="0">
                  <c:v>ดื่ม</c:v>
                </c:pt>
              </c:strCache>
            </c:strRef>
          </c:tx>
          <c:spPr>
            <a:ln w="38100">
              <a:solidFill>
                <a:srgbClr val="FFCC00"/>
              </a:solidFill>
              <a:prstDash val="sysDash"/>
            </a:ln>
          </c:spPr>
          <c:marker>
            <c:symbol val="none"/>
          </c:marker>
          <c:dLbls>
            <c:dLbl>
              <c:idx val="2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'กราฟ SK'!$J$128:$J$151</c:f>
              <c:strCache>
                <c:ptCount val="24"/>
                <c:pt idx="0">
                  <c:v>00.00-00.59 น.</c:v>
                </c:pt>
                <c:pt idx="1">
                  <c:v>01.00-01.59 น.</c:v>
                </c:pt>
                <c:pt idx="2">
                  <c:v>02.00-02.59 น.</c:v>
                </c:pt>
                <c:pt idx="3">
                  <c:v>03.00-03.59 น.</c:v>
                </c:pt>
                <c:pt idx="4">
                  <c:v>04.00-04.59น.</c:v>
                </c:pt>
                <c:pt idx="5">
                  <c:v>05.00-05.59 น.</c:v>
                </c:pt>
                <c:pt idx="6">
                  <c:v>06.00-06.59น.</c:v>
                </c:pt>
                <c:pt idx="7">
                  <c:v>07.00-07.59 น.</c:v>
                </c:pt>
                <c:pt idx="8">
                  <c:v>08.00-08.59 น.</c:v>
                </c:pt>
                <c:pt idx="9">
                  <c:v>09.00-09.59 น.</c:v>
                </c:pt>
                <c:pt idx="10">
                  <c:v>10.00-10.59 น.</c:v>
                </c:pt>
                <c:pt idx="11">
                  <c:v>11.00-11.59 น.</c:v>
                </c:pt>
                <c:pt idx="12">
                  <c:v>12.00-12.59 น.</c:v>
                </c:pt>
                <c:pt idx="13">
                  <c:v>13.00-13.59 น.</c:v>
                </c:pt>
                <c:pt idx="14">
                  <c:v>14.00-14.59 น.</c:v>
                </c:pt>
                <c:pt idx="15">
                  <c:v>15.00-15.59 น.</c:v>
                </c:pt>
                <c:pt idx="16">
                  <c:v>16.00-16.59 น.</c:v>
                </c:pt>
                <c:pt idx="17">
                  <c:v>17.00-17.59 น.</c:v>
                </c:pt>
                <c:pt idx="18">
                  <c:v>18.00-18.59 น.</c:v>
                </c:pt>
                <c:pt idx="19">
                  <c:v>19.00-19.59 น.</c:v>
                </c:pt>
                <c:pt idx="20">
                  <c:v>20.00-20.59 น.</c:v>
                </c:pt>
                <c:pt idx="21">
                  <c:v>21.00-21.59 น.</c:v>
                </c:pt>
                <c:pt idx="22">
                  <c:v>22.00-22.59 น.</c:v>
                </c:pt>
                <c:pt idx="23">
                  <c:v>23.00-23.59 น.</c:v>
                </c:pt>
              </c:strCache>
            </c:strRef>
          </c:cat>
          <c:val>
            <c:numRef>
              <c:f>'กราฟ SK'!$L$128:$L$151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</c:v>
                </c:pt>
                <c:pt idx="23">
                  <c:v>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55781376"/>
        <c:axId val="278259968"/>
      </c:lineChart>
      <c:catAx>
        <c:axId val="4557813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 b="1"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th-TH"/>
          </a:p>
        </c:txPr>
        <c:crossAx val="278259968"/>
        <c:crosses val="autoZero"/>
        <c:auto val="1"/>
        <c:lblAlgn val="ctr"/>
        <c:lblOffset val="100"/>
        <c:noMultiLvlLbl val="0"/>
      </c:catAx>
      <c:valAx>
        <c:axId val="2782599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5578137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7401813409687426"/>
          <c:y val="0.22696681583726405"/>
          <c:w val="0.4337819136244333"/>
          <c:h val="8.6101827818251597E-2"/>
        </c:manualLayout>
      </c:layout>
      <c:overlay val="0"/>
      <c:txPr>
        <a:bodyPr/>
        <a:lstStyle/>
        <a:p>
          <a:pPr>
            <a:defRPr b="1">
              <a:latin typeface="Tahoma" pitchFamily="34" charset="0"/>
              <a:ea typeface="Tahoma" pitchFamily="34" charset="0"/>
              <a:cs typeface="Tahoma" pitchFamily="34" charset="0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th-TH" sz="1600" b="1" i="0" baseline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เวลา</a:t>
            </a:r>
            <a:r>
              <a:rPr lang="th-TH" sz="1600" b="1" i="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เกิดเหตุและการ</a:t>
            </a:r>
            <a:r>
              <a:rPr lang="th-TH" sz="1600" b="1" i="0" baseline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ดื่มฯ </a:t>
            </a:r>
            <a:r>
              <a:rPr lang="th-TH" sz="1600" b="1" i="0" baseline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เขตกะทู้ </a:t>
            </a:r>
            <a:endParaRPr lang="en-US" sz="1600" b="1" i="0" baseline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c:rich>
      </c:tx>
      <c:layout>
        <c:manualLayout>
          <c:xMode val="edge"/>
          <c:yMode val="edge"/>
          <c:x val="0.19497622938642103"/>
          <c:y val="0.12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"/>
          <c:y val="0.27280101706036747"/>
          <c:w val="0.90044517162627402"/>
          <c:h val="0.56136811023622046"/>
        </c:manualLayout>
      </c:layout>
      <c:lineChart>
        <c:grouping val="standard"/>
        <c:varyColors val="0"/>
        <c:ser>
          <c:idx val="0"/>
          <c:order val="0"/>
          <c:tx>
            <c:strRef>
              <c:f>'SK 56 กราฟ'!$G$157</c:f>
              <c:strCache>
                <c:ptCount val="1"/>
                <c:pt idx="0">
                  <c:v>ผู้บาดเจ็บ</c:v>
                </c:pt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/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'SK 56 กราฟ'!$F$158:$F$181</c:f>
              <c:strCache>
                <c:ptCount val="24"/>
                <c:pt idx="0">
                  <c:v>00.00-00.59 น.</c:v>
                </c:pt>
                <c:pt idx="1">
                  <c:v>01.00-01.59 น.</c:v>
                </c:pt>
                <c:pt idx="2">
                  <c:v>02.00-02.59 น.</c:v>
                </c:pt>
                <c:pt idx="3">
                  <c:v>03.00-03.59 น.</c:v>
                </c:pt>
                <c:pt idx="4">
                  <c:v>04.00-04.59น.</c:v>
                </c:pt>
                <c:pt idx="5">
                  <c:v>05.00-05.59 น.</c:v>
                </c:pt>
                <c:pt idx="6">
                  <c:v>06.00-06.59น.</c:v>
                </c:pt>
                <c:pt idx="7">
                  <c:v>07.00-07.59 น.</c:v>
                </c:pt>
                <c:pt idx="8">
                  <c:v>08.00-08.59 น.</c:v>
                </c:pt>
                <c:pt idx="9">
                  <c:v>09.00-09.59 น.</c:v>
                </c:pt>
                <c:pt idx="10">
                  <c:v>10.00-10.59 น.</c:v>
                </c:pt>
                <c:pt idx="11">
                  <c:v>11.00-11.59 น.</c:v>
                </c:pt>
                <c:pt idx="12">
                  <c:v>12.00-12.59 น.</c:v>
                </c:pt>
                <c:pt idx="13">
                  <c:v>13.00-13.59 น.</c:v>
                </c:pt>
                <c:pt idx="14">
                  <c:v>14.00-14.59 น.</c:v>
                </c:pt>
                <c:pt idx="15">
                  <c:v>15.00-15.59 น.</c:v>
                </c:pt>
                <c:pt idx="16">
                  <c:v>16.00-16.59 น.</c:v>
                </c:pt>
                <c:pt idx="17">
                  <c:v>17.00-17.59 น.</c:v>
                </c:pt>
                <c:pt idx="18">
                  <c:v>18.00-18.59 น.</c:v>
                </c:pt>
                <c:pt idx="19">
                  <c:v>19.00-19.59 น.</c:v>
                </c:pt>
                <c:pt idx="20">
                  <c:v>20.00-20.59 น.</c:v>
                </c:pt>
                <c:pt idx="21">
                  <c:v>21.00-21.59 น.</c:v>
                </c:pt>
                <c:pt idx="22">
                  <c:v>22.00-22.59 น.</c:v>
                </c:pt>
                <c:pt idx="23">
                  <c:v>23.00-23.59 น.</c:v>
                </c:pt>
              </c:strCache>
            </c:strRef>
          </c:cat>
          <c:val>
            <c:numRef>
              <c:f>'SK 56 กราฟ'!$G$158:$G$181</c:f>
              <c:numCache>
                <c:formatCode>General</c:formatCode>
                <c:ptCount val="24"/>
                <c:pt idx="0">
                  <c:v>5</c:v>
                </c:pt>
                <c:pt idx="1">
                  <c:v>3</c:v>
                </c:pt>
                <c:pt idx="2">
                  <c:v>2</c:v>
                </c:pt>
                <c:pt idx="3">
                  <c:v>3</c:v>
                </c:pt>
                <c:pt idx="4">
                  <c:v>1</c:v>
                </c:pt>
                <c:pt idx="5">
                  <c:v>6</c:v>
                </c:pt>
                <c:pt idx="6">
                  <c:v>2</c:v>
                </c:pt>
                <c:pt idx="7">
                  <c:v>3</c:v>
                </c:pt>
                <c:pt idx="8">
                  <c:v>2</c:v>
                </c:pt>
                <c:pt idx="9">
                  <c:v>3</c:v>
                </c:pt>
                <c:pt idx="10">
                  <c:v>1</c:v>
                </c:pt>
                <c:pt idx="11">
                  <c:v>4</c:v>
                </c:pt>
                <c:pt idx="12">
                  <c:v>2</c:v>
                </c:pt>
                <c:pt idx="13">
                  <c:v>3</c:v>
                </c:pt>
                <c:pt idx="14">
                  <c:v>3</c:v>
                </c:pt>
                <c:pt idx="15">
                  <c:v>4</c:v>
                </c:pt>
                <c:pt idx="16">
                  <c:v>3</c:v>
                </c:pt>
                <c:pt idx="17">
                  <c:v>4</c:v>
                </c:pt>
                <c:pt idx="18">
                  <c:v>7</c:v>
                </c:pt>
                <c:pt idx="19">
                  <c:v>6</c:v>
                </c:pt>
                <c:pt idx="20">
                  <c:v>2</c:v>
                </c:pt>
                <c:pt idx="21">
                  <c:v>1</c:v>
                </c:pt>
                <c:pt idx="22">
                  <c:v>6</c:v>
                </c:pt>
                <c:pt idx="23">
                  <c:v>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'SK 56 กราฟ'!$H$157</c:f>
              <c:strCache>
                <c:ptCount val="1"/>
                <c:pt idx="0">
                  <c:v>ดื่ม</c:v>
                </c:pt>
              </c:strCache>
            </c:strRef>
          </c:tx>
          <c:spPr>
            <a:ln w="38100">
              <a:solidFill>
                <a:srgbClr val="FFCC00"/>
              </a:solidFill>
              <a:prstDash val="sysDash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896103896103896E-2"/>
                  <c:y val="1.86219739292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4632034632034632E-2"/>
                  <c:y val="2.4829298572315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'SK 56 กราฟ'!$F$158:$F$181</c:f>
              <c:strCache>
                <c:ptCount val="24"/>
                <c:pt idx="0">
                  <c:v>00.00-00.59 น.</c:v>
                </c:pt>
                <c:pt idx="1">
                  <c:v>01.00-01.59 น.</c:v>
                </c:pt>
                <c:pt idx="2">
                  <c:v>02.00-02.59 น.</c:v>
                </c:pt>
                <c:pt idx="3">
                  <c:v>03.00-03.59 น.</c:v>
                </c:pt>
                <c:pt idx="4">
                  <c:v>04.00-04.59น.</c:v>
                </c:pt>
                <c:pt idx="5">
                  <c:v>05.00-05.59 น.</c:v>
                </c:pt>
                <c:pt idx="6">
                  <c:v>06.00-06.59น.</c:v>
                </c:pt>
                <c:pt idx="7">
                  <c:v>07.00-07.59 น.</c:v>
                </c:pt>
                <c:pt idx="8">
                  <c:v>08.00-08.59 น.</c:v>
                </c:pt>
                <c:pt idx="9">
                  <c:v>09.00-09.59 น.</c:v>
                </c:pt>
                <c:pt idx="10">
                  <c:v>10.00-10.59 น.</c:v>
                </c:pt>
                <c:pt idx="11">
                  <c:v>11.00-11.59 น.</c:v>
                </c:pt>
                <c:pt idx="12">
                  <c:v>12.00-12.59 น.</c:v>
                </c:pt>
                <c:pt idx="13">
                  <c:v>13.00-13.59 น.</c:v>
                </c:pt>
                <c:pt idx="14">
                  <c:v>14.00-14.59 น.</c:v>
                </c:pt>
                <c:pt idx="15">
                  <c:v>15.00-15.59 น.</c:v>
                </c:pt>
                <c:pt idx="16">
                  <c:v>16.00-16.59 น.</c:v>
                </c:pt>
                <c:pt idx="17">
                  <c:v>17.00-17.59 น.</c:v>
                </c:pt>
                <c:pt idx="18">
                  <c:v>18.00-18.59 น.</c:v>
                </c:pt>
                <c:pt idx="19">
                  <c:v>19.00-19.59 น.</c:v>
                </c:pt>
                <c:pt idx="20">
                  <c:v>20.00-20.59 น.</c:v>
                </c:pt>
                <c:pt idx="21">
                  <c:v>21.00-21.59 น.</c:v>
                </c:pt>
                <c:pt idx="22">
                  <c:v>22.00-22.59 น.</c:v>
                </c:pt>
                <c:pt idx="23">
                  <c:v>23.00-23.59 น.</c:v>
                </c:pt>
              </c:strCache>
            </c:strRef>
          </c:cat>
          <c:val>
            <c:numRef>
              <c:f>'SK 56 กราฟ'!$H$158:$H$181</c:f>
              <c:numCache>
                <c:formatCode>General</c:formatCode>
                <c:ptCount val="24"/>
                <c:pt idx="0">
                  <c:v>4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1</c:v>
                </c:pt>
                <c:pt idx="5">
                  <c:v>4</c:v>
                </c:pt>
                <c:pt idx="6">
                  <c:v>2</c:v>
                </c:pt>
                <c:pt idx="7">
                  <c:v>3</c:v>
                </c:pt>
                <c:pt idx="8">
                  <c:v>0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</c:v>
                </c:pt>
                <c:pt idx="16">
                  <c:v>1</c:v>
                </c:pt>
                <c:pt idx="17">
                  <c:v>0</c:v>
                </c:pt>
                <c:pt idx="18">
                  <c:v>1</c:v>
                </c:pt>
                <c:pt idx="19">
                  <c:v>2</c:v>
                </c:pt>
                <c:pt idx="20">
                  <c:v>1</c:v>
                </c:pt>
                <c:pt idx="21">
                  <c:v>0</c:v>
                </c:pt>
                <c:pt idx="22">
                  <c:v>3</c:v>
                </c:pt>
                <c:pt idx="23">
                  <c:v>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55889920"/>
        <c:axId val="278265152"/>
      </c:lineChart>
      <c:catAx>
        <c:axId val="4558899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th-TH"/>
          </a:p>
        </c:txPr>
        <c:crossAx val="278265152"/>
        <c:crosses val="autoZero"/>
        <c:auto val="1"/>
        <c:lblAlgn val="ctr"/>
        <c:lblOffset val="100"/>
        <c:noMultiLvlLbl val="0"/>
      </c:catAx>
      <c:valAx>
        <c:axId val="2782651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5588992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5484895755955039"/>
          <c:y val="0.24643249671916009"/>
          <c:w val="0.47143416035259744"/>
          <c:h val="9.9698982939632544E-2"/>
        </c:manualLayout>
      </c:layout>
      <c:overlay val="0"/>
      <c:txPr>
        <a:bodyPr/>
        <a:lstStyle/>
        <a:p>
          <a:pPr>
            <a:defRPr sz="1100" b="1">
              <a:latin typeface="Tahoma" pitchFamily="34" charset="0"/>
              <a:ea typeface="Tahoma" pitchFamily="34" charset="0"/>
              <a:cs typeface="Tahoma" pitchFamily="34" charset="0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9654EF-A684-4223-8FD9-A09D316FE08F}" type="doc">
      <dgm:prSet loTypeId="urn:microsoft.com/office/officeart/2005/8/layout/hierarchy2" loCatId="hierarchy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F3EDB22-1EA3-49A9-8BDB-FB817CECAA03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th-TH" dirty="0" smtClean="0"/>
            <a:t>ถนน</a:t>
          </a:r>
          <a:endParaRPr lang="en-US" dirty="0"/>
        </a:p>
      </dgm:t>
    </dgm:pt>
    <dgm:pt modelId="{B66FD34A-4F5B-4DE3-811F-17912F1595EC}" type="parTrans" cxnId="{F72D8DDC-3DD2-49F4-A1B6-86321AE140A4}">
      <dgm:prSet/>
      <dgm:spPr/>
      <dgm:t>
        <a:bodyPr/>
        <a:lstStyle/>
        <a:p>
          <a:endParaRPr lang="en-US"/>
        </a:p>
      </dgm:t>
    </dgm:pt>
    <dgm:pt modelId="{A4641F40-15FE-4B27-A27C-813E9469D377}" type="sibTrans" cxnId="{F72D8DDC-3DD2-49F4-A1B6-86321AE140A4}">
      <dgm:prSet/>
      <dgm:spPr/>
      <dgm:t>
        <a:bodyPr/>
        <a:lstStyle/>
        <a:p>
          <a:endParaRPr lang="en-US"/>
        </a:p>
      </dgm:t>
    </dgm:pt>
    <dgm:pt modelId="{9D3362E6-550C-498B-AD1A-F08A31C0EBF3}">
      <dgm:prSet phldrT="[Text]"/>
      <dgm:spPr>
        <a:solidFill>
          <a:schemeClr val="accent6"/>
        </a:solidFill>
      </dgm:spPr>
      <dgm:t>
        <a:bodyPr/>
        <a:lstStyle/>
        <a:p>
          <a:r>
            <a:rPr lang="th-TH" dirty="0" smtClean="0"/>
            <a:t>อุบัติเหตุ</a:t>
          </a:r>
          <a:endParaRPr lang="en-US" dirty="0"/>
        </a:p>
      </dgm:t>
    </dgm:pt>
    <dgm:pt modelId="{13246990-6703-40F1-A35B-2D0E7B8A7247}" type="parTrans" cxnId="{12C8BC83-03FA-48FF-BEDC-BC976F3F8F58}">
      <dgm:prSet/>
      <dgm:spPr/>
      <dgm:t>
        <a:bodyPr/>
        <a:lstStyle/>
        <a:p>
          <a:endParaRPr lang="en-US"/>
        </a:p>
      </dgm:t>
    </dgm:pt>
    <dgm:pt modelId="{D8021D46-37D6-44DD-8E1A-3F2FE1911C5F}" type="sibTrans" cxnId="{12C8BC83-03FA-48FF-BEDC-BC976F3F8F58}">
      <dgm:prSet/>
      <dgm:spPr/>
      <dgm:t>
        <a:bodyPr/>
        <a:lstStyle/>
        <a:p>
          <a:endParaRPr lang="en-US"/>
        </a:p>
      </dgm:t>
    </dgm:pt>
    <dgm:pt modelId="{F4311EF3-FE5E-4B59-A336-428672F0B009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th-TH" dirty="0" smtClean="0"/>
            <a:t>ยานพาหนะ</a:t>
          </a:r>
          <a:endParaRPr lang="en-US" dirty="0"/>
        </a:p>
      </dgm:t>
    </dgm:pt>
    <dgm:pt modelId="{FB958F1D-11FC-4352-AD74-115FBE7536F0}" type="parTrans" cxnId="{2BA6C215-4ED4-4235-BB76-B80F43F9B00A}">
      <dgm:prSet/>
      <dgm:spPr/>
      <dgm:t>
        <a:bodyPr/>
        <a:lstStyle/>
        <a:p>
          <a:endParaRPr lang="en-US"/>
        </a:p>
      </dgm:t>
    </dgm:pt>
    <dgm:pt modelId="{68B92A86-7AD7-4881-BC65-F3006CC36044}" type="sibTrans" cxnId="{2BA6C215-4ED4-4235-BB76-B80F43F9B00A}">
      <dgm:prSet/>
      <dgm:spPr/>
      <dgm:t>
        <a:bodyPr/>
        <a:lstStyle/>
        <a:p>
          <a:endParaRPr lang="en-US"/>
        </a:p>
      </dgm:t>
    </dgm:pt>
    <dgm:pt modelId="{D303F71F-6071-47D6-81F4-664DCB5A7D16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th-TH" dirty="0" smtClean="0"/>
            <a:t>อุบัติเหตุ</a:t>
          </a:r>
          <a:endParaRPr lang="en-US" dirty="0"/>
        </a:p>
      </dgm:t>
    </dgm:pt>
    <dgm:pt modelId="{245551DA-9991-4D0F-A625-6F2859F91DEC}" type="sibTrans" cxnId="{B0FC17E7-F48F-475C-8942-8BD53FE7B74D}">
      <dgm:prSet/>
      <dgm:spPr/>
      <dgm:t>
        <a:bodyPr/>
        <a:lstStyle/>
        <a:p>
          <a:endParaRPr lang="en-US"/>
        </a:p>
      </dgm:t>
    </dgm:pt>
    <dgm:pt modelId="{D77CCC0D-E643-4EF0-AAB0-BC007D8D482D}" type="parTrans" cxnId="{B0FC17E7-F48F-475C-8942-8BD53FE7B74D}">
      <dgm:prSet/>
      <dgm:spPr/>
      <dgm:t>
        <a:bodyPr/>
        <a:lstStyle/>
        <a:p>
          <a:endParaRPr lang="en-US"/>
        </a:p>
      </dgm:t>
    </dgm:pt>
    <dgm:pt modelId="{21F570C2-3278-4FB5-84A3-E55E0D04E56E}">
      <dgm:prSet/>
      <dgm:spPr>
        <a:solidFill>
          <a:schemeClr val="accent1"/>
        </a:solidFill>
      </dgm:spPr>
      <dgm:t>
        <a:bodyPr/>
        <a:lstStyle/>
        <a:p>
          <a:r>
            <a:rPr lang="th-TH" dirty="0" smtClean="0"/>
            <a:t>คน</a:t>
          </a:r>
          <a:endParaRPr lang="en-US" dirty="0"/>
        </a:p>
      </dgm:t>
    </dgm:pt>
    <dgm:pt modelId="{15B51143-8027-438E-8F1F-8AFD9D2BF30C}" type="parTrans" cxnId="{2E816FD4-B5E1-4120-8C5E-BA04F29955C1}">
      <dgm:prSet/>
      <dgm:spPr/>
      <dgm:t>
        <a:bodyPr/>
        <a:lstStyle/>
        <a:p>
          <a:endParaRPr lang="en-US"/>
        </a:p>
      </dgm:t>
    </dgm:pt>
    <dgm:pt modelId="{1A8A3DA5-C128-4249-9D96-CD42218C9EF0}" type="sibTrans" cxnId="{2E816FD4-B5E1-4120-8C5E-BA04F29955C1}">
      <dgm:prSet/>
      <dgm:spPr/>
      <dgm:t>
        <a:bodyPr/>
        <a:lstStyle/>
        <a:p>
          <a:endParaRPr lang="en-US"/>
        </a:p>
      </dgm:t>
    </dgm:pt>
    <dgm:pt modelId="{C77030AB-F622-4D18-AD26-BF74750A7D66}">
      <dgm:prSet/>
      <dgm:spPr>
        <a:solidFill>
          <a:schemeClr val="accent2"/>
        </a:solidFill>
      </dgm:spPr>
      <dgm:t>
        <a:bodyPr/>
        <a:lstStyle/>
        <a:p>
          <a:r>
            <a:rPr lang="th-TH" dirty="0" smtClean="0"/>
            <a:t>การบาดเจ็บ</a:t>
          </a:r>
          <a:endParaRPr lang="en-US" dirty="0"/>
        </a:p>
      </dgm:t>
    </dgm:pt>
    <dgm:pt modelId="{6D4F3839-286E-46B4-8025-F90740BF7014}" type="parTrans" cxnId="{8A8103D8-389F-431A-BBA3-099D6CD918E8}">
      <dgm:prSet/>
      <dgm:spPr/>
      <dgm:t>
        <a:bodyPr/>
        <a:lstStyle/>
        <a:p>
          <a:endParaRPr lang="en-US"/>
        </a:p>
      </dgm:t>
    </dgm:pt>
    <dgm:pt modelId="{658BA507-4F79-4837-A307-B399735F420A}" type="sibTrans" cxnId="{8A8103D8-389F-431A-BBA3-099D6CD918E8}">
      <dgm:prSet/>
      <dgm:spPr/>
      <dgm:t>
        <a:bodyPr/>
        <a:lstStyle/>
        <a:p>
          <a:endParaRPr lang="en-US"/>
        </a:p>
      </dgm:t>
    </dgm:pt>
    <dgm:pt modelId="{B9F4E153-B89A-4781-95E6-9914C52FEAEC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th-TH" dirty="0" smtClean="0"/>
            <a:t>คน</a:t>
          </a:r>
          <a:endParaRPr lang="en-US" dirty="0"/>
        </a:p>
      </dgm:t>
    </dgm:pt>
    <dgm:pt modelId="{512B44CB-A7D8-4B24-BAE1-84388536BBBF}" type="parTrans" cxnId="{4EF8B8CD-575A-4D03-B292-F0898A3A6368}">
      <dgm:prSet/>
      <dgm:spPr/>
      <dgm:t>
        <a:bodyPr/>
        <a:lstStyle/>
        <a:p>
          <a:endParaRPr lang="en-US"/>
        </a:p>
      </dgm:t>
    </dgm:pt>
    <dgm:pt modelId="{5218F4D6-F322-455B-A908-B23CDA141670}" type="sibTrans" cxnId="{4EF8B8CD-575A-4D03-B292-F0898A3A6368}">
      <dgm:prSet/>
      <dgm:spPr/>
      <dgm:t>
        <a:bodyPr/>
        <a:lstStyle/>
        <a:p>
          <a:endParaRPr lang="en-US"/>
        </a:p>
      </dgm:t>
    </dgm:pt>
    <dgm:pt modelId="{6016648A-2E24-4F83-9AE7-EDCCC4096D26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th-TH" dirty="0" smtClean="0"/>
            <a:t>การบาดเจ็บ</a:t>
          </a:r>
          <a:endParaRPr lang="en-US" dirty="0"/>
        </a:p>
      </dgm:t>
    </dgm:pt>
    <dgm:pt modelId="{651868FF-453D-41BC-BBA0-C34FF20F6C0D}" type="parTrans" cxnId="{7D134ED3-C879-46EA-9032-4FC1E65A5726}">
      <dgm:prSet/>
      <dgm:spPr/>
      <dgm:t>
        <a:bodyPr/>
        <a:lstStyle/>
        <a:p>
          <a:endParaRPr lang="en-US"/>
        </a:p>
      </dgm:t>
    </dgm:pt>
    <dgm:pt modelId="{28F2B612-5927-4706-B792-B3E7C9899AE4}" type="sibTrans" cxnId="{7D134ED3-C879-46EA-9032-4FC1E65A5726}">
      <dgm:prSet/>
      <dgm:spPr/>
      <dgm:t>
        <a:bodyPr/>
        <a:lstStyle/>
        <a:p>
          <a:endParaRPr lang="en-US"/>
        </a:p>
      </dgm:t>
    </dgm:pt>
    <dgm:pt modelId="{9E937828-52AF-4658-8171-1C5B1E2CC888}">
      <dgm:prSet phldrT="[Text]"/>
      <dgm:spPr/>
      <dgm:t>
        <a:bodyPr/>
        <a:lstStyle/>
        <a:p>
          <a:r>
            <a:rPr lang="th-TH" dirty="0" smtClean="0"/>
            <a:t>ยานพาหนะ</a:t>
          </a:r>
          <a:endParaRPr lang="en-US" dirty="0"/>
        </a:p>
      </dgm:t>
    </dgm:pt>
    <dgm:pt modelId="{1499994B-7E0D-4C7F-850B-2D1C234CCAF8}" type="sibTrans" cxnId="{6456521E-F89E-4E7B-9A4D-D0FE82394325}">
      <dgm:prSet/>
      <dgm:spPr/>
      <dgm:t>
        <a:bodyPr/>
        <a:lstStyle/>
        <a:p>
          <a:endParaRPr lang="en-US"/>
        </a:p>
      </dgm:t>
    </dgm:pt>
    <dgm:pt modelId="{75545A5C-4EE5-4EB0-BEE3-AA923147EA59}" type="parTrans" cxnId="{6456521E-F89E-4E7B-9A4D-D0FE82394325}">
      <dgm:prSet/>
      <dgm:spPr/>
      <dgm:t>
        <a:bodyPr/>
        <a:lstStyle/>
        <a:p>
          <a:endParaRPr lang="en-US"/>
        </a:p>
      </dgm:t>
    </dgm:pt>
    <dgm:pt modelId="{99AB270F-4144-4AFB-8A4F-ABF36EC98BE3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th-TH" dirty="0" smtClean="0"/>
            <a:t>ถนน</a:t>
          </a:r>
          <a:endParaRPr lang="en-US" dirty="0"/>
        </a:p>
      </dgm:t>
    </dgm:pt>
    <dgm:pt modelId="{3743C48A-9938-4717-A362-8113D97FD9D6}" type="parTrans" cxnId="{0E59256C-C211-4F52-B906-79A57C33B2C9}">
      <dgm:prSet/>
      <dgm:spPr/>
      <dgm:t>
        <a:bodyPr/>
        <a:lstStyle/>
        <a:p>
          <a:endParaRPr lang="en-US"/>
        </a:p>
      </dgm:t>
    </dgm:pt>
    <dgm:pt modelId="{EF38B69C-14C5-4083-AA6C-CDA949CA7CE2}" type="sibTrans" cxnId="{0E59256C-C211-4F52-B906-79A57C33B2C9}">
      <dgm:prSet/>
      <dgm:spPr/>
      <dgm:t>
        <a:bodyPr/>
        <a:lstStyle/>
        <a:p>
          <a:endParaRPr lang="en-US"/>
        </a:p>
      </dgm:t>
    </dgm:pt>
    <dgm:pt modelId="{BC46DFD8-76EE-46BF-AEAF-EE4AA38124FD}" type="pres">
      <dgm:prSet presAssocID="{F29654EF-A684-4223-8FD9-A09D316FE08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ABD757-F216-4F20-BFC1-EB757071B23E}" type="pres">
      <dgm:prSet presAssocID="{99AB270F-4144-4AFB-8A4F-ABF36EC98BE3}" presName="root1" presStyleCnt="0"/>
      <dgm:spPr/>
    </dgm:pt>
    <dgm:pt modelId="{3B4E7134-903D-494F-9021-969E916F482D}" type="pres">
      <dgm:prSet presAssocID="{99AB270F-4144-4AFB-8A4F-ABF36EC98BE3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3DEEE3-5C84-4FF2-B74B-EC7DA45017C9}" type="pres">
      <dgm:prSet presAssocID="{99AB270F-4144-4AFB-8A4F-ABF36EC98BE3}" presName="level2hierChild" presStyleCnt="0"/>
      <dgm:spPr/>
    </dgm:pt>
    <dgm:pt modelId="{033E0E22-203D-4828-98E7-EF2BD37A795D}" type="pres">
      <dgm:prSet presAssocID="{5F3EDB22-1EA3-49A9-8BDB-FB817CECAA03}" presName="root1" presStyleCnt="0"/>
      <dgm:spPr/>
    </dgm:pt>
    <dgm:pt modelId="{DB4AA183-87D2-4BE1-AAEE-52B98446C950}" type="pres">
      <dgm:prSet presAssocID="{5F3EDB22-1EA3-49A9-8BDB-FB817CECAA03}" presName="LevelOneTextNod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E743B8-A389-400D-9C48-D227C5F93AC5}" type="pres">
      <dgm:prSet presAssocID="{5F3EDB22-1EA3-49A9-8BDB-FB817CECAA03}" presName="level2hierChild" presStyleCnt="0"/>
      <dgm:spPr/>
    </dgm:pt>
    <dgm:pt modelId="{B23A9228-8DEF-445B-B550-315C7F90482F}" type="pres">
      <dgm:prSet presAssocID="{D77CCC0D-E643-4EF0-AAB0-BC007D8D482D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DE3F1481-4A98-4FAD-AAAB-393ED950E296}" type="pres">
      <dgm:prSet presAssocID="{D77CCC0D-E643-4EF0-AAB0-BC007D8D482D}" presName="connTx" presStyleLbl="parChTrans1D2" presStyleIdx="0" presStyleCnt="2"/>
      <dgm:spPr/>
      <dgm:t>
        <a:bodyPr/>
        <a:lstStyle/>
        <a:p>
          <a:endParaRPr lang="en-US"/>
        </a:p>
      </dgm:t>
    </dgm:pt>
    <dgm:pt modelId="{297D1ADE-2A90-447E-ABA0-1A6E2DA07C7D}" type="pres">
      <dgm:prSet presAssocID="{D303F71F-6071-47D6-81F4-664DCB5A7D16}" presName="root2" presStyleCnt="0"/>
      <dgm:spPr/>
    </dgm:pt>
    <dgm:pt modelId="{361D308B-5427-49C8-8DC3-D5D29019DBAA}" type="pres">
      <dgm:prSet presAssocID="{D303F71F-6071-47D6-81F4-664DCB5A7D16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93CDCF-7A6F-4D88-9A5C-FFF1CE182B89}" type="pres">
      <dgm:prSet presAssocID="{D303F71F-6071-47D6-81F4-664DCB5A7D16}" presName="level3hierChild" presStyleCnt="0"/>
      <dgm:spPr/>
    </dgm:pt>
    <dgm:pt modelId="{521A628D-E218-4FF3-8563-A1D8DE9F4321}" type="pres">
      <dgm:prSet presAssocID="{13246990-6703-40F1-A35B-2D0E7B8A7247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B543EC37-6739-478D-BFB1-A31C38D7E7CA}" type="pres">
      <dgm:prSet presAssocID="{13246990-6703-40F1-A35B-2D0E7B8A7247}" presName="connTx" presStyleLbl="parChTrans1D2" presStyleIdx="1" presStyleCnt="2"/>
      <dgm:spPr/>
      <dgm:t>
        <a:bodyPr/>
        <a:lstStyle/>
        <a:p>
          <a:endParaRPr lang="en-US"/>
        </a:p>
      </dgm:t>
    </dgm:pt>
    <dgm:pt modelId="{71E3EFEF-7771-4955-9329-EED485641569}" type="pres">
      <dgm:prSet presAssocID="{9D3362E6-550C-498B-AD1A-F08A31C0EBF3}" presName="root2" presStyleCnt="0"/>
      <dgm:spPr/>
    </dgm:pt>
    <dgm:pt modelId="{155717AB-61A5-4AE8-A784-E193E6A9D04C}" type="pres">
      <dgm:prSet presAssocID="{9D3362E6-550C-498B-AD1A-F08A31C0EBF3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1913B1-5FF3-4136-BFD6-8CBD99AC8CBC}" type="pres">
      <dgm:prSet presAssocID="{9D3362E6-550C-498B-AD1A-F08A31C0EBF3}" presName="level3hierChild" presStyleCnt="0"/>
      <dgm:spPr/>
    </dgm:pt>
    <dgm:pt modelId="{D6DA2025-CA5F-4F26-A681-9EC73FA12F4D}" type="pres">
      <dgm:prSet presAssocID="{FB958F1D-11FC-4352-AD74-115FBE7536F0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970AFD8C-5787-4A2E-8DDA-D7F319664F2F}" type="pres">
      <dgm:prSet presAssocID="{FB958F1D-11FC-4352-AD74-115FBE7536F0}" presName="connTx" presStyleLbl="parChTrans1D3" presStyleIdx="0" presStyleCnt="2"/>
      <dgm:spPr/>
      <dgm:t>
        <a:bodyPr/>
        <a:lstStyle/>
        <a:p>
          <a:endParaRPr lang="en-US"/>
        </a:p>
      </dgm:t>
    </dgm:pt>
    <dgm:pt modelId="{4DE35166-67AC-45AD-9896-0EC7890CC579}" type="pres">
      <dgm:prSet presAssocID="{F4311EF3-FE5E-4B59-A336-428672F0B009}" presName="root2" presStyleCnt="0"/>
      <dgm:spPr/>
    </dgm:pt>
    <dgm:pt modelId="{6101411F-A664-449D-9145-8F6B07166C4B}" type="pres">
      <dgm:prSet presAssocID="{F4311EF3-FE5E-4B59-A336-428672F0B009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C0078C-1C7A-47FB-99F7-E89F3AEF885A}" type="pres">
      <dgm:prSet presAssocID="{F4311EF3-FE5E-4B59-A336-428672F0B009}" presName="level3hierChild" presStyleCnt="0"/>
      <dgm:spPr/>
    </dgm:pt>
    <dgm:pt modelId="{B08CEE6B-DDC6-4A32-A915-8CE0E699815D}" type="pres">
      <dgm:prSet presAssocID="{75545A5C-4EE5-4EB0-BEE3-AA923147EA59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49D50EE6-493E-41B9-833F-C90B4D96C9CA}" type="pres">
      <dgm:prSet presAssocID="{75545A5C-4EE5-4EB0-BEE3-AA923147EA59}" presName="connTx" presStyleLbl="parChTrans1D3" presStyleIdx="1" presStyleCnt="2"/>
      <dgm:spPr/>
      <dgm:t>
        <a:bodyPr/>
        <a:lstStyle/>
        <a:p>
          <a:endParaRPr lang="en-US"/>
        </a:p>
      </dgm:t>
    </dgm:pt>
    <dgm:pt modelId="{F0B90225-BB14-4855-9A46-776368E14709}" type="pres">
      <dgm:prSet presAssocID="{9E937828-52AF-4658-8171-1C5B1E2CC888}" presName="root2" presStyleCnt="0"/>
      <dgm:spPr/>
    </dgm:pt>
    <dgm:pt modelId="{CBA29ACC-D715-416B-96C8-8D0A18E12439}" type="pres">
      <dgm:prSet presAssocID="{9E937828-52AF-4658-8171-1C5B1E2CC888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9EA73D-1C52-481F-A524-42E01DEA614D}" type="pres">
      <dgm:prSet presAssocID="{9E937828-52AF-4658-8171-1C5B1E2CC888}" presName="level3hierChild" presStyleCnt="0"/>
      <dgm:spPr/>
    </dgm:pt>
    <dgm:pt modelId="{85D31FDA-FE78-4698-BEBB-59ED714F5A6C}" type="pres">
      <dgm:prSet presAssocID="{512B44CB-A7D8-4B24-BAE1-84388536BBBF}" presName="conn2-1" presStyleLbl="parChTrans1D4" presStyleIdx="0" presStyleCnt="4"/>
      <dgm:spPr/>
      <dgm:t>
        <a:bodyPr/>
        <a:lstStyle/>
        <a:p>
          <a:endParaRPr lang="en-US"/>
        </a:p>
      </dgm:t>
    </dgm:pt>
    <dgm:pt modelId="{C579F49D-6B20-4413-B306-5E1399D1D6EF}" type="pres">
      <dgm:prSet presAssocID="{512B44CB-A7D8-4B24-BAE1-84388536BBBF}" presName="connTx" presStyleLbl="parChTrans1D4" presStyleIdx="0" presStyleCnt="4"/>
      <dgm:spPr/>
      <dgm:t>
        <a:bodyPr/>
        <a:lstStyle/>
        <a:p>
          <a:endParaRPr lang="en-US"/>
        </a:p>
      </dgm:t>
    </dgm:pt>
    <dgm:pt modelId="{3D9533EC-0404-4B97-A489-94FEB2033D58}" type="pres">
      <dgm:prSet presAssocID="{B9F4E153-B89A-4781-95E6-9914C52FEAEC}" presName="root2" presStyleCnt="0"/>
      <dgm:spPr/>
    </dgm:pt>
    <dgm:pt modelId="{78EDAF02-5FD8-485D-A824-E1072A094E7C}" type="pres">
      <dgm:prSet presAssocID="{B9F4E153-B89A-4781-95E6-9914C52FEAEC}" presName="LevelTwoTextNode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88776D-E083-4CBD-9ED7-E8490B1B5213}" type="pres">
      <dgm:prSet presAssocID="{B9F4E153-B89A-4781-95E6-9914C52FEAEC}" presName="level3hierChild" presStyleCnt="0"/>
      <dgm:spPr/>
    </dgm:pt>
    <dgm:pt modelId="{8410D914-E25F-453F-B6A3-FC2F3517D9E0}" type="pres">
      <dgm:prSet presAssocID="{15B51143-8027-438E-8F1F-8AFD9D2BF30C}" presName="conn2-1" presStyleLbl="parChTrans1D4" presStyleIdx="1" presStyleCnt="4"/>
      <dgm:spPr/>
      <dgm:t>
        <a:bodyPr/>
        <a:lstStyle/>
        <a:p>
          <a:endParaRPr lang="en-US"/>
        </a:p>
      </dgm:t>
    </dgm:pt>
    <dgm:pt modelId="{4A08445C-9BE0-4060-922D-FF936483D24D}" type="pres">
      <dgm:prSet presAssocID="{15B51143-8027-438E-8F1F-8AFD9D2BF30C}" presName="connTx" presStyleLbl="parChTrans1D4" presStyleIdx="1" presStyleCnt="4"/>
      <dgm:spPr/>
      <dgm:t>
        <a:bodyPr/>
        <a:lstStyle/>
        <a:p>
          <a:endParaRPr lang="en-US"/>
        </a:p>
      </dgm:t>
    </dgm:pt>
    <dgm:pt modelId="{1DC91AA0-6231-417E-AE89-6646D502895B}" type="pres">
      <dgm:prSet presAssocID="{21F570C2-3278-4FB5-84A3-E55E0D04E56E}" presName="root2" presStyleCnt="0"/>
      <dgm:spPr/>
    </dgm:pt>
    <dgm:pt modelId="{9A9AD377-E7A1-40EA-BB76-3ADDC1ADFCB1}" type="pres">
      <dgm:prSet presAssocID="{21F570C2-3278-4FB5-84A3-E55E0D04E56E}" presName="LevelTwoTextNode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82DAF0F-D971-4E08-A7E2-89026FAB8BDA}" type="pres">
      <dgm:prSet presAssocID="{21F570C2-3278-4FB5-84A3-E55E0D04E56E}" presName="level3hierChild" presStyleCnt="0"/>
      <dgm:spPr/>
    </dgm:pt>
    <dgm:pt modelId="{B08F2361-9E69-42A4-80AC-449A62236076}" type="pres">
      <dgm:prSet presAssocID="{651868FF-453D-41BC-BBA0-C34FF20F6C0D}" presName="conn2-1" presStyleLbl="parChTrans1D4" presStyleIdx="2" presStyleCnt="4"/>
      <dgm:spPr/>
      <dgm:t>
        <a:bodyPr/>
        <a:lstStyle/>
        <a:p>
          <a:endParaRPr lang="en-US"/>
        </a:p>
      </dgm:t>
    </dgm:pt>
    <dgm:pt modelId="{38EE4362-F9D7-4F1F-B4D2-C7673524526C}" type="pres">
      <dgm:prSet presAssocID="{651868FF-453D-41BC-BBA0-C34FF20F6C0D}" presName="connTx" presStyleLbl="parChTrans1D4" presStyleIdx="2" presStyleCnt="4"/>
      <dgm:spPr/>
      <dgm:t>
        <a:bodyPr/>
        <a:lstStyle/>
        <a:p>
          <a:endParaRPr lang="en-US"/>
        </a:p>
      </dgm:t>
    </dgm:pt>
    <dgm:pt modelId="{44DA6B82-A3AC-45FD-B096-236043811CD6}" type="pres">
      <dgm:prSet presAssocID="{6016648A-2E24-4F83-9AE7-EDCCC4096D26}" presName="root2" presStyleCnt="0"/>
      <dgm:spPr/>
    </dgm:pt>
    <dgm:pt modelId="{374AE88E-6CAC-4238-9029-64140A18D8A1}" type="pres">
      <dgm:prSet presAssocID="{6016648A-2E24-4F83-9AE7-EDCCC4096D26}" presName="LevelTwoTextNode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99DEF5-3F3C-4664-B4B3-A861BB6F2474}" type="pres">
      <dgm:prSet presAssocID="{6016648A-2E24-4F83-9AE7-EDCCC4096D26}" presName="level3hierChild" presStyleCnt="0"/>
      <dgm:spPr/>
    </dgm:pt>
    <dgm:pt modelId="{B03D23CD-4091-4D78-9363-9044B31C99AD}" type="pres">
      <dgm:prSet presAssocID="{6D4F3839-286E-46B4-8025-F90740BF7014}" presName="conn2-1" presStyleLbl="parChTrans1D4" presStyleIdx="3" presStyleCnt="4"/>
      <dgm:spPr/>
      <dgm:t>
        <a:bodyPr/>
        <a:lstStyle/>
        <a:p>
          <a:endParaRPr lang="en-US"/>
        </a:p>
      </dgm:t>
    </dgm:pt>
    <dgm:pt modelId="{FEB348BE-46D5-4E51-80CE-8AC73C959987}" type="pres">
      <dgm:prSet presAssocID="{6D4F3839-286E-46B4-8025-F90740BF7014}" presName="connTx" presStyleLbl="parChTrans1D4" presStyleIdx="3" presStyleCnt="4"/>
      <dgm:spPr/>
      <dgm:t>
        <a:bodyPr/>
        <a:lstStyle/>
        <a:p>
          <a:endParaRPr lang="en-US"/>
        </a:p>
      </dgm:t>
    </dgm:pt>
    <dgm:pt modelId="{284B0777-2BF3-4E1F-9086-8E36CC9D6524}" type="pres">
      <dgm:prSet presAssocID="{C77030AB-F622-4D18-AD26-BF74750A7D66}" presName="root2" presStyleCnt="0"/>
      <dgm:spPr/>
    </dgm:pt>
    <dgm:pt modelId="{197058AD-9CA7-4BB8-B0FA-ADBE8372195A}" type="pres">
      <dgm:prSet presAssocID="{C77030AB-F622-4D18-AD26-BF74750A7D66}" presName="LevelTwoTextNode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E18E0A-4E4A-446C-8DD6-E92B1D2EF76F}" type="pres">
      <dgm:prSet presAssocID="{C77030AB-F622-4D18-AD26-BF74750A7D66}" presName="level3hierChild" presStyleCnt="0"/>
      <dgm:spPr/>
    </dgm:pt>
  </dgm:ptLst>
  <dgm:cxnLst>
    <dgm:cxn modelId="{B0FC17E7-F48F-475C-8942-8BD53FE7B74D}" srcId="{5F3EDB22-1EA3-49A9-8BDB-FB817CECAA03}" destId="{D303F71F-6071-47D6-81F4-664DCB5A7D16}" srcOrd="0" destOrd="0" parTransId="{D77CCC0D-E643-4EF0-AAB0-BC007D8D482D}" sibTransId="{245551DA-9991-4D0F-A625-6F2859F91DEC}"/>
    <dgm:cxn modelId="{1516B6F7-DA21-483E-B3A9-00E19B6B9BEC}" type="presOf" srcId="{512B44CB-A7D8-4B24-BAE1-84388536BBBF}" destId="{85D31FDA-FE78-4698-BEBB-59ED714F5A6C}" srcOrd="0" destOrd="0" presId="urn:microsoft.com/office/officeart/2005/8/layout/hierarchy2"/>
    <dgm:cxn modelId="{7E209A1F-C200-481F-97AA-31875246DEA3}" type="presOf" srcId="{15B51143-8027-438E-8F1F-8AFD9D2BF30C}" destId="{8410D914-E25F-453F-B6A3-FC2F3517D9E0}" srcOrd="0" destOrd="0" presId="urn:microsoft.com/office/officeart/2005/8/layout/hierarchy2"/>
    <dgm:cxn modelId="{64C50BD0-E726-42A4-B60A-B2924BCBA89D}" type="presOf" srcId="{512B44CB-A7D8-4B24-BAE1-84388536BBBF}" destId="{C579F49D-6B20-4413-B306-5E1399D1D6EF}" srcOrd="1" destOrd="0" presId="urn:microsoft.com/office/officeart/2005/8/layout/hierarchy2"/>
    <dgm:cxn modelId="{2E816FD4-B5E1-4120-8C5E-BA04F29955C1}" srcId="{9E937828-52AF-4658-8171-1C5B1E2CC888}" destId="{21F570C2-3278-4FB5-84A3-E55E0D04E56E}" srcOrd="1" destOrd="0" parTransId="{15B51143-8027-438E-8F1F-8AFD9D2BF30C}" sibTransId="{1A8A3DA5-C128-4249-9D96-CD42218C9EF0}"/>
    <dgm:cxn modelId="{7D134ED3-C879-46EA-9032-4FC1E65A5726}" srcId="{21F570C2-3278-4FB5-84A3-E55E0D04E56E}" destId="{6016648A-2E24-4F83-9AE7-EDCCC4096D26}" srcOrd="0" destOrd="0" parTransId="{651868FF-453D-41BC-BBA0-C34FF20F6C0D}" sibTransId="{28F2B612-5927-4706-B792-B3E7C9899AE4}"/>
    <dgm:cxn modelId="{145ABDDE-02F6-4287-B957-B9C6384212DE}" type="presOf" srcId="{21F570C2-3278-4FB5-84A3-E55E0D04E56E}" destId="{9A9AD377-E7A1-40EA-BB76-3ADDC1ADFCB1}" srcOrd="0" destOrd="0" presId="urn:microsoft.com/office/officeart/2005/8/layout/hierarchy2"/>
    <dgm:cxn modelId="{44F96477-FC38-4BCE-BD07-ABC8D8F2DAB8}" type="presOf" srcId="{C77030AB-F622-4D18-AD26-BF74750A7D66}" destId="{197058AD-9CA7-4BB8-B0FA-ADBE8372195A}" srcOrd="0" destOrd="0" presId="urn:microsoft.com/office/officeart/2005/8/layout/hierarchy2"/>
    <dgm:cxn modelId="{6456521E-F89E-4E7B-9A4D-D0FE82394325}" srcId="{9D3362E6-550C-498B-AD1A-F08A31C0EBF3}" destId="{9E937828-52AF-4658-8171-1C5B1E2CC888}" srcOrd="1" destOrd="0" parTransId="{75545A5C-4EE5-4EB0-BEE3-AA923147EA59}" sibTransId="{1499994B-7E0D-4C7F-850B-2D1C234CCAF8}"/>
    <dgm:cxn modelId="{D48D77D5-648A-4FC9-A585-FACFA4BC1F22}" type="presOf" srcId="{75545A5C-4EE5-4EB0-BEE3-AA923147EA59}" destId="{B08CEE6B-DDC6-4A32-A915-8CE0E699815D}" srcOrd="0" destOrd="0" presId="urn:microsoft.com/office/officeart/2005/8/layout/hierarchy2"/>
    <dgm:cxn modelId="{9F30C5FE-07AB-453D-94C5-BCEA6F6B0B03}" type="presOf" srcId="{F29654EF-A684-4223-8FD9-A09D316FE08F}" destId="{BC46DFD8-76EE-46BF-AEAF-EE4AA38124FD}" srcOrd="0" destOrd="0" presId="urn:microsoft.com/office/officeart/2005/8/layout/hierarchy2"/>
    <dgm:cxn modelId="{DE66EC66-ECB0-4099-91DC-47D582260BFF}" type="presOf" srcId="{13246990-6703-40F1-A35B-2D0E7B8A7247}" destId="{B543EC37-6739-478D-BFB1-A31C38D7E7CA}" srcOrd="1" destOrd="0" presId="urn:microsoft.com/office/officeart/2005/8/layout/hierarchy2"/>
    <dgm:cxn modelId="{632D20FD-4E5E-43BD-BBAC-A528B16971DB}" type="presOf" srcId="{6D4F3839-286E-46B4-8025-F90740BF7014}" destId="{B03D23CD-4091-4D78-9363-9044B31C99AD}" srcOrd="0" destOrd="0" presId="urn:microsoft.com/office/officeart/2005/8/layout/hierarchy2"/>
    <dgm:cxn modelId="{82EB6DDF-CD33-4A75-9FA2-F7CC3562718A}" type="presOf" srcId="{6016648A-2E24-4F83-9AE7-EDCCC4096D26}" destId="{374AE88E-6CAC-4238-9029-64140A18D8A1}" srcOrd="0" destOrd="0" presId="urn:microsoft.com/office/officeart/2005/8/layout/hierarchy2"/>
    <dgm:cxn modelId="{0E59256C-C211-4F52-B906-79A57C33B2C9}" srcId="{F29654EF-A684-4223-8FD9-A09D316FE08F}" destId="{99AB270F-4144-4AFB-8A4F-ABF36EC98BE3}" srcOrd="0" destOrd="0" parTransId="{3743C48A-9938-4717-A362-8113D97FD9D6}" sibTransId="{EF38B69C-14C5-4083-AA6C-CDA949CA7CE2}"/>
    <dgm:cxn modelId="{521E1C1B-BE78-4E85-B376-884A01235BB4}" type="presOf" srcId="{FB958F1D-11FC-4352-AD74-115FBE7536F0}" destId="{970AFD8C-5787-4A2E-8DDA-D7F319664F2F}" srcOrd="1" destOrd="0" presId="urn:microsoft.com/office/officeart/2005/8/layout/hierarchy2"/>
    <dgm:cxn modelId="{1FBDD0F7-B6F3-4FE6-9640-68958612CD46}" type="presOf" srcId="{13246990-6703-40F1-A35B-2D0E7B8A7247}" destId="{521A628D-E218-4FF3-8563-A1D8DE9F4321}" srcOrd="0" destOrd="0" presId="urn:microsoft.com/office/officeart/2005/8/layout/hierarchy2"/>
    <dgm:cxn modelId="{A932F393-C779-4941-9EF6-89FDCDE58342}" type="presOf" srcId="{6D4F3839-286E-46B4-8025-F90740BF7014}" destId="{FEB348BE-46D5-4E51-80CE-8AC73C959987}" srcOrd="1" destOrd="0" presId="urn:microsoft.com/office/officeart/2005/8/layout/hierarchy2"/>
    <dgm:cxn modelId="{12C8BC83-03FA-48FF-BEDC-BC976F3F8F58}" srcId="{5F3EDB22-1EA3-49A9-8BDB-FB817CECAA03}" destId="{9D3362E6-550C-498B-AD1A-F08A31C0EBF3}" srcOrd="1" destOrd="0" parTransId="{13246990-6703-40F1-A35B-2D0E7B8A7247}" sibTransId="{D8021D46-37D6-44DD-8E1A-3F2FE1911C5F}"/>
    <dgm:cxn modelId="{23E28011-304C-48D7-A5CB-26EB68B54665}" type="presOf" srcId="{D77CCC0D-E643-4EF0-AAB0-BC007D8D482D}" destId="{DE3F1481-4A98-4FAD-AAAB-393ED950E296}" srcOrd="1" destOrd="0" presId="urn:microsoft.com/office/officeart/2005/8/layout/hierarchy2"/>
    <dgm:cxn modelId="{8A8103D8-389F-431A-BBA3-099D6CD918E8}" srcId="{21F570C2-3278-4FB5-84A3-E55E0D04E56E}" destId="{C77030AB-F622-4D18-AD26-BF74750A7D66}" srcOrd="1" destOrd="0" parTransId="{6D4F3839-286E-46B4-8025-F90740BF7014}" sibTransId="{658BA507-4F79-4837-A307-B399735F420A}"/>
    <dgm:cxn modelId="{B4B4DFB0-5FFE-4B9F-982C-C533C9046340}" type="presOf" srcId="{FB958F1D-11FC-4352-AD74-115FBE7536F0}" destId="{D6DA2025-CA5F-4F26-A681-9EC73FA12F4D}" srcOrd="0" destOrd="0" presId="urn:microsoft.com/office/officeart/2005/8/layout/hierarchy2"/>
    <dgm:cxn modelId="{903E70FF-4FB2-4793-A841-497B285A862C}" type="presOf" srcId="{651868FF-453D-41BC-BBA0-C34FF20F6C0D}" destId="{38EE4362-F9D7-4F1F-B4D2-C7673524526C}" srcOrd="1" destOrd="0" presId="urn:microsoft.com/office/officeart/2005/8/layout/hierarchy2"/>
    <dgm:cxn modelId="{2BA6C215-4ED4-4235-BB76-B80F43F9B00A}" srcId="{9D3362E6-550C-498B-AD1A-F08A31C0EBF3}" destId="{F4311EF3-FE5E-4B59-A336-428672F0B009}" srcOrd="0" destOrd="0" parTransId="{FB958F1D-11FC-4352-AD74-115FBE7536F0}" sibTransId="{68B92A86-7AD7-4881-BC65-F3006CC36044}"/>
    <dgm:cxn modelId="{4A0F8D45-51FF-48A1-B878-C83C49881BBC}" type="presOf" srcId="{B9F4E153-B89A-4781-95E6-9914C52FEAEC}" destId="{78EDAF02-5FD8-485D-A824-E1072A094E7C}" srcOrd="0" destOrd="0" presId="urn:microsoft.com/office/officeart/2005/8/layout/hierarchy2"/>
    <dgm:cxn modelId="{4EF8B8CD-575A-4D03-B292-F0898A3A6368}" srcId="{9E937828-52AF-4658-8171-1C5B1E2CC888}" destId="{B9F4E153-B89A-4781-95E6-9914C52FEAEC}" srcOrd="0" destOrd="0" parTransId="{512B44CB-A7D8-4B24-BAE1-84388536BBBF}" sibTransId="{5218F4D6-F322-455B-A908-B23CDA141670}"/>
    <dgm:cxn modelId="{D937F82F-6614-4389-BD2A-29B5E2948C2A}" type="presOf" srcId="{9D3362E6-550C-498B-AD1A-F08A31C0EBF3}" destId="{155717AB-61A5-4AE8-A784-E193E6A9D04C}" srcOrd="0" destOrd="0" presId="urn:microsoft.com/office/officeart/2005/8/layout/hierarchy2"/>
    <dgm:cxn modelId="{874C8721-0792-49AD-AD5F-610F4F19E6AC}" type="presOf" srcId="{5F3EDB22-1EA3-49A9-8BDB-FB817CECAA03}" destId="{DB4AA183-87D2-4BE1-AAEE-52B98446C950}" srcOrd="0" destOrd="0" presId="urn:microsoft.com/office/officeart/2005/8/layout/hierarchy2"/>
    <dgm:cxn modelId="{27E2DB65-E291-4F73-80B5-D4E91D754506}" type="presOf" srcId="{651868FF-453D-41BC-BBA0-C34FF20F6C0D}" destId="{B08F2361-9E69-42A4-80AC-449A62236076}" srcOrd="0" destOrd="0" presId="urn:microsoft.com/office/officeart/2005/8/layout/hierarchy2"/>
    <dgm:cxn modelId="{EF4E2648-E63F-49B8-B744-74130B410F43}" type="presOf" srcId="{D303F71F-6071-47D6-81F4-664DCB5A7D16}" destId="{361D308B-5427-49C8-8DC3-D5D29019DBAA}" srcOrd="0" destOrd="0" presId="urn:microsoft.com/office/officeart/2005/8/layout/hierarchy2"/>
    <dgm:cxn modelId="{8CAB5DB0-DB8F-4E8F-876C-7164FBED34DD}" type="presOf" srcId="{F4311EF3-FE5E-4B59-A336-428672F0B009}" destId="{6101411F-A664-449D-9145-8F6B07166C4B}" srcOrd="0" destOrd="0" presId="urn:microsoft.com/office/officeart/2005/8/layout/hierarchy2"/>
    <dgm:cxn modelId="{0470C603-93EC-4192-B6E6-7B630883DF32}" type="presOf" srcId="{99AB270F-4144-4AFB-8A4F-ABF36EC98BE3}" destId="{3B4E7134-903D-494F-9021-969E916F482D}" srcOrd="0" destOrd="0" presId="urn:microsoft.com/office/officeart/2005/8/layout/hierarchy2"/>
    <dgm:cxn modelId="{939327AF-87BC-43A4-8827-A8FE1E5266B1}" type="presOf" srcId="{D77CCC0D-E643-4EF0-AAB0-BC007D8D482D}" destId="{B23A9228-8DEF-445B-B550-315C7F90482F}" srcOrd="0" destOrd="0" presId="urn:microsoft.com/office/officeart/2005/8/layout/hierarchy2"/>
    <dgm:cxn modelId="{72139731-86EA-4440-8005-BF7DB71E627E}" type="presOf" srcId="{15B51143-8027-438E-8F1F-8AFD9D2BF30C}" destId="{4A08445C-9BE0-4060-922D-FF936483D24D}" srcOrd="1" destOrd="0" presId="urn:microsoft.com/office/officeart/2005/8/layout/hierarchy2"/>
    <dgm:cxn modelId="{F72D8DDC-3DD2-49F4-A1B6-86321AE140A4}" srcId="{F29654EF-A684-4223-8FD9-A09D316FE08F}" destId="{5F3EDB22-1EA3-49A9-8BDB-FB817CECAA03}" srcOrd="1" destOrd="0" parTransId="{B66FD34A-4F5B-4DE3-811F-17912F1595EC}" sibTransId="{A4641F40-15FE-4B27-A27C-813E9469D377}"/>
    <dgm:cxn modelId="{B2276F13-99D0-45C3-BE0C-4825030EE0C0}" type="presOf" srcId="{75545A5C-4EE5-4EB0-BEE3-AA923147EA59}" destId="{49D50EE6-493E-41B9-833F-C90B4D96C9CA}" srcOrd="1" destOrd="0" presId="urn:microsoft.com/office/officeart/2005/8/layout/hierarchy2"/>
    <dgm:cxn modelId="{04EBB574-B5E3-43D6-ACE9-80B96FB16D7B}" type="presOf" srcId="{9E937828-52AF-4658-8171-1C5B1E2CC888}" destId="{CBA29ACC-D715-416B-96C8-8D0A18E12439}" srcOrd="0" destOrd="0" presId="urn:microsoft.com/office/officeart/2005/8/layout/hierarchy2"/>
    <dgm:cxn modelId="{8A445E40-0975-48C5-83A4-ECB592AC28A3}" type="presParOf" srcId="{BC46DFD8-76EE-46BF-AEAF-EE4AA38124FD}" destId="{33ABD757-F216-4F20-BFC1-EB757071B23E}" srcOrd="0" destOrd="0" presId="urn:microsoft.com/office/officeart/2005/8/layout/hierarchy2"/>
    <dgm:cxn modelId="{773E7B92-8AF6-482D-94C2-06847539B1B6}" type="presParOf" srcId="{33ABD757-F216-4F20-BFC1-EB757071B23E}" destId="{3B4E7134-903D-494F-9021-969E916F482D}" srcOrd="0" destOrd="0" presId="urn:microsoft.com/office/officeart/2005/8/layout/hierarchy2"/>
    <dgm:cxn modelId="{2437728B-6DF9-478B-9159-6F6486CCF0F7}" type="presParOf" srcId="{33ABD757-F216-4F20-BFC1-EB757071B23E}" destId="{EF3DEEE3-5C84-4FF2-B74B-EC7DA45017C9}" srcOrd="1" destOrd="0" presId="urn:microsoft.com/office/officeart/2005/8/layout/hierarchy2"/>
    <dgm:cxn modelId="{6278DC7A-5103-4D06-925D-43E07BE3616E}" type="presParOf" srcId="{BC46DFD8-76EE-46BF-AEAF-EE4AA38124FD}" destId="{033E0E22-203D-4828-98E7-EF2BD37A795D}" srcOrd="1" destOrd="0" presId="urn:microsoft.com/office/officeart/2005/8/layout/hierarchy2"/>
    <dgm:cxn modelId="{20531392-67A9-46B8-B161-265882DFEA0D}" type="presParOf" srcId="{033E0E22-203D-4828-98E7-EF2BD37A795D}" destId="{DB4AA183-87D2-4BE1-AAEE-52B98446C950}" srcOrd="0" destOrd="0" presId="urn:microsoft.com/office/officeart/2005/8/layout/hierarchy2"/>
    <dgm:cxn modelId="{26FBC35D-F907-428B-96FF-C76B61621601}" type="presParOf" srcId="{033E0E22-203D-4828-98E7-EF2BD37A795D}" destId="{8EE743B8-A389-400D-9C48-D227C5F93AC5}" srcOrd="1" destOrd="0" presId="urn:microsoft.com/office/officeart/2005/8/layout/hierarchy2"/>
    <dgm:cxn modelId="{CE72D1F1-1AE2-499A-87E3-68B950E9CAD8}" type="presParOf" srcId="{8EE743B8-A389-400D-9C48-D227C5F93AC5}" destId="{B23A9228-8DEF-445B-B550-315C7F90482F}" srcOrd="0" destOrd="0" presId="urn:microsoft.com/office/officeart/2005/8/layout/hierarchy2"/>
    <dgm:cxn modelId="{069F388C-9C6A-492F-9023-8B3AFE6D236A}" type="presParOf" srcId="{B23A9228-8DEF-445B-B550-315C7F90482F}" destId="{DE3F1481-4A98-4FAD-AAAB-393ED950E296}" srcOrd="0" destOrd="0" presId="urn:microsoft.com/office/officeart/2005/8/layout/hierarchy2"/>
    <dgm:cxn modelId="{BEE81176-C370-4E7B-B65D-19AB8250715A}" type="presParOf" srcId="{8EE743B8-A389-400D-9C48-D227C5F93AC5}" destId="{297D1ADE-2A90-447E-ABA0-1A6E2DA07C7D}" srcOrd="1" destOrd="0" presId="urn:microsoft.com/office/officeart/2005/8/layout/hierarchy2"/>
    <dgm:cxn modelId="{18A0172B-BC14-41AE-9257-7DD10649FAFA}" type="presParOf" srcId="{297D1ADE-2A90-447E-ABA0-1A6E2DA07C7D}" destId="{361D308B-5427-49C8-8DC3-D5D29019DBAA}" srcOrd="0" destOrd="0" presId="urn:microsoft.com/office/officeart/2005/8/layout/hierarchy2"/>
    <dgm:cxn modelId="{A75CA6A0-0C2D-43B8-A27C-A5A065915A77}" type="presParOf" srcId="{297D1ADE-2A90-447E-ABA0-1A6E2DA07C7D}" destId="{E093CDCF-7A6F-4D88-9A5C-FFF1CE182B89}" srcOrd="1" destOrd="0" presId="urn:microsoft.com/office/officeart/2005/8/layout/hierarchy2"/>
    <dgm:cxn modelId="{C94A39A7-77A5-4B97-B653-C6C389711296}" type="presParOf" srcId="{8EE743B8-A389-400D-9C48-D227C5F93AC5}" destId="{521A628D-E218-4FF3-8563-A1D8DE9F4321}" srcOrd="2" destOrd="0" presId="urn:microsoft.com/office/officeart/2005/8/layout/hierarchy2"/>
    <dgm:cxn modelId="{F0B515BD-967A-44CF-B7B6-36E8FA048F6B}" type="presParOf" srcId="{521A628D-E218-4FF3-8563-A1D8DE9F4321}" destId="{B543EC37-6739-478D-BFB1-A31C38D7E7CA}" srcOrd="0" destOrd="0" presId="urn:microsoft.com/office/officeart/2005/8/layout/hierarchy2"/>
    <dgm:cxn modelId="{8594ABF7-8533-4845-92E9-E87AF1CA42DC}" type="presParOf" srcId="{8EE743B8-A389-400D-9C48-D227C5F93AC5}" destId="{71E3EFEF-7771-4955-9329-EED485641569}" srcOrd="3" destOrd="0" presId="urn:microsoft.com/office/officeart/2005/8/layout/hierarchy2"/>
    <dgm:cxn modelId="{F7138F67-1590-423C-9E08-629E0DE1120F}" type="presParOf" srcId="{71E3EFEF-7771-4955-9329-EED485641569}" destId="{155717AB-61A5-4AE8-A784-E193E6A9D04C}" srcOrd="0" destOrd="0" presId="urn:microsoft.com/office/officeart/2005/8/layout/hierarchy2"/>
    <dgm:cxn modelId="{D2C6F2A0-30FC-4C48-9A11-209107C23DA1}" type="presParOf" srcId="{71E3EFEF-7771-4955-9329-EED485641569}" destId="{8F1913B1-5FF3-4136-BFD6-8CBD99AC8CBC}" srcOrd="1" destOrd="0" presId="urn:microsoft.com/office/officeart/2005/8/layout/hierarchy2"/>
    <dgm:cxn modelId="{A007CA6C-F744-4CD3-B81F-B28AA32548A2}" type="presParOf" srcId="{8F1913B1-5FF3-4136-BFD6-8CBD99AC8CBC}" destId="{D6DA2025-CA5F-4F26-A681-9EC73FA12F4D}" srcOrd="0" destOrd="0" presId="urn:microsoft.com/office/officeart/2005/8/layout/hierarchy2"/>
    <dgm:cxn modelId="{54959C85-E778-4664-86FD-ADD0DF733362}" type="presParOf" srcId="{D6DA2025-CA5F-4F26-A681-9EC73FA12F4D}" destId="{970AFD8C-5787-4A2E-8DDA-D7F319664F2F}" srcOrd="0" destOrd="0" presId="urn:microsoft.com/office/officeart/2005/8/layout/hierarchy2"/>
    <dgm:cxn modelId="{F66F71D4-5BE2-4ABD-B567-B3F66E02FA1E}" type="presParOf" srcId="{8F1913B1-5FF3-4136-BFD6-8CBD99AC8CBC}" destId="{4DE35166-67AC-45AD-9896-0EC7890CC579}" srcOrd="1" destOrd="0" presId="urn:microsoft.com/office/officeart/2005/8/layout/hierarchy2"/>
    <dgm:cxn modelId="{6DB4D972-525D-4913-A779-8BE730812C1B}" type="presParOf" srcId="{4DE35166-67AC-45AD-9896-0EC7890CC579}" destId="{6101411F-A664-449D-9145-8F6B07166C4B}" srcOrd="0" destOrd="0" presId="urn:microsoft.com/office/officeart/2005/8/layout/hierarchy2"/>
    <dgm:cxn modelId="{15AAF497-D54B-4DB6-AB6B-BFB0F612E749}" type="presParOf" srcId="{4DE35166-67AC-45AD-9896-0EC7890CC579}" destId="{84C0078C-1C7A-47FB-99F7-E89F3AEF885A}" srcOrd="1" destOrd="0" presId="urn:microsoft.com/office/officeart/2005/8/layout/hierarchy2"/>
    <dgm:cxn modelId="{7338B9D2-5DB0-4FE2-8833-75CA9BB40A67}" type="presParOf" srcId="{8F1913B1-5FF3-4136-BFD6-8CBD99AC8CBC}" destId="{B08CEE6B-DDC6-4A32-A915-8CE0E699815D}" srcOrd="2" destOrd="0" presId="urn:microsoft.com/office/officeart/2005/8/layout/hierarchy2"/>
    <dgm:cxn modelId="{D88EC624-508B-42C9-A262-411E3FF140E0}" type="presParOf" srcId="{B08CEE6B-DDC6-4A32-A915-8CE0E699815D}" destId="{49D50EE6-493E-41B9-833F-C90B4D96C9CA}" srcOrd="0" destOrd="0" presId="urn:microsoft.com/office/officeart/2005/8/layout/hierarchy2"/>
    <dgm:cxn modelId="{FAC51B45-C8C9-4536-80B0-0A71594A4105}" type="presParOf" srcId="{8F1913B1-5FF3-4136-BFD6-8CBD99AC8CBC}" destId="{F0B90225-BB14-4855-9A46-776368E14709}" srcOrd="3" destOrd="0" presId="urn:microsoft.com/office/officeart/2005/8/layout/hierarchy2"/>
    <dgm:cxn modelId="{E030D83B-FD11-496C-A58E-1CA9E05E3BA8}" type="presParOf" srcId="{F0B90225-BB14-4855-9A46-776368E14709}" destId="{CBA29ACC-D715-416B-96C8-8D0A18E12439}" srcOrd="0" destOrd="0" presId="urn:microsoft.com/office/officeart/2005/8/layout/hierarchy2"/>
    <dgm:cxn modelId="{D5DB1D22-FCDA-44A0-8198-49463815CA26}" type="presParOf" srcId="{F0B90225-BB14-4855-9A46-776368E14709}" destId="{EA9EA73D-1C52-481F-A524-42E01DEA614D}" srcOrd="1" destOrd="0" presId="urn:microsoft.com/office/officeart/2005/8/layout/hierarchy2"/>
    <dgm:cxn modelId="{96A1C146-54CA-429A-B13B-5116367D1A84}" type="presParOf" srcId="{EA9EA73D-1C52-481F-A524-42E01DEA614D}" destId="{85D31FDA-FE78-4698-BEBB-59ED714F5A6C}" srcOrd="0" destOrd="0" presId="urn:microsoft.com/office/officeart/2005/8/layout/hierarchy2"/>
    <dgm:cxn modelId="{7D375009-B80A-479E-A175-B67B0662BD6A}" type="presParOf" srcId="{85D31FDA-FE78-4698-BEBB-59ED714F5A6C}" destId="{C579F49D-6B20-4413-B306-5E1399D1D6EF}" srcOrd="0" destOrd="0" presId="urn:microsoft.com/office/officeart/2005/8/layout/hierarchy2"/>
    <dgm:cxn modelId="{C6347EFB-2330-43B0-92C6-985C74CA2FCD}" type="presParOf" srcId="{EA9EA73D-1C52-481F-A524-42E01DEA614D}" destId="{3D9533EC-0404-4B97-A489-94FEB2033D58}" srcOrd="1" destOrd="0" presId="urn:microsoft.com/office/officeart/2005/8/layout/hierarchy2"/>
    <dgm:cxn modelId="{ECC88B5D-A00A-40BE-BE17-05AEFAF66963}" type="presParOf" srcId="{3D9533EC-0404-4B97-A489-94FEB2033D58}" destId="{78EDAF02-5FD8-485D-A824-E1072A094E7C}" srcOrd="0" destOrd="0" presId="urn:microsoft.com/office/officeart/2005/8/layout/hierarchy2"/>
    <dgm:cxn modelId="{D521B067-D253-4E7A-B3D8-99DCB76BBBF8}" type="presParOf" srcId="{3D9533EC-0404-4B97-A489-94FEB2033D58}" destId="{2788776D-E083-4CBD-9ED7-E8490B1B5213}" srcOrd="1" destOrd="0" presId="urn:microsoft.com/office/officeart/2005/8/layout/hierarchy2"/>
    <dgm:cxn modelId="{725E8DAD-855A-41C6-A1F5-CCEA5BCB9627}" type="presParOf" srcId="{EA9EA73D-1C52-481F-A524-42E01DEA614D}" destId="{8410D914-E25F-453F-B6A3-FC2F3517D9E0}" srcOrd="2" destOrd="0" presId="urn:microsoft.com/office/officeart/2005/8/layout/hierarchy2"/>
    <dgm:cxn modelId="{6EC39E1B-4B13-408F-980C-4695B6560FC0}" type="presParOf" srcId="{8410D914-E25F-453F-B6A3-FC2F3517D9E0}" destId="{4A08445C-9BE0-4060-922D-FF936483D24D}" srcOrd="0" destOrd="0" presId="urn:microsoft.com/office/officeart/2005/8/layout/hierarchy2"/>
    <dgm:cxn modelId="{12B5FFF4-1508-41DB-AA5D-CF50F2BC0345}" type="presParOf" srcId="{EA9EA73D-1C52-481F-A524-42E01DEA614D}" destId="{1DC91AA0-6231-417E-AE89-6646D502895B}" srcOrd="3" destOrd="0" presId="urn:microsoft.com/office/officeart/2005/8/layout/hierarchy2"/>
    <dgm:cxn modelId="{41A2A2D2-3B7D-4C37-9FE1-890295E18F6F}" type="presParOf" srcId="{1DC91AA0-6231-417E-AE89-6646D502895B}" destId="{9A9AD377-E7A1-40EA-BB76-3ADDC1ADFCB1}" srcOrd="0" destOrd="0" presId="urn:microsoft.com/office/officeart/2005/8/layout/hierarchy2"/>
    <dgm:cxn modelId="{4E5EDC92-3977-4394-807D-7364D8820564}" type="presParOf" srcId="{1DC91AA0-6231-417E-AE89-6646D502895B}" destId="{882DAF0F-D971-4E08-A7E2-89026FAB8BDA}" srcOrd="1" destOrd="0" presId="urn:microsoft.com/office/officeart/2005/8/layout/hierarchy2"/>
    <dgm:cxn modelId="{63238EE4-B014-4B32-84AD-AF965318940B}" type="presParOf" srcId="{882DAF0F-D971-4E08-A7E2-89026FAB8BDA}" destId="{B08F2361-9E69-42A4-80AC-449A62236076}" srcOrd="0" destOrd="0" presId="urn:microsoft.com/office/officeart/2005/8/layout/hierarchy2"/>
    <dgm:cxn modelId="{FF737D35-F964-4186-9019-EF39582B637E}" type="presParOf" srcId="{B08F2361-9E69-42A4-80AC-449A62236076}" destId="{38EE4362-F9D7-4F1F-B4D2-C7673524526C}" srcOrd="0" destOrd="0" presId="urn:microsoft.com/office/officeart/2005/8/layout/hierarchy2"/>
    <dgm:cxn modelId="{173D1067-68EE-4031-AE7F-DE174DEAA312}" type="presParOf" srcId="{882DAF0F-D971-4E08-A7E2-89026FAB8BDA}" destId="{44DA6B82-A3AC-45FD-B096-236043811CD6}" srcOrd="1" destOrd="0" presId="urn:microsoft.com/office/officeart/2005/8/layout/hierarchy2"/>
    <dgm:cxn modelId="{A34DB092-07F7-4BFD-8BCF-CE60FAB23725}" type="presParOf" srcId="{44DA6B82-A3AC-45FD-B096-236043811CD6}" destId="{374AE88E-6CAC-4238-9029-64140A18D8A1}" srcOrd="0" destOrd="0" presId="urn:microsoft.com/office/officeart/2005/8/layout/hierarchy2"/>
    <dgm:cxn modelId="{35BAF6A3-069C-4D75-B0F8-5F9685AF48FD}" type="presParOf" srcId="{44DA6B82-A3AC-45FD-B096-236043811CD6}" destId="{9F99DEF5-3F3C-4664-B4B3-A861BB6F2474}" srcOrd="1" destOrd="0" presId="urn:microsoft.com/office/officeart/2005/8/layout/hierarchy2"/>
    <dgm:cxn modelId="{88F8CDDA-8D81-48B0-8FEA-60DE3FEFCCEC}" type="presParOf" srcId="{882DAF0F-D971-4E08-A7E2-89026FAB8BDA}" destId="{B03D23CD-4091-4D78-9363-9044B31C99AD}" srcOrd="2" destOrd="0" presId="urn:microsoft.com/office/officeart/2005/8/layout/hierarchy2"/>
    <dgm:cxn modelId="{04DC0241-F334-48F1-B63D-97C56844056E}" type="presParOf" srcId="{B03D23CD-4091-4D78-9363-9044B31C99AD}" destId="{FEB348BE-46D5-4E51-80CE-8AC73C959987}" srcOrd="0" destOrd="0" presId="urn:microsoft.com/office/officeart/2005/8/layout/hierarchy2"/>
    <dgm:cxn modelId="{6C6DD391-0705-4A62-B7ED-E904AB2CAADC}" type="presParOf" srcId="{882DAF0F-D971-4E08-A7E2-89026FAB8BDA}" destId="{284B0777-2BF3-4E1F-9086-8E36CC9D6524}" srcOrd="3" destOrd="0" presId="urn:microsoft.com/office/officeart/2005/8/layout/hierarchy2"/>
    <dgm:cxn modelId="{4C4E03FD-086A-4113-BD23-ACDC2B2C1B6E}" type="presParOf" srcId="{284B0777-2BF3-4E1F-9086-8E36CC9D6524}" destId="{197058AD-9CA7-4BB8-B0FA-ADBE8372195A}" srcOrd="0" destOrd="0" presId="urn:microsoft.com/office/officeart/2005/8/layout/hierarchy2"/>
    <dgm:cxn modelId="{81F68B61-AA28-4CB2-937F-CBA7477C6E64}" type="presParOf" srcId="{284B0777-2BF3-4E1F-9086-8E36CC9D6524}" destId="{D2E18E0A-4E4A-446C-8DD6-E92B1D2EF76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D105F9-5D0A-43C2-874A-FB3FA9BBF9CB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909FC7F4-91A7-40E7-B19E-659A33CB99E8}">
      <dgm:prSet phldrT="[Text]" custT="1"/>
      <dgm:spPr/>
      <dgm:t>
        <a:bodyPr/>
        <a:lstStyle/>
        <a:p>
          <a:r>
            <a:rPr lang="en-US" sz="2400" dirty="0" smtClean="0"/>
            <a:t>1: 5,324</a:t>
          </a:r>
        </a:p>
        <a:p>
          <a:r>
            <a:rPr lang="en-US" sz="2800" dirty="0" smtClean="0"/>
            <a:t>DEATH</a:t>
          </a:r>
          <a:endParaRPr lang="en-US" sz="2800" dirty="0"/>
        </a:p>
      </dgm:t>
    </dgm:pt>
    <dgm:pt modelId="{3BDEB77A-CF6A-42B4-9524-90FEF829A580}" type="parTrans" cxnId="{98DDC451-B1BB-4FDD-B817-368AD84FFB24}">
      <dgm:prSet/>
      <dgm:spPr/>
      <dgm:t>
        <a:bodyPr/>
        <a:lstStyle/>
        <a:p>
          <a:endParaRPr lang="en-US"/>
        </a:p>
      </dgm:t>
    </dgm:pt>
    <dgm:pt modelId="{B2CBED78-AA95-4797-89B2-4D775CEF3E64}" type="sibTrans" cxnId="{98DDC451-B1BB-4FDD-B817-368AD84FFB24}">
      <dgm:prSet/>
      <dgm:spPr/>
      <dgm:t>
        <a:bodyPr/>
        <a:lstStyle/>
        <a:p>
          <a:endParaRPr lang="en-US"/>
        </a:p>
      </dgm:t>
    </dgm:pt>
    <dgm:pt modelId="{FB54DC4B-166B-46C1-B110-935CBC773594}">
      <dgm:prSet phldrT="[Text]" custT="1"/>
      <dgm:spPr/>
      <dgm:t>
        <a:bodyPr/>
        <a:lstStyle/>
        <a:p>
          <a:r>
            <a:rPr lang="en-US" sz="2400" dirty="0" smtClean="0"/>
            <a:t>3: 3,170</a:t>
          </a:r>
        </a:p>
        <a:p>
          <a:r>
            <a:rPr lang="en-US" sz="2800" dirty="0" smtClean="0"/>
            <a:t>ECLAIM</a:t>
          </a:r>
          <a:endParaRPr lang="en-US" sz="2800" dirty="0"/>
        </a:p>
      </dgm:t>
    </dgm:pt>
    <dgm:pt modelId="{FD60E1DF-3959-43E9-8DB2-AFC49771C4EB}" type="parTrans" cxnId="{B6BD6C5F-AC10-4732-86E8-E7E27EE7F702}">
      <dgm:prSet/>
      <dgm:spPr/>
      <dgm:t>
        <a:bodyPr/>
        <a:lstStyle/>
        <a:p>
          <a:endParaRPr lang="en-US"/>
        </a:p>
      </dgm:t>
    </dgm:pt>
    <dgm:pt modelId="{34B31084-6348-4B32-BB90-A2937077338B}" type="sibTrans" cxnId="{B6BD6C5F-AC10-4732-86E8-E7E27EE7F702}">
      <dgm:prSet/>
      <dgm:spPr/>
      <dgm:t>
        <a:bodyPr/>
        <a:lstStyle/>
        <a:p>
          <a:endParaRPr lang="en-US"/>
        </a:p>
      </dgm:t>
    </dgm:pt>
    <dgm:pt modelId="{CC498BC7-6AE9-44D1-AB2A-E0D27ACAD88A}">
      <dgm:prSet phldrT="[Text]" custT="1"/>
      <dgm:spPr/>
      <dgm:t>
        <a:bodyPr/>
        <a:lstStyle/>
        <a:p>
          <a:r>
            <a:rPr lang="en-US" sz="2400" dirty="0" smtClean="0"/>
            <a:t>2: 1,390</a:t>
          </a:r>
          <a:endParaRPr lang="en-US" sz="2800" dirty="0" smtClean="0"/>
        </a:p>
        <a:p>
          <a:r>
            <a:rPr lang="en-US" sz="2800" dirty="0" smtClean="0"/>
            <a:t>POLIS</a:t>
          </a:r>
          <a:endParaRPr lang="en-US" sz="2800" dirty="0"/>
        </a:p>
      </dgm:t>
    </dgm:pt>
    <dgm:pt modelId="{B2226A27-39B6-4713-B4AE-C3D7412C45F2}" type="parTrans" cxnId="{725B4E39-6A6F-4C9C-BCBE-68BEEA07BD83}">
      <dgm:prSet/>
      <dgm:spPr/>
      <dgm:t>
        <a:bodyPr/>
        <a:lstStyle/>
        <a:p>
          <a:endParaRPr lang="en-US"/>
        </a:p>
      </dgm:t>
    </dgm:pt>
    <dgm:pt modelId="{6CF89A0E-EDB1-49A6-9DA4-076828669A7A}" type="sibTrans" cxnId="{725B4E39-6A6F-4C9C-BCBE-68BEEA07BD83}">
      <dgm:prSet/>
      <dgm:spPr/>
      <dgm:t>
        <a:bodyPr/>
        <a:lstStyle/>
        <a:p>
          <a:endParaRPr lang="en-US"/>
        </a:p>
      </dgm:t>
    </dgm:pt>
    <dgm:pt modelId="{ADDFC85F-D9CE-4FC6-A7E7-9CE1AAD98213}" type="pres">
      <dgm:prSet presAssocID="{71D105F9-5D0A-43C2-874A-FB3FA9BBF9CB}" presName="compositeShape" presStyleCnt="0">
        <dgm:presLayoutVars>
          <dgm:chMax val="7"/>
          <dgm:dir/>
          <dgm:resizeHandles val="exact"/>
        </dgm:presLayoutVars>
      </dgm:prSet>
      <dgm:spPr/>
    </dgm:pt>
    <dgm:pt modelId="{319D760B-6625-41F1-9ACE-E0DC8F9EC573}" type="pres">
      <dgm:prSet presAssocID="{909FC7F4-91A7-40E7-B19E-659A33CB99E8}" presName="circ1" presStyleLbl="vennNode1" presStyleIdx="0" presStyleCnt="3"/>
      <dgm:spPr/>
      <dgm:t>
        <a:bodyPr/>
        <a:lstStyle/>
        <a:p>
          <a:endParaRPr lang="en-US"/>
        </a:p>
      </dgm:t>
    </dgm:pt>
    <dgm:pt modelId="{C41569D8-E31C-4E40-A08C-8F8B6F027F7A}" type="pres">
      <dgm:prSet presAssocID="{909FC7F4-91A7-40E7-B19E-659A33CB99E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60D409-42E4-4C34-BD76-220C5BFD6FD8}" type="pres">
      <dgm:prSet presAssocID="{FB54DC4B-166B-46C1-B110-935CBC773594}" presName="circ2" presStyleLbl="vennNode1" presStyleIdx="1" presStyleCnt="3" custLinFactNeighborX="-1993" custLinFactNeighborY="-5194"/>
      <dgm:spPr/>
      <dgm:t>
        <a:bodyPr/>
        <a:lstStyle/>
        <a:p>
          <a:endParaRPr lang="en-US"/>
        </a:p>
      </dgm:t>
    </dgm:pt>
    <dgm:pt modelId="{FB8D503F-B013-4A51-999D-171CDA980C4A}" type="pres">
      <dgm:prSet presAssocID="{FB54DC4B-166B-46C1-B110-935CBC77359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BA036C-9DE6-41DA-91BF-71CB54D644EA}" type="pres">
      <dgm:prSet presAssocID="{CC498BC7-6AE9-44D1-AB2A-E0D27ACAD88A}" presName="circ3" presStyleLbl="vennNode1" presStyleIdx="2" presStyleCnt="3" custLinFactNeighborX="1993" custLinFactNeighborY="-5194"/>
      <dgm:spPr/>
      <dgm:t>
        <a:bodyPr/>
        <a:lstStyle/>
        <a:p>
          <a:endParaRPr lang="en-US"/>
        </a:p>
      </dgm:t>
    </dgm:pt>
    <dgm:pt modelId="{908AFB22-0BC1-4E0B-ACC2-3E27CF5D792D}" type="pres">
      <dgm:prSet presAssocID="{CC498BC7-6AE9-44D1-AB2A-E0D27ACAD88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BD6C5F-AC10-4732-86E8-E7E27EE7F702}" srcId="{71D105F9-5D0A-43C2-874A-FB3FA9BBF9CB}" destId="{FB54DC4B-166B-46C1-B110-935CBC773594}" srcOrd="1" destOrd="0" parTransId="{FD60E1DF-3959-43E9-8DB2-AFC49771C4EB}" sibTransId="{34B31084-6348-4B32-BB90-A2937077338B}"/>
    <dgm:cxn modelId="{F05340B1-7140-4FC4-AC8A-EEE77664C2EE}" type="presOf" srcId="{909FC7F4-91A7-40E7-B19E-659A33CB99E8}" destId="{C41569D8-E31C-4E40-A08C-8F8B6F027F7A}" srcOrd="1" destOrd="0" presId="urn:microsoft.com/office/officeart/2005/8/layout/venn1"/>
    <dgm:cxn modelId="{9EDE4E09-11E0-4C83-B0A2-4D2E3C1F389E}" type="presOf" srcId="{CC498BC7-6AE9-44D1-AB2A-E0D27ACAD88A}" destId="{64BA036C-9DE6-41DA-91BF-71CB54D644EA}" srcOrd="0" destOrd="0" presId="urn:microsoft.com/office/officeart/2005/8/layout/venn1"/>
    <dgm:cxn modelId="{98DDC451-B1BB-4FDD-B817-368AD84FFB24}" srcId="{71D105F9-5D0A-43C2-874A-FB3FA9BBF9CB}" destId="{909FC7F4-91A7-40E7-B19E-659A33CB99E8}" srcOrd="0" destOrd="0" parTransId="{3BDEB77A-CF6A-42B4-9524-90FEF829A580}" sibTransId="{B2CBED78-AA95-4797-89B2-4D775CEF3E64}"/>
    <dgm:cxn modelId="{1F7186E1-E8E9-4A7B-AEFC-25B55E5D351E}" type="presOf" srcId="{71D105F9-5D0A-43C2-874A-FB3FA9BBF9CB}" destId="{ADDFC85F-D9CE-4FC6-A7E7-9CE1AAD98213}" srcOrd="0" destOrd="0" presId="urn:microsoft.com/office/officeart/2005/8/layout/venn1"/>
    <dgm:cxn modelId="{7E1C1249-38E4-47B2-905E-53ECDBD05005}" type="presOf" srcId="{FB54DC4B-166B-46C1-B110-935CBC773594}" destId="{8D60D409-42E4-4C34-BD76-220C5BFD6FD8}" srcOrd="0" destOrd="0" presId="urn:microsoft.com/office/officeart/2005/8/layout/venn1"/>
    <dgm:cxn modelId="{EBC93B61-66B4-4894-9302-AD5CA86307C9}" type="presOf" srcId="{CC498BC7-6AE9-44D1-AB2A-E0D27ACAD88A}" destId="{908AFB22-0BC1-4E0B-ACC2-3E27CF5D792D}" srcOrd="1" destOrd="0" presId="urn:microsoft.com/office/officeart/2005/8/layout/venn1"/>
    <dgm:cxn modelId="{D7391054-8913-4ECC-8B8B-1C127609E243}" type="presOf" srcId="{FB54DC4B-166B-46C1-B110-935CBC773594}" destId="{FB8D503F-B013-4A51-999D-171CDA980C4A}" srcOrd="1" destOrd="0" presId="urn:microsoft.com/office/officeart/2005/8/layout/venn1"/>
    <dgm:cxn modelId="{E0117A47-EB35-4274-8B8C-2F2724F667C6}" type="presOf" srcId="{909FC7F4-91A7-40E7-B19E-659A33CB99E8}" destId="{319D760B-6625-41F1-9ACE-E0DC8F9EC573}" srcOrd="0" destOrd="0" presId="urn:microsoft.com/office/officeart/2005/8/layout/venn1"/>
    <dgm:cxn modelId="{725B4E39-6A6F-4C9C-BCBE-68BEEA07BD83}" srcId="{71D105F9-5D0A-43C2-874A-FB3FA9BBF9CB}" destId="{CC498BC7-6AE9-44D1-AB2A-E0D27ACAD88A}" srcOrd="2" destOrd="0" parTransId="{B2226A27-39B6-4713-B4AE-C3D7412C45F2}" sibTransId="{6CF89A0E-EDB1-49A6-9DA4-076828669A7A}"/>
    <dgm:cxn modelId="{CDF2E2D9-B8A8-4B2A-8E94-B8982793D8D6}" type="presParOf" srcId="{ADDFC85F-D9CE-4FC6-A7E7-9CE1AAD98213}" destId="{319D760B-6625-41F1-9ACE-E0DC8F9EC573}" srcOrd="0" destOrd="0" presId="urn:microsoft.com/office/officeart/2005/8/layout/venn1"/>
    <dgm:cxn modelId="{BC5F87DC-3DBF-4456-A75D-236665FAB6C4}" type="presParOf" srcId="{ADDFC85F-D9CE-4FC6-A7E7-9CE1AAD98213}" destId="{C41569D8-E31C-4E40-A08C-8F8B6F027F7A}" srcOrd="1" destOrd="0" presId="urn:microsoft.com/office/officeart/2005/8/layout/venn1"/>
    <dgm:cxn modelId="{4C3C718E-E88A-4D92-AD32-3ED4E1B1376A}" type="presParOf" srcId="{ADDFC85F-D9CE-4FC6-A7E7-9CE1AAD98213}" destId="{8D60D409-42E4-4C34-BD76-220C5BFD6FD8}" srcOrd="2" destOrd="0" presId="urn:microsoft.com/office/officeart/2005/8/layout/venn1"/>
    <dgm:cxn modelId="{7387F5AA-DE11-499A-937E-E89D5C7B6FD7}" type="presParOf" srcId="{ADDFC85F-D9CE-4FC6-A7E7-9CE1AAD98213}" destId="{FB8D503F-B013-4A51-999D-171CDA980C4A}" srcOrd="3" destOrd="0" presId="urn:microsoft.com/office/officeart/2005/8/layout/venn1"/>
    <dgm:cxn modelId="{77E97FD5-7A13-4950-8B0B-035CFBA41CA4}" type="presParOf" srcId="{ADDFC85F-D9CE-4FC6-A7E7-9CE1AAD98213}" destId="{64BA036C-9DE6-41DA-91BF-71CB54D644EA}" srcOrd="4" destOrd="0" presId="urn:microsoft.com/office/officeart/2005/8/layout/venn1"/>
    <dgm:cxn modelId="{25D00906-A154-48D1-AD4D-AC7E15312E20}" type="presParOf" srcId="{ADDFC85F-D9CE-4FC6-A7E7-9CE1AAD98213}" destId="{908AFB22-0BC1-4E0B-ACC2-3E27CF5D792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E7134-903D-494F-9021-969E916F482D}">
      <dsp:nvSpPr>
        <dsp:cNvPr id="0" name=""/>
        <dsp:cNvSpPr/>
      </dsp:nvSpPr>
      <dsp:spPr>
        <a:xfrm>
          <a:off x="1218443" y="710"/>
          <a:ext cx="1307174" cy="653587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kern="1200" dirty="0" smtClean="0"/>
            <a:t>ถนน</a:t>
          </a:r>
          <a:endParaRPr lang="en-US" sz="2900" kern="1200" dirty="0"/>
        </a:p>
      </dsp:txBody>
      <dsp:txXfrm>
        <a:off x="1237586" y="19853"/>
        <a:ext cx="1268888" cy="615301"/>
      </dsp:txXfrm>
    </dsp:sp>
    <dsp:sp modelId="{DB4AA183-87D2-4BE1-AAEE-52B98446C950}">
      <dsp:nvSpPr>
        <dsp:cNvPr id="0" name=""/>
        <dsp:cNvSpPr/>
      </dsp:nvSpPr>
      <dsp:spPr>
        <a:xfrm>
          <a:off x="1218443" y="752335"/>
          <a:ext cx="1307174" cy="653587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kern="1200" dirty="0" smtClean="0"/>
            <a:t>ถนน</a:t>
          </a:r>
          <a:endParaRPr lang="en-US" sz="2900" kern="1200" dirty="0"/>
        </a:p>
      </dsp:txBody>
      <dsp:txXfrm>
        <a:off x="1237586" y="771478"/>
        <a:ext cx="1268888" cy="615301"/>
      </dsp:txXfrm>
    </dsp:sp>
    <dsp:sp modelId="{B23A9228-8DEF-445B-B550-315C7F90482F}">
      <dsp:nvSpPr>
        <dsp:cNvPr id="0" name=""/>
        <dsp:cNvSpPr/>
      </dsp:nvSpPr>
      <dsp:spPr>
        <a:xfrm rot="19457599">
          <a:off x="2465095" y="871008"/>
          <a:ext cx="64391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643916" y="2021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770955" y="875125"/>
        <a:ext cx="32195" cy="32195"/>
      </dsp:txXfrm>
    </dsp:sp>
    <dsp:sp modelId="{361D308B-5427-49C8-8DC3-D5D29019DBAA}">
      <dsp:nvSpPr>
        <dsp:cNvPr id="0" name=""/>
        <dsp:cNvSpPr/>
      </dsp:nvSpPr>
      <dsp:spPr>
        <a:xfrm>
          <a:off x="3048488" y="376523"/>
          <a:ext cx="1307174" cy="653587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kern="1200" dirty="0" smtClean="0"/>
            <a:t>อุบัติเหตุ</a:t>
          </a:r>
          <a:endParaRPr lang="en-US" sz="2900" kern="1200" dirty="0"/>
        </a:p>
      </dsp:txBody>
      <dsp:txXfrm>
        <a:off x="3067631" y="395666"/>
        <a:ext cx="1268888" cy="615301"/>
      </dsp:txXfrm>
    </dsp:sp>
    <dsp:sp modelId="{521A628D-E218-4FF3-8563-A1D8DE9F4321}">
      <dsp:nvSpPr>
        <dsp:cNvPr id="0" name=""/>
        <dsp:cNvSpPr/>
      </dsp:nvSpPr>
      <dsp:spPr>
        <a:xfrm rot="2142401">
          <a:off x="2465095" y="1246820"/>
          <a:ext cx="64391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643916" y="2021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770955" y="1250937"/>
        <a:ext cx="32195" cy="32195"/>
      </dsp:txXfrm>
    </dsp:sp>
    <dsp:sp modelId="{155717AB-61A5-4AE8-A784-E193E6A9D04C}">
      <dsp:nvSpPr>
        <dsp:cNvPr id="0" name=""/>
        <dsp:cNvSpPr/>
      </dsp:nvSpPr>
      <dsp:spPr>
        <a:xfrm>
          <a:off x="3048488" y="1128148"/>
          <a:ext cx="1307174" cy="653587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kern="1200" dirty="0" smtClean="0"/>
            <a:t>อุบัติเหตุ</a:t>
          </a:r>
          <a:endParaRPr lang="en-US" sz="2900" kern="1200" dirty="0"/>
        </a:p>
      </dsp:txBody>
      <dsp:txXfrm>
        <a:off x="3067631" y="1147291"/>
        <a:ext cx="1268888" cy="615301"/>
      </dsp:txXfrm>
    </dsp:sp>
    <dsp:sp modelId="{D6DA2025-CA5F-4F26-A681-9EC73FA12F4D}">
      <dsp:nvSpPr>
        <dsp:cNvPr id="0" name=""/>
        <dsp:cNvSpPr/>
      </dsp:nvSpPr>
      <dsp:spPr>
        <a:xfrm rot="19457599">
          <a:off x="4295139" y="1246820"/>
          <a:ext cx="64391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643916" y="2021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600999" y="1250937"/>
        <a:ext cx="32195" cy="32195"/>
      </dsp:txXfrm>
    </dsp:sp>
    <dsp:sp modelId="{6101411F-A664-449D-9145-8F6B07166C4B}">
      <dsp:nvSpPr>
        <dsp:cNvPr id="0" name=""/>
        <dsp:cNvSpPr/>
      </dsp:nvSpPr>
      <dsp:spPr>
        <a:xfrm>
          <a:off x="4878532" y="752335"/>
          <a:ext cx="1307174" cy="653587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kern="1200" dirty="0" smtClean="0"/>
            <a:t>ยานพาหนะ</a:t>
          </a:r>
          <a:endParaRPr lang="en-US" sz="2900" kern="1200" dirty="0"/>
        </a:p>
      </dsp:txBody>
      <dsp:txXfrm>
        <a:off x="4897675" y="771478"/>
        <a:ext cx="1268888" cy="615301"/>
      </dsp:txXfrm>
    </dsp:sp>
    <dsp:sp modelId="{B08CEE6B-DDC6-4A32-A915-8CE0E699815D}">
      <dsp:nvSpPr>
        <dsp:cNvPr id="0" name=""/>
        <dsp:cNvSpPr/>
      </dsp:nvSpPr>
      <dsp:spPr>
        <a:xfrm rot="2142401">
          <a:off x="4295139" y="1622633"/>
          <a:ext cx="64391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643916" y="2021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600999" y="1626750"/>
        <a:ext cx="32195" cy="32195"/>
      </dsp:txXfrm>
    </dsp:sp>
    <dsp:sp modelId="{CBA29ACC-D715-416B-96C8-8D0A18E12439}">
      <dsp:nvSpPr>
        <dsp:cNvPr id="0" name=""/>
        <dsp:cNvSpPr/>
      </dsp:nvSpPr>
      <dsp:spPr>
        <a:xfrm>
          <a:off x="4878532" y="1503961"/>
          <a:ext cx="1307174" cy="65358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kern="1200" dirty="0" smtClean="0"/>
            <a:t>ยานพาหนะ</a:t>
          </a:r>
          <a:endParaRPr lang="en-US" sz="2900" kern="1200" dirty="0"/>
        </a:p>
      </dsp:txBody>
      <dsp:txXfrm>
        <a:off x="4897675" y="1523104"/>
        <a:ext cx="1268888" cy="615301"/>
      </dsp:txXfrm>
    </dsp:sp>
    <dsp:sp modelId="{85D31FDA-FE78-4698-BEBB-59ED714F5A6C}">
      <dsp:nvSpPr>
        <dsp:cNvPr id="0" name=""/>
        <dsp:cNvSpPr/>
      </dsp:nvSpPr>
      <dsp:spPr>
        <a:xfrm rot="19457599">
          <a:off x="6125183" y="1622633"/>
          <a:ext cx="64391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643916" y="2021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431043" y="1626750"/>
        <a:ext cx="32195" cy="32195"/>
      </dsp:txXfrm>
    </dsp:sp>
    <dsp:sp modelId="{78EDAF02-5FD8-485D-A824-E1072A094E7C}">
      <dsp:nvSpPr>
        <dsp:cNvPr id="0" name=""/>
        <dsp:cNvSpPr/>
      </dsp:nvSpPr>
      <dsp:spPr>
        <a:xfrm>
          <a:off x="6708576" y="1128148"/>
          <a:ext cx="1307174" cy="653587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kern="1200" dirty="0" smtClean="0"/>
            <a:t>คน</a:t>
          </a:r>
          <a:endParaRPr lang="en-US" sz="2900" kern="1200" dirty="0"/>
        </a:p>
      </dsp:txBody>
      <dsp:txXfrm>
        <a:off x="6727719" y="1147291"/>
        <a:ext cx="1268888" cy="615301"/>
      </dsp:txXfrm>
    </dsp:sp>
    <dsp:sp modelId="{8410D914-E25F-453F-B6A3-FC2F3517D9E0}">
      <dsp:nvSpPr>
        <dsp:cNvPr id="0" name=""/>
        <dsp:cNvSpPr/>
      </dsp:nvSpPr>
      <dsp:spPr>
        <a:xfrm rot="2142401">
          <a:off x="6125183" y="1998446"/>
          <a:ext cx="64391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643916" y="2021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431043" y="2002563"/>
        <a:ext cx="32195" cy="32195"/>
      </dsp:txXfrm>
    </dsp:sp>
    <dsp:sp modelId="{9A9AD377-E7A1-40EA-BB76-3ADDC1ADFCB1}">
      <dsp:nvSpPr>
        <dsp:cNvPr id="0" name=""/>
        <dsp:cNvSpPr/>
      </dsp:nvSpPr>
      <dsp:spPr>
        <a:xfrm>
          <a:off x="6708576" y="1879773"/>
          <a:ext cx="1307174" cy="653587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kern="1200" dirty="0" smtClean="0"/>
            <a:t>คน</a:t>
          </a:r>
          <a:endParaRPr lang="en-US" sz="2900" kern="1200" dirty="0"/>
        </a:p>
      </dsp:txBody>
      <dsp:txXfrm>
        <a:off x="6727719" y="1898916"/>
        <a:ext cx="1268888" cy="615301"/>
      </dsp:txXfrm>
    </dsp:sp>
    <dsp:sp modelId="{B08F2361-9E69-42A4-80AC-449A62236076}">
      <dsp:nvSpPr>
        <dsp:cNvPr id="0" name=""/>
        <dsp:cNvSpPr/>
      </dsp:nvSpPr>
      <dsp:spPr>
        <a:xfrm rot="19457599">
          <a:off x="7955227" y="1998446"/>
          <a:ext cx="64391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643916" y="2021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8261087" y="2002563"/>
        <a:ext cx="32195" cy="32195"/>
      </dsp:txXfrm>
    </dsp:sp>
    <dsp:sp modelId="{374AE88E-6CAC-4238-9029-64140A18D8A1}">
      <dsp:nvSpPr>
        <dsp:cNvPr id="0" name=""/>
        <dsp:cNvSpPr/>
      </dsp:nvSpPr>
      <dsp:spPr>
        <a:xfrm>
          <a:off x="8538620" y="1503961"/>
          <a:ext cx="1307174" cy="65358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kern="1200" dirty="0" smtClean="0"/>
            <a:t>การบาดเจ็บ</a:t>
          </a:r>
          <a:endParaRPr lang="en-US" sz="2900" kern="1200" dirty="0"/>
        </a:p>
      </dsp:txBody>
      <dsp:txXfrm>
        <a:off x="8557763" y="1523104"/>
        <a:ext cx="1268888" cy="615301"/>
      </dsp:txXfrm>
    </dsp:sp>
    <dsp:sp modelId="{B03D23CD-4091-4D78-9363-9044B31C99AD}">
      <dsp:nvSpPr>
        <dsp:cNvPr id="0" name=""/>
        <dsp:cNvSpPr/>
      </dsp:nvSpPr>
      <dsp:spPr>
        <a:xfrm rot="2142401">
          <a:off x="7955227" y="2374258"/>
          <a:ext cx="64391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643916" y="2021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8261087" y="2378375"/>
        <a:ext cx="32195" cy="32195"/>
      </dsp:txXfrm>
    </dsp:sp>
    <dsp:sp modelId="{197058AD-9CA7-4BB8-B0FA-ADBE8372195A}">
      <dsp:nvSpPr>
        <dsp:cNvPr id="0" name=""/>
        <dsp:cNvSpPr/>
      </dsp:nvSpPr>
      <dsp:spPr>
        <a:xfrm>
          <a:off x="8538620" y="2255586"/>
          <a:ext cx="1307174" cy="653587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kern="1200" dirty="0" smtClean="0"/>
            <a:t>การบาดเจ็บ</a:t>
          </a:r>
          <a:endParaRPr lang="en-US" sz="2900" kern="1200" dirty="0"/>
        </a:p>
      </dsp:txBody>
      <dsp:txXfrm>
        <a:off x="8557763" y="2274729"/>
        <a:ext cx="1268888" cy="6153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9D760B-6625-41F1-9ACE-E0DC8F9EC573}">
      <dsp:nvSpPr>
        <dsp:cNvPr id="0" name=""/>
        <dsp:cNvSpPr/>
      </dsp:nvSpPr>
      <dsp:spPr>
        <a:xfrm>
          <a:off x="2537459" y="65722"/>
          <a:ext cx="3154680" cy="315468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1: 5,324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DEATH</a:t>
          </a:r>
          <a:endParaRPr lang="en-US" sz="2800" kern="1200" dirty="0"/>
        </a:p>
      </dsp:txBody>
      <dsp:txXfrm>
        <a:off x="2958083" y="617791"/>
        <a:ext cx="2313432" cy="1419606"/>
      </dsp:txXfrm>
    </dsp:sp>
    <dsp:sp modelId="{8D60D409-42E4-4C34-BD76-220C5BFD6FD8}">
      <dsp:nvSpPr>
        <dsp:cNvPr id="0" name=""/>
        <dsp:cNvSpPr/>
      </dsp:nvSpPr>
      <dsp:spPr>
        <a:xfrm>
          <a:off x="3612900" y="1873543"/>
          <a:ext cx="3154680" cy="3154680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3: 3,170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ECLAIM</a:t>
          </a:r>
          <a:endParaRPr lang="en-US" sz="2800" kern="1200" dirty="0"/>
        </a:p>
      </dsp:txBody>
      <dsp:txXfrm>
        <a:off x="4577707" y="2688502"/>
        <a:ext cx="1892808" cy="1735074"/>
      </dsp:txXfrm>
    </dsp:sp>
    <dsp:sp modelId="{64BA036C-9DE6-41DA-91BF-71CB54D644EA}">
      <dsp:nvSpPr>
        <dsp:cNvPr id="0" name=""/>
        <dsp:cNvSpPr/>
      </dsp:nvSpPr>
      <dsp:spPr>
        <a:xfrm>
          <a:off x="1462019" y="1873543"/>
          <a:ext cx="3154680" cy="3154680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2: 1,390</a:t>
          </a:r>
          <a:endParaRPr lang="en-US" sz="28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POLIS</a:t>
          </a:r>
          <a:endParaRPr lang="en-US" sz="2800" kern="1200" dirty="0"/>
        </a:p>
      </dsp:txBody>
      <dsp:txXfrm>
        <a:off x="1759084" y="2688502"/>
        <a:ext cx="1892808" cy="1735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1C66D-8CD0-49F0-8EFA-E1939A49D97B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E2832-23FD-493E-900C-AB0C13A32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16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cs typeface="Cordia New" pitchFamily="34" charset="-34"/>
              </a:rPr>
              <a:t>http://www.rvp-eclaim.com/ReportNarenthorn.aspx</a:t>
            </a:r>
            <a:endParaRPr lang="en-US" dirty="0" smtClean="0">
              <a:cs typeface="Cordia New" pitchFamily="34" charset="-34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fld id="{AC20482A-5B89-4829-B6D3-CBF92C854BBB}" type="slidenum">
              <a:rPr lang="th-TH" sz="1200">
                <a:solidFill>
                  <a:prstClr val="black"/>
                </a:solidFill>
              </a:rPr>
              <a:pPr/>
              <a:t>30</a:t>
            </a:fld>
            <a:endParaRPr lang="th-TH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838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cs typeface="Cordia New" pitchFamily="34" charset="-34"/>
              </a:rPr>
              <a:t>http://ws.emit.go.th/items_front/index.aspx</a:t>
            </a:r>
            <a:endParaRPr lang="en-US" dirty="0" smtClean="0">
              <a:cs typeface="Cordia New" pitchFamily="34" charset="-34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fld id="{8056C062-8631-4526-B06D-A322B7D5C43B}" type="slidenum">
              <a:rPr lang="th-TH" sz="1200">
                <a:solidFill>
                  <a:prstClr val="black"/>
                </a:solidFill>
              </a:rPr>
              <a:pPr/>
              <a:t>31</a:t>
            </a:fld>
            <a:endParaRPr lang="th-TH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393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แหล่งข้อมูล: การรายงานจำนวน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 Visit </a:t>
            </a:r>
            <a:r>
              <a:rPr lang="th-T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ในโรงพยาบาลของกระทรวงสาธารณสุข นพ.วิทยา ชาติบัญชาชัย และข้อมูล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ITEMS </a:t>
            </a:r>
            <a:r>
              <a:rPr lang="th-T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ปี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2554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282BA-78ED-449E-BC4E-DB2F4BAF8D76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51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200">
              <a:defRPr/>
            </a:pPr>
            <a:r>
              <a:rPr lang="en-US" smtClean="0"/>
              <a:t>64181001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1B9EB-B62A-4FF7-AAF0-8F857DAE1F04}" type="slidenum">
              <a:rPr lang="th-TH" smtClean="0"/>
              <a:pPr/>
              <a:t>49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61931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200">
              <a:defRPr/>
            </a:pPr>
            <a:r>
              <a:rPr lang="en-US" smtClean="0"/>
              <a:t>64181001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1B9EB-B62A-4FF7-AAF0-8F857DAE1F04}" type="slidenum">
              <a:rPr lang="th-TH" smtClean="0"/>
              <a:pPr/>
              <a:t>55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4311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E0346-3409-4CC7-9C72-B8C849920B8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25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แผนภูมิที่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 </a:t>
            </a:r>
            <a:r>
              <a:rPr lang="th-T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ผู้ป่วยฉุกเฉินเร่งด่วนและวิกฤติ ที่ได้รับปฏิบัติการฉุกเฉินภายใน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</a:t>
            </a:r>
            <a:r>
              <a:rPr lang="th-T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นาทีที่ได้รับแจ้งเหตุ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แหล่งข้อมูล: ข้อมูล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ITEMS </a:t>
            </a:r>
            <a:r>
              <a:rPr lang="th-T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ปี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2556 - 2557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282BA-78ED-449E-BC4E-DB2F4BAF8D76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114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800" smtClean="0"/>
              <a:t>Risk 0-15 </a:t>
            </a: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Cordia New" pitchFamily="34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Cordia New" pitchFamily="34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Cordia New" pitchFamily="34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Cordia New" pitchFamily="34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Cordia New" pitchFamily="34" charset="-34"/>
              </a:defRPr>
            </a:lvl9pPr>
          </a:lstStyle>
          <a:p>
            <a:pPr eaLnBrk="1" hangingPunct="1"/>
            <a:fld id="{0428FC4F-9DF7-4E98-AC8E-B53560BE2B6B}" type="slidenum">
              <a:rPr lang="en-US" sz="1200">
                <a:solidFill>
                  <a:prstClr val="black"/>
                </a:solidFill>
                <a:cs typeface="Angsana New" pitchFamily="18" charset="-34"/>
              </a:rPr>
              <a:pPr eaLnBrk="1" hangingPunct="1"/>
              <a:t>75</a:t>
            </a:fld>
            <a:endParaRPr lang="th-TH" sz="1200">
              <a:solidFill>
                <a:prstClr val="black"/>
              </a:solidFill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0381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F8DE-AE08-4403-8C5C-8FBA79AFEBEF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897B-905A-42B8-8D7F-E5A1C8808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01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F8DE-AE08-4403-8C5C-8FBA79AFEBEF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897B-905A-42B8-8D7F-E5A1C8808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7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F8DE-AE08-4403-8C5C-8FBA79AFEBEF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897B-905A-42B8-8D7F-E5A1C8808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06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th-T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pPr>
              <a:defRPr/>
            </a:pPr>
            <a:fld id="{507FA379-765E-4B65-8000-BB9ED8D66339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pPr>
              <a:defRPr/>
            </a:pPr>
            <a:fld id="{68B1F134-B310-4CA8-8348-B40EE342D99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526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576"/>
            <a:ext cx="8229600" cy="1143000"/>
          </a:xfrm>
        </p:spPr>
        <p:txBody>
          <a:bodyPr/>
          <a:lstStyle>
            <a:lvl1pPr>
              <a:defRPr b="1">
                <a:latin typeface="Browallia New" pitchFamily="34" charset="-34"/>
                <a:cs typeface="Browallia New" pitchFamily="34" charset="-34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Browallia New" pitchFamily="34" charset="-34"/>
                <a:cs typeface="Browallia New" pitchFamily="34" charset="-34"/>
              </a:defRPr>
            </a:lvl1pPr>
            <a:lvl2pPr>
              <a:defRPr>
                <a:latin typeface="Browallia New" pitchFamily="34" charset="-34"/>
                <a:cs typeface="Browallia New" pitchFamily="34" charset="-34"/>
              </a:defRPr>
            </a:lvl2pPr>
            <a:lvl3pPr>
              <a:defRPr>
                <a:latin typeface="Browallia New" pitchFamily="34" charset="-34"/>
                <a:cs typeface="Browallia New" pitchFamily="34" charset="-34"/>
              </a:defRPr>
            </a:lvl3pPr>
            <a:lvl4pPr>
              <a:defRPr>
                <a:latin typeface="Browallia New" pitchFamily="34" charset="-34"/>
                <a:cs typeface="Browallia New" pitchFamily="34" charset="-34"/>
              </a:defRPr>
            </a:lvl4pPr>
            <a:lvl5pPr>
              <a:defRPr>
                <a:latin typeface="Browallia New" pitchFamily="34" charset="-34"/>
                <a:cs typeface="Browallia New" pitchFamily="34" charset="-34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Browallia New" pitchFamily="34" charset="-34"/>
                <a:cs typeface="Browallia New" pitchFamily="34" charset="-34"/>
              </a:defRPr>
            </a:lvl1pPr>
          </a:lstStyle>
          <a:p>
            <a:pPr>
              <a:defRPr/>
            </a:pPr>
            <a:fld id="{BEF77846-993F-4A2E-9986-760688E7B000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Browallia New" pitchFamily="34" charset="-34"/>
                <a:cs typeface="Browallia New" pitchFamily="34" charset="-34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Browallia New" pitchFamily="34" charset="-34"/>
                <a:cs typeface="Browallia New" pitchFamily="34" charset="-34"/>
              </a:defRPr>
            </a:lvl1pPr>
          </a:lstStyle>
          <a:p>
            <a:pPr>
              <a:defRPr/>
            </a:pPr>
            <a:fld id="{0F39E9F4-59B0-47CA-A25C-D3C0FEC02C2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73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EDB05-DB6C-45D9-B805-34998B852C4D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187E2-786B-4B44-B4A5-F57E9E7EB164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56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8B40A-5075-46EB-8322-64F139AFCD16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DFA82-7CF5-4086-BF59-207BCAA5B10F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970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F4C01-DBDB-4793-B57D-3081F08014B0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B4604-72D9-40D5-9E49-FED66BAC0114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881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52B8C-7DBE-4B2A-9CBC-AF4DF434F905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C2606-7B58-4AC8-A55D-AE0C0DBF3017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97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5187E-8F6F-4FC6-BE96-8B2AB90C39A5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80055-F71A-4CBE-A9B2-E5AE862A84F4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22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E9FFB-E5CA-47D1-BA08-F902029A8BD9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02EA3-4D0D-4D9F-9CC6-A26E8F8609B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587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F8DE-AE08-4403-8C5C-8FBA79AFEBEF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897B-905A-42B8-8D7F-E5A1C8808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01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C0608-7255-4778-9700-33CEA1F66232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1B476-E838-4424-A5F7-B95797986276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07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3904D-ABBC-4392-8F59-7B92A9E6C857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AEE22-6E5B-4830-9DA0-2583E7AF5C5F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059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395F5-000A-4ABC-933E-5F51F4E0E1C5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8A473-0C4C-488C-8FB5-A09ADEBB77DC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68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5086" y="2522764"/>
            <a:ext cx="4858656" cy="177165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7636" y="5127171"/>
            <a:ext cx="6858000" cy="8899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 smtClean="0">
                <a:solidFill>
                  <a:prstClr val="black">
                    <a:tint val="75000"/>
                  </a:prstClr>
                </a:solidFill>
              </a:rPr>
              <a:t>13/08/58</a:t>
            </a: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86DA-F90B-4DB4-A0E1-976CDB2064A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01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2017" y="81493"/>
            <a:ext cx="6487583" cy="896408"/>
          </a:xfr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 smtClean="0">
                <a:solidFill>
                  <a:prstClr val="black">
                    <a:tint val="75000"/>
                  </a:prstClr>
                </a:solidFill>
              </a:rPr>
              <a:t>13/08/58</a:t>
            </a: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86DA-F90B-4DB4-A0E1-976CDB2064A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62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588" y="-195261"/>
            <a:ext cx="7886700" cy="1122361"/>
          </a:xfrm>
        </p:spPr>
        <p:txBody>
          <a:bodyPr anchor="b">
            <a:normAutofit/>
          </a:bodyPr>
          <a:lstStyle>
            <a:lvl1pPr algn="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346200"/>
            <a:ext cx="7886700" cy="4743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 smtClean="0">
                <a:solidFill>
                  <a:prstClr val="black">
                    <a:tint val="75000"/>
                  </a:prstClr>
                </a:solidFill>
              </a:rPr>
              <a:t>13/08/58</a:t>
            </a: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86DA-F90B-4DB4-A0E1-976CDB2064A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91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5086" y="2522764"/>
            <a:ext cx="4858656" cy="177165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7636" y="5127171"/>
            <a:ext cx="6858000" cy="8899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 smtClean="0">
                <a:solidFill>
                  <a:prstClr val="black">
                    <a:tint val="75000"/>
                  </a:prstClr>
                </a:solidFill>
              </a:rPr>
              <a:t>13/08/58</a:t>
            </a: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86DA-F90B-4DB4-A0E1-976CDB2064A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998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2017" y="81493"/>
            <a:ext cx="6487583" cy="896408"/>
          </a:xfr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 smtClean="0">
                <a:solidFill>
                  <a:prstClr val="black">
                    <a:tint val="75000"/>
                  </a:prstClr>
                </a:solidFill>
              </a:rPr>
              <a:t>13/08/58</a:t>
            </a: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86DA-F90B-4DB4-A0E1-976CDB2064A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183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588" y="-195261"/>
            <a:ext cx="7886700" cy="1122361"/>
          </a:xfrm>
        </p:spPr>
        <p:txBody>
          <a:bodyPr anchor="b">
            <a:normAutofit/>
          </a:bodyPr>
          <a:lstStyle>
            <a:lvl1pPr algn="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346200"/>
            <a:ext cx="7886700" cy="4743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 smtClean="0">
                <a:solidFill>
                  <a:prstClr val="black">
                    <a:tint val="75000"/>
                  </a:prstClr>
                </a:solidFill>
              </a:rPr>
              <a:t>13/08/58</a:t>
            </a: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86DA-F90B-4DB4-A0E1-976CDB2064A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47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5086" y="2522764"/>
            <a:ext cx="4858656" cy="177165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7636" y="5127171"/>
            <a:ext cx="6858000" cy="8899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 smtClean="0">
                <a:solidFill>
                  <a:prstClr val="black">
                    <a:tint val="75000"/>
                  </a:prstClr>
                </a:solidFill>
              </a:rPr>
              <a:t>13/08/58</a:t>
            </a: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86DA-F90B-4DB4-A0E1-976CDB2064A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117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F8DE-AE08-4403-8C5C-8FBA79AFEBEF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897B-905A-42B8-8D7F-E5A1C8808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05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2017" y="81493"/>
            <a:ext cx="6487583" cy="896408"/>
          </a:xfr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 smtClean="0">
                <a:solidFill>
                  <a:prstClr val="black">
                    <a:tint val="75000"/>
                  </a:prstClr>
                </a:solidFill>
              </a:rPr>
              <a:t>13/08/58</a:t>
            </a: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86DA-F90B-4DB4-A0E1-976CDB2064A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498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588" y="-195261"/>
            <a:ext cx="7886700" cy="1122361"/>
          </a:xfrm>
        </p:spPr>
        <p:txBody>
          <a:bodyPr anchor="b">
            <a:normAutofit/>
          </a:bodyPr>
          <a:lstStyle>
            <a:lvl1pPr algn="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346200"/>
            <a:ext cx="7886700" cy="4743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 smtClean="0">
                <a:solidFill>
                  <a:prstClr val="black">
                    <a:tint val="75000"/>
                  </a:prstClr>
                </a:solidFill>
              </a:rPr>
              <a:t>13/08/58</a:t>
            </a: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86DA-F90B-4DB4-A0E1-976CDB2064A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3431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th-T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pPr>
              <a:defRPr/>
            </a:pPr>
            <a:fld id="{507FA379-765E-4B65-8000-BB9ED8D66339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pPr>
              <a:defRPr/>
            </a:pPr>
            <a:fld id="{68B1F134-B310-4CA8-8348-B40EE342D99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3549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576"/>
            <a:ext cx="8229600" cy="1143000"/>
          </a:xfrm>
        </p:spPr>
        <p:txBody>
          <a:bodyPr/>
          <a:lstStyle>
            <a:lvl1pPr>
              <a:defRPr b="1">
                <a:latin typeface="Browallia New" pitchFamily="34" charset="-34"/>
                <a:cs typeface="Browallia New" pitchFamily="34" charset="-34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Browallia New" pitchFamily="34" charset="-34"/>
                <a:cs typeface="Browallia New" pitchFamily="34" charset="-34"/>
              </a:defRPr>
            </a:lvl1pPr>
            <a:lvl2pPr>
              <a:defRPr>
                <a:latin typeface="Browallia New" pitchFamily="34" charset="-34"/>
                <a:cs typeface="Browallia New" pitchFamily="34" charset="-34"/>
              </a:defRPr>
            </a:lvl2pPr>
            <a:lvl3pPr>
              <a:defRPr>
                <a:latin typeface="Browallia New" pitchFamily="34" charset="-34"/>
                <a:cs typeface="Browallia New" pitchFamily="34" charset="-34"/>
              </a:defRPr>
            </a:lvl3pPr>
            <a:lvl4pPr>
              <a:defRPr>
                <a:latin typeface="Browallia New" pitchFamily="34" charset="-34"/>
                <a:cs typeface="Browallia New" pitchFamily="34" charset="-34"/>
              </a:defRPr>
            </a:lvl4pPr>
            <a:lvl5pPr>
              <a:defRPr>
                <a:latin typeface="Browallia New" pitchFamily="34" charset="-34"/>
                <a:cs typeface="Browallia New" pitchFamily="34" charset="-34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Browallia New" pitchFamily="34" charset="-34"/>
                <a:cs typeface="Browallia New" pitchFamily="34" charset="-34"/>
              </a:defRPr>
            </a:lvl1pPr>
          </a:lstStyle>
          <a:p>
            <a:pPr>
              <a:defRPr/>
            </a:pPr>
            <a:fld id="{BEF77846-993F-4A2E-9986-760688E7B000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Browallia New" pitchFamily="34" charset="-34"/>
                <a:cs typeface="Browallia New" pitchFamily="34" charset="-34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Browallia New" pitchFamily="34" charset="-34"/>
                <a:cs typeface="Browallia New" pitchFamily="34" charset="-34"/>
              </a:defRPr>
            </a:lvl1pPr>
          </a:lstStyle>
          <a:p>
            <a:pPr>
              <a:defRPr/>
            </a:pPr>
            <a:fld id="{0F39E9F4-59B0-47CA-A25C-D3C0FEC02C2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4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EDB05-DB6C-45D9-B805-34998B852C4D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187E2-786B-4B44-B4A5-F57E9E7EB164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731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8B40A-5075-46EB-8322-64F139AFCD16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DFA82-7CF5-4086-BF59-207BCAA5B10F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9783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F4C01-DBDB-4793-B57D-3081F08014B0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B4604-72D9-40D5-9E49-FED66BAC0114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4410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52B8C-7DBE-4B2A-9CBC-AF4DF434F905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C2606-7B58-4AC8-A55D-AE0C0DBF3017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2150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5187E-8F6F-4FC6-BE96-8B2AB90C39A5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80055-F71A-4CBE-A9B2-E5AE862A84F4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369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E9FFB-E5CA-47D1-BA08-F902029A8BD9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02EA3-4D0D-4D9F-9CC6-A26E8F8609B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735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F8DE-AE08-4403-8C5C-8FBA79AFEBEF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897B-905A-42B8-8D7F-E5A1C8808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394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C0608-7255-4778-9700-33CEA1F66232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1B476-E838-4424-A5F7-B95797986276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902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3904D-ABBC-4392-8F59-7B92A9E6C857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AEE22-6E5B-4830-9DA0-2583E7AF5C5F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487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395F5-000A-4ABC-933E-5F51F4E0E1C5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8A473-0C4C-488C-8FB5-A09ADEBB77DC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151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939" y="-1"/>
            <a:ext cx="9148136" cy="6922236"/>
            <a:chOff x="-939" y="-1"/>
            <a:chExt cx="9148136" cy="6922236"/>
          </a:xfrm>
        </p:grpSpPr>
        <p:sp>
          <p:nvSpPr>
            <p:cNvPr id="25" name="Freeform 13"/>
            <p:cNvSpPr>
              <a:spLocks noEditPoints="1"/>
            </p:cNvSpPr>
            <p:nvPr/>
          </p:nvSpPr>
          <p:spPr bwMode="auto">
            <a:xfrm>
              <a:off x="-939" y="-1"/>
              <a:ext cx="9148136" cy="6858001"/>
            </a:xfrm>
            <a:custGeom>
              <a:avLst/>
              <a:gdLst/>
              <a:ahLst/>
              <a:cxnLst/>
              <a:rect l="0" t="0" r="r" b="b"/>
              <a:pathLst>
                <a:path w="2880" h="2160">
                  <a:moveTo>
                    <a:pt x="0" y="571"/>
                  </a:moveTo>
                  <a:cubicBezTo>
                    <a:pt x="0" y="594"/>
                    <a:pt x="0" y="594"/>
                    <a:pt x="0" y="594"/>
                  </a:cubicBezTo>
                  <a:cubicBezTo>
                    <a:pt x="16" y="593"/>
                    <a:pt x="32" y="592"/>
                    <a:pt x="49" y="589"/>
                  </a:cubicBezTo>
                  <a:cubicBezTo>
                    <a:pt x="40" y="628"/>
                    <a:pt x="19" y="654"/>
                    <a:pt x="0" y="679"/>
                  </a:cubicBezTo>
                  <a:cubicBezTo>
                    <a:pt x="0" y="718"/>
                    <a:pt x="0" y="718"/>
                    <a:pt x="0" y="718"/>
                  </a:cubicBezTo>
                  <a:cubicBezTo>
                    <a:pt x="32" y="683"/>
                    <a:pt x="56" y="642"/>
                    <a:pt x="70" y="595"/>
                  </a:cubicBezTo>
                  <a:cubicBezTo>
                    <a:pt x="72" y="588"/>
                    <a:pt x="68" y="579"/>
                    <a:pt x="66" y="566"/>
                  </a:cubicBezTo>
                  <a:cubicBezTo>
                    <a:pt x="44" y="568"/>
                    <a:pt x="22" y="569"/>
                    <a:pt x="0" y="571"/>
                  </a:cubicBezTo>
                  <a:close/>
                  <a:moveTo>
                    <a:pt x="714" y="86"/>
                  </a:moveTo>
                  <a:cubicBezTo>
                    <a:pt x="708" y="106"/>
                    <a:pt x="697" y="126"/>
                    <a:pt x="672" y="135"/>
                  </a:cubicBezTo>
                  <a:cubicBezTo>
                    <a:pt x="655" y="90"/>
                    <a:pt x="642" y="49"/>
                    <a:pt x="622" y="11"/>
                  </a:cubicBezTo>
                  <a:cubicBezTo>
                    <a:pt x="621" y="7"/>
                    <a:pt x="619" y="4"/>
                    <a:pt x="618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05" y="21"/>
                    <a:pt x="614" y="42"/>
                    <a:pt x="624" y="63"/>
                  </a:cubicBezTo>
                  <a:cubicBezTo>
                    <a:pt x="641" y="101"/>
                    <a:pt x="650" y="140"/>
                    <a:pt x="627" y="188"/>
                  </a:cubicBezTo>
                  <a:cubicBezTo>
                    <a:pt x="673" y="168"/>
                    <a:pt x="707" y="144"/>
                    <a:pt x="726" y="110"/>
                  </a:cubicBezTo>
                  <a:cubicBezTo>
                    <a:pt x="743" y="78"/>
                    <a:pt x="748" y="40"/>
                    <a:pt x="759" y="0"/>
                  </a:cubicBezTo>
                  <a:cubicBezTo>
                    <a:pt x="730" y="0"/>
                    <a:pt x="730" y="0"/>
                    <a:pt x="730" y="0"/>
                  </a:cubicBezTo>
                  <a:cubicBezTo>
                    <a:pt x="736" y="29"/>
                    <a:pt x="723" y="58"/>
                    <a:pt x="714" y="86"/>
                  </a:cubicBezTo>
                  <a:close/>
                  <a:moveTo>
                    <a:pt x="2880" y="482"/>
                  </a:moveTo>
                  <a:cubicBezTo>
                    <a:pt x="2880" y="443"/>
                    <a:pt x="2880" y="443"/>
                    <a:pt x="2880" y="443"/>
                  </a:cubicBezTo>
                  <a:cubicBezTo>
                    <a:pt x="2845" y="480"/>
                    <a:pt x="2831" y="531"/>
                    <a:pt x="2817" y="581"/>
                  </a:cubicBezTo>
                  <a:cubicBezTo>
                    <a:pt x="2798" y="653"/>
                    <a:pt x="2801" y="723"/>
                    <a:pt x="2856" y="782"/>
                  </a:cubicBezTo>
                  <a:cubicBezTo>
                    <a:pt x="2821" y="808"/>
                    <a:pt x="2789" y="830"/>
                    <a:pt x="2759" y="855"/>
                  </a:cubicBezTo>
                  <a:cubicBezTo>
                    <a:pt x="2729" y="879"/>
                    <a:pt x="2701" y="907"/>
                    <a:pt x="2667" y="938"/>
                  </a:cubicBezTo>
                  <a:cubicBezTo>
                    <a:pt x="2669" y="814"/>
                    <a:pt x="2635" y="709"/>
                    <a:pt x="2538" y="630"/>
                  </a:cubicBezTo>
                  <a:cubicBezTo>
                    <a:pt x="2509" y="646"/>
                    <a:pt x="2497" y="676"/>
                    <a:pt x="2481" y="701"/>
                  </a:cubicBezTo>
                  <a:cubicBezTo>
                    <a:pt x="2441" y="766"/>
                    <a:pt x="2436" y="838"/>
                    <a:pt x="2442" y="912"/>
                  </a:cubicBezTo>
                  <a:cubicBezTo>
                    <a:pt x="2450" y="996"/>
                    <a:pt x="2480" y="1072"/>
                    <a:pt x="2514" y="1152"/>
                  </a:cubicBezTo>
                  <a:cubicBezTo>
                    <a:pt x="2454" y="1250"/>
                    <a:pt x="2401" y="1355"/>
                    <a:pt x="2367" y="1467"/>
                  </a:cubicBezTo>
                  <a:cubicBezTo>
                    <a:pt x="2333" y="1578"/>
                    <a:pt x="2310" y="1693"/>
                    <a:pt x="2282" y="1811"/>
                  </a:cubicBezTo>
                  <a:cubicBezTo>
                    <a:pt x="2271" y="1782"/>
                    <a:pt x="2261" y="1755"/>
                    <a:pt x="2252" y="1730"/>
                  </a:cubicBezTo>
                  <a:cubicBezTo>
                    <a:pt x="2330" y="1569"/>
                    <a:pt x="2338" y="1413"/>
                    <a:pt x="2235" y="1256"/>
                  </a:cubicBezTo>
                  <a:cubicBezTo>
                    <a:pt x="2184" y="1290"/>
                    <a:pt x="2155" y="1336"/>
                    <a:pt x="2143" y="1390"/>
                  </a:cubicBezTo>
                  <a:cubicBezTo>
                    <a:pt x="2131" y="1441"/>
                    <a:pt x="2128" y="1494"/>
                    <a:pt x="2120" y="1550"/>
                  </a:cubicBezTo>
                  <a:cubicBezTo>
                    <a:pt x="2043" y="1465"/>
                    <a:pt x="1944" y="1418"/>
                    <a:pt x="1837" y="1376"/>
                  </a:cubicBezTo>
                  <a:cubicBezTo>
                    <a:pt x="1833" y="1359"/>
                    <a:pt x="1828" y="1338"/>
                    <a:pt x="1825" y="1318"/>
                  </a:cubicBezTo>
                  <a:cubicBezTo>
                    <a:pt x="1813" y="1230"/>
                    <a:pt x="1759" y="1172"/>
                    <a:pt x="1686" y="1129"/>
                  </a:cubicBezTo>
                  <a:cubicBezTo>
                    <a:pt x="1657" y="1113"/>
                    <a:pt x="1625" y="1099"/>
                    <a:pt x="1594" y="1090"/>
                  </a:cubicBezTo>
                  <a:cubicBezTo>
                    <a:pt x="1557" y="1079"/>
                    <a:pt x="1542" y="1097"/>
                    <a:pt x="1549" y="1135"/>
                  </a:cubicBezTo>
                  <a:cubicBezTo>
                    <a:pt x="1562" y="1202"/>
                    <a:pt x="1583" y="1265"/>
                    <a:pt x="1633" y="1314"/>
                  </a:cubicBezTo>
                  <a:cubicBezTo>
                    <a:pt x="1633" y="1315"/>
                    <a:pt x="1633" y="1317"/>
                    <a:pt x="1632" y="1318"/>
                  </a:cubicBezTo>
                  <a:cubicBezTo>
                    <a:pt x="1533" y="1318"/>
                    <a:pt x="1425" y="1344"/>
                    <a:pt x="1361" y="1385"/>
                  </a:cubicBezTo>
                  <a:cubicBezTo>
                    <a:pt x="1366" y="1408"/>
                    <a:pt x="1382" y="1422"/>
                    <a:pt x="1401" y="1434"/>
                  </a:cubicBezTo>
                  <a:cubicBezTo>
                    <a:pt x="1463" y="1474"/>
                    <a:pt x="1533" y="1477"/>
                    <a:pt x="1603" y="1476"/>
                  </a:cubicBezTo>
                  <a:cubicBezTo>
                    <a:pt x="1614" y="1476"/>
                    <a:pt x="1625" y="1475"/>
                    <a:pt x="1636" y="1475"/>
                  </a:cubicBezTo>
                  <a:cubicBezTo>
                    <a:pt x="1637" y="1475"/>
                    <a:pt x="1638" y="1477"/>
                    <a:pt x="1642" y="1480"/>
                  </a:cubicBezTo>
                  <a:cubicBezTo>
                    <a:pt x="1590" y="1552"/>
                    <a:pt x="1542" y="1627"/>
                    <a:pt x="1526" y="1717"/>
                  </a:cubicBezTo>
                  <a:cubicBezTo>
                    <a:pt x="1612" y="1728"/>
                    <a:pt x="1681" y="1691"/>
                    <a:pt x="1743" y="1641"/>
                  </a:cubicBezTo>
                  <a:cubicBezTo>
                    <a:pt x="1806" y="1590"/>
                    <a:pt x="1836" y="1520"/>
                    <a:pt x="1836" y="1431"/>
                  </a:cubicBezTo>
                  <a:cubicBezTo>
                    <a:pt x="1945" y="1479"/>
                    <a:pt x="2036" y="1538"/>
                    <a:pt x="2106" y="1633"/>
                  </a:cubicBezTo>
                  <a:cubicBezTo>
                    <a:pt x="1991" y="1615"/>
                    <a:pt x="1896" y="1643"/>
                    <a:pt x="1820" y="1728"/>
                  </a:cubicBezTo>
                  <a:cubicBezTo>
                    <a:pt x="1861" y="1828"/>
                    <a:pt x="2064" y="1878"/>
                    <a:pt x="2197" y="1784"/>
                  </a:cubicBezTo>
                  <a:cubicBezTo>
                    <a:pt x="2225" y="1858"/>
                    <a:pt x="2243" y="1933"/>
                    <a:pt x="2226" y="2012"/>
                  </a:cubicBezTo>
                  <a:cubicBezTo>
                    <a:pt x="2220" y="2036"/>
                    <a:pt x="2212" y="2059"/>
                    <a:pt x="2224" y="2084"/>
                  </a:cubicBezTo>
                  <a:cubicBezTo>
                    <a:pt x="2228" y="2092"/>
                    <a:pt x="2226" y="2104"/>
                    <a:pt x="2223" y="2112"/>
                  </a:cubicBezTo>
                  <a:cubicBezTo>
                    <a:pt x="2217" y="2128"/>
                    <a:pt x="2212" y="2144"/>
                    <a:pt x="2206" y="2160"/>
                  </a:cubicBezTo>
                  <a:cubicBezTo>
                    <a:pt x="2229" y="2160"/>
                    <a:pt x="2229" y="2160"/>
                    <a:pt x="2229" y="2160"/>
                  </a:cubicBezTo>
                  <a:cubicBezTo>
                    <a:pt x="2234" y="2148"/>
                    <a:pt x="2237" y="2135"/>
                    <a:pt x="2245" y="2124"/>
                  </a:cubicBezTo>
                  <a:cubicBezTo>
                    <a:pt x="2259" y="2104"/>
                    <a:pt x="2261" y="2086"/>
                    <a:pt x="2246" y="2066"/>
                  </a:cubicBezTo>
                  <a:cubicBezTo>
                    <a:pt x="2280" y="2036"/>
                    <a:pt x="2274" y="1999"/>
                    <a:pt x="2266" y="1963"/>
                  </a:cubicBezTo>
                  <a:cubicBezTo>
                    <a:pt x="2253" y="1900"/>
                    <a:pt x="2244" y="1836"/>
                    <a:pt x="2220" y="1777"/>
                  </a:cubicBezTo>
                  <a:cubicBezTo>
                    <a:pt x="2213" y="1761"/>
                    <a:pt x="2214" y="1750"/>
                    <a:pt x="2232" y="1746"/>
                  </a:cubicBezTo>
                  <a:cubicBezTo>
                    <a:pt x="2270" y="1807"/>
                    <a:pt x="2259" y="1878"/>
                    <a:pt x="2279" y="1944"/>
                  </a:cubicBezTo>
                  <a:cubicBezTo>
                    <a:pt x="2286" y="1936"/>
                    <a:pt x="2291" y="1928"/>
                    <a:pt x="2293" y="1920"/>
                  </a:cubicBezTo>
                  <a:cubicBezTo>
                    <a:pt x="2310" y="1825"/>
                    <a:pt x="2328" y="1731"/>
                    <a:pt x="2344" y="1636"/>
                  </a:cubicBezTo>
                  <a:cubicBezTo>
                    <a:pt x="2359" y="1544"/>
                    <a:pt x="2388" y="1457"/>
                    <a:pt x="2424" y="1371"/>
                  </a:cubicBezTo>
                  <a:cubicBezTo>
                    <a:pt x="2431" y="1355"/>
                    <a:pt x="2439" y="1339"/>
                    <a:pt x="2447" y="1323"/>
                  </a:cubicBezTo>
                  <a:cubicBezTo>
                    <a:pt x="2442" y="1361"/>
                    <a:pt x="2427" y="1394"/>
                    <a:pt x="2417" y="1428"/>
                  </a:cubicBezTo>
                  <a:cubicBezTo>
                    <a:pt x="2382" y="1546"/>
                    <a:pt x="2357" y="1666"/>
                    <a:pt x="2336" y="1787"/>
                  </a:cubicBezTo>
                  <a:cubicBezTo>
                    <a:pt x="2318" y="1886"/>
                    <a:pt x="2304" y="1986"/>
                    <a:pt x="2288" y="2085"/>
                  </a:cubicBezTo>
                  <a:cubicBezTo>
                    <a:pt x="2284" y="2111"/>
                    <a:pt x="2279" y="2136"/>
                    <a:pt x="2272" y="2160"/>
                  </a:cubicBezTo>
                  <a:cubicBezTo>
                    <a:pt x="2293" y="2160"/>
                    <a:pt x="2293" y="2160"/>
                    <a:pt x="2293" y="2160"/>
                  </a:cubicBezTo>
                  <a:cubicBezTo>
                    <a:pt x="2300" y="2135"/>
                    <a:pt x="2305" y="2109"/>
                    <a:pt x="2310" y="2083"/>
                  </a:cubicBezTo>
                  <a:cubicBezTo>
                    <a:pt x="2312" y="2070"/>
                    <a:pt x="2317" y="2057"/>
                    <a:pt x="2321" y="2040"/>
                  </a:cubicBezTo>
                  <a:cubicBezTo>
                    <a:pt x="2330" y="2046"/>
                    <a:pt x="2338" y="2049"/>
                    <a:pt x="2344" y="2053"/>
                  </a:cubicBezTo>
                  <a:cubicBezTo>
                    <a:pt x="2411" y="2102"/>
                    <a:pt x="2484" y="2098"/>
                    <a:pt x="2557" y="2076"/>
                  </a:cubicBezTo>
                  <a:cubicBezTo>
                    <a:pt x="2596" y="2064"/>
                    <a:pt x="2633" y="2041"/>
                    <a:pt x="2668" y="2018"/>
                  </a:cubicBezTo>
                  <a:cubicBezTo>
                    <a:pt x="2693" y="2001"/>
                    <a:pt x="2712" y="1976"/>
                    <a:pt x="2734" y="1955"/>
                  </a:cubicBezTo>
                  <a:cubicBezTo>
                    <a:pt x="2706" y="1911"/>
                    <a:pt x="2659" y="1909"/>
                    <a:pt x="2616" y="1891"/>
                  </a:cubicBezTo>
                  <a:cubicBezTo>
                    <a:pt x="2689" y="1817"/>
                    <a:pt x="2725" y="1727"/>
                    <a:pt x="2751" y="1629"/>
                  </a:cubicBezTo>
                  <a:cubicBezTo>
                    <a:pt x="2745" y="1626"/>
                    <a:pt x="2738" y="1620"/>
                    <a:pt x="2730" y="1620"/>
                  </a:cubicBezTo>
                  <a:cubicBezTo>
                    <a:pt x="2638" y="1616"/>
                    <a:pt x="2554" y="1631"/>
                    <a:pt x="2481" y="1697"/>
                  </a:cubicBezTo>
                  <a:cubicBezTo>
                    <a:pt x="2436" y="1738"/>
                    <a:pt x="2389" y="1777"/>
                    <a:pt x="2354" y="1829"/>
                  </a:cubicBezTo>
                  <a:cubicBezTo>
                    <a:pt x="2370" y="1709"/>
                    <a:pt x="2415" y="1608"/>
                    <a:pt x="2524" y="1543"/>
                  </a:cubicBezTo>
                  <a:cubicBezTo>
                    <a:pt x="2581" y="1510"/>
                    <a:pt x="2639" y="1478"/>
                    <a:pt x="2704" y="1464"/>
                  </a:cubicBezTo>
                  <a:cubicBezTo>
                    <a:pt x="2761" y="1451"/>
                    <a:pt x="2820" y="1441"/>
                    <a:pt x="2880" y="1443"/>
                  </a:cubicBezTo>
                  <a:cubicBezTo>
                    <a:pt x="2880" y="1339"/>
                    <a:pt x="2880" y="1339"/>
                    <a:pt x="2880" y="1339"/>
                  </a:cubicBezTo>
                  <a:cubicBezTo>
                    <a:pt x="2877" y="1341"/>
                    <a:pt x="2874" y="1344"/>
                    <a:pt x="2872" y="1346"/>
                  </a:cubicBezTo>
                  <a:cubicBezTo>
                    <a:pt x="2865" y="1318"/>
                    <a:pt x="2870" y="1299"/>
                    <a:pt x="2880" y="1282"/>
                  </a:cubicBezTo>
                  <a:cubicBezTo>
                    <a:pt x="2880" y="1242"/>
                    <a:pt x="2880" y="1242"/>
                    <a:pt x="2880" y="1242"/>
                  </a:cubicBezTo>
                  <a:cubicBezTo>
                    <a:pt x="2838" y="1283"/>
                    <a:pt x="2811" y="1334"/>
                    <a:pt x="2805" y="1398"/>
                  </a:cubicBezTo>
                  <a:cubicBezTo>
                    <a:pt x="2656" y="1410"/>
                    <a:pt x="2524" y="1458"/>
                    <a:pt x="2412" y="1557"/>
                  </a:cubicBezTo>
                  <a:cubicBezTo>
                    <a:pt x="2433" y="1415"/>
                    <a:pt x="2488" y="1287"/>
                    <a:pt x="2555" y="1162"/>
                  </a:cubicBezTo>
                  <a:cubicBezTo>
                    <a:pt x="2580" y="1167"/>
                    <a:pt x="2603" y="1174"/>
                    <a:pt x="2626" y="1176"/>
                  </a:cubicBezTo>
                  <a:cubicBezTo>
                    <a:pt x="2700" y="1184"/>
                    <a:pt x="2772" y="1171"/>
                    <a:pt x="2837" y="1134"/>
                  </a:cubicBezTo>
                  <a:cubicBezTo>
                    <a:pt x="2852" y="1126"/>
                    <a:pt x="2866" y="1115"/>
                    <a:pt x="2880" y="1103"/>
                  </a:cubicBezTo>
                  <a:cubicBezTo>
                    <a:pt x="2880" y="1073"/>
                    <a:pt x="2880" y="1073"/>
                    <a:pt x="2880" y="1073"/>
                  </a:cubicBezTo>
                  <a:cubicBezTo>
                    <a:pt x="2814" y="1146"/>
                    <a:pt x="2666" y="1180"/>
                    <a:pt x="2621" y="1124"/>
                  </a:cubicBezTo>
                  <a:cubicBezTo>
                    <a:pt x="2663" y="1079"/>
                    <a:pt x="2725" y="1075"/>
                    <a:pt x="2784" y="1051"/>
                  </a:cubicBezTo>
                  <a:cubicBezTo>
                    <a:pt x="2723" y="1044"/>
                    <a:pt x="2677" y="1072"/>
                    <a:pt x="2624" y="1085"/>
                  </a:cubicBezTo>
                  <a:cubicBezTo>
                    <a:pt x="2637" y="1029"/>
                    <a:pt x="2671" y="1004"/>
                    <a:pt x="2718" y="994"/>
                  </a:cubicBezTo>
                  <a:cubicBezTo>
                    <a:pt x="2737" y="990"/>
                    <a:pt x="2757" y="986"/>
                    <a:pt x="2777" y="988"/>
                  </a:cubicBezTo>
                  <a:cubicBezTo>
                    <a:pt x="2814" y="992"/>
                    <a:pt x="2849" y="1001"/>
                    <a:pt x="2880" y="1023"/>
                  </a:cubicBezTo>
                  <a:cubicBezTo>
                    <a:pt x="2880" y="998"/>
                    <a:pt x="2880" y="998"/>
                    <a:pt x="2880" y="998"/>
                  </a:cubicBezTo>
                  <a:cubicBezTo>
                    <a:pt x="2863" y="989"/>
                    <a:pt x="2845" y="983"/>
                    <a:pt x="2827" y="978"/>
                  </a:cubicBezTo>
                  <a:cubicBezTo>
                    <a:pt x="2799" y="969"/>
                    <a:pt x="2769" y="968"/>
                    <a:pt x="2737" y="963"/>
                  </a:cubicBezTo>
                  <a:cubicBezTo>
                    <a:pt x="2777" y="910"/>
                    <a:pt x="2827" y="869"/>
                    <a:pt x="2879" y="824"/>
                  </a:cubicBezTo>
                  <a:cubicBezTo>
                    <a:pt x="2879" y="824"/>
                    <a:pt x="2880" y="824"/>
                    <a:pt x="2880" y="825"/>
                  </a:cubicBezTo>
                  <a:cubicBezTo>
                    <a:pt x="2880" y="708"/>
                    <a:pt x="2880" y="708"/>
                    <a:pt x="2880" y="708"/>
                  </a:cubicBezTo>
                  <a:cubicBezTo>
                    <a:pt x="2879" y="708"/>
                    <a:pt x="2879" y="709"/>
                    <a:pt x="2878" y="710"/>
                  </a:cubicBezTo>
                  <a:cubicBezTo>
                    <a:pt x="2841" y="696"/>
                    <a:pt x="2830" y="681"/>
                    <a:pt x="2831" y="648"/>
                  </a:cubicBezTo>
                  <a:cubicBezTo>
                    <a:pt x="2834" y="588"/>
                    <a:pt x="2850" y="533"/>
                    <a:pt x="2880" y="482"/>
                  </a:cubicBezTo>
                  <a:close/>
                  <a:moveTo>
                    <a:pt x="1572" y="1112"/>
                  </a:moveTo>
                  <a:cubicBezTo>
                    <a:pt x="1657" y="1110"/>
                    <a:pt x="1774" y="1221"/>
                    <a:pt x="1774" y="1301"/>
                  </a:cubicBezTo>
                  <a:cubicBezTo>
                    <a:pt x="1740" y="1267"/>
                    <a:pt x="1704" y="1231"/>
                    <a:pt x="1668" y="1196"/>
                  </a:cubicBezTo>
                  <a:cubicBezTo>
                    <a:pt x="1666" y="1198"/>
                    <a:pt x="1664" y="1200"/>
                    <a:pt x="1662" y="1201"/>
                  </a:cubicBezTo>
                  <a:cubicBezTo>
                    <a:pt x="1691" y="1248"/>
                    <a:pt x="1742" y="1280"/>
                    <a:pt x="1762" y="1335"/>
                  </a:cubicBezTo>
                  <a:cubicBezTo>
                    <a:pt x="1632" y="1329"/>
                    <a:pt x="1573" y="1226"/>
                    <a:pt x="1572" y="1112"/>
                  </a:cubicBezTo>
                  <a:close/>
                  <a:moveTo>
                    <a:pt x="1540" y="1455"/>
                  </a:moveTo>
                  <a:cubicBezTo>
                    <a:pt x="1486" y="1452"/>
                    <a:pt x="1430" y="1442"/>
                    <a:pt x="1388" y="1394"/>
                  </a:cubicBezTo>
                  <a:cubicBezTo>
                    <a:pt x="1482" y="1347"/>
                    <a:pt x="1579" y="1333"/>
                    <a:pt x="1680" y="1346"/>
                  </a:cubicBezTo>
                  <a:cubicBezTo>
                    <a:pt x="1698" y="1349"/>
                    <a:pt x="1704" y="1361"/>
                    <a:pt x="1708" y="1379"/>
                  </a:cubicBezTo>
                  <a:cubicBezTo>
                    <a:pt x="1650" y="1382"/>
                    <a:pt x="1594" y="1386"/>
                    <a:pt x="1539" y="1390"/>
                  </a:cubicBezTo>
                  <a:cubicBezTo>
                    <a:pt x="1539" y="1392"/>
                    <a:pt x="1539" y="1395"/>
                    <a:pt x="1539" y="1397"/>
                  </a:cubicBezTo>
                  <a:cubicBezTo>
                    <a:pt x="1594" y="1400"/>
                    <a:pt x="1648" y="1403"/>
                    <a:pt x="1713" y="1407"/>
                  </a:cubicBezTo>
                  <a:cubicBezTo>
                    <a:pt x="1657" y="1456"/>
                    <a:pt x="1598" y="1458"/>
                    <a:pt x="1540" y="1455"/>
                  </a:cubicBezTo>
                  <a:close/>
                  <a:moveTo>
                    <a:pt x="1783" y="1560"/>
                  </a:moveTo>
                  <a:cubicBezTo>
                    <a:pt x="1731" y="1645"/>
                    <a:pt x="1652" y="1686"/>
                    <a:pt x="1555" y="1701"/>
                  </a:cubicBezTo>
                  <a:cubicBezTo>
                    <a:pt x="1566" y="1630"/>
                    <a:pt x="1619" y="1526"/>
                    <a:pt x="1670" y="1487"/>
                  </a:cubicBezTo>
                  <a:cubicBezTo>
                    <a:pt x="1695" y="1468"/>
                    <a:pt x="1723" y="1441"/>
                    <a:pt x="1766" y="1459"/>
                  </a:cubicBezTo>
                  <a:cubicBezTo>
                    <a:pt x="1748" y="1500"/>
                    <a:pt x="1715" y="1526"/>
                    <a:pt x="1696" y="1563"/>
                  </a:cubicBezTo>
                  <a:cubicBezTo>
                    <a:pt x="1737" y="1547"/>
                    <a:pt x="1755" y="1505"/>
                    <a:pt x="1788" y="1478"/>
                  </a:cubicBezTo>
                  <a:cubicBezTo>
                    <a:pt x="1798" y="1508"/>
                    <a:pt x="1798" y="1536"/>
                    <a:pt x="1783" y="1560"/>
                  </a:cubicBezTo>
                  <a:close/>
                  <a:moveTo>
                    <a:pt x="2020" y="1513"/>
                  </a:moveTo>
                  <a:cubicBezTo>
                    <a:pt x="1977" y="1480"/>
                    <a:pt x="1928" y="1453"/>
                    <a:pt x="1877" y="1420"/>
                  </a:cubicBezTo>
                  <a:cubicBezTo>
                    <a:pt x="1976" y="1447"/>
                    <a:pt x="2128" y="1557"/>
                    <a:pt x="2139" y="1626"/>
                  </a:cubicBezTo>
                  <a:cubicBezTo>
                    <a:pt x="2100" y="1589"/>
                    <a:pt x="2063" y="1548"/>
                    <a:pt x="2020" y="1513"/>
                  </a:cubicBezTo>
                  <a:close/>
                  <a:moveTo>
                    <a:pt x="2136" y="1741"/>
                  </a:moveTo>
                  <a:cubicBezTo>
                    <a:pt x="2105" y="1787"/>
                    <a:pt x="2070" y="1811"/>
                    <a:pt x="2023" y="1813"/>
                  </a:cubicBezTo>
                  <a:cubicBezTo>
                    <a:pt x="1951" y="1816"/>
                    <a:pt x="1895" y="1778"/>
                    <a:pt x="1841" y="1735"/>
                  </a:cubicBezTo>
                  <a:cubicBezTo>
                    <a:pt x="1915" y="1657"/>
                    <a:pt x="2055" y="1625"/>
                    <a:pt x="2119" y="1670"/>
                  </a:cubicBezTo>
                  <a:cubicBezTo>
                    <a:pt x="2126" y="1683"/>
                    <a:pt x="2133" y="1696"/>
                    <a:pt x="2140" y="1711"/>
                  </a:cubicBezTo>
                  <a:cubicBezTo>
                    <a:pt x="2088" y="1732"/>
                    <a:pt x="2035" y="1726"/>
                    <a:pt x="1979" y="1734"/>
                  </a:cubicBezTo>
                  <a:cubicBezTo>
                    <a:pt x="2023" y="1750"/>
                    <a:pt x="2076" y="1753"/>
                    <a:pt x="2136" y="1741"/>
                  </a:cubicBezTo>
                  <a:close/>
                  <a:moveTo>
                    <a:pt x="2234" y="1625"/>
                  </a:moveTo>
                  <a:cubicBezTo>
                    <a:pt x="2230" y="1565"/>
                    <a:pt x="2226" y="1505"/>
                    <a:pt x="2222" y="1444"/>
                  </a:cubicBezTo>
                  <a:cubicBezTo>
                    <a:pt x="2201" y="1509"/>
                    <a:pt x="2223" y="1578"/>
                    <a:pt x="2201" y="1647"/>
                  </a:cubicBezTo>
                  <a:cubicBezTo>
                    <a:pt x="2114" y="1561"/>
                    <a:pt x="2140" y="1355"/>
                    <a:pt x="2228" y="1285"/>
                  </a:cubicBezTo>
                  <a:cubicBezTo>
                    <a:pt x="2232" y="1291"/>
                    <a:pt x="2237" y="1296"/>
                    <a:pt x="2241" y="1301"/>
                  </a:cubicBezTo>
                  <a:cubicBezTo>
                    <a:pt x="2246" y="1311"/>
                    <a:pt x="2252" y="1320"/>
                    <a:pt x="2257" y="1331"/>
                  </a:cubicBezTo>
                  <a:cubicBezTo>
                    <a:pt x="2298" y="1418"/>
                    <a:pt x="2296" y="1506"/>
                    <a:pt x="2265" y="1595"/>
                  </a:cubicBezTo>
                  <a:cubicBezTo>
                    <a:pt x="2261" y="1608"/>
                    <a:pt x="2249" y="1618"/>
                    <a:pt x="2241" y="1629"/>
                  </a:cubicBezTo>
                  <a:cubicBezTo>
                    <a:pt x="2239" y="1628"/>
                    <a:pt x="2236" y="1626"/>
                    <a:pt x="2234" y="1625"/>
                  </a:cubicBezTo>
                  <a:close/>
                  <a:moveTo>
                    <a:pt x="2704" y="1952"/>
                  </a:moveTo>
                  <a:cubicBezTo>
                    <a:pt x="2677" y="1991"/>
                    <a:pt x="2640" y="2019"/>
                    <a:pt x="2584" y="2043"/>
                  </a:cubicBezTo>
                  <a:cubicBezTo>
                    <a:pt x="2548" y="2059"/>
                    <a:pt x="2512" y="2072"/>
                    <a:pt x="2471" y="2067"/>
                  </a:cubicBezTo>
                  <a:cubicBezTo>
                    <a:pt x="2439" y="2062"/>
                    <a:pt x="2425" y="2053"/>
                    <a:pt x="2412" y="2025"/>
                  </a:cubicBezTo>
                  <a:cubicBezTo>
                    <a:pt x="2466" y="2000"/>
                    <a:pt x="2534" y="2020"/>
                    <a:pt x="2590" y="1971"/>
                  </a:cubicBezTo>
                  <a:cubicBezTo>
                    <a:pt x="2564" y="1976"/>
                    <a:pt x="2547" y="1979"/>
                    <a:pt x="2527" y="1983"/>
                  </a:cubicBezTo>
                  <a:cubicBezTo>
                    <a:pt x="2579" y="1909"/>
                    <a:pt x="2633" y="1900"/>
                    <a:pt x="2704" y="1952"/>
                  </a:cubicBezTo>
                  <a:close/>
                  <a:moveTo>
                    <a:pt x="2379" y="1899"/>
                  </a:moveTo>
                  <a:cubicBezTo>
                    <a:pt x="2383" y="1846"/>
                    <a:pt x="2401" y="1798"/>
                    <a:pt x="2439" y="1760"/>
                  </a:cubicBezTo>
                  <a:cubicBezTo>
                    <a:pt x="2456" y="1743"/>
                    <a:pt x="2475" y="1729"/>
                    <a:pt x="2493" y="1713"/>
                  </a:cubicBezTo>
                  <a:cubicBezTo>
                    <a:pt x="2558" y="1651"/>
                    <a:pt x="2639" y="1638"/>
                    <a:pt x="2728" y="1639"/>
                  </a:cubicBezTo>
                  <a:cubicBezTo>
                    <a:pt x="2718" y="1671"/>
                    <a:pt x="2711" y="1701"/>
                    <a:pt x="2700" y="1729"/>
                  </a:cubicBezTo>
                  <a:cubicBezTo>
                    <a:pt x="2659" y="1832"/>
                    <a:pt x="2585" y="1906"/>
                    <a:pt x="2487" y="1955"/>
                  </a:cubicBezTo>
                  <a:cubicBezTo>
                    <a:pt x="2464" y="1967"/>
                    <a:pt x="2436" y="1967"/>
                    <a:pt x="2410" y="1945"/>
                  </a:cubicBezTo>
                  <a:cubicBezTo>
                    <a:pt x="2452" y="1887"/>
                    <a:pt x="2491" y="1830"/>
                    <a:pt x="2552" y="1777"/>
                  </a:cubicBezTo>
                  <a:cubicBezTo>
                    <a:pt x="2534" y="1784"/>
                    <a:pt x="2523" y="1785"/>
                    <a:pt x="2517" y="1792"/>
                  </a:cubicBezTo>
                  <a:cubicBezTo>
                    <a:pt x="2473" y="1834"/>
                    <a:pt x="2430" y="1878"/>
                    <a:pt x="2384" y="1924"/>
                  </a:cubicBezTo>
                  <a:cubicBezTo>
                    <a:pt x="2382" y="1914"/>
                    <a:pt x="2379" y="1906"/>
                    <a:pt x="2379" y="1899"/>
                  </a:cubicBezTo>
                  <a:close/>
                  <a:moveTo>
                    <a:pt x="2683" y="1443"/>
                  </a:moveTo>
                  <a:cubicBezTo>
                    <a:pt x="2629" y="1467"/>
                    <a:pt x="2579" y="1489"/>
                    <a:pt x="2530" y="1511"/>
                  </a:cubicBezTo>
                  <a:cubicBezTo>
                    <a:pt x="2570" y="1476"/>
                    <a:pt x="2637" y="1448"/>
                    <a:pt x="2683" y="1443"/>
                  </a:cubicBezTo>
                  <a:close/>
                  <a:moveTo>
                    <a:pt x="2634" y="981"/>
                  </a:moveTo>
                  <a:cubicBezTo>
                    <a:pt x="2626" y="1007"/>
                    <a:pt x="2611" y="1030"/>
                    <a:pt x="2580" y="1044"/>
                  </a:cubicBezTo>
                  <a:cubicBezTo>
                    <a:pt x="2573" y="995"/>
                    <a:pt x="2565" y="950"/>
                    <a:pt x="2558" y="905"/>
                  </a:cubicBezTo>
                  <a:cubicBezTo>
                    <a:pt x="2556" y="905"/>
                    <a:pt x="2553" y="905"/>
                    <a:pt x="2550" y="905"/>
                  </a:cubicBezTo>
                  <a:cubicBezTo>
                    <a:pt x="2550" y="952"/>
                    <a:pt x="2550" y="998"/>
                    <a:pt x="2550" y="1045"/>
                  </a:cubicBezTo>
                  <a:cubicBezTo>
                    <a:pt x="2515" y="1037"/>
                    <a:pt x="2486" y="1002"/>
                    <a:pt x="2468" y="928"/>
                  </a:cubicBezTo>
                  <a:cubicBezTo>
                    <a:pt x="2445" y="830"/>
                    <a:pt x="2469" y="740"/>
                    <a:pt x="2537" y="660"/>
                  </a:cubicBezTo>
                  <a:cubicBezTo>
                    <a:pt x="2633" y="733"/>
                    <a:pt x="2666" y="877"/>
                    <a:pt x="2634" y="981"/>
                  </a:cubicBezTo>
                  <a:close/>
                  <a:moveTo>
                    <a:pt x="2669" y="980"/>
                  </a:moveTo>
                  <a:cubicBezTo>
                    <a:pt x="2710" y="917"/>
                    <a:pt x="2763" y="873"/>
                    <a:pt x="2823" y="836"/>
                  </a:cubicBezTo>
                  <a:cubicBezTo>
                    <a:pt x="2746" y="932"/>
                    <a:pt x="2705" y="970"/>
                    <a:pt x="2669" y="980"/>
                  </a:cubicBezTo>
                  <a:close/>
                  <a:moveTo>
                    <a:pt x="970" y="0"/>
                  </a:moveTo>
                  <a:cubicBezTo>
                    <a:pt x="945" y="0"/>
                    <a:pt x="945" y="0"/>
                    <a:pt x="945" y="0"/>
                  </a:cubicBezTo>
                  <a:cubicBezTo>
                    <a:pt x="953" y="26"/>
                    <a:pt x="963" y="51"/>
                    <a:pt x="977" y="76"/>
                  </a:cubicBezTo>
                  <a:cubicBezTo>
                    <a:pt x="947" y="66"/>
                    <a:pt x="916" y="59"/>
                    <a:pt x="887" y="47"/>
                  </a:cubicBezTo>
                  <a:cubicBezTo>
                    <a:pt x="857" y="34"/>
                    <a:pt x="829" y="19"/>
                    <a:pt x="803" y="0"/>
                  </a:cubicBezTo>
                  <a:cubicBezTo>
                    <a:pt x="767" y="0"/>
                    <a:pt x="767" y="0"/>
                    <a:pt x="767" y="0"/>
                  </a:cubicBezTo>
                  <a:cubicBezTo>
                    <a:pt x="842" y="60"/>
                    <a:pt x="930" y="92"/>
                    <a:pt x="1030" y="109"/>
                  </a:cubicBezTo>
                  <a:cubicBezTo>
                    <a:pt x="1027" y="100"/>
                    <a:pt x="1027" y="94"/>
                    <a:pt x="1024" y="91"/>
                  </a:cubicBezTo>
                  <a:cubicBezTo>
                    <a:pt x="996" y="66"/>
                    <a:pt x="982" y="33"/>
                    <a:pt x="9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-1"/>
              <a:ext cx="7420329" cy="6858001"/>
            </a:xfrm>
            <a:custGeom>
              <a:avLst/>
              <a:gdLst/>
              <a:ahLst/>
              <a:cxnLst/>
              <a:rect l="0" t="0" r="r" b="b"/>
              <a:pathLst>
                <a:path w="2337" h="2160">
                  <a:moveTo>
                    <a:pt x="48" y="1392"/>
                  </a:moveTo>
                  <a:cubicBezTo>
                    <a:pt x="84" y="1368"/>
                    <a:pt x="121" y="1351"/>
                    <a:pt x="148" y="1324"/>
                  </a:cubicBezTo>
                  <a:cubicBezTo>
                    <a:pt x="175" y="1296"/>
                    <a:pt x="187" y="1256"/>
                    <a:pt x="192" y="1207"/>
                  </a:cubicBezTo>
                  <a:cubicBezTo>
                    <a:pt x="153" y="1243"/>
                    <a:pt x="113" y="1246"/>
                    <a:pt x="72" y="1241"/>
                  </a:cubicBezTo>
                  <a:cubicBezTo>
                    <a:pt x="48" y="1238"/>
                    <a:pt x="24" y="1236"/>
                    <a:pt x="0" y="1232"/>
                  </a:cubicBezTo>
                  <a:cubicBezTo>
                    <a:pt x="0" y="1254"/>
                    <a:pt x="0" y="1254"/>
                    <a:pt x="0" y="1254"/>
                  </a:cubicBezTo>
                  <a:cubicBezTo>
                    <a:pt x="7" y="1254"/>
                    <a:pt x="14" y="1255"/>
                    <a:pt x="22" y="1256"/>
                  </a:cubicBezTo>
                  <a:cubicBezTo>
                    <a:pt x="64" y="1262"/>
                    <a:pt x="107" y="1262"/>
                    <a:pt x="155" y="1265"/>
                  </a:cubicBezTo>
                  <a:cubicBezTo>
                    <a:pt x="154" y="1292"/>
                    <a:pt x="139" y="1309"/>
                    <a:pt x="121" y="1321"/>
                  </a:cubicBezTo>
                  <a:cubicBezTo>
                    <a:pt x="88" y="1343"/>
                    <a:pt x="57" y="1373"/>
                    <a:pt x="12" y="1359"/>
                  </a:cubicBezTo>
                  <a:cubicBezTo>
                    <a:pt x="8" y="1361"/>
                    <a:pt x="4" y="1362"/>
                    <a:pt x="0" y="1363"/>
                  </a:cubicBezTo>
                  <a:cubicBezTo>
                    <a:pt x="0" y="1394"/>
                    <a:pt x="0" y="1394"/>
                    <a:pt x="0" y="1394"/>
                  </a:cubicBezTo>
                  <a:cubicBezTo>
                    <a:pt x="0" y="1394"/>
                    <a:pt x="0" y="1394"/>
                    <a:pt x="1" y="1394"/>
                  </a:cubicBezTo>
                  <a:cubicBezTo>
                    <a:pt x="55" y="1416"/>
                    <a:pt x="99" y="1453"/>
                    <a:pt x="136" y="1497"/>
                  </a:cubicBezTo>
                  <a:cubicBezTo>
                    <a:pt x="157" y="1521"/>
                    <a:pt x="173" y="1548"/>
                    <a:pt x="191" y="1574"/>
                  </a:cubicBezTo>
                  <a:cubicBezTo>
                    <a:pt x="134" y="1562"/>
                    <a:pt x="81" y="1566"/>
                    <a:pt x="28" y="1568"/>
                  </a:cubicBezTo>
                  <a:cubicBezTo>
                    <a:pt x="18" y="1569"/>
                    <a:pt x="9" y="1568"/>
                    <a:pt x="0" y="1568"/>
                  </a:cubicBezTo>
                  <a:cubicBezTo>
                    <a:pt x="0" y="1589"/>
                    <a:pt x="0" y="1589"/>
                    <a:pt x="0" y="1589"/>
                  </a:cubicBezTo>
                  <a:cubicBezTo>
                    <a:pt x="26" y="1588"/>
                    <a:pt x="51" y="1588"/>
                    <a:pt x="77" y="1589"/>
                  </a:cubicBezTo>
                  <a:cubicBezTo>
                    <a:pt x="125" y="1591"/>
                    <a:pt x="175" y="1588"/>
                    <a:pt x="220" y="1614"/>
                  </a:cubicBezTo>
                  <a:cubicBezTo>
                    <a:pt x="223" y="1616"/>
                    <a:pt x="229" y="1614"/>
                    <a:pt x="238" y="1614"/>
                  </a:cubicBezTo>
                  <a:cubicBezTo>
                    <a:pt x="191" y="1522"/>
                    <a:pt x="132" y="1446"/>
                    <a:pt x="48" y="1392"/>
                  </a:cubicBezTo>
                  <a:close/>
                  <a:moveTo>
                    <a:pt x="1917" y="2102"/>
                  </a:moveTo>
                  <a:cubicBezTo>
                    <a:pt x="1881" y="2113"/>
                    <a:pt x="1849" y="2139"/>
                    <a:pt x="1812" y="2160"/>
                  </a:cubicBezTo>
                  <a:cubicBezTo>
                    <a:pt x="1801" y="2061"/>
                    <a:pt x="1760" y="1974"/>
                    <a:pt x="1698" y="1891"/>
                  </a:cubicBezTo>
                  <a:cubicBezTo>
                    <a:pt x="1694" y="1899"/>
                    <a:pt x="1690" y="1903"/>
                    <a:pt x="1690" y="1908"/>
                  </a:cubicBezTo>
                  <a:cubicBezTo>
                    <a:pt x="1693" y="1959"/>
                    <a:pt x="1668" y="2002"/>
                    <a:pt x="1648" y="2046"/>
                  </a:cubicBezTo>
                  <a:cubicBezTo>
                    <a:pt x="1632" y="2083"/>
                    <a:pt x="1612" y="2118"/>
                    <a:pt x="1593" y="2154"/>
                  </a:cubicBezTo>
                  <a:cubicBezTo>
                    <a:pt x="1566" y="2147"/>
                    <a:pt x="1535" y="2140"/>
                    <a:pt x="1505" y="2131"/>
                  </a:cubicBezTo>
                  <a:cubicBezTo>
                    <a:pt x="1475" y="2122"/>
                    <a:pt x="1445" y="2112"/>
                    <a:pt x="1412" y="2101"/>
                  </a:cubicBezTo>
                  <a:cubicBezTo>
                    <a:pt x="1406" y="2122"/>
                    <a:pt x="1404" y="2141"/>
                    <a:pt x="1405" y="2160"/>
                  </a:cubicBezTo>
                  <a:cubicBezTo>
                    <a:pt x="1427" y="2160"/>
                    <a:pt x="1427" y="2160"/>
                    <a:pt x="1427" y="2160"/>
                  </a:cubicBezTo>
                  <a:cubicBezTo>
                    <a:pt x="1425" y="2152"/>
                    <a:pt x="1427" y="2142"/>
                    <a:pt x="1427" y="2137"/>
                  </a:cubicBezTo>
                  <a:cubicBezTo>
                    <a:pt x="1461" y="2144"/>
                    <a:pt x="1493" y="2152"/>
                    <a:pt x="1525" y="2158"/>
                  </a:cubicBezTo>
                  <a:cubicBezTo>
                    <a:pt x="1529" y="2159"/>
                    <a:pt x="1533" y="2159"/>
                    <a:pt x="1536" y="2160"/>
                  </a:cubicBezTo>
                  <a:cubicBezTo>
                    <a:pt x="1622" y="2160"/>
                    <a:pt x="1622" y="2160"/>
                    <a:pt x="1622" y="2160"/>
                  </a:cubicBezTo>
                  <a:cubicBezTo>
                    <a:pt x="1626" y="2140"/>
                    <a:pt x="1633" y="2120"/>
                    <a:pt x="1645" y="2099"/>
                  </a:cubicBezTo>
                  <a:cubicBezTo>
                    <a:pt x="1670" y="2053"/>
                    <a:pt x="1698" y="2007"/>
                    <a:pt x="1713" y="1951"/>
                  </a:cubicBezTo>
                  <a:cubicBezTo>
                    <a:pt x="1728" y="1979"/>
                    <a:pt x="1745" y="2005"/>
                    <a:pt x="1757" y="2034"/>
                  </a:cubicBezTo>
                  <a:cubicBezTo>
                    <a:pt x="1774" y="2075"/>
                    <a:pt x="1786" y="2117"/>
                    <a:pt x="1788" y="2160"/>
                  </a:cubicBezTo>
                  <a:cubicBezTo>
                    <a:pt x="1852" y="2160"/>
                    <a:pt x="1852" y="2160"/>
                    <a:pt x="1852" y="2160"/>
                  </a:cubicBezTo>
                  <a:cubicBezTo>
                    <a:pt x="1868" y="2147"/>
                    <a:pt x="1889" y="2138"/>
                    <a:pt x="1908" y="2127"/>
                  </a:cubicBezTo>
                  <a:cubicBezTo>
                    <a:pt x="1926" y="2117"/>
                    <a:pt x="1948" y="2110"/>
                    <a:pt x="1972" y="2122"/>
                  </a:cubicBezTo>
                  <a:cubicBezTo>
                    <a:pt x="1967" y="2135"/>
                    <a:pt x="1961" y="2148"/>
                    <a:pt x="1956" y="2160"/>
                  </a:cubicBezTo>
                  <a:cubicBezTo>
                    <a:pt x="1981" y="2160"/>
                    <a:pt x="1981" y="2160"/>
                    <a:pt x="1981" y="2160"/>
                  </a:cubicBezTo>
                  <a:cubicBezTo>
                    <a:pt x="1994" y="2141"/>
                    <a:pt x="2013" y="2126"/>
                    <a:pt x="2042" y="2115"/>
                  </a:cubicBezTo>
                  <a:cubicBezTo>
                    <a:pt x="1995" y="2098"/>
                    <a:pt x="1954" y="2091"/>
                    <a:pt x="1917" y="2102"/>
                  </a:cubicBezTo>
                  <a:close/>
                  <a:moveTo>
                    <a:pt x="1470" y="291"/>
                  </a:moveTo>
                  <a:cubicBezTo>
                    <a:pt x="1448" y="349"/>
                    <a:pt x="1453" y="406"/>
                    <a:pt x="1465" y="463"/>
                  </a:cubicBezTo>
                  <a:cubicBezTo>
                    <a:pt x="1478" y="522"/>
                    <a:pt x="1512" y="569"/>
                    <a:pt x="1553" y="614"/>
                  </a:cubicBezTo>
                  <a:cubicBezTo>
                    <a:pt x="1613" y="559"/>
                    <a:pt x="1638" y="487"/>
                    <a:pt x="1643" y="409"/>
                  </a:cubicBezTo>
                  <a:cubicBezTo>
                    <a:pt x="1649" y="331"/>
                    <a:pt x="1630" y="259"/>
                    <a:pt x="1573" y="200"/>
                  </a:cubicBezTo>
                  <a:cubicBezTo>
                    <a:pt x="1619" y="136"/>
                    <a:pt x="1655" y="70"/>
                    <a:pt x="1677" y="0"/>
                  </a:cubicBezTo>
                  <a:cubicBezTo>
                    <a:pt x="1653" y="0"/>
                    <a:pt x="1653" y="0"/>
                    <a:pt x="1653" y="0"/>
                  </a:cubicBezTo>
                  <a:cubicBezTo>
                    <a:pt x="1644" y="30"/>
                    <a:pt x="1632" y="58"/>
                    <a:pt x="1618" y="78"/>
                  </a:cubicBezTo>
                  <a:cubicBezTo>
                    <a:pt x="1626" y="51"/>
                    <a:pt x="1634" y="25"/>
                    <a:pt x="1641" y="0"/>
                  </a:cubicBezTo>
                  <a:cubicBezTo>
                    <a:pt x="1622" y="0"/>
                    <a:pt x="1622" y="0"/>
                    <a:pt x="1622" y="0"/>
                  </a:cubicBezTo>
                  <a:cubicBezTo>
                    <a:pt x="1613" y="28"/>
                    <a:pt x="1603" y="55"/>
                    <a:pt x="1589" y="80"/>
                  </a:cubicBezTo>
                  <a:cubicBezTo>
                    <a:pt x="1550" y="152"/>
                    <a:pt x="1507" y="223"/>
                    <a:pt x="1437" y="275"/>
                  </a:cubicBezTo>
                  <a:cubicBezTo>
                    <a:pt x="1362" y="178"/>
                    <a:pt x="1190" y="144"/>
                    <a:pt x="1043" y="260"/>
                  </a:cubicBezTo>
                  <a:cubicBezTo>
                    <a:pt x="1046" y="308"/>
                    <a:pt x="1083" y="329"/>
                    <a:pt x="1120" y="347"/>
                  </a:cubicBezTo>
                  <a:cubicBezTo>
                    <a:pt x="1142" y="357"/>
                    <a:pt x="1167" y="363"/>
                    <a:pt x="1190" y="371"/>
                  </a:cubicBezTo>
                  <a:cubicBezTo>
                    <a:pt x="1156" y="429"/>
                    <a:pt x="1125" y="485"/>
                    <a:pt x="1092" y="542"/>
                  </a:cubicBezTo>
                  <a:cubicBezTo>
                    <a:pt x="1103" y="549"/>
                    <a:pt x="1109" y="556"/>
                    <a:pt x="1116" y="557"/>
                  </a:cubicBezTo>
                  <a:cubicBezTo>
                    <a:pt x="1178" y="567"/>
                    <a:pt x="1239" y="558"/>
                    <a:pt x="1296" y="533"/>
                  </a:cubicBezTo>
                  <a:cubicBezTo>
                    <a:pt x="1339" y="514"/>
                    <a:pt x="1366" y="474"/>
                    <a:pt x="1394" y="437"/>
                  </a:cubicBezTo>
                  <a:cubicBezTo>
                    <a:pt x="1419" y="404"/>
                    <a:pt x="1432" y="366"/>
                    <a:pt x="1440" y="326"/>
                  </a:cubicBezTo>
                  <a:cubicBezTo>
                    <a:pt x="1443" y="311"/>
                    <a:pt x="1447" y="296"/>
                    <a:pt x="1470" y="291"/>
                  </a:cubicBezTo>
                  <a:close/>
                  <a:moveTo>
                    <a:pt x="1480" y="349"/>
                  </a:moveTo>
                  <a:cubicBezTo>
                    <a:pt x="1485" y="317"/>
                    <a:pt x="1498" y="288"/>
                    <a:pt x="1536" y="275"/>
                  </a:cubicBezTo>
                  <a:cubicBezTo>
                    <a:pt x="1553" y="323"/>
                    <a:pt x="1537" y="376"/>
                    <a:pt x="1565" y="419"/>
                  </a:cubicBezTo>
                  <a:cubicBezTo>
                    <a:pt x="1566" y="376"/>
                    <a:pt x="1568" y="334"/>
                    <a:pt x="1569" y="285"/>
                  </a:cubicBezTo>
                  <a:cubicBezTo>
                    <a:pt x="1601" y="301"/>
                    <a:pt x="1611" y="321"/>
                    <a:pt x="1616" y="345"/>
                  </a:cubicBezTo>
                  <a:cubicBezTo>
                    <a:pt x="1627" y="394"/>
                    <a:pt x="1620" y="442"/>
                    <a:pt x="1606" y="490"/>
                  </a:cubicBezTo>
                  <a:cubicBezTo>
                    <a:pt x="1596" y="525"/>
                    <a:pt x="1582" y="557"/>
                    <a:pt x="1549" y="584"/>
                  </a:cubicBezTo>
                  <a:cubicBezTo>
                    <a:pt x="1533" y="557"/>
                    <a:pt x="1516" y="533"/>
                    <a:pt x="1503" y="507"/>
                  </a:cubicBezTo>
                  <a:cubicBezTo>
                    <a:pt x="1478" y="457"/>
                    <a:pt x="1470" y="404"/>
                    <a:pt x="1480" y="349"/>
                  </a:cubicBezTo>
                  <a:close/>
                  <a:moveTo>
                    <a:pt x="1062" y="273"/>
                  </a:moveTo>
                  <a:cubicBezTo>
                    <a:pt x="1123" y="223"/>
                    <a:pt x="1189" y="201"/>
                    <a:pt x="1263" y="207"/>
                  </a:cubicBezTo>
                  <a:cubicBezTo>
                    <a:pt x="1299" y="210"/>
                    <a:pt x="1334" y="219"/>
                    <a:pt x="1358" y="257"/>
                  </a:cubicBezTo>
                  <a:cubicBezTo>
                    <a:pt x="1299" y="266"/>
                    <a:pt x="1241" y="258"/>
                    <a:pt x="1187" y="284"/>
                  </a:cubicBezTo>
                  <a:cubicBezTo>
                    <a:pt x="1227" y="285"/>
                    <a:pt x="1266" y="286"/>
                    <a:pt x="1315" y="287"/>
                  </a:cubicBezTo>
                  <a:cubicBezTo>
                    <a:pt x="1277" y="310"/>
                    <a:pt x="1247" y="328"/>
                    <a:pt x="1216" y="346"/>
                  </a:cubicBezTo>
                  <a:cubicBezTo>
                    <a:pt x="1212" y="348"/>
                    <a:pt x="1207" y="347"/>
                    <a:pt x="1203" y="346"/>
                  </a:cubicBezTo>
                  <a:cubicBezTo>
                    <a:pt x="1149" y="340"/>
                    <a:pt x="1100" y="322"/>
                    <a:pt x="1062" y="273"/>
                  </a:cubicBezTo>
                  <a:close/>
                  <a:moveTo>
                    <a:pt x="1376" y="427"/>
                  </a:moveTo>
                  <a:cubicBezTo>
                    <a:pt x="1342" y="476"/>
                    <a:pt x="1303" y="519"/>
                    <a:pt x="1239" y="528"/>
                  </a:cubicBezTo>
                  <a:cubicBezTo>
                    <a:pt x="1202" y="533"/>
                    <a:pt x="1166" y="546"/>
                    <a:pt x="1120" y="536"/>
                  </a:cubicBezTo>
                  <a:cubicBezTo>
                    <a:pt x="1156" y="486"/>
                    <a:pt x="1171" y="429"/>
                    <a:pt x="1213" y="386"/>
                  </a:cubicBezTo>
                  <a:cubicBezTo>
                    <a:pt x="1252" y="344"/>
                    <a:pt x="1295" y="316"/>
                    <a:pt x="1362" y="333"/>
                  </a:cubicBezTo>
                  <a:cubicBezTo>
                    <a:pt x="1350" y="350"/>
                    <a:pt x="1343" y="363"/>
                    <a:pt x="1334" y="375"/>
                  </a:cubicBezTo>
                  <a:cubicBezTo>
                    <a:pt x="1324" y="386"/>
                    <a:pt x="1311" y="396"/>
                    <a:pt x="1300" y="406"/>
                  </a:cubicBezTo>
                  <a:cubicBezTo>
                    <a:pt x="1290" y="415"/>
                    <a:pt x="1280" y="425"/>
                    <a:pt x="1270" y="434"/>
                  </a:cubicBezTo>
                  <a:cubicBezTo>
                    <a:pt x="1321" y="422"/>
                    <a:pt x="1354" y="387"/>
                    <a:pt x="1386" y="349"/>
                  </a:cubicBezTo>
                  <a:cubicBezTo>
                    <a:pt x="1402" y="381"/>
                    <a:pt x="1391" y="405"/>
                    <a:pt x="1376" y="427"/>
                  </a:cubicBezTo>
                  <a:close/>
                  <a:moveTo>
                    <a:pt x="2313" y="407"/>
                  </a:moveTo>
                  <a:cubicBezTo>
                    <a:pt x="2290" y="335"/>
                    <a:pt x="2238" y="284"/>
                    <a:pt x="2178" y="241"/>
                  </a:cubicBezTo>
                  <a:cubicBezTo>
                    <a:pt x="2110" y="192"/>
                    <a:pt x="2032" y="165"/>
                    <a:pt x="1949" y="139"/>
                  </a:cubicBezTo>
                  <a:cubicBezTo>
                    <a:pt x="1934" y="93"/>
                    <a:pt x="1918" y="46"/>
                    <a:pt x="1898" y="0"/>
                  </a:cubicBezTo>
                  <a:cubicBezTo>
                    <a:pt x="1843" y="0"/>
                    <a:pt x="1843" y="0"/>
                    <a:pt x="1843" y="0"/>
                  </a:cubicBezTo>
                  <a:cubicBezTo>
                    <a:pt x="1870" y="53"/>
                    <a:pt x="1893" y="108"/>
                    <a:pt x="1915" y="164"/>
                  </a:cubicBezTo>
                  <a:cubicBezTo>
                    <a:pt x="1895" y="180"/>
                    <a:pt x="1875" y="192"/>
                    <a:pt x="1858" y="208"/>
                  </a:cubicBezTo>
                  <a:cubicBezTo>
                    <a:pt x="1804" y="260"/>
                    <a:pt x="1767" y="323"/>
                    <a:pt x="1753" y="396"/>
                  </a:cubicBezTo>
                  <a:cubicBezTo>
                    <a:pt x="1746" y="430"/>
                    <a:pt x="1750" y="468"/>
                    <a:pt x="1751" y="504"/>
                  </a:cubicBezTo>
                  <a:cubicBezTo>
                    <a:pt x="1751" y="518"/>
                    <a:pt x="1763" y="524"/>
                    <a:pt x="1777" y="525"/>
                  </a:cubicBezTo>
                  <a:cubicBezTo>
                    <a:pt x="1817" y="529"/>
                    <a:pt x="1848" y="509"/>
                    <a:pt x="1878" y="490"/>
                  </a:cubicBezTo>
                  <a:cubicBezTo>
                    <a:pt x="1903" y="475"/>
                    <a:pt x="1923" y="453"/>
                    <a:pt x="1947" y="432"/>
                  </a:cubicBezTo>
                  <a:cubicBezTo>
                    <a:pt x="1962" y="496"/>
                    <a:pt x="1960" y="561"/>
                    <a:pt x="1961" y="630"/>
                  </a:cubicBezTo>
                  <a:cubicBezTo>
                    <a:pt x="1940" y="622"/>
                    <a:pt x="1923" y="612"/>
                    <a:pt x="1905" y="609"/>
                  </a:cubicBezTo>
                  <a:cubicBezTo>
                    <a:pt x="1859" y="601"/>
                    <a:pt x="1822" y="622"/>
                    <a:pt x="1792" y="651"/>
                  </a:cubicBezTo>
                  <a:cubicBezTo>
                    <a:pt x="1758" y="683"/>
                    <a:pt x="1734" y="723"/>
                    <a:pt x="1721" y="769"/>
                  </a:cubicBezTo>
                  <a:cubicBezTo>
                    <a:pt x="1714" y="793"/>
                    <a:pt x="1706" y="816"/>
                    <a:pt x="1697" y="840"/>
                  </a:cubicBezTo>
                  <a:cubicBezTo>
                    <a:pt x="1683" y="879"/>
                    <a:pt x="1663" y="914"/>
                    <a:pt x="1614" y="933"/>
                  </a:cubicBezTo>
                  <a:cubicBezTo>
                    <a:pt x="1661" y="950"/>
                    <a:pt x="1702" y="956"/>
                    <a:pt x="1739" y="944"/>
                  </a:cubicBezTo>
                  <a:cubicBezTo>
                    <a:pt x="1775" y="933"/>
                    <a:pt x="1806" y="906"/>
                    <a:pt x="1843" y="884"/>
                  </a:cubicBezTo>
                  <a:cubicBezTo>
                    <a:pt x="1856" y="983"/>
                    <a:pt x="1898" y="1069"/>
                    <a:pt x="1961" y="1152"/>
                  </a:cubicBezTo>
                  <a:cubicBezTo>
                    <a:pt x="1965" y="1144"/>
                    <a:pt x="1969" y="1139"/>
                    <a:pt x="1969" y="1135"/>
                  </a:cubicBezTo>
                  <a:cubicBezTo>
                    <a:pt x="1965" y="1084"/>
                    <a:pt x="1989" y="1040"/>
                    <a:pt x="2008" y="996"/>
                  </a:cubicBezTo>
                  <a:cubicBezTo>
                    <a:pt x="2024" y="959"/>
                    <a:pt x="2043" y="923"/>
                    <a:pt x="2061" y="887"/>
                  </a:cubicBezTo>
                  <a:cubicBezTo>
                    <a:pt x="2089" y="893"/>
                    <a:pt x="2120" y="900"/>
                    <a:pt x="2150" y="909"/>
                  </a:cubicBezTo>
                  <a:cubicBezTo>
                    <a:pt x="2181" y="917"/>
                    <a:pt x="2211" y="927"/>
                    <a:pt x="2243" y="937"/>
                  </a:cubicBezTo>
                  <a:cubicBezTo>
                    <a:pt x="2267" y="862"/>
                    <a:pt x="2225" y="800"/>
                    <a:pt x="2185" y="741"/>
                  </a:cubicBezTo>
                  <a:cubicBezTo>
                    <a:pt x="2144" y="679"/>
                    <a:pt x="2088" y="636"/>
                    <a:pt x="2008" y="639"/>
                  </a:cubicBezTo>
                  <a:cubicBezTo>
                    <a:pt x="2011" y="596"/>
                    <a:pt x="2015" y="557"/>
                    <a:pt x="2016" y="518"/>
                  </a:cubicBezTo>
                  <a:cubicBezTo>
                    <a:pt x="2016" y="480"/>
                    <a:pt x="2014" y="440"/>
                    <a:pt x="2013" y="394"/>
                  </a:cubicBezTo>
                  <a:cubicBezTo>
                    <a:pt x="2105" y="477"/>
                    <a:pt x="2206" y="519"/>
                    <a:pt x="2329" y="497"/>
                  </a:cubicBezTo>
                  <a:cubicBezTo>
                    <a:pt x="2337" y="465"/>
                    <a:pt x="2322" y="436"/>
                    <a:pt x="2313" y="407"/>
                  </a:cubicBezTo>
                  <a:close/>
                  <a:moveTo>
                    <a:pt x="1936" y="397"/>
                  </a:moveTo>
                  <a:cubicBezTo>
                    <a:pt x="1927" y="414"/>
                    <a:pt x="1917" y="432"/>
                    <a:pt x="1903" y="445"/>
                  </a:cubicBezTo>
                  <a:cubicBezTo>
                    <a:pt x="1869" y="477"/>
                    <a:pt x="1831" y="502"/>
                    <a:pt x="1781" y="505"/>
                  </a:cubicBezTo>
                  <a:cubicBezTo>
                    <a:pt x="1740" y="409"/>
                    <a:pt x="1819" y="236"/>
                    <a:pt x="1901" y="239"/>
                  </a:cubicBezTo>
                  <a:cubicBezTo>
                    <a:pt x="1907" y="300"/>
                    <a:pt x="1871" y="349"/>
                    <a:pt x="1850" y="410"/>
                  </a:cubicBezTo>
                  <a:cubicBezTo>
                    <a:pt x="1895" y="369"/>
                    <a:pt x="1905" y="315"/>
                    <a:pt x="1928" y="266"/>
                  </a:cubicBezTo>
                  <a:cubicBezTo>
                    <a:pt x="1962" y="312"/>
                    <a:pt x="1960" y="355"/>
                    <a:pt x="1936" y="397"/>
                  </a:cubicBezTo>
                  <a:close/>
                  <a:moveTo>
                    <a:pt x="1979" y="369"/>
                  </a:moveTo>
                  <a:cubicBezTo>
                    <a:pt x="2000" y="441"/>
                    <a:pt x="1999" y="510"/>
                    <a:pt x="1988" y="579"/>
                  </a:cubicBezTo>
                  <a:cubicBezTo>
                    <a:pt x="1966" y="458"/>
                    <a:pt x="1963" y="403"/>
                    <a:pt x="1979" y="369"/>
                  </a:cubicBezTo>
                  <a:close/>
                  <a:moveTo>
                    <a:pt x="1829" y="837"/>
                  </a:moveTo>
                  <a:cubicBezTo>
                    <a:pt x="1822" y="884"/>
                    <a:pt x="1782" y="899"/>
                    <a:pt x="1747" y="919"/>
                  </a:cubicBezTo>
                  <a:cubicBezTo>
                    <a:pt x="1729" y="930"/>
                    <a:pt x="1707" y="936"/>
                    <a:pt x="1683" y="925"/>
                  </a:cubicBezTo>
                  <a:cubicBezTo>
                    <a:pt x="1701" y="881"/>
                    <a:pt x="1720" y="842"/>
                    <a:pt x="1732" y="801"/>
                  </a:cubicBezTo>
                  <a:cubicBezTo>
                    <a:pt x="1743" y="766"/>
                    <a:pt x="1763" y="739"/>
                    <a:pt x="1785" y="712"/>
                  </a:cubicBezTo>
                  <a:cubicBezTo>
                    <a:pt x="1803" y="690"/>
                    <a:pt x="1826" y="677"/>
                    <a:pt x="1858" y="681"/>
                  </a:cubicBezTo>
                  <a:cubicBezTo>
                    <a:pt x="1842" y="706"/>
                    <a:pt x="1827" y="728"/>
                    <a:pt x="1812" y="750"/>
                  </a:cubicBezTo>
                  <a:cubicBezTo>
                    <a:pt x="1831" y="739"/>
                    <a:pt x="1845" y="724"/>
                    <a:pt x="1861" y="710"/>
                  </a:cubicBezTo>
                  <a:cubicBezTo>
                    <a:pt x="1876" y="698"/>
                    <a:pt x="1891" y="682"/>
                    <a:pt x="1917" y="691"/>
                  </a:cubicBezTo>
                  <a:cubicBezTo>
                    <a:pt x="1899" y="715"/>
                    <a:pt x="1882" y="736"/>
                    <a:pt x="1866" y="759"/>
                  </a:cubicBezTo>
                  <a:cubicBezTo>
                    <a:pt x="1851" y="783"/>
                    <a:pt x="1856" y="818"/>
                    <a:pt x="1829" y="837"/>
                  </a:cubicBezTo>
                  <a:close/>
                  <a:moveTo>
                    <a:pt x="2125" y="708"/>
                  </a:moveTo>
                  <a:cubicBezTo>
                    <a:pt x="2175" y="755"/>
                    <a:pt x="2209" y="812"/>
                    <a:pt x="2228" y="878"/>
                  </a:cubicBezTo>
                  <a:cubicBezTo>
                    <a:pt x="2230" y="886"/>
                    <a:pt x="2228" y="896"/>
                    <a:pt x="2228" y="902"/>
                  </a:cubicBezTo>
                  <a:cubicBezTo>
                    <a:pt x="2194" y="895"/>
                    <a:pt x="2162" y="887"/>
                    <a:pt x="2130" y="882"/>
                  </a:cubicBezTo>
                  <a:cubicBezTo>
                    <a:pt x="2101" y="877"/>
                    <a:pt x="2076" y="868"/>
                    <a:pt x="2060" y="850"/>
                  </a:cubicBezTo>
                  <a:cubicBezTo>
                    <a:pt x="2057" y="817"/>
                    <a:pt x="2054" y="790"/>
                    <a:pt x="2051" y="758"/>
                  </a:cubicBezTo>
                  <a:cubicBezTo>
                    <a:pt x="2078" y="775"/>
                    <a:pt x="2101" y="790"/>
                    <a:pt x="2123" y="805"/>
                  </a:cubicBezTo>
                  <a:cubicBezTo>
                    <a:pt x="2098" y="769"/>
                    <a:pt x="2059" y="747"/>
                    <a:pt x="2048" y="703"/>
                  </a:cubicBezTo>
                  <a:cubicBezTo>
                    <a:pt x="2083" y="685"/>
                    <a:pt x="2101" y="685"/>
                    <a:pt x="2125" y="708"/>
                  </a:cubicBezTo>
                  <a:close/>
                  <a:moveTo>
                    <a:pt x="2011" y="942"/>
                  </a:moveTo>
                  <a:cubicBezTo>
                    <a:pt x="1986" y="989"/>
                    <a:pt x="1959" y="1035"/>
                    <a:pt x="1945" y="1092"/>
                  </a:cubicBezTo>
                  <a:cubicBezTo>
                    <a:pt x="1930" y="1065"/>
                    <a:pt x="1912" y="1038"/>
                    <a:pt x="1900" y="1009"/>
                  </a:cubicBezTo>
                  <a:cubicBezTo>
                    <a:pt x="1877" y="956"/>
                    <a:pt x="1862" y="901"/>
                    <a:pt x="1866" y="843"/>
                  </a:cubicBezTo>
                  <a:cubicBezTo>
                    <a:pt x="1870" y="774"/>
                    <a:pt x="1894" y="744"/>
                    <a:pt x="1955" y="731"/>
                  </a:cubicBezTo>
                  <a:cubicBezTo>
                    <a:pt x="1948" y="777"/>
                    <a:pt x="1935" y="823"/>
                    <a:pt x="1945" y="870"/>
                  </a:cubicBezTo>
                  <a:cubicBezTo>
                    <a:pt x="1959" y="826"/>
                    <a:pt x="1960" y="778"/>
                    <a:pt x="1986" y="738"/>
                  </a:cubicBezTo>
                  <a:cubicBezTo>
                    <a:pt x="1992" y="740"/>
                    <a:pt x="1995" y="741"/>
                    <a:pt x="1997" y="742"/>
                  </a:cubicBezTo>
                  <a:cubicBezTo>
                    <a:pt x="1999" y="744"/>
                    <a:pt x="2002" y="746"/>
                    <a:pt x="2003" y="748"/>
                  </a:cubicBezTo>
                  <a:cubicBezTo>
                    <a:pt x="2042" y="811"/>
                    <a:pt x="2046" y="876"/>
                    <a:pt x="2011" y="942"/>
                  </a:cubicBezTo>
                  <a:close/>
                  <a:moveTo>
                    <a:pt x="2001" y="341"/>
                  </a:moveTo>
                  <a:cubicBezTo>
                    <a:pt x="1987" y="319"/>
                    <a:pt x="1979" y="292"/>
                    <a:pt x="1988" y="260"/>
                  </a:cubicBezTo>
                  <a:cubicBezTo>
                    <a:pt x="2030" y="286"/>
                    <a:pt x="2069" y="310"/>
                    <a:pt x="2108" y="334"/>
                  </a:cubicBezTo>
                  <a:cubicBezTo>
                    <a:pt x="2110" y="331"/>
                    <a:pt x="2111" y="329"/>
                    <a:pt x="2113" y="327"/>
                  </a:cubicBezTo>
                  <a:cubicBezTo>
                    <a:pt x="2078" y="297"/>
                    <a:pt x="2042" y="267"/>
                    <a:pt x="2007" y="236"/>
                  </a:cubicBezTo>
                  <a:cubicBezTo>
                    <a:pt x="2036" y="215"/>
                    <a:pt x="2082" y="215"/>
                    <a:pt x="2150" y="250"/>
                  </a:cubicBezTo>
                  <a:cubicBezTo>
                    <a:pt x="2239" y="296"/>
                    <a:pt x="2292" y="373"/>
                    <a:pt x="2308" y="477"/>
                  </a:cubicBezTo>
                  <a:cubicBezTo>
                    <a:pt x="2190" y="501"/>
                    <a:pt x="2059" y="434"/>
                    <a:pt x="2001" y="3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0" y="0"/>
              <a:ext cx="9055459" cy="6922235"/>
            </a:xfrm>
            <a:custGeom>
              <a:avLst/>
              <a:gdLst/>
              <a:ahLst/>
              <a:cxnLst/>
              <a:rect l="0" t="0" r="r" b="b"/>
              <a:pathLst>
                <a:path w="2851" h="2178">
                  <a:moveTo>
                    <a:pt x="121" y="116"/>
                  </a:moveTo>
                  <a:cubicBezTo>
                    <a:pt x="137" y="79"/>
                    <a:pt x="133" y="40"/>
                    <a:pt x="12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5" y="54"/>
                    <a:pt x="113" y="105"/>
                    <a:pt x="76" y="151"/>
                  </a:cubicBezTo>
                  <a:cubicBezTo>
                    <a:pt x="54" y="179"/>
                    <a:pt x="37" y="212"/>
                    <a:pt x="0" y="237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3" y="259"/>
                    <a:pt x="5" y="259"/>
                    <a:pt x="7" y="257"/>
                  </a:cubicBezTo>
                  <a:cubicBezTo>
                    <a:pt x="59" y="222"/>
                    <a:pt x="97" y="173"/>
                    <a:pt x="121" y="116"/>
                  </a:cubicBezTo>
                  <a:close/>
                  <a:moveTo>
                    <a:pt x="39" y="0"/>
                  </a:moveTo>
                  <a:cubicBezTo>
                    <a:pt x="38" y="7"/>
                    <a:pt x="37" y="14"/>
                    <a:pt x="37" y="21"/>
                  </a:cubicBezTo>
                  <a:cubicBezTo>
                    <a:pt x="36" y="34"/>
                    <a:pt x="35" y="48"/>
                    <a:pt x="35" y="62"/>
                  </a:cubicBezTo>
                  <a:cubicBezTo>
                    <a:pt x="48" y="42"/>
                    <a:pt x="55" y="21"/>
                    <a:pt x="58" y="0"/>
                  </a:cubicBezTo>
                  <a:lnTo>
                    <a:pt x="39" y="0"/>
                  </a:lnTo>
                  <a:close/>
                  <a:moveTo>
                    <a:pt x="897" y="1289"/>
                  </a:moveTo>
                  <a:cubicBezTo>
                    <a:pt x="932" y="1215"/>
                    <a:pt x="971" y="1143"/>
                    <a:pt x="1039" y="1087"/>
                  </a:cubicBezTo>
                  <a:cubicBezTo>
                    <a:pt x="1119" y="1180"/>
                    <a:pt x="1292" y="1206"/>
                    <a:pt x="1434" y="1083"/>
                  </a:cubicBezTo>
                  <a:cubicBezTo>
                    <a:pt x="1428" y="1036"/>
                    <a:pt x="1391" y="1016"/>
                    <a:pt x="1352" y="1000"/>
                  </a:cubicBezTo>
                  <a:cubicBezTo>
                    <a:pt x="1330" y="991"/>
                    <a:pt x="1305" y="986"/>
                    <a:pt x="1282" y="979"/>
                  </a:cubicBezTo>
                  <a:cubicBezTo>
                    <a:pt x="1312" y="919"/>
                    <a:pt x="1341" y="863"/>
                    <a:pt x="1371" y="804"/>
                  </a:cubicBezTo>
                  <a:cubicBezTo>
                    <a:pt x="1360" y="797"/>
                    <a:pt x="1353" y="790"/>
                    <a:pt x="1346" y="790"/>
                  </a:cubicBezTo>
                  <a:cubicBezTo>
                    <a:pt x="1284" y="782"/>
                    <a:pt x="1223" y="795"/>
                    <a:pt x="1168" y="823"/>
                  </a:cubicBezTo>
                  <a:cubicBezTo>
                    <a:pt x="1126" y="844"/>
                    <a:pt x="1101" y="885"/>
                    <a:pt x="1075" y="923"/>
                  </a:cubicBezTo>
                  <a:cubicBezTo>
                    <a:pt x="1051" y="958"/>
                    <a:pt x="1040" y="996"/>
                    <a:pt x="1034" y="1037"/>
                  </a:cubicBezTo>
                  <a:cubicBezTo>
                    <a:pt x="1031" y="1052"/>
                    <a:pt x="1029" y="1067"/>
                    <a:pt x="1005" y="1073"/>
                  </a:cubicBezTo>
                  <a:cubicBezTo>
                    <a:pt x="1024" y="1014"/>
                    <a:pt x="1017" y="957"/>
                    <a:pt x="1002" y="901"/>
                  </a:cubicBezTo>
                  <a:cubicBezTo>
                    <a:pt x="987" y="843"/>
                    <a:pt x="950" y="797"/>
                    <a:pt x="907" y="754"/>
                  </a:cubicBezTo>
                  <a:cubicBezTo>
                    <a:pt x="849" y="813"/>
                    <a:pt x="829" y="885"/>
                    <a:pt x="827" y="963"/>
                  </a:cubicBezTo>
                  <a:cubicBezTo>
                    <a:pt x="825" y="1041"/>
                    <a:pt x="847" y="1112"/>
                    <a:pt x="907" y="1169"/>
                  </a:cubicBezTo>
                  <a:cubicBezTo>
                    <a:pt x="825" y="1294"/>
                    <a:pt x="782" y="1427"/>
                    <a:pt x="792" y="1577"/>
                  </a:cubicBezTo>
                  <a:cubicBezTo>
                    <a:pt x="693" y="1474"/>
                    <a:pt x="625" y="1351"/>
                    <a:pt x="567" y="1222"/>
                  </a:cubicBezTo>
                  <a:cubicBezTo>
                    <a:pt x="587" y="1205"/>
                    <a:pt x="606" y="1191"/>
                    <a:pt x="622" y="1174"/>
                  </a:cubicBezTo>
                  <a:cubicBezTo>
                    <a:pt x="674" y="1120"/>
                    <a:pt x="707" y="1056"/>
                    <a:pt x="718" y="982"/>
                  </a:cubicBezTo>
                  <a:cubicBezTo>
                    <a:pt x="723" y="947"/>
                    <a:pt x="718" y="910"/>
                    <a:pt x="715" y="874"/>
                  </a:cubicBezTo>
                  <a:cubicBezTo>
                    <a:pt x="714" y="860"/>
                    <a:pt x="702" y="855"/>
                    <a:pt x="687" y="854"/>
                  </a:cubicBezTo>
                  <a:cubicBezTo>
                    <a:pt x="648" y="852"/>
                    <a:pt x="617" y="874"/>
                    <a:pt x="588" y="894"/>
                  </a:cubicBezTo>
                  <a:cubicBezTo>
                    <a:pt x="564" y="910"/>
                    <a:pt x="545" y="933"/>
                    <a:pt x="522" y="956"/>
                  </a:cubicBezTo>
                  <a:cubicBezTo>
                    <a:pt x="505" y="892"/>
                    <a:pt x="503" y="827"/>
                    <a:pt x="499" y="758"/>
                  </a:cubicBezTo>
                  <a:cubicBezTo>
                    <a:pt x="520" y="765"/>
                    <a:pt x="538" y="774"/>
                    <a:pt x="556" y="776"/>
                  </a:cubicBezTo>
                  <a:cubicBezTo>
                    <a:pt x="601" y="783"/>
                    <a:pt x="637" y="760"/>
                    <a:pt x="667" y="729"/>
                  </a:cubicBezTo>
                  <a:cubicBezTo>
                    <a:pt x="699" y="695"/>
                    <a:pt x="721" y="654"/>
                    <a:pt x="731" y="608"/>
                  </a:cubicBezTo>
                  <a:cubicBezTo>
                    <a:pt x="737" y="584"/>
                    <a:pt x="745" y="560"/>
                    <a:pt x="752" y="535"/>
                  </a:cubicBezTo>
                  <a:cubicBezTo>
                    <a:pt x="764" y="496"/>
                    <a:pt x="782" y="460"/>
                    <a:pt x="831" y="438"/>
                  </a:cubicBezTo>
                  <a:cubicBezTo>
                    <a:pt x="783" y="424"/>
                    <a:pt x="741" y="420"/>
                    <a:pt x="705" y="433"/>
                  </a:cubicBezTo>
                  <a:cubicBezTo>
                    <a:pt x="670" y="447"/>
                    <a:pt x="640" y="475"/>
                    <a:pt x="604" y="498"/>
                  </a:cubicBezTo>
                  <a:cubicBezTo>
                    <a:pt x="587" y="400"/>
                    <a:pt x="540" y="316"/>
                    <a:pt x="474" y="237"/>
                  </a:cubicBezTo>
                  <a:cubicBezTo>
                    <a:pt x="470" y="245"/>
                    <a:pt x="466" y="250"/>
                    <a:pt x="466" y="254"/>
                  </a:cubicBezTo>
                  <a:cubicBezTo>
                    <a:pt x="473" y="305"/>
                    <a:pt x="451" y="350"/>
                    <a:pt x="434" y="395"/>
                  </a:cubicBezTo>
                  <a:cubicBezTo>
                    <a:pt x="420" y="433"/>
                    <a:pt x="402" y="469"/>
                    <a:pt x="386" y="507"/>
                  </a:cubicBezTo>
                  <a:cubicBezTo>
                    <a:pt x="358" y="501"/>
                    <a:pt x="327" y="496"/>
                    <a:pt x="296" y="489"/>
                  </a:cubicBezTo>
                  <a:cubicBezTo>
                    <a:pt x="265" y="482"/>
                    <a:pt x="235" y="474"/>
                    <a:pt x="202" y="466"/>
                  </a:cubicBezTo>
                  <a:cubicBezTo>
                    <a:pt x="182" y="541"/>
                    <a:pt x="227" y="601"/>
                    <a:pt x="269" y="658"/>
                  </a:cubicBezTo>
                  <a:cubicBezTo>
                    <a:pt x="314" y="718"/>
                    <a:pt x="371" y="759"/>
                    <a:pt x="452" y="751"/>
                  </a:cubicBezTo>
                  <a:cubicBezTo>
                    <a:pt x="451" y="794"/>
                    <a:pt x="448" y="833"/>
                    <a:pt x="450" y="872"/>
                  </a:cubicBezTo>
                  <a:cubicBezTo>
                    <a:pt x="451" y="911"/>
                    <a:pt x="455" y="950"/>
                    <a:pt x="459" y="996"/>
                  </a:cubicBezTo>
                  <a:cubicBezTo>
                    <a:pt x="362" y="918"/>
                    <a:pt x="259" y="881"/>
                    <a:pt x="137" y="909"/>
                  </a:cubicBezTo>
                  <a:cubicBezTo>
                    <a:pt x="132" y="942"/>
                    <a:pt x="147" y="970"/>
                    <a:pt x="158" y="998"/>
                  </a:cubicBezTo>
                  <a:cubicBezTo>
                    <a:pt x="184" y="1069"/>
                    <a:pt x="239" y="1117"/>
                    <a:pt x="301" y="1158"/>
                  </a:cubicBezTo>
                  <a:cubicBezTo>
                    <a:pt x="371" y="1203"/>
                    <a:pt x="451" y="1226"/>
                    <a:pt x="534" y="1248"/>
                  </a:cubicBezTo>
                  <a:cubicBezTo>
                    <a:pt x="575" y="1355"/>
                    <a:pt x="625" y="1462"/>
                    <a:pt x="693" y="1558"/>
                  </a:cubicBezTo>
                  <a:cubicBezTo>
                    <a:pt x="760" y="1653"/>
                    <a:pt x="837" y="1741"/>
                    <a:pt x="912" y="1836"/>
                  </a:cubicBezTo>
                  <a:cubicBezTo>
                    <a:pt x="883" y="1826"/>
                    <a:pt x="856" y="1818"/>
                    <a:pt x="830" y="1809"/>
                  </a:cubicBezTo>
                  <a:cubicBezTo>
                    <a:pt x="751" y="1649"/>
                    <a:pt x="633" y="1547"/>
                    <a:pt x="446" y="1532"/>
                  </a:cubicBezTo>
                  <a:cubicBezTo>
                    <a:pt x="441" y="1593"/>
                    <a:pt x="459" y="1644"/>
                    <a:pt x="495" y="1687"/>
                  </a:cubicBezTo>
                  <a:cubicBezTo>
                    <a:pt x="528" y="1727"/>
                    <a:pt x="568" y="1763"/>
                    <a:pt x="607" y="1803"/>
                  </a:cubicBezTo>
                  <a:cubicBezTo>
                    <a:pt x="493" y="1813"/>
                    <a:pt x="395" y="1861"/>
                    <a:pt x="296" y="1920"/>
                  </a:cubicBezTo>
                  <a:cubicBezTo>
                    <a:pt x="280" y="1912"/>
                    <a:pt x="261" y="1904"/>
                    <a:pt x="243" y="1894"/>
                  </a:cubicBezTo>
                  <a:cubicBezTo>
                    <a:pt x="166" y="1849"/>
                    <a:pt x="87" y="1856"/>
                    <a:pt x="9" y="1889"/>
                  </a:cubicBezTo>
                  <a:cubicBezTo>
                    <a:pt x="6" y="1890"/>
                    <a:pt x="3" y="1891"/>
                    <a:pt x="0" y="1892"/>
                  </a:cubicBezTo>
                  <a:cubicBezTo>
                    <a:pt x="0" y="1917"/>
                    <a:pt x="0" y="1917"/>
                    <a:pt x="0" y="1917"/>
                  </a:cubicBezTo>
                  <a:cubicBezTo>
                    <a:pt x="67" y="1891"/>
                    <a:pt x="155" y="1891"/>
                    <a:pt x="198" y="1924"/>
                  </a:cubicBezTo>
                  <a:cubicBezTo>
                    <a:pt x="150" y="1930"/>
                    <a:pt x="100" y="1937"/>
                    <a:pt x="50" y="1943"/>
                  </a:cubicBezTo>
                  <a:cubicBezTo>
                    <a:pt x="51" y="1946"/>
                    <a:pt x="51" y="1949"/>
                    <a:pt x="51" y="1952"/>
                  </a:cubicBezTo>
                  <a:cubicBezTo>
                    <a:pt x="106" y="1957"/>
                    <a:pt x="162" y="1936"/>
                    <a:pt x="218" y="1955"/>
                  </a:cubicBezTo>
                  <a:cubicBezTo>
                    <a:pt x="155" y="2028"/>
                    <a:pt x="74" y="2038"/>
                    <a:pt x="0" y="2010"/>
                  </a:cubicBezTo>
                  <a:cubicBezTo>
                    <a:pt x="0" y="2030"/>
                    <a:pt x="0" y="2030"/>
                    <a:pt x="0" y="2030"/>
                  </a:cubicBezTo>
                  <a:cubicBezTo>
                    <a:pt x="39" y="2043"/>
                    <a:pt x="79" y="2049"/>
                    <a:pt x="122" y="2044"/>
                  </a:cubicBezTo>
                  <a:cubicBezTo>
                    <a:pt x="123" y="2044"/>
                    <a:pt x="124" y="2046"/>
                    <a:pt x="125" y="2047"/>
                  </a:cubicBezTo>
                  <a:cubicBezTo>
                    <a:pt x="98" y="2082"/>
                    <a:pt x="74" y="2121"/>
                    <a:pt x="55" y="2160"/>
                  </a:cubicBezTo>
                  <a:cubicBezTo>
                    <a:pt x="78" y="2160"/>
                    <a:pt x="78" y="2160"/>
                    <a:pt x="78" y="2160"/>
                  </a:cubicBezTo>
                  <a:cubicBezTo>
                    <a:pt x="103" y="2111"/>
                    <a:pt x="136" y="2067"/>
                    <a:pt x="176" y="2026"/>
                  </a:cubicBezTo>
                  <a:cubicBezTo>
                    <a:pt x="189" y="2013"/>
                    <a:pt x="203" y="2017"/>
                    <a:pt x="219" y="2024"/>
                  </a:cubicBezTo>
                  <a:cubicBezTo>
                    <a:pt x="188" y="2070"/>
                    <a:pt x="157" y="2115"/>
                    <a:pt x="127" y="2160"/>
                  </a:cubicBezTo>
                  <a:cubicBezTo>
                    <a:pt x="138" y="2160"/>
                    <a:pt x="138" y="2160"/>
                    <a:pt x="138" y="2160"/>
                  </a:cubicBezTo>
                  <a:cubicBezTo>
                    <a:pt x="171" y="2122"/>
                    <a:pt x="205" y="2083"/>
                    <a:pt x="245" y="2037"/>
                  </a:cubicBezTo>
                  <a:cubicBezTo>
                    <a:pt x="248" y="2088"/>
                    <a:pt x="233" y="2127"/>
                    <a:pt x="210" y="2160"/>
                  </a:cubicBezTo>
                  <a:cubicBezTo>
                    <a:pt x="236" y="2160"/>
                    <a:pt x="236" y="2160"/>
                    <a:pt x="236" y="2160"/>
                  </a:cubicBezTo>
                  <a:cubicBezTo>
                    <a:pt x="241" y="2153"/>
                    <a:pt x="246" y="2146"/>
                    <a:pt x="251" y="2140"/>
                  </a:cubicBezTo>
                  <a:cubicBezTo>
                    <a:pt x="252" y="2139"/>
                    <a:pt x="254" y="2139"/>
                    <a:pt x="259" y="2139"/>
                  </a:cubicBezTo>
                  <a:cubicBezTo>
                    <a:pt x="261" y="2146"/>
                    <a:pt x="263" y="2153"/>
                    <a:pt x="265" y="2160"/>
                  </a:cubicBezTo>
                  <a:cubicBezTo>
                    <a:pt x="286" y="2160"/>
                    <a:pt x="286" y="2160"/>
                    <a:pt x="286" y="2160"/>
                  </a:cubicBezTo>
                  <a:cubicBezTo>
                    <a:pt x="283" y="2146"/>
                    <a:pt x="282" y="2133"/>
                    <a:pt x="282" y="2121"/>
                  </a:cubicBezTo>
                  <a:cubicBezTo>
                    <a:pt x="282" y="2089"/>
                    <a:pt x="277" y="2050"/>
                    <a:pt x="318" y="2027"/>
                  </a:cubicBezTo>
                  <a:cubicBezTo>
                    <a:pt x="340" y="2066"/>
                    <a:pt x="340" y="2109"/>
                    <a:pt x="357" y="2146"/>
                  </a:cubicBezTo>
                  <a:cubicBezTo>
                    <a:pt x="370" y="2104"/>
                    <a:pt x="348" y="2065"/>
                    <a:pt x="347" y="2021"/>
                  </a:cubicBezTo>
                  <a:cubicBezTo>
                    <a:pt x="377" y="2032"/>
                    <a:pt x="399" y="2049"/>
                    <a:pt x="409" y="2076"/>
                  </a:cubicBezTo>
                  <a:cubicBezTo>
                    <a:pt x="420" y="2105"/>
                    <a:pt x="425" y="2133"/>
                    <a:pt x="427" y="2160"/>
                  </a:cubicBezTo>
                  <a:cubicBezTo>
                    <a:pt x="448" y="2160"/>
                    <a:pt x="448" y="2160"/>
                    <a:pt x="448" y="2160"/>
                  </a:cubicBezTo>
                  <a:cubicBezTo>
                    <a:pt x="448" y="2159"/>
                    <a:pt x="448" y="2158"/>
                    <a:pt x="448" y="2157"/>
                  </a:cubicBezTo>
                  <a:cubicBezTo>
                    <a:pt x="447" y="2076"/>
                    <a:pt x="410" y="2010"/>
                    <a:pt x="340" y="1955"/>
                  </a:cubicBezTo>
                  <a:cubicBezTo>
                    <a:pt x="444" y="1898"/>
                    <a:pt x="546" y="1863"/>
                    <a:pt x="664" y="1865"/>
                  </a:cubicBezTo>
                  <a:cubicBezTo>
                    <a:pt x="580" y="1945"/>
                    <a:pt x="544" y="2038"/>
                    <a:pt x="564" y="2149"/>
                  </a:cubicBezTo>
                  <a:cubicBezTo>
                    <a:pt x="668" y="2178"/>
                    <a:pt x="832" y="2049"/>
                    <a:pt x="839" y="1886"/>
                  </a:cubicBezTo>
                  <a:cubicBezTo>
                    <a:pt x="915" y="1909"/>
                    <a:pt x="985" y="1941"/>
                    <a:pt x="1037" y="2003"/>
                  </a:cubicBezTo>
                  <a:cubicBezTo>
                    <a:pt x="1053" y="2022"/>
                    <a:pt x="1066" y="2043"/>
                    <a:pt x="1093" y="2048"/>
                  </a:cubicBezTo>
                  <a:cubicBezTo>
                    <a:pt x="1101" y="2050"/>
                    <a:pt x="1109" y="2059"/>
                    <a:pt x="1114" y="2067"/>
                  </a:cubicBezTo>
                  <a:cubicBezTo>
                    <a:pt x="1135" y="2097"/>
                    <a:pt x="1154" y="2128"/>
                    <a:pt x="1170" y="2160"/>
                  </a:cubicBezTo>
                  <a:cubicBezTo>
                    <a:pt x="1198" y="2160"/>
                    <a:pt x="1198" y="2160"/>
                    <a:pt x="1198" y="2160"/>
                  </a:cubicBezTo>
                  <a:cubicBezTo>
                    <a:pt x="1194" y="2144"/>
                    <a:pt x="1194" y="2126"/>
                    <a:pt x="1201" y="2105"/>
                  </a:cubicBezTo>
                  <a:cubicBezTo>
                    <a:pt x="1178" y="2119"/>
                    <a:pt x="1167" y="2114"/>
                    <a:pt x="1159" y="2097"/>
                  </a:cubicBezTo>
                  <a:cubicBezTo>
                    <a:pt x="1153" y="2083"/>
                    <a:pt x="1142" y="2071"/>
                    <a:pt x="1137" y="2056"/>
                  </a:cubicBezTo>
                  <a:cubicBezTo>
                    <a:pt x="1130" y="2034"/>
                    <a:pt x="1117" y="2021"/>
                    <a:pt x="1092" y="2020"/>
                  </a:cubicBezTo>
                  <a:cubicBezTo>
                    <a:pt x="1089" y="1975"/>
                    <a:pt x="1056" y="1957"/>
                    <a:pt x="1023" y="1941"/>
                  </a:cubicBezTo>
                  <a:cubicBezTo>
                    <a:pt x="965" y="1913"/>
                    <a:pt x="910" y="1881"/>
                    <a:pt x="847" y="1863"/>
                  </a:cubicBezTo>
                  <a:cubicBezTo>
                    <a:pt x="831" y="1859"/>
                    <a:pt x="822" y="1852"/>
                    <a:pt x="831" y="1835"/>
                  </a:cubicBezTo>
                  <a:cubicBezTo>
                    <a:pt x="902" y="1842"/>
                    <a:pt x="952" y="1895"/>
                    <a:pt x="1016" y="1919"/>
                  </a:cubicBezTo>
                  <a:cubicBezTo>
                    <a:pt x="1014" y="1909"/>
                    <a:pt x="1011" y="1900"/>
                    <a:pt x="1005" y="1894"/>
                  </a:cubicBezTo>
                  <a:cubicBezTo>
                    <a:pt x="941" y="1822"/>
                    <a:pt x="878" y="1749"/>
                    <a:pt x="812" y="1679"/>
                  </a:cubicBezTo>
                  <a:cubicBezTo>
                    <a:pt x="749" y="1611"/>
                    <a:pt x="698" y="1534"/>
                    <a:pt x="652" y="1454"/>
                  </a:cubicBezTo>
                  <a:cubicBezTo>
                    <a:pt x="643" y="1438"/>
                    <a:pt x="636" y="1422"/>
                    <a:pt x="629" y="1406"/>
                  </a:cubicBezTo>
                  <a:cubicBezTo>
                    <a:pt x="655" y="1433"/>
                    <a:pt x="672" y="1465"/>
                    <a:pt x="693" y="1494"/>
                  </a:cubicBezTo>
                  <a:cubicBezTo>
                    <a:pt x="765" y="1594"/>
                    <a:pt x="844" y="1687"/>
                    <a:pt x="927" y="1778"/>
                  </a:cubicBezTo>
                  <a:cubicBezTo>
                    <a:pt x="994" y="1853"/>
                    <a:pt x="1064" y="1925"/>
                    <a:pt x="1133" y="1999"/>
                  </a:cubicBezTo>
                  <a:cubicBezTo>
                    <a:pt x="1180" y="2048"/>
                    <a:pt x="1218" y="2102"/>
                    <a:pt x="1251" y="2160"/>
                  </a:cubicBezTo>
                  <a:cubicBezTo>
                    <a:pt x="1275" y="2160"/>
                    <a:pt x="1275" y="2160"/>
                    <a:pt x="1275" y="2160"/>
                  </a:cubicBezTo>
                  <a:cubicBezTo>
                    <a:pt x="1240" y="2096"/>
                    <a:pt x="1196" y="2036"/>
                    <a:pt x="1145" y="1980"/>
                  </a:cubicBezTo>
                  <a:cubicBezTo>
                    <a:pt x="1136" y="1970"/>
                    <a:pt x="1128" y="1959"/>
                    <a:pt x="1118" y="1945"/>
                  </a:cubicBezTo>
                  <a:cubicBezTo>
                    <a:pt x="1128" y="1941"/>
                    <a:pt x="1135" y="1937"/>
                    <a:pt x="1142" y="1935"/>
                  </a:cubicBezTo>
                  <a:cubicBezTo>
                    <a:pt x="1221" y="1912"/>
                    <a:pt x="1263" y="1851"/>
                    <a:pt x="1290" y="1781"/>
                  </a:cubicBezTo>
                  <a:cubicBezTo>
                    <a:pt x="1305" y="1742"/>
                    <a:pt x="1309" y="1699"/>
                    <a:pt x="1313" y="1657"/>
                  </a:cubicBezTo>
                  <a:cubicBezTo>
                    <a:pt x="1315" y="1627"/>
                    <a:pt x="1307" y="1597"/>
                    <a:pt x="1304" y="1566"/>
                  </a:cubicBezTo>
                  <a:cubicBezTo>
                    <a:pt x="1252" y="1562"/>
                    <a:pt x="1221" y="1597"/>
                    <a:pt x="1180" y="1621"/>
                  </a:cubicBezTo>
                  <a:cubicBezTo>
                    <a:pt x="1167" y="1517"/>
                    <a:pt x="1118" y="1434"/>
                    <a:pt x="1057" y="1353"/>
                  </a:cubicBezTo>
                  <a:cubicBezTo>
                    <a:pt x="1050" y="1356"/>
                    <a:pt x="1041" y="1358"/>
                    <a:pt x="1037" y="1364"/>
                  </a:cubicBezTo>
                  <a:cubicBezTo>
                    <a:pt x="977" y="1434"/>
                    <a:pt x="937" y="1511"/>
                    <a:pt x="945" y="1608"/>
                  </a:cubicBezTo>
                  <a:cubicBezTo>
                    <a:pt x="950" y="1669"/>
                    <a:pt x="952" y="1730"/>
                    <a:pt x="971" y="1790"/>
                  </a:cubicBezTo>
                  <a:cubicBezTo>
                    <a:pt x="886" y="1704"/>
                    <a:pt x="834" y="1605"/>
                    <a:pt x="850" y="1480"/>
                  </a:cubicBezTo>
                  <a:cubicBezTo>
                    <a:pt x="858" y="1414"/>
                    <a:pt x="868" y="1349"/>
                    <a:pt x="897" y="1289"/>
                  </a:cubicBezTo>
                  <a:close/>
                  <a:moveTo>
                    <a:pt x="1414" y="1071"/>
                  </a:moveTo>
                  <a:cubicBezTo>
                    <a:pt x="1355" y="1124"/>
                    <a:pt x="1290" y="1149"/>
                    <a:pt x="1216" y="1147"/>
                  </a:cubicBezTo>
                  <a:cubicBezTo>
                    <a:pt x="1180" y="1146"/>
                    <a:pt x="1145" y="1138"/>
                    <a:pt x="1119" y="1101"/>
                  </a:cubicBezTo>
                  <a:cubicBezTo>
                    <a:pt x="1178" y="1089"/>
                    <a:pt x="1236" y="1094"/>
                    <a:pt x="1288" y="1066"/>
                  </a:cubicBezTo>
                  <a:cubicBezTo>
                    <a:pt x="1249" y="1067"/>
                    <a:pt x="1209" y="1068"/>
                    <a:pt x="1161" y="1069"/>
                  </a:cubicBezTo>
                  <a:cubicBezTo>
                    <a:pt x="1197" y="1045"/>
                    <a:pt x="1227" y="1025"/>
                    <a:pt x="1257" y="1006"/>
                  </a:cubicBezTo>
                  <a:cubicBezTo>
                    <a:pt x="1260" y="1004"/>
                    <a:pt x="1265" y="1004"/>
                    <a:pt x="1269" y="1005"/>
                  </a:cubicBezTo>
                  <a:cubicBezTo>
                    <a:pt x="1324" y="1008"/>
                    <a:pt x="1373" y="1024"/>
                    <a:pt x="1414" y="1071"/>
                  </a:cubicBezTo>
                  <a:close/>
                  <a:moveTo>
                    <a:pt x="1093" y="932"/>
                  </a:moveTo>
                  <a:cubicBezTo>
                    <a:pt x="1125" y="882"/>
                    <a:pt x="1162" y="837"/>
                    <a:pt x="1225" y="825"/>
                  </a:cubicBezTo>
                  <a:cubicBezTo>
                    <a:pt x="1261" y="818"/>
                    <a:pt x="1297" y="803"/>
                    <a:pt x="1344" y="811"/>
                  </a:cubicBezTo>
                  <a:cubicBezTo>
                    <a:pt x="1310" y="863"/>
                    <a:pt x="1297" y="920"/>
                    <a:pt x="1258" y="966"/>
                  </a:cubicBezTo>
                  <a:cubicBezTo>
                    <a:pt x="1220" y="1009"/>
                    <a:pt x="1179" y="1040"/>
                    <a:pt x="1112" y="1026"/>
                  </a:cubicBezTo>
                  <a:cubicBezTo>
                    <a:pt x="1122" y="1008"/>
                    <a:pt x="1129" y="994"/>
                    <a:pt x="1138" y="982"/>
                  </a:cubicBezTo>
                  <a:cubicBezTo>
                    <a:pt x="1147" y="970"/>
                    <a:pt x="1159" y="960"/>
                    <a:pt x="1170" y="949"/>
                  </a:cubicBezTo>
                  <a:cubicBezTo>
                    <a:pt x="1179" y="940"/>
                    <a:pt x="1189" y="930"/>
                    <a:pt x="1198" y="920"/>
                  </a:cubicBezTo>
                  <a:cubicBezTo>
                    <a:pt x="1148" y="934"/>
                    <a:pt x="1117" y="971"/>
                    <a:pt x="1086" y="1011"/>
                  </a:cubicBezTo>
                  <a:cubicBezTo>
                    <a:pt x="1069" y="979"/>
                    <a:pt x="1079" y="955"/>
                    <a:pt x="1093" y="932"/>
                  </a:cubicBezTo>
                  <a:close/>
                  <a:moveTo>
                    <a:pt x="907" y="1084"/>
                  </a:moveTo>
                  <a:cubicBezTo>
                    <a:pt x="875" y="1070"/>
                    <a:pt x="863" y="1050"/>
                    <a:pt x="857" y="1026"/>
                  </a:cubicBezTo>
                  <a:cubicBezTo>
                    <a:pt x="843" y="977"/>
                    <a:pt x="848" y="929"/>
                    <a:pt x="860" y="881"/>
                  </a:cubicBezTo>
                  <a:cubicBezTo>
                    <a:pt x="869" y="846"/>
                    <a:pt x="881" y="813"/>
                    <a:pt x="912" y="784"/>
                  </a:cubicBezTo>
                  <a:cubicBezTo>
                    <a:pt x="930" y="810"/>
                    <a:pt x="948" y="833"/>
                    <a:pt x="962" y="858"/>
                  </a:cubicBezTo>
                  <a:cubicBezTo>
                    <a:pt x="990" y="907"/>
                    <a:pt x="1000" y="960"/>
                    <a:pt x="993" y="1016"/>
                  </a:cubicBezTo>
                  <a:cubicBezTo>
                    <a:pt x="989" y="1048"/>
                    <a:pt x="978" y="1077"/>
                    <a:pt x="940" y="1093"/>
                  </a:cubicBezTo>
                  <a:cubicBezTo>
                    <a:pt x="921" y="1045"/>
                    <a:pt x="935" y="991"/>
                    <a:pt x="905" y="950"/>
                  </a:cubicBezTo>
                  <a:cubicBezTo>
                    <a:pt x="905" y="993"/>
                    <a:pt x="906" y="1035"/>
                    <a:pt x="907" y="1084"/>
                  </a:cubicBezTo>
                  <a:close/>
                  <a:moveTo>
                    <a:pt x="620" y="545"/>
                  </a:moveTo>
                  <a:cubicBezTo>
                    <a:pt x="625" y="497"/>
                    <a:pt x="665" y="481"/>
                    <a:pt x="698" y="459"/>
                  </a:cubicBezTo>
                  <a:cubicBezTo>
                    <a:pt x="716" y="448"/>
                    <a:pt x="737" y="440"/>
                    <a:pt x="762" y="450"/>
                  </a:cubicBezTo>
                  <a:cubicBezTo>
                    <a:pt x="746" y="495"/>
                    <a:pt x="729" y="535"/>
                    <a:pt x="719" y="576"/>
                  </a:cubicBezTo>
                  <a:cubicBezTo>
                    <a:pt x="710" y="611"/>
                    <a:pt x="691" y="640"/>
                    <a:pt x="670" y="668"/>
                  </a:cubicBezTo>
                  <a:cubicBezTo>
                    <a:pt x="654" y="690"/>
                    <a:pt x="631" y="704"/>
                    <a:pt x="599" y="703"/>
                  </a:cubicBezTo>
                  <a:cubicBezTo>
                    <a:pt x="614" y="677"/>
                    <a:pt x="628" y="654"/>
                    <a:pt x="642" y="631"/>
                  </a:cubicBezTo>
                  <a:cubicBezTo>
                    <a:pt x="623" y="643"/>
                    <a:pt x="610" y="659"/>
                    <a:pt x="595" y="673"/>
                  </a:cubicBezTo>
                  <a:cubicBezTo>
                    <a:pt x="580" y="686"/>
                    <a:pt x="566" y="703"/>
                    <a:pt x="540" y="695"/>
                  </a:cubicBezTo>
                  <a:cubicBezTo>
                    <a:pt x="556" y="670"/>
                    <a:pt x="573" y="648"/>
                    <a:pt x="587" y="625"/>
                  </a:cubicBezTo>
                  <a:cubicBezTo>
                    <a:pt x="602" y="600"/>
                    <a:pt x="595" y="566"/>
                    <a:pt x="620" y="545"/>
                  </a:cubicBezTo>
                  <a:close/>
                  <a:moveTo>
                    <a:pt x="331" y="688"/>
                  </a:moveTo>
                  <a:cubicBezTo>
                    <a:pt x="278" y="644"/>
                    <a:pt x="242" y="589"/>
                    <a:pt x="220" y="524"/>
                  </a:cubicBezTo>
                  <a:cubicBezTo>
                    <a:pt x="217" y="515"/>
                    <a:pt x="219" y="505"/>
                    <a:pt x="219" y="500"/>
                  </a:cubicBezTo>
                  <a:cubicBezTo>
                    <a:pt x="253" y="505"/>
                    <a:pt x="285" y="511"/>
                    <a:pt x="318" y="515"/>
                  </a:cubicBezTo>
                  <a:cubicBezTo>
                    <a:pt x="346" y="518"/>
                    <a:pt x="372" y="526"/>
                    <a:pt x="389" y="544"/>
                  </a:cubicBezTo>
                  <a:cubicBezTo>
                    <a:pt x="394" y="576"/>
                    <a:pt x="398" y="603"/>
                    <a:pt x="402" y="634"/>
                  </a:cubicBezTo>
                  <a:cubicBezTo>
                    <a:pt x="375" y="619"/>
                    <a:pt x="351" y="605"/>
                    <a:pt x="328" y="592"/>
                  </a:cubicBezTo>
                  <a:cubicBezTo>
                    <a:pt x="355" y="626"/>
                    <a:pt x="395" y="646"/>
                    <a:pt x="408" y="689"/>
                  </a:cubicBezTo>
                  <a:cubicBezTo>
                    <a:pt x="374" y="710"/>
                    <a:pt x="356" y="710"/>
                    <a:pt x="331" y="688"/>
                  </a:cubicBezTo>
                  <a:close/>
                  <a:moveTo>
                    <a:pt x="457" y="648"/>
                  </a:moveTo>
                  <a:cubicBezTo>
                    <a:pt x="455" y="647"/>
                    <a:pt x="452" y="645"/>
                    <a:pt x="451" y="643"/>
                  </a:cubicBezTo>
                  <a:cubicBezTo>
                    <a:pt x="409" y="581"/>
                    <a:pt x="402" y="517"/>
                    <a:pt x="433" y="449"/>
                  </a:cubicBezTo>
                  <a:cubicBezTo>
                    <a:pt x="456" y="400"/>
                    <a:pt x="481" y="353"/>
                    <a:pt x="492" y="296"/>
                  </a:cubicBezTo>
                  <a:cubicBezTo>
                    <a:pt x="508" y="323"/>
                    <a:pt x="527" y="348"/>
                    <a:pt x="541" y="376"/>
                  </a:cubicBezTo>
                  <a:cubicBezTo>
                    <a:pt x="567" y="428"/>
                    <a:pt x="584" y="483"/>
                    <a:pt x="583" y="541"/>
                  </a:cubicBezTo>
                  <a:cubicBezTo>
                    <a:pt x="583" y="610"/>
                    <a:pt x="560" y="641"/>
                    <a:pt x="500" y="657"/>
                  </a:cubicBezTo>
                  <a:cubicBezTo>
                    <a:pt x="504" y="611"/>
                    <a:pt x="515" y="565"/>
                    <a:pt x="502" y="518"/>
                  </a:cubicBezTo>
                  <a:cubicBezTo>
                    <a:pt x="491" y="563"/>
                    <a:pt x="492" y="611"/>
                    <a:pt x="469" y="652"/>
                  </a:cubicBezTo>
                  <a:cubicBezTo>
                    <a:pt x="462" y="650"/>
                    <a:pt x="460" y="649"/>
                    <a:pt x="457" y="648"/>
                  </a:cubicBezTo>
                  <a:close/>
                  <a:moveTo>
                    <a:pt x="490" y="1130"/>
                  </a:moveTo>
                  <a:cubicBezTo>
                    <a:pt x="446" y="1106"/>
                    <a:pt x="406" y="1084"/>
                    <a:pt x="366" y="1061"/>
                  </a:cubicBezTo>
                  <a:cubicBezTo>
                    <a:pt x="365" y="1064"/>
                    <a:pt x="363" y="1066"/>
                    <a:pt x="362" y="1068"/>
                  </a:cubicBezTo>
                  <a:cubicBezTo>
                    <a:pt x="398" y="1097"/>
                    <a:pt x="435" y="1125"/>
                    <a:pt x="472" y="1154"/>
                  </a:cubicBezTo>
                  <a:cubicBezTo>
                    <a:pt x="444" y="1176"/>
                    <a:pt x="399" y="1179"/>
                    <a:pt x="329" y="1147"/>
                  </a:cubicBezTo>
                  <a:cubicBezTo>
                    <a:pt x="237" y="1105"/>
                    <a:pt x="181" y="1031"/>
                    <a:pt x="160" y="928"/>
                  </a:cubicBezTo>
                  <a:cubicBezTo>
                    <a:pt x="276" y="898"/>
                    <a:pt x="410" y="959"/>
                    <a:pt x="473" y="1049"/>
                  </a:cubicBezTo>
                  <a:cubicBezTo>
                    <a:pt x="488" y="1070"/>
                    <a:pt x="497" y="1097"/>
                    <a:pt x="490" y="1130"/>
                  </a:cubicBezTo>
                  <a:close/>
                  <a:moveTo>
                    <a:pt x="493" y="1020"/>
                  </a:moveTo>
                  <a:cubicBezTo>
                    <a:pt x="469" y="949"/>
                    <a:pt x="467" y="880"/>
                    <a:pt x="474" y="811"/>
                  </a:cubicBezTo>
                  <a:cubicBezTo>
                    <a:pt x="502" y="930"/>
                    <a:pt x="507" y="985"/>
                    <a:pt x="493" y="1020"/>
                  </a:cubicBezTo>
                  <a:close/>
                  <a:moveTo>
                    <a:pt x="535" y="990"/>
                  </a:moveTo>
                  <a:cubicBezTo>
                    <a:pt x="543" y="972"/>
                    <a:pt x="553" y="954"/>
                    <a:pt x="566" y="940"/>
                  </a:cubicBezTo>
                  <a:cubicBezTo>
                    <a:pt x="598" y="907"/>
                    <a:pt x="635" y="880"/>
                    <a:pt x="684" y="874"/>
                  </a:cubicBezTo>
                  <a:cubicBezTo>
                    <a:pt x="730" y="968"/>
                    <a:pt x="660" y="1145"/>
                    <a:pt x="577" y="1146"/>
                  </a:cubicBezTo>
                  <a:cubicBezTo>
                    <a:pt x="568" y="1085"/>
                    <a:pt x="603" y="1034"/>
                    <a:pt x="620" y="973"/>
                  </a:cubicBezTo>
                  <a:cubicBezTo>
                    <a:pt x="577" y="1016"/>
                    <a:pt x="570" y="1070"/>
                    <a:pt x="549" y="1120"/>
                  </a:cubicBezTo>
                  <a:cubicBezTo>
                    <a:pt x="513" y="1076"/>
                    <a:pt x="513" y="1033"/>
                    <a:pt x="535" y="990"/>
                  </a:cubicBezTo>
                  <a:close/>
                  <a:moveTo>
                    <a:pt x="464" y="1556"/>
                  </a:moveTo>
                  <a:cubicBezTo>
                    <a:pt x="471" y="1556"/>
                    <a:pt x="478" y="1555"/>
                    <a:pt x="485" y="1556"/>
                  </a:cubicBezTo>
                  <a:cubicBezTo>
                    <a:pt x="496" y="1557"/>
                    <a:pt x="507" y="1558"/>
                    <a:pt x="518" y="1561"/>
                  </a:cubicBezTo>
                  <a:cubicBezTo>
                    <a:pt x="611" y="1582"/>
                    <a:pt x="680" y="1638"/>
                    <a:pt x="732" y="1717"/>
                  </a:cubicBezTo>
                  <a:cubicBezTo>
                    <a:pt x="739" y="1728"/>
                    <a:pt x="740" y="1743"/>
                    <a:pt x="744" y="1756"/>
                  </a:cubicBezTo>
                  <a:cubicBezTo>
                    <a:pt x="741" y="1757"/>
                    <a:pt x="739" y="1758"/>
                    <a:pt x="736" y="1760"/>
                  </a:cubicBezTo>
                  <a:cubicBezTo>
                    <a:pt x="686" y="1726"/>
                    <a:pt x="636" y="1692"/>
                    <a:pt x="586" y="1658"/>
                  </a:cubicBezTo>
                  <a:cubicBezTo>
                    <a:pt x="625" y="1714"/>
                    <a:pt x="692" y="1739"/>
                    <a:pt x="734" y="1799"/>
                  </a:cubicBezTo>
                  <a:cubicBezTo>
                    <a:pt x="612" y="1815"/>
                    <a:pt x="466" y="1668"/>
                    <a:pt x="464" y="1556"/>
                  </a:cubicBezTo>
                  <a:close/>
                  <a:moveTo>
                    <a:pt x="517" y="1860"/>
                  </a:moveTo>
                  <a:cubicBezTo>
                    <a:pt x="464" y="1873"/>
                    <a:pt x="413" y="1895"/>
                    <a:pt x="356" y="1915"/>
                  </a:cubicBezTo>
                  <a:cubicBezTo>
                    <a:pt x="437" y="1854"/>
                    <a:pt x="618" y="1801"/>
                    <a:pt x="679" y="1834"/>
                  </a:cubicBezTo>
                  <a:cubicBezTo>
                    <a:pt x="626" y="1843"/>
                    <a:pt x="570" y="1847"/>
                    <a:pt x="517" y="1860"/>
                  </a:cubicBezTo>
                  <a:close/>
                  <a:moveTo>
                    <a:pt x="755" y="2041"/>
                  </a:moveTo>
                  <a:cubicBezTo>
                    <a:pt x="713" y="2100"/>
                    <a:pt x="650" y="2121"/>
                    <a:pt x="583" y="2137"/>
                  </a:cubicBezTo>
                  <a:cubicBezTo>
                    <a:pt x="566" y="2031"/>
                    <a:pt x="627" y="1900"/>
                    <a:pt x="701" y="1878"/>
                  </a:cubicBezTo>
                  <a:cubicBezTo>
                    <a:pt x="716" y="1880"/>
                    <a:pt x="730" y="1883"/>
                    <a:pt x="747" y="1886"/>
                  </a:cubicBezTo>
                  <a:cubicBezTo>
                    <a:pt x="731" y="1941"/>
                    <a:pt x="694" y="1979"/>
                    <a:pt x="666" y="2028"/>
                  </a:cubicBezTo>
                  <a:cubicBezTo>
                    <a:pt x="706" y="2002"/>
                    <a:pt x="740" y="1962"/>
                    <a:pt x="768" y="1907"/>
                  </a:cubicBezTo>
                  <a:cubicBezTo>
                    <a:pt x="786" y="1960"/>
                    <a:pt x="783" y="2003"/>
                    <a:pt x="755" y="2041"/>
                  </a:cubicBezTo>
                  <a:close/>
                  <a:moveTo>
                    <a:pt x="1228" y="1690"/>
                  </a:moveTo>
                  <a:cubicBezTo>
                    <a:pt x="1216" y="1713"/>
                    <a:pt x="1208" y="1729"/>
                    <a:pt x="1199" y="1747"/>
                  </a:cubicBezTo>
                  <a:cubicBezTo>
                    <a:pt x="1173" y="1661"/>
                    <a:pt x="1198" y="1612"/>
                    <a:pt x="1283" y="1588"/>
                  </a:cubicBezTo>
                  <a:cubicBezTo>
                    <a:pt x="1298" y="1634"/>
                    <a:pt x="1296" y="1680"/>
                    <a:pt x="1281" y="1739"/>
                  </a:cubicBezTo>
                  <a:cubicBezTo>
                    <a:pt x="1272" y="1777"/>
                    <a:pt x="1260" y="1814"/>
                    <a:pt x="1231" y="1843"/>
                  </a:cubicBezTo>
                  <a:cubicBezTo>
                    <a:pt x="1208" y="1865"/>
                    <a:pt x="1191" y="1870"/>
                    <a:pt x="1161" y="1864"/>
                  </a:cubicBezTo>
                  <a:cubicBezTo>
                    <a:pt x="1175" y="1805"/>
                    <a:pt x="1232" y="1764"/>
                    <a:pt x="1228" y="1690"/>
                  </a:cubicBezTo>
                  <a:close/>
                  <a:moveTo>
                    <a:pt x="969" y="1680"/>
                  </a:moveTo>
                  <a:cubicBezTo>
                    <a:pt x="966" y="1656"/>
                    <a:pt x="967" y="1632"/>
                    <a:pt x="964" y="1609"/>
                  </a:cubicBezTo>
                  <a:cubicBezTo>
                    <a:pt x="955" y="1519"/>
                    <a:pt x="995" y="1447"/>
                    <a:pt x="1050" y="1377"/>
                  </a:cubicBezTo>
                  <a:cubicBezTo>
                    <a:pt x="1069" y="1405"/>
                    <a:pt x="1089" y="1428"/>
                    <a:pt x="1104" y="1455"/>
                  </a:cubicBezTo>
                  <a:cubicBezTo>
                    <a:pt x="1160" y="1550"/>
                    <a:pt x="1174" y="1654"/>
                    <a:pt x="1152" y="1762"/>
                  </a:cubicBezTo>
                  <a:cubicBezTo>
                    <a:pt x="1147" y="1787"/>
                    <a:pt x="1130" y="1810"/>
                    <a:pt x="1097" y="1816"/>
                  </a:cubicBezTo>
                  <a:cubicBezTo>
                    <a:pt x="1077" y="1748"/>
                    <a:pt x="1056" y="1682"/>
                    <a:pt x="1051" y="1601"/>
                  </a:cubicBezTo>
                  <a:cubicBezTo>
                    <a:pt x="1046" y="1620"/>
                    <a:pt x="1040" y="1629"/>
                    <a:pt x="1041" y="1638"/>
                  </a:cubicBezTo>
                  <a:cubicBezTo>
                    <a:pt x="1048" y="1698"/>
                    <a:pt x="1056" y="1759"/>
                    <a:pt x="1065" y="1825"/>
                  </a:cubicBezTo>
                  <a:cubicBezTo>
                    <a:pt x="1056" y="1820"/>
                    <a:pt x="1047" y="1818"/>
                    <a:pt x="1042" y="1812"/>
                  </a:cubicBezTo>
                  <a:cubicBezTo>
                    <a:pt x="1002" y="1777"/>
                    <a:pt x="975" y="1734"/>
                    <a:pt x="969" y="1680"/>
                  </a:cubicBezTo>
                  <a:close/>
                  <a:moveTo>
                    <a:pt x="828" y="1456"/>
                  </a:moveTo>
                  <a:cubicBezTo>
                    <a:pt x="825" y="1402"/>
                    <a:pt x="844" y="1332"/>
                    <a:pt x="868" y="1293"/>
                  </a:cubicBezTo>
                  <a:cubicBezTo>
                    <a:pt x="854" y="1351"/>
                    <a:pt x="841" y="1403"/>
                    <a:pt x="828" y="1456"/>
                  </a:cubicBezTo>
                  <a:close/>
                  <a:moveTo>
                    <a:pt x="2802" y="0"/>
                  </a:moveTo>
                  <a:cubicBezTo>
                    <a:pt x="2611" y="0"/>
                    <a:pt x="2611" y="0"/>
                    <a:pt x="2611" y="0"/>
                  </a:cubicBezTo>
                  <a:cubicBezTo>
                    <a:pt x="2617" y="2"/>
                    <a:pt x="2623" y="4"/>
                    <a:pt x="2629" y="7"/>
                  </a:cubicBezTo>
                  <a:cubicBezTo>
                    <a:pt x="2593" y="53"/>
                    <a:pt x="2559" y="97"/>
                    <a:pt x="2524" y="141"/>
                  </a:cubicBezTo>
                  <a:cubicBezTo>
                    <a:pt x="2526" y="143"/>
                    <a:pt x="2529" y="145"/>
                    <a:pt x="2531" y="146"/>
                  </a:cubicBezTo>
                  <a:cubicBezTo>
                    <a:pt x="2569" y="107"/>
                    <a:pt x="2608" y="68"/>
                    <a:pt x="2653" y="23"/>
                  </a:cubicBezTo>
                  <a:cubicBezTo>
                    <a:pt x="2653" y="97"/>
                    <a:pt x="2615" y="143"/>
                    <a:pt x="2575" y="184"/>
                  </a:cubicBezTo>
                  <a:cubicBezTo>
                    <a:pt x="2536" y="223"/>
                    <a:pt x="2491" y="257"/>
                    <a:pt x="2428" y="257"/>
                  </a:cubicBezTo>
                  <a:cubicBezTo>
                    <a:pt x="2455" y="155"/>
                    <a:pt x="2509" y="74"/>
                    <a:pt x="2586" y="7"/>
                  </a:cubicBezTo>
                  <a:cubicBezTo>
                    <a:pt x="2590" y="3"/>
                    <a:pt x="2594" y="1"/>
                    <a:pt x="2598" y="0"/>
                  </a:cubicBezTo>
                  <a:cubicBezTo>
                    <a:pt x="2411" y="0"/>
                    <a:pt x="2411" y="0"/>
                    <a:pt x="2411" y="0"/>
                  </a:cubicBezTo>
                  <a:cubicBezTo>
                    <a:pt x="2449" y="15"/>
                    <a:pt x="2488" y="24"/>
                    <a:pt x="2531" y="21"/>
                  </a:cubicBezTo>
                  <a:cubicBezTo>
                    <a:pt x="2531" y="21"/>
                    <a:pt x="2532" y="23"/>
                    <a:pt x="2533" y="24"/>
                  </a:cubicBezTo>
                  <a:cubicBezTo>
                    <a:pt x="2467" y="99"/>
                    <a:pt x="2415" y="196"/>
                    <a:pt x="2403" y="271"/>
                  </a:cubicBezTo>
                  <a:cubicBezTo>
                    <a:pt x="2423" y="283"/>
                    <a:pt x="2444" y="280"/>
                    <a:pt x="2466" y="274"/>
                  </a:cubicBezTo>
                  <a:cubicBezTo>
                    <a:pt x="2537" y="254"/>
                    <a:pt x="2586" y="204"/>
                    <a:pt x="2632" y="150"/>
                  </a:cubicBezTo>
                  <a:cubicBezTo>
                    <a:pt x="2639" y="142"/>
                    <a:pt x="2646" y="133"/>
                    <a:pt x="2653" y="125"/>
                  </a:cubicBezTo>
                  <a:cubicBezTo>
                    <a:pt x="2654" y="124"/>
                    <a:pt x="2656" y="125"/>
                    <a:pt x="2661" y="124"/>
                  </a:cubicBezTo>
                  <a:cubicBezTo>
                    <a:pt x="2680" y="211"/>
                    <a:pt x="2704" y="296"/>
                    <a:pt x="2761" y="368"/>
                  </a:cubicBezTo>
                  <a:cubicBezTo>
                    <a:pt x="2827" y="311"/>
                    <a:pt x="2845" y="235"/>
                    <a:pt x="2848" y="155"/>
                  </a:cubicBezTo>
                  <a:cubicBezTo>
                    <a:pt x="2851" y="98"/>
                    <a:pt x="2835" y="46"/>
                    <a:pt x="2802" y="0"/>
                  </a:cubicBezTo>
                  <a:close/>
                  <a:moveTo>
                    <a:pt x="2769" y="335"/>
                  </a:moveTo>
                  <a:cubicBezTo>
                    <a:pt x="2723" y="280"/>
                    <a:pt x="2680" y="171"/>
                    <a:pt x="2685" y="108"/>
                  </a:cubicBezTo>
                  <a:cubicBezTo>
                    <a:pt x="2687" y="76"/>
                    <a:pt x="2685" y="37"/>
                    <a:pt x="2727" y="17"/>
                  </a:cubicBezTo>
                  <a:cubicBezTo>
                    <a:pt x="2746" y="57"/>
                    <a:pt x="2743" y="100"/>
                    <a:pt x="2758" y="139"/>
                  </a:cubicBezTo>
                  <a:cubicBezTo>
                    <a:pt x="2774" y="97"/>
                    <a:pt x="2754" y="57"/>
                    <a:pt x="2756" y="13"/>
                  </a:cubicBezTo>
                  <a:cubicBezTo>
                    <a:pt x="2785" y="26"/>
                    <a:pt x="2806" y="44"/>
                    <a:pt x="2814" y="72"/>
                  </a:cubicBezTo>
                  <a:cubicBezTo>
                    <a:pt x="2843" y="167"/>
                    <a:pt x="2822" y="253"/>
                    <a:pt x="2769" y="3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grpSp>
        <p:nvGrpSpPr>
          <p:cNvPr id="84" name="Group 83" title="Text Container Shape"/>
          <p:cNvGrpSpPr/>
          <p:nvPr/>
        </p:nvGrpSpPr>
        <p:grpSpPr>
          <a:xfrm>
            <a:off x="5486401" y="466727"/>
            <a:ext cx="3662363" cy="5922963"/>
            <a:chOff x="5486400" y="466725"/>
            <a:chExt cx="3662363" cy="5922963"/>
          </a:xfrm>
        </p:grpSpPr>
        <p:sp>
          <p:nvSpPr>
            <p:cNvPr id="80" name="Freeform 53"/>
            <p:cNvSpPr/>
            <p:nvPr/>
          </p:nvSpPr>
          <p:spPr bwMode="auto">
            <a:xfrm>
              <a:off x="5486400" y="466725"/>
              <a:ext cx="3662363" cy="5922963"/>
            </a:xfrm>
            <a:custGeom>
              <a:avLst/>
              <a:gdLst/>
              <a:ahLst/>
              <a:cxnLst/>
              <a:rect l="0" t="0" r="r" b="b"/>
              <a:pathLst>
                <a:path w="1152" h="1865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765"/>
                    <a:pt x="0" y="1765"/>
                    <a:pt x="0" y="1765"/>
                  </a:cubicBezTo>
                  <a:cubicBezTo>
                    <a:pt x="0" y="1820"/>
                    <a:pt x="45" y="1865"/>
                    <a:pt x="100" y="1865"/>
                  </a:cubicBezTo>
                  <a:cubicBezTo>
                    <a:pt x="1152" y="1865"/>
                    <a:pt x="1152" y="1865"/>
                    <a:pt x="1152" y="1865"/>
                  </a:cubicBezTo>
                  <a:cubicBezTo>
                    <a:pt x="1152" y="0"/>
                    <a:pt x="1152" y="0"/>
                    <a:pt x="1152" y="0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6010049" y="4714230"/>
              <a:ext cx="521208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Freeform 57"/>
            <p:cNvSpPr/>
            <p:nvPr/>
          </p:nvSpPr>
          <p:spPr bwMode="auto">
            <a:xfrm>
              <a:off x="5673747" y="658813"/>
              <a:ext cx="3473450" cy="5538787"/>
            </a:xfrm>
            <a:custGeom>
              <a:avLst/>
              <a:gdLst/>
              <a:ahLst/>
              <a:cxnLst/>
              <a:rect l="0" t="0" r="r" b="b"/>
              <a:pathLst>
                <a:path w="1093" h="1745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1705"/>
                    <a:pt x="0" y="1705"/>
                    <a:pt x="0" y="1705"/>
                  </a:cubicBezTo>
                  <a:cubicBezTo>
                    <a:pt x="0" y="1726"/>
                    <a:pt x="18" y="1745"/>
                    <a:pt x="40" y="1745"/>
                  </a:cubicBezTo>
                  <a:cubicBezTo>
                    <a:pt x="1092" y="1745"/>
                    <a:pt x="1092" y="1745"/>
                    <a:pt x="1092" y="1745"/>
                  </a:cubicBezTo>
                  <a:cubicBezTo>
                    <a:pt x="1092" y="1733"/>
                    <a:pt x="1092" y="1733"/>
                    <a:pt x="1092" y="1733"/>
                  </a:cubicBezTo>
                  <a:cubicBezTo>
                    <a:pt x="792" y="1733"/>
                    <a:pt x="792" y="1733"/>
                    <a:pt x="792" y="1733"/>
                  </a:cubicBezTo>
                  <a:cubicBezTo>
                    <a:pt x="40" y="1733"/>
                    <a:pt x="40" y="1733"/>
                    <a:pt x="40" y="1733"/>
                  </a:cubicBezTo>
                  <a:cubicBezTo>
                    <a:pt x="25" y="1733"/>
                    <a:pt x="12" y="1720"/>
                    <a:pt x="12" y="1705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24"/>
                    <a:pt x="25" y="12"/>
                    <a:pt x="40" y="12"/>
                  </a:cubicBezTo>
                  <a:cubicBezTo>
                    <a:pt x="792" y="12"/>
                    <a:pt x="792" y="12"/>
                    <a:pt x="792" y="12"/>
                  </a:cubicBezTo>
                  <a:cubicBezTo>
                    <a:pt x="1093" y="12"/>
                    <a:pt x="1093" y="12"/>
                    <a:pt x="1093" y="12"/>
                  </a:cubicBezTo>
                  <a:cubicBezTo>
                    <a:pt x="1093" y="0"/>
                    <a:pt x="1093" y="0"/>
                    <a:pt x="1093" y="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9989" y="6442527"/>
            <a:ext cx="2057400" cy="365125"/>
          </a:xfrm>
        </p:spPr>
        <p:txBody>
          <a:bodyPr/>
          <a:lstStyle/>
          <a:p>
            <a:pPr>
              <a:defRPr/>
            </a:pPr>
            <a:fld id="{507FA379-765E-4B65-8000-BB9ED8D66339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4158" y="6442527"/>
            <a:ext cx="30861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25" y="6442527"/>
            <a:ext cx="2066534" cy="365125"/>
          </a:xfrm>
        </p:spPr>
        <p:txBody>
          <a:bodyPr anchor="ctr"/>
          <a:lstStyle>
            <a:lvl1pPr algn="l">
              <a:defRPr sz="675"/>
            </a:lvl1pPr>
          </a:lstStyle>
          <a:p>
            <a:pPr>
              <a:defRPr/>
            </a:pPr>
            <a:fld id="{68B1F134-B310-4CA8-8348-B40EE342D99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8" name="Freeform 57"/>
          <p:cNvSpPr/>
          <p:nvPr/>
        </p:nvSpPr>
        <p:spPr bwMode="auto">
          <a:xfrm>
            <a:off x="3342085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16" name="Freeform 192"/>
          <p:cNvSpPr/>
          <p:nvPr/>
        </p:nvSpPr>
        <p:spPr bwMode="auto">
          <a:xfrm>
            <a:off x="3299222" y="-5000626"/>
            <a:ext cx="1191" cy="3175"/>
          </a:xfrm>
          <a:custGeom>
            <a:avLst/>
            <a:gdLst/>
            <a:ahLst/>
            <a:cxnLst/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565" y="1023870"/>
            <a:ext cx="2845259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2475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565" y="4945377"/>
            <a:ext cx="2845259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1275" baseline="0">
                <a:solidFill>
                  <a:schemeClr val="bg2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9" name="Freeform 57"/>
          <p:cNvSpPr/>
          <p:nvPr/>
        </p:nvSpPr>
        <p:spPr bwMode="auto">
          <a:xfrm>
            <a:off x="3342085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1" name="Freeform 192"/>
          <p:cNvSpPr/>
          <p:nvPr/>
        </p:nvSpPr>
        <p:spPr bwMode="auto">
          <a:xfrm>
            <a:off x="3299222" y="-5000626"/>
            <a:ext cx="1191" cy="3175"/>
          </a:xfrm>
          <a:custGeom>
            <a:avLst/>
            <a:gdLst/>
            <a:ahLst/>
            <a:cxnLst/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1351632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05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F77846-993F-4A2E-9986-760688E7B000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788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1" y="0"/>
            <a:ext cx="9144000" cy="6907530"/>
          </a:xfrm>
          <a:custGeom>
            <a:avLst/>
            <a:gdLst/>
            <a:ahLst/>
            <a:cxnLst/>
            <a:rect l="0" t="0" r="r" b="b"/>
            <a:pathLst>
              <a:path w="2880" h="2178">
                <a:moveTo>
                  <a:pt x="1180" y="1620"/>
                </a:moveTo>
                <a:cubicBezTo>
                  <a:pt x="1167" y="1517"/>
                  <a:pt x="1118" y="1433"/>
                  <a:pt x="1057" y="1352"/>
                </a:cubicBezTo>
                <a:cubicBezTo>
                  <a:pt x="1050" y="1356"/>
                  <a:pt x="1041" y="1358"/>
                  <a:pt x="1037" y="1363"/>
                </a:cubicBezTo>
                <a:cubicBezTo>
                  <a:pt x="977" y="1434"/>
                  <a:pt x="937" y="1510"/>
                  <a:pt x="945" y="1608"/>
                </a:cubicBezTo>
                <a:cubicBezTo>
                  <a:pt x="950" y="1669"/>
                  <a:pt x="952" y="1730"/>
                  <a:pt x="971" y="1789"/>
                </a:cubicBezTo>
                <a:cubicBezTo>
                  <a:pt x="886" y="1703"/>
                  <a:pt x="834" y="1605"/>
                  <a:pt x="850" y="1479"/>
                </a:cubicBezTo>
                <a:cubicBezTo>
                  <a:pt x="858" y="1414"/>
                  <a:pt x="868" y="1349"/>
                  <a:pt x="897" y="1289"/>
                </a:cubicBezTo>
                <a:cubicBezTo>
                  <a:pt x="932" y="1215"/>
                  <a:pt x="971" y="1142"/>
                  <a:pt x="1039" y="1086"/>
                </a:cubicBezTo>
                <a:cubicBezTo>
                  <a:pt x="1119" y="1180"/>
                  <a:pt x="1292" y="1206"/>
                  <a:pt x="1434" y="1082"/>
                </a:cubicBezTo>
                <a:cubicBezTo>
                  <a:pt x="1428" y="1035"/>
                  <a:pt x="1391" y="1016"/>
                  <a:pt x="1352" y="1000"/>
                </a:cubicBezTo>
                <a:cubicBezTo>
                  <a:pt x="1330" y="990"/>
                  <a:pt x="1305" y="985"/>
                  <a:pt x="1282" y="979"/>
                </a:cubicBezTo>
                <a:cubicBezTo>
                  <a:pt x="1312" y="919"/>
                  <a:pt x="1341" y="862"/>
                  <a:pt x="1371" y="804"/>
                </a:cubicBezTo>
                <a:cubicBezTo>
                  <a:pt x="1360" y="797"/>
                  <a:pt x="1353" y="790"/>
                  <a:pt x="1346" y="789"/>
                </a:cubicBezTo>
                <a:cubicBezTo>
                  <a:pt x="1284" y="782"/>
                  <a:pt x="1223" y="794"/>
                  <a:pt x="1168" y="822"/>
                </a:cubicBezTo>
                <a:cubicBezTo>
                  <a:pt x="1126" y="843"/>
                  <a:pt x="1101" y="885"/>
                  <a:pt x="1075" y="923"/>
                </a:cubicBezTo>
                <a:cubicBezTo>
                  <a:pt x="1051" y="957"/>
                  <a:pt x="1040" y="996"/>
                  <a:pt x="1034" y="1036"/>
                </a:cubicBezTo>
                <a:cubicBezTo>
                  <a:pt x="1031" y="1051"/>
                  <a:pt x="1029" y="1067"/>
                  <a:pt x="1005" y="1073"/>
                </a:cubicBezTo>
                <a:cubicBezTo>
                  <a:pt x="1024" y="1013"/>
                  <a:pt x="1017" y="957"/>
                  <a:pt x="1002" y="901"/>
                </a:cubicBezTo>
                <a:cubicBezTo>
                  <a:pt x="987" y="842"/>
                  <a:pt x="950" y="797"/>
                  <a:pt x="907" y="754"/>
                </a:cubicBezTo>
                <a:cubicBezTo>
                  <a:pt x="849" y="812"/>
                  <a:pt x="829" y="885"/>
                  <a:pt x="827" y="963"/>
                </a:cubicBezTo>
                <a:cubicBezTo>
                  <a:pt x="825" y="1041"/>
                  <a:pt x="847" y="1112"/>
                  <a:pt x="907" y="1169"/>
                </a:cubicBezTo>
                <a:cubicBezTo>
                  <a:pt x="825" y="1294"/>
                  <a:pt x="782" y="1427"/>
                  <a:pt x="792" y="1577"/>
                </a:cubicBezTo>
                <a:cubicBezTo>
                  <a:pt x="693" y="1473"/>
                  <a:pt x="625" y="1351"/>
                  <a:pt x="567" y="1221"/>
                </a:cubicBezTo>
                <a:cubicBezTo>
                  <a:pt x="587" y="1204"/>
                  <a:pt x="606" y="1191"/>
                  <a:pt x="622" y="1174"/>
                </a:cubicBezTo>
                <a:cubicBezTo>
                  <a:pt x="674" y="1120"/>
                  <a:pt x="707" y="1055"/>
                  <a:pt x="718" y="982"/>
                </a:cubicBezTo>
                <a:cubicBezTo>
                  <a:pt x="723" y="947"/>
                  <a:pt x="718" y="910"/>
                  <a:pt x="715" y="874"/>
                </a:cubicBezTo>
                <a:cubicBezTo>
                  <a:pt x="714" y="859"/>
                  <a:pt x="702" y="854"/>
                  <a:pt x="687" y="854"/>
                </a:cubicBezTo>
                <a:cubicBezTo>
                  <a:pt x="648" y="852"/>
                  <a:pt x="617" y="873"/>
                  <a:pt x="588" y="894"/>
                </a:cubicBezTo>
                <a:cubicBezTo>
                  <a:pt x="564" y="910"/>
                  <a:pt x="545" y="933"/>
                  <a:pt x="522" y="955"/>
                </a:cubicBezTo>
                <a:cubicBezTo>
                  <a:pt x="505" y="892"/>
                  <a:pt x="503" y="827"/>
                  <a:pt x="499" y="758"/>
                </a:cubicBezTo>
                <a:cubicBezTo>
                  <a:pt x="520" y="765"/>
                  <a:pt x="538" y="773"/>
                  <a:pt x="556" y="776"/>
                </a:cubicBezTo>
                <a:cubicBezTo>
                  <a:pt x="601" y="782"/>
                  <a:pt x="637" y="759"/>
                  <a:pt x="667" y="729"/>
                </a:cubicBezTo>
                <a:cubicBezTo>
                  <a:pt x="699" y="695"/>
                  <a:pt x="721" y="654"/>
                  <a:pt x="731" y="608"/>
                </a:cubicBezTo>
                <a:cubicBezTo>
                  <a:pt x="737" y="583"/>
                  <a:pt x="745" y="559"/>
                  <a:pt x="752" y="535"/>
                </a:cubicBezTo>
                <a:cubicBezTo>
                  <a:pt x="764" y="495"/>
                  <a:pt x="782" y="460"/>
                  <a:pt x="831" y="438"/>
                </a:cubicBezTo>
                <a:cubicBezTo>
                  <a:pt x="783" y="424"/>
                  <a:pt x="741" y="419"/>
                  <a:pt x="705" y="433"/>
                </a:cubicBezTo>
                <a:cubicBezTo>
                  <a:pt x="670" y="446"/>
                  <a:pt x="640" y="474"/>
                  <a:pt x="604" y="498"/>
                </a:cubicBezTo>
                <a:cubicBezTo>
                  <a:pt x="587" y="400"/>
                  <a:pt x="540" y="316"/>
                  <a:pt x="474" y="236"/>
                </a:cubicBezTo>
                <a:cubicBezTo>
                  <a:pt x="470" y="245"/>
                  <a:pt x="466" y="250"/>
                  <a:pt x="466" y="254"/>
                </a:cubicBezTo>
                <a:cubicBezTo>
                  <a:pt x="473" y="305"/>
                  <a:pt x="451" y="350"/>
                  <a:pt x="434" y="395"/>
                </a:cubicBezTo>
                <a:cubicBezTo>
                  <a:pt x="420" y="433"/>
                  <a:pt x="402" y="469"/>
                  <a:pt x="386" y="506"/>
                </a:cubicBezTo>
                <a:cubicBezTo>
                  <a:pt x="358" y="501"/>
                  <a:pt x="327" y="496"/>
                  <a:pt x="296" y="489"/>
                </a:cubicBezTo>
                <a:cubicBezTo>
                  <a:pt x="265" y="482"/>
                  <a:pt x="235" y="473"/>
                  <a:pt x="202" y="465"/>
                </a:cubicBezTo>
                <a:cubicBezTo>
                  <a:pt x="182" y="541"/>
                  <a:pt x="227" y="600"/>
                  <a:pt x="269" y="658"/>
                </a:cubicBezTo>
                <a:cubicBezTo>
                  <a:pt x="314" y="717"/>
                  <a:pt x="371" y="758"/>
                  <a:pt x="452" y="751"/>
                </a:cubicBezTo>
                <a:cubicBezTo>
                  <a:pt x="451" y="794"/>
                  <a:pt x="448" y="833"/>
                  <a:pt x="450" y="872"/>
                </a:cubicBezTo>
                <a:cubicBezTo>
                  <a:pt x="451" y="911"/>
                  <a:pt x="455" y="950"/>
                  <a:pt x="459" y="996"/>
                </a:cubicBezTo>
                <a:cubicBezTo>
                  <a:pt x="362" y="918"/>
                  <a:pt x="259" y="880"/>
                  <a:pt x="137" y="909"/>
                </a:cubicBezTo>
                <a:cubicBezTo>
                  <a:pt x="132" y="941"/>
                  <a:pt x="147" y="969"/>
                  <a:pt x="158" y="997"/>
                </a:cubicBezTo>
                <a:cubicBezTo>
                  <a:pt x="184" y="1069"/>
                  <a:pt x="239" y="1117"/>
                  <a:pt x="301" y="1157"/>
                </a:cubicBezTo>
                <a:cubicBezTo>
                  <a:pt x="371" y="1203"/>
                  <a:pt x="451" y="1225"/>
                  <a:pt x="534" y="1247"/>
                </a:cubicBezTo>
                <a:cubicBezTo>
                  <a:pt x="575" y="1355"/>
                  <a:pt x="625" y="1461"/>
                  <a:pt x="693" y="1557"/>
                </a:cubicBezTo>
                <a:cubicBezTo>
                  <a:pt x="760" y="1652"/>
                  <a:pt x="837" y="1740"/>
                  <a:pt x="912" y="1835"/>
                </a:cubicBezTo>
                <a:cubicBezTo>
                  <a:pt x="883" y="1826"/>
                  <a:pt x="856" y="1817"/>
                  <a:pt x="830" y="1809"/>
                </a:cubicBezTo>
                <a:cubicBezTo>
                  <a:pt x="751" y="1649"/>
                  <a:pt x="633" y="1546"/>
                  <a:pt x="446" y="1532"/>
                </a:cubicBezTo>
                <a:cubicBezTo>
                  <a:pt x="441" y="1593"/>
                  <a:pt x="459" y="1644"/>
                  <a:pt x="495" y="1687"/>
                </a:cubicBezTo>
                <a:cubicBezTo>
                  <a:pt x="528" y="1727"/>
                  <a:pt x="568" y="1762"/>
                  <a:pt x="607" y="1802"/>
                </a:cubicBezTo>
                <a:cubicBezTo>
                  <a:pt x="493" y="1812"/>
                  <a:pt x="395" y="1861"/>
                  <a:pt x="296" y="1920"/>
                </a:cubicBezTo>
                <a:cubicBezTo>
                  <a:pt x="280" y="1912"/>
                  <a:pt x="261" y="1904"/>
                  <a:pt x="243" y="1893"/>
                </a:cubicBezTo>
                <a:cubicBezTo>
                  <a:pt x="166" y="1849"/>
                  <a:pt x="87" y="1856"/>
                  <a:pt x="9" y="1888"/>
                </a:cubicBezTo>
                <a:cubicBezTo>
                  <a:pt x="6" y="1889"/>
                  <a:pt x="3" y="1891"/>
                  <a:pt x="0" y="1892"/>
                </a:cubicBezTo>
                <a:cubicBezTo>
                  <a:pt x="0" y="1917"/>
                  <a:pt x="0" y="1917"/>
                  <a:pt x="0" y="1917"/>
                </a:cubicBezTo>
                <a:cubicBezTo>
                  <a:pt x="67" y="1891"/>
                  <a:pt x="155" y="1890"/>
                  <a:pt x="198" y="1923"/>
                </a:cubicBezTo>
                <a:cubicBezTo>
                  <a:pt x="150" y="1930"/>
                  <a:pt x="100" y="1936"/>
                  <a:pt x="50" y="1943"/>
                </a:cubicBezTo>
                <a:cubicBezTo>
                  <a:pt x="51" y="1946"/>
                  <a:pt x="51" y="1948"/>
                  <a:pt x="51" y="1951"/>
                </a:cubicBezTo>
                <a:cubicBezTo>
                  <a:pt x="106" y="1956"/>
                  <a:pt x="162" y="1936"/>
                  <a:pt x="218" y="1954"/>
                </a:cubicBezTo>
                <a:cubicBezTo>
                  <a:pt x="155" y="2028"/>
                  <a:pt x="74" y="2038"/>
                  <a:pt x="0" y="2009"/>
                </a:cubicBezTo>
                <a:cubicBezTo>
                  <a:pt x="0" y="2030"/>
                  <a:pt x="0" y="2030"/>
                  <a:pt x="0" y="2030"/>
                </a:cubicBezTo>
                <a:cubicBezTo>
                  <a:pt x="39" y="2043"/>
                  <a:pt x="79" y="2049"/>
                  <a:pt x="122" y="2043"/>
                </a:cubicBezTo>
                <a:cubicBezTo>
                  <a:pt x="123" y="2043"/>
                  <a:pt x="124" y="2045"/>
                  <a:pt x="125" y="2046"/>
                </a:cubicBezTo>
                <a:cubicBezTo>
                  <a:pt x="98" y="2081"/>
                  <a:pt x="74" y="2120"/>
                  <a:pt x="55" y="2160"/>
                </a:cubicBezTo>
                <a:cubicBezTo>
                  <a:pt x="55" y="2160"/>
                  <a:pt x="55" y="2160"/>
                  <a:pt x="55" y="2161"/>
                </a:cubicBezTo>
                <a:cubicBezTo>
                  <a:pt x="78" y="2161"/>
                  <a:pt x="78" y="2161"/>
                  <a:pt x="78" y="2161"/>
                </a:cubicBezTo>
                <a:cubicBezTo>
                  <a:pt x="78" y="2160"/>
                  <a:pt x="78" y="2160"/>
                  <a:pt x="78" y="2160"/>
                </a:cubicBezTo>
                <a:cubicBezTo>
                  <a:pt x="103" y="2110"/>
                  <a:pt x="136" y="2066"/>
                  <a:pt x="176" y="2026"/>
                </a:cubicBezTo>
                <a:cubicBezTo>
                  <a:pt x="189" y="2013"/>
                  <a:pt x="203" y="2016"/>
                  <a:pt x="219" y="2023"/>
                </a:cubicBezTo>
                <a:cubicBezTo>
                  <a:pt x="188" y="2070"/>
                  <a:pt x="157" y="2115"/>
                  <a:pt x="127" y="2160"/>
                </a:cubicBezTo>
                <a:cubicBezTo>
                  <a:pt x="127" y="2160"/>
                  <a:pt x="126" y="2160"/>
                  <a:pt x="126" y="2161"/>
                </a:cubicBezTo>
                <a:cubicBezTo>
                  <a:pt x="137" y="2161"/>
                  <a:pt x="137" y="2161"/>
                  <a:pt x="137" y="2161"/>
                </a:cubicBezTo>
                <a:cubicBezTo>
                  <a:pt x="137" y="2160"/>
                  <a:pt x="137" y="2160"/>
                  <a:pt x="138" y="2160"/>
                </a:cubicBezTo>
                <a:cubicBezTo>
                  <a:pt x="171" y="2121"/>
                  <a:pt x="205" y="2082"/>
                  <a:pt x="245" y="2037"/>
                </a:cubicBezTo>
                <a:cubicBezTo>
                  <a:pt x="248" y="2088"/>
                  <a:pt x="233" y="2127"/>
                  <a:pt x="210" y="2160"/>
                </a:cubicBezTo>
                <a:cubicBezTo>
                  <a:pt x="210" y="2160"/>
                  <a:pt x="210" y="2160"/>
                  <a:pt x="210" y="2161"/>
                </a:cubicBezTo>
                <a:cubicBezTo>
                  <a:pt x="236" y="2161"/>
                  <a:pt x="236" y="2161"/>
                  <a:pt x="236" y="2161"/>
                </a:cubicBezTo>
                <a:cubicBezTo>
                  <a:pt x="236" y="2160"/>
                  <a:pt x="236" y="2160"/>
                  <a:pt x="236" y="2160"/>
                </a:cubicBezTo>
                <a:cubicBezTo>
                  <a:pt x="241" y="2153"/>
                  <a:pt x="246" y="2146"/>
                  <a:pt x="251" y="2139"/>
                </a:cubicBezTo>
                <a:cubicBezTo>
                  <a:pt x="252" y="2138"/>
                  <a:pt x="254" y="2139"/>
                  <a:pt x="259" y="2138"/>
                </a:cubicBezTo>
                <a:cubicBezTo>
                  <a:pt x="261" y="2145"/>
                  <a:pt x="263" y="2153"/>
                  <a:pt x="265" y="2160"/>
                </a:cubicBezTo>
                <a:cubicBezTo>
                  <a:pt x="265" y="2160"/>
                  <a:pt x="266" y="2160"/>
                  <a:pt x="266" y="2161"/>
                </a:cubicBezTo>
                <a:cubicBezTo>
                  <a:pt x="287" y="2161"/>
                  <a:pt x="287" y="2161"/>
                  <a:pt x="287" y="2161"/>
                </a:cubicBezTo>
                <a:cubicBezTo>
                  <a:pt x="286" y="2160"/>
                  <a:pt x="286" y="2160"/>
                  <a:pt x="286" y="2160"/>
                </a:cubicBezTo>
                <a:cubicBezTo>
                  <a:pt x="283" y="2146"/>
                  <a:pt x="282" y="2132"/>
                  <a:pt x="282" y="2120"/>
                </a:cubicBezTo>
                <a:cubicBezTo>
                  <a:pt x="282" y="2088"/>
                  <a:pt x="277" y="2050"/>
                  <a:pt x="318" y="2027"/>
                </a:cubicBezTo>
                <a:cubicBezTo>
                  <a:pt x="340" y="2066"/>
                  <a:pt x="340" y="2108"/>
                  <a:pt x="357" y="2146"/>
                </a:cubicBezTo>
                <a:cubicBezTo>
                  <a:pt x="370" y="2104"/>
                  <a:pt x="348" y="2064"/>
                  <a:pt x="347" y="2021"/>
                </a:cubicBezTo>
                <a:cubicBezTo>
                  <a:pt x="377" y="2031"/>
                  <a:pt x="399" y="2049"/>
                  <a:pt x="409" y="2076"/>
                </a:cubicBezTo>
                <a:cubicBezTo>
                  <a:pt x="420" y="2104"/>
                  <a:pt x="425" y="2132"/>
                  <a:pt x="427" y="2160"/>
                </a:cubicBezTo>
                <a:cubicBezTo>
                  <a:pt x="427" y="2160"/>
                  <a:pt x="427" y="2160"/>
                  <a:pt x="427" y="2161"/>
                </a:cubicBezTo>
                <a:cubicBezTo>
                  <a:pt x="448" y="2161"/>
                  <a:pt x="448" y="2161"/>
                  <a:pt x="448" y="2161"/>
                </a:cubicBezTo>
                <a:cubicBezTo>
                  <a:pt x="448" y="2160"/>
                  <a:pt x="448" y="2160"/>
                  <a:pt x="448" y="2160"/>
                </a:cubicBezTo>
                <a:cubicBezTo>
                  <a:pt x="448" y="2159"/>
                  <a:pt x="448" y="2158"/>
                  <a:pt x="448" y="2157"/>
                </a:cubicBezTo>
                <a:cubicBezTo>
                  <a:pt x="447" y="2075"/>
                  <a:pt x="410" y="2009"/>
                  <a:pt x="340" y="1954"/>
                </a:cubicBezTo>
                <a:cubicBezTo>
                  <a:pt x="444" y="1898"/>
                  <a:pt x="546" y="1862"/>
                  <a:pt x="664" y="1864"/>
                </a:cubicBezTo>
                <a:cubicBezTo>
                  <a:pt x="580" y="1944"/>
                  <a:pt x="544" y="2037"/>
                  <a:pt x="564" y="2149"/>
                </a:cubicBezTo>
                <a:cubicBezTo>
                  <a:pt x="668" y="2178"/>
                  <a:pt x="832" y="2048"/>
                  <a:pt x="839" y="1886"/>
                </a:cubicBezTo>
                <a:cubicBezTo>
                  <a:pt x="915" y="1909"/>
                  <a:pt x="985" y="1941"/>
                  <a:pt x="1037" y="2003"/>
                </a:cubicBezTo>
                <a:cubicBezTo>
                  <a:pt x="1053" y="2022"/>
                  <a:pt x="1066" y="2043"/>
                  <a:pt x="1093" y="2048"/>
                </a:cubicBezTo>
                <a:cubicBezTo>
                  <a:pt x="1101" y="2050"/>
                  <a:pt x="1109" y="2059"/>
                  <a:pt x="1114" y="2066"/>
                </a:cubicBezTo>
                <a:cubicBezTo>
                  <a:pt x="1135" y="2097"/>
                  <a:pt x="1154" y="2128"/>
                  <a:pt x="1170" y="2160"/>
                </a:cubicBezTo>
                <a:cubicBezTo>
                  <a:pt x="1171" y="2160"/>
                  <a:pt x="1171" y="2160"/>
                  <a:pt x="1171" y="2161"/>
                </a:cubicBezTo>
                <a:cubicBezTo>
                  <a:pt x="1198" y="2161"/>
                  <a:pt x="1198" y="2161"/>
                  <a:pt x="1198" y="2161"/>
                </a:cubicBezTo>
                <a:cubicBezTo>
                  <a:pt x="1198" y="2160"/>
                  <a:pt x="1198" y="2160"/>
                  <a:pt x="1198" y="2160"/>
                </a:cubicBezTo>
                <a:cubicBezTo>
                  <a:pt x="1194" y="2144"/>
                  <a:pt x="1194" y="2126"/>
                  <a:pt x="1201" y="2105"/>
                </a:cubicBezTo>
                <a:cubicBezTo>
                  <a:pt x="1178" y="2119"/>
                  <a:pt x="1167" y="2113"/>
                  <a:pt x="1159" y="2097"/>
                </a:cubicBezTo>
                <a:cubicBezTo>
                  <a:pt x="1153" y="2083"/>
                  <a:pt x="1142" y="2070"/>
                  <a:pt x="1137" y="2056"/>
                </a:cubicBezTo>
                <a:cubicBezTo>
                  <a:pt x="1130" y="2033"/>
                  <a:pt x="1117" y="2020"/>
                  <a:pt x="1092" y="2019"/>
                </a:cubicBezTo>
                <a:cubicBezTo>
                  <a:pt x="1089" y="1975"/>
                  <a:pt x="1056" y="1957"/>
                  <a:pt x="1023" y="1941"/>
                </a:cubicBezTo>
                <a:cubicBezTo>
                  <a:pt x="965" y="1913"/>
                  <a:pt x="910" y="1881"/>
                  <a:pt x="847" y="1863"/>
                </a:cubicBezTo>
                <a:cubicBezTo>
                  <a:pt x="831" y="1858"/>
                  <a:pt x="822" y="1851"/>
                  <a:pt x="831" y="1834"/>
                </a:cubicBezTo>
                <a:cubicBezTo>
                  <a:pt x="902" y="1842"/>
                  <a:pt x="952" y="1894"/>
                  <a:pt x="1016" y="1919"/>
                </a:cubicBezTo>
                <a:cubicBezTo>
                  <a:pt x="1014" y="1908"/>
                  <a:pt x="1011" y="1900"/>
                  <a:pt x="1005" y="1893"/>
                </a:cubicBezTo>
                <a:cubicBezTo>
                  <a:pt x="941" y="1821"/>
                  <a:pt x="878" y="1749"/>
                  <a:pt x="812" y="1679"/>
                </a:cubicBezTo>
                <a:cubicBezTo>
                  <a:pt x="749" y="1610"/>
                  <a:pt x="698" y="1534"/>
                  <a:pt x="652" y="1453"/>
                </a:cubicBezTo>
                <a:cubicBezTo>
                  <a:pt x="643" y="1438"/>
                  <a:pt x="636" y="1421"/>
                  <a:pt x="629" y="1405"/>
                </a:cubicBezTo>
                <a:cubicBezTo>
                  <a:pt x="655" y="1432"/>
                  <a:pt x="672" y="1464"/>
                  <a:pt x="693" y="1494"/>
                </a:cubicBezTo>
                <a:cubicBezTo>
                  <a:pt x="765" y="1593"/>
                  <a:pt x="844" y="1687"/>
                  <a:pt x="927" y="1778"/>
                </a:cubicBezTo>
                <a:cubicBezTo>
                  <a:pt x="994" y="1852"/>
                  <a:pt x="1064" y="1925"/>
                  <a:pt x="1133" y="1998"/>
                </a:cubicBezTo>
                <a:cubicBezTo>
                  <a:pt x="1180" y="2048"/>
                  <a:pt x="1218" y="2102"/>
                  <a:pt x="1251" y="2160"/>
                </a:cubicBezTo>
                <a:cubicBezTo>
                  <a:pt x="1251" y="2160"/>
                  <a:pt x="1251" y="2160"/>
                  <a:pt x="1251" y="2161"/>
                </a:cubicBezTo>
                <a:cubicBezTo>
                  <a:pt x="1275" y="2161"/>
                  <a:pt x="1275" y="2161"/>
                  <a:pt x="1275" y="2161"/>
                </a:cubicBezTo>
                <a:cubicBezTo>
                  <a:pt x="1275" y="2160"/>
                  <a:pt x="1275" y="2160"/>
                  <a:pt x="1275" y="2160"/>
                </a:cubicBezTo>
                <a:cubicBezTo>
                  <a:pt x="1240" y="2095"/>
                  <a:pt x="1196" y="2036"/>
                  <a:pt x="1145" y="1980"/>
                </a:cubicBezTo>
                <a:cubicBezTo>
                  <a:pt x="1136" y="1970"/>
                  <a:pt x="1128" y="1958"/>
                  <a:pt x="1118" y="1945"/>
                </a:cubicBezTo>
                <a:cubicBezTo>
                  <a:pt x="1128" y="1941"/>
                  <a:pt x="1135" y="1937"/>
                  <a:pt x="1142" y="1935"/>
                </a:cubicBezTo>
                <a:cubicBezTo>
                  <a:pt x="1221" y="1911"/>
                  <a:pt x="1263" y="1851"/>
                  <a:pt x="1290" y="1780"/>
                </a:cubicBezTo>
                <a:cubicBezTo>
                  <a:pt x="1305" y="1742"/>
                  <a:pt x="1309" y="1698"/>
                  <a:pt x="1313" y="1657"/>
                </a:cubicBezTo>
                <a:cubicBezTo>
                  <a:pt x="1315" y="1627"/>
                  <a:pt x="1307" y="1596"/>
                  <a:pt x="1304" y="1566"/>
                </a:cubicBezTo>
                <a:cubicBezTo>
                  <a:pt x="1252" y="1562"/>
                  <a:pt x="1221" y="1597"/>
                  <a:pt x="1180" y="1620"/>
                </a:cubicBezTo>
                <a:close/>
                <a:moveTo>
                  <a:pt x="1414" y="1071"/>
                </a:moveTo>
                <a:cubicBezTo>
                  <a:pt x="1355" y="1123"/>
                  <a:pt x="1290" y="1148"/>
                  <a:pt x="1216" y="1146"/>
                </a:cubicBezTo>
                <a:cubicBezTo>
                  <a:pt x="1180" y="1145"/>
                  <a:pt x="1145" y="1138"/>
                  <a:pt x="1119" y="1100"/>
                </a:cubicBezTo>
                <a:cubicBezTo>
                  <a:pt x="1178" y="1089"/>
                  <a:pt x="1236" y="1094"/>
                  <a:pt x="1288" y="1066"/>
                </a:cubicBezTo>
                <a:cubicBezTo>
                  <a:pt x="1249" y="1067"/>
                  <a:pt x="1209" y="1067"/>
                  <a:pt x="1161" y="1068"/>
                </a:cubicBezTo>
                <a:cubicBezTo>
                  <a:pt x="1197" y="1044"/>
                  <a:pt x="1227" y="1025"/>
                  <a:pt x="1257" y="1005"/>
                </a:cubicBezTo>
                <a:cubicBezTo>
                  <a:pt x="1260" y="1003"/>
                  <a:pt x="1265" y="1004"/>
                  <a:pt x="1269" y="1004"/>
                </a:cubicBezTo>
                <a:cubicBezTo>
                  <a:pt x="1324" y="1008"/>
                  <a:pt x="1373" y="1023"/>
                  <a:pt x="1414" y="1071"/>
                </a:cubicBezTo>
                <a:close/>
                <a:moveTo>
                  <a:pt x="1093" y="932"/>
                </a:moveTo>
                <a:cubicBezTo>
                  <a:pt x="1125" y="881"/>
                  <a:pt x="1162" y="837"/>
                  <a:pt x="1225" y="824"/>
                </a:cubicBezTo>
                <a:cubicBezTo>
                  <a:pt x="1261" y="817"/>
                  <a:pt x="1297" y="802"/>
                  <a:pt x="1344" y="810"/>
                </a:cubicBezTo>
                <a:cubicBezTo>
                  <a:pt x="1310" y="862"/>
                  <a:pt x="1297" y="920"/>
                  <a:pt x="1258" y="965"/>
                </a:cubicBezTo>
                <a:cubicBezTo>
                  <a:pt x="1220" y="1009"/>
                  <a:pt x="1179" y="1039"/>
                  <a:pt x="1112" y="1025"/>
                </a:cubicBezTo>
                <a:cubicBezTo>
                  <a:pt x="1122" y="1008"/>
                  <a:pt x="1129" y="994"/>
                  <a:pt x="1138" y="982"/>
                </a:cubicBezTo>
                <a:cubicBezTo>
                  <a:pt x="1147" y="970"/>
                  <a:pt x="1159" y="960"/>
                  <a:pt x="1170" y="949"/>
                </a:cubicBezTo>
                <a:cubicBezTo>
                  <a:pt x="1179" y="939"/>
                  <a:pt x="1189" y="930"/>
                  <a:pt x="1198" y="920"/>
                </a:cubicBezTo>
                <a:cubicBezTo>
                  <a:pt x="1148" y="934"/>
                  <a:pt x="1117" y="971"/>
                  <a:pt x="1086" y="1010"/>
                </a:cubicBezTo>
                <a:cubicBezTo>
                  <a:pt x="1069" y="979"/>
                  <a:pt x="1079" y="954"/>
                  <a:pt x="1093" y="932"/>
                </a:cubicBezTo>
                <a:close/>
                <a:moveTo>
                  <a:pt x="907" y="1084"/>
                </a:moveTo>
                <a:cubicBezTo>
                  <a:pt x="875" y="1069"/>
                  <a:pt x="863" y="1049"/>
                  <a:pt x="857" y="1026"/>
                </a:cubicBezTo>
                <a:cubicBezTo>
                  <a:pt x="843" y="977"/>
                  <a:pt x="848" y="929"/>
                  <a:pt x="860" y="881"/>
                </a:cubicBezTo>
                <a:cubicBezTo>
                  <a:pt x="869" y="845"/>
                  <a:pt x="881" y="812"/>
                  <a:pt x="912" y="784"/>
                </a:cubicBezTo>
                <a:cubicBezTo>
                  <a:pt x="930" y="810"/>
                  <a:pt x="948" y="833"/>
                  <a:pt x="962" y="858"/>
                </a:cubicBezTo>
                <a:cubicBezTo>
                  <a:pt x="990" y="907"/>
                  <a:pt x="1000" y="960"/>
                  <a:pt x="993" y="1015"/>
                </a:cubicBezTo>
                <a:cubicBezTo>
                  <a:pt x="989" y="1047"/>
                  <a:pt x="978" y="1077"/>
                  <a:pt x="940" y="1092"/>
                </a:cubicBezTo>
                <a:cubicBezTo>
                  <a:pt x="921" y="1045"/>
                  <a:pt x="935" y="991"/>
                  <a:pt x="905" y="949"/>
                </a:cubicBezTo>
                <a:cubicBezTo>
                  <a:pt x="905" y="992"/>
                  <a:pt x="906" y="1035"/>
                  <a:pt x="907" y="1084"/>
                </a:cubicBezTo>
                <a:close/>
                <a:moveTo>
                  <a:pt x="620" y="545"/>
                </a:moveTo>
                <a:cubicBezTo>
                  <a:pt x="625" y="497"/>
                  <a:pt x="665" y="480"/>
                  <a:pt x="698" y="459"/>
                </a:cubicBezTo>
                <a:cubicBezTo>
                  <a:pt x="716" y="447"/>
                  <a:pt x="737" y="439"/>
                  <a:pt x="762" y="449"/>
                </a:cubicBezTo>
                <a:cubicBezTo>
                  <a:pt x="746" y="494"/>
                  <a:pt x="729" y="534"/>
                  <a:pt x="719" y="576"/>
                </a:cubicBezTo>
                <a:cubicBezTo>
                  <a:pt x="710" y="611"/>
                  <a:pt x="691" y="640"/>
                  <a:pt x="670" y="668"/>
                </a:cubicBezTo>
                <a:cubicBezTo>
                  <a:pt x="654" y="690"/>
                  <a:pt x="631" y="704"/>
                  <a:pt x="599" y="702"/>
                </a:cubicBezTo>
                <a:cubicBezTo>
                  <a:pt x="614" y="676"/>
                  <a:pt x="628" y="654"/>
                  <a:pt x="642" y="631"/>
                </a:cubicBezTo>
                <a:cubicBezTo>
                  <a:pt x="623" y="643"/>
                  <a:pt x="610" y="658"/>
                  <a:pt x="595" y="672"/>
                </a:cubicBezTo>
                <a:cubicBezTo>
                  <a:pt x="580" y="686"/>
                  <a:pt x="566" y="703"/>
                  <a:pt x="540" y="694"/>
                </a:cubicBezTo>
                <a:cubicBezTo>
                  <a:pt x="556" y="670"/>
                  <a:pt x="573" y="648"/>
                  <a:pt x="587" y="624"/>
                </a:cubicBezTo>
                <a:cubicBezTo>
                  <a:pt x="602" y="599"/>
                  <a:pt x="595" y="565"/>
                  <a:pt x="620" y="545"/>
                </a:cubicBezTo>
                <a:close/>
                <a:moveTo>
                  <a:pt x="331" y="688"/>
                </a:moveTo>
                <a:cubicBezTo>
                  <a:pt x="278" y="643"/>
                  <a:pt x="242" y="588"/>
                  <a:pt x="220" y="523"/>
                </a:cubicBezTo>
                <a:cubicBezTo>
                  <a:pt x="217" y="515"/>
                  <a:pt x="219" y="505"/>
                  <a:pt x="219" y="499"/>
                </a:cubicBezTo>
                <a:cubicBezTo>
                  <a:pt x="253" y="505"/>
                  <a:pt x="285" y="511"/>
                  <a:pt x="318" y="514"/>
                </a:cubicBezTo>
                <a:cubicBezTo>
                  <a:pt x="346" y="517"/>
                  <a:pt x="372" y="526"/>
                  <a:pt x="389" y="543"/>
                </a:cubicBezTo>
                <a:cubicBezTo>
                  <a:pt x="394" y="575"/>
                  <a:pt x="398" y="603"/>
                  <a:pt x="402" y="634"/>
                </a:cubicBezTo>
                <a:cubicBezTo>
                  <a:pt x="375" y="618"/>
                  <a:pt x="351" y="605"/>
                  <a:pt x="328" y="591"/>
                </a:cubicBezTo>
                <a:cubicBezTo>
                  <a:pt x="355" y="625"/>
                  <a:pt x="395" y="645"/>
                  <a:pt x="408" y="689"/>
                </a:cubicBezTo>
                <a:cubicBezTo>
                  <a:pt x="374" y="709"/>
                  <a:pt x="356" y="709"/>
                  <a:pt x="331" y="688"/>
                </a:cubicBezTo>
                <a:close/>
                <a:moveTo>
                  <a:pt x="457" y="648"/>
                </a:moveTo>
                <a:cubicBezTo>
                  <a:pt x="455" y="646"/>
                  <a:pt x="452" y="644"/>
                  <a:pt x="451" y="642"/>
                </a:cubicBezTo>
                <a:cubicBezTo>
                  <a:pt x="409" y="581"/>
                  <a:pt x="402" y="516"/>
                  <a:pt x="433" y="448"/>
                </a:cubicBezTo>
                <a:cubicBezTo>
                  <a:pt x="456" y="400"/>
                  <a:pt x="481" y="353"/>
                  <a:pt x="492" y="295"/>
                </a:cubicBezTo>
                <a:cubicBezTo>
                  <a:pt x="508" y="322"/>
                  <a:pt x="527" y="348"/>
                  <a:pt x="541" y="376"/>
                </a:cubicBezTo>
                <a:cubicBezTo>
                  <a:pt x="567" y="428"/>
                  <a:pt x="584" y="482"/>
                  <a:pt x="583" y="541"/>
                </a:cubicBezTo>
                <a:cubicBezTo>
                  <a:pt x="583" y="609"/>
                  <a:pt x="560" y="641"/>
                  <a:pt x="500" y="657"/>
                </a:cubicBezTo>
                <a:cubicBezTo>
                  <a:pt x="504" y="610"/>
                  <a:pt x="515" y="564"/>
                  <a:pt x="502" y="518"/>
                </a:cubicBezTo>
                <a:cubicBezTo>
                  <a:pt x="491" y="562"/>
                  <a:pt x="492" y="610"/>
                  <a:pt x="469" y="651"/>
                </a:cubicBezTo>
                <a:cubicBezTo>
                  <a:pt x="462" y="649"/>
                  <a:pt x="460" y="649"/>
                  <a:pt x="457" y="648"/>
                </a:cubicBezTo>
                <a:close/>
                <a:moveTo>
                  <a:pt x="490" y="1129"/>
                </a:moveTo>
                <a:cubicBezTo>
                  <a:pt x="446" y="1105"/>
                  <a:pt x="406" y="1083"/>
                  <a:pt x="366" y="1061"/>
                </a:cubicBezTo>
                <a:cubicBezTo>
                  <a:pt x="365" y="1063"/>
                  <a:pt x="363" y="1066"/>
                  <a:pt x="362" y="1068"/>
                </a:cubicBezTo>
                <a:cubicBezTo>
                  <a:pt x="398" y="1096"/>
                  <a:pt x="435" y="1125"/>
                  <a:pt x="472" y="1153"/>
                </a:cubicBezTo>
                <a:cubicBezTo>
                  <a:pt x="444" y="1176"/>
                  <a:pt x="399" y="1178"/>
                  <a:pt x="329" y="1147"/>
                </a:cubicBezTo>
                <a:cubicBezTo>
                  <a:pt x="237" y="1105"/>
                  <a:pt x="181" y="1031"/>
                  <a:pt x="160" y="928"/>
                </a:cubicBezTo>
                <a:cubicBezTo>
                  <a:pt x="276" y="897"/>
                  <a:pt x="410" y="959"/>
                  <a:pt x="473" y="1048"/>
                </a:cubicBezTo>
                <a:cubicBezTo>
                  <a:pt x="488" y="1070"/>
                  <a:pt x="497" y="1097"/>
                  <a:pt x="490" y="1129"/>
                </a:cubicBezTo>
                <a:close/>
                <a:moveTo>
                  <a:pt x="493" y="1020"/>
                </a:moveTo>
                <a:cubicBezTo>
                  <a:pt x="469" y="949"/>
                  <a:pt x="467" y="880"/>
                  <a:pt x="474" y="810"/>
                </a:cubicBezTo>
                <a:cubicBezTo>
                  <a:pt x="502" y="930"/>
                  <a:pt x="507" y="985"/>
                  <a:pt x="493" y="1020"/>
                </a:cubicBezTo>
                <a:close/>
                <a:moveTo>
                  <a:pt x="535" y="989"/>
                </a:moveTo>
                <a:cubicBezTo>
                  <a:pt x="543" y="972"/>
                  <a:pt x="553" y="954"/>
                  <a:pt x="566" y="940"/>
                </a:cubicBezTo>
                <a:cubicBezTo>
                  <a:pt x="598" y="906"/>
                  <a:pt x="635" y="879"/>
                  <a:pt x="684" y="874"/>
                </a:cubicBezTo>
                <a:cubicBezTo>
                  <a:pt x="730" y="968"/>
                  <a:pt x="660" y="1144"/>
                  <a:pt x="577" y="1146"/>
                </a:cubicBezTo>
                <a:cubicBezTo>
                  <a:pt x="568" y="1085"/>
                  <a:pt x="603" y="1034"/>
                  <a:pt x="620" y="972"/>
                </a:cubicBezTo>
                <a:cubicBezTo>
                  <a:pt x="577" y="1016"/>
                  <a:pt x="570" y="1070"/>
                  <a:pt x="549" y="1119"/>
                </a:cubicBezTo>
                <a:cubicBezTo>
                  <a:pt x="513" y="1075"/>
                  <a:pt x="513" y="1033"/>
                  <a:pt x="535" y="989"/>
                </a:cubicBezTo>
                <a:close/>
                <a:moveTo>
                  <a:pt x="464" y="1555"/>
                </a:moveTo>
                <a:cubicBezTo>
                  <a:pt x="471" y="1555"/>
                  <a:pt x="478" y="1554"/>
                  <a:pt x="485" y="1555"/>
                </a:cubicBezTo>
                <a:cubicBezTo>
                  <a:pt x="496" y="1556"/>
                  <a:pt x="507" y="1558"/>
                  <a:pt x="518" y="1560"/>
                </a:cubicBezTo>
                <a:cubicBezTo>
                  <a:pt x="611" y="1581"/>
                  <a:pt x="680" y="1637"/>
                  <a:pt x="732" y="1716"/>
                </a:cubicBezTo>
                <a:cubicBezTo>
                  <a:pt x="739" y="1727"/>
                  <a:pt x="740" y="1742"/>
                  <a:pt x="744" y="1756"/>
                </a:cubicBezTo>
                <a:cubicBezTo>
                  <a:pt x="741" y="1757"/>
                  <a:pt x="739" y="1758"/>
                  <a:pt x="736" y="1759"/>
                </a:cubicBezTo>
                <a:cubicBezTo>
                  <a:pt x="686" y="1725"/>
                  <a:pt x="636" y="1691"/>
                  <a:pt x="586" y="1657"/>
                </a:cubicBezTo>
                <a:cubicBezTo>
                  <a:pt x="625" y="1714"/>
                  <a:pt x="692" y="1739"/>
                  <a:pt x="734" y="1799"/>
                </a:cubicBezTo>
                <a:cubicBezTo>
                  <a:pt x="612" y="1814"/>
                  <a:pt x="466" y="1668"/>
                  <a:pt x="464" y="1555"/>
                </a:cubicBezTo>
                <a:close/>
                <a:moveTo>
                  <a:pt x="517" y="1860"/>
                </a:moveTo>
                <a:cubicBezTo>
                  <a:pt x="464" y="1873"/>
                  <a:pt x="413" y="1895"/>
                  <a:pt x="356" y="1915"/>
                </a:cubicBezTo>
                <a:cubicBezTo>
                  <a:pt x="437" y="1854"/>
                  <a:pt x="618" y="1801"/>
                  <a:pt x="679" y="1834"/>
                </a:cubicBezTo>
                <a:cubicBezTo>
                  <a:pt x="626" y="1842"/>
                  <a:pt x="570" y="1847"/>
                  <a:pt x="517" y="1860"/>
                </a:cubicBezTo>
                <a:close/>
                <a:moveTo>
                  <a:pt x="755" y="2041"/>
                </a:moveTo>
                <a:cubicBezTo>
                  <a:pt x="713" y="2100"/>
                  <a:pt x="650" y="2121"/>
                  <a:pt x="583" y="2137"/>
                </a:cubicBezTo>
                <a:cubicBezTo>
                  <a:pt x="566" y="2030"/>
                  <a:pt x="627" y="1900"/>
                  <a:pt x="701" y="1877"/>
                </a:cubicBezTo>
                <a:cubicBezTo>
                  <a:pt x="716" y="1880"/>
                  <a:pt x="730" y="1882"/>
                  <a:pt x="747" y="1886"/>
                </a:cubicBezTo>
                <a:cubicBezTo>
                  <a:pt x="731" y="1940"/>
                  <a:pt x="694" y="1978"/>
                  <a:pt x="666" y="2027"/>
                </a:cubicBezTo>
                <a:cubicBezTo>
                  <a:pt x="706" y="2002"/>
                  <a:pt x="740" y="1962"/>
                  <a:pt x="768" y="1907"/>
                </a:cubicBezTo>
                <a:cubicBezTo>
                  <a:pt x="786" y="1960"/>
                  <a:pt x="783" y="2002"/>
                  <a:pt x="755" y="2041"/>
                </a:cubicBezTo>
                <a:close/>
                <a:moveTo>
                  <a:pt x="868" y="1293"/>
                </a:moveTo>
                <a:cubicBezTo>
                  <a:pt x="854" y="1350"/>
                  <a:pt x="841" y="1403"/>
                  <a:pt x="828" y="1455"/>
                </a:cubicBezTo>
                <a:cubicBezTo>
                  <a:pt x="825" y="1402"/>
                  <a:pt x="844" y="1332"/>
                  <a:pt x="868" y="1293"/>
                </a:cubicBezTo>
                <a:close/>
                <a:moveTo>
                  <a:pt x="1097" y="1815"/>
                </a:moveTo>
                <a:cubicBezTo>
                  <a:pt x="1077" y="1748"/>
                  <a:pt x="1056" y="1681"/>
                  <a:pt x="1051" y="1601"/>
                </a:cubicBezTo>
                <a:cubicBezTo>
                  <a:pt x="1046" y="1619"/>
                  <a:pt x="1040" y="1629"/>
                  <a:pt x="1041" y="1637"/>
                </a:cubicBezTo>
                <a:cubicBezTo>
                  <a:pt x="1048" y="1698"/>
                  <a:pt x="1056" y="1759"/>
                  <a:pt x="1065" y="1824"/>
                </a:cubicBezTo>
                <a:cubicBezTo>
                  <a:pt x="1056" y="1819"/>
                  <a:pt x="1047" y="1817"/>
                  <a:pt x="1042" y="1812"/>
                </a:cubicBezTo>
                <a:cubicBezTo>
                  <a:pt x="1002" y="1776"/>
                  <a:pt x="975" y="1733"/>
                  <a:pt x="969" y="1679"/>
                </a:cubicBezTo>
                <a:cubicBezTo>
                  <a:pt x="966" y="1656"/>
                  <a:pt x="967" y="1632"/>
                  <a:pt x="964" y="1608"/>
                </a:cubicBezTo>
                <a:cubicBezTo>
                  <a:pt x="955" y="1518"/>
                  <a:pt x="995" y="1447"/>
                  <a:pt x="1050" y="1377"/>
                </a:cubicBezTo>
                <a:cubicBezTo>
                  <a:pt x="1069" y="1404"/>
                  <a:pt x="1089" y="1428"/>
                  <a:pt x="1104" y="1454"/>
                </a:cubicBezTo>
                <a:cubicBezTo>
                  <a:pt x="1160" y="1550"/>
                  <a:pt x="1174" y="1654"/>
                  <a:pt x="1152" y="1761"/>
                </a:cubicBezTo>
                <a:cubicBezTo>
                  <a:pt x="1147" y="1787"/>
                  <a:pt x="1130" y="1809"/>
                  <a:pt x="1097" y="1815"/>
                </a:cubicBezTo>
                <a:close/>
                <a:moveTo>
                  <a:pt x="1281" y="1738"/>
                </a:moveTo>
                <a:cubicBezTo>
                  <a:pt x="1272" y="1777"/>
                  <a:pt x="1260" y="1814"/>
                  <a:pt x="1231" y="1842"/>
                </a:cubicBezTo>
                <a:cubicBezTo>
                  <a:pt x="1208" y="1865"/>
                  <a:pt x="1191" y="1870"/>
                  <a:pt x="1161" y="1863"/>
                </a:cubicBezTo>
                <a:cubicBezTo>
                  <a:pt x="1175" y="1805"/>
                  <a:pt x="1232" y="1764"/>
                  <a:pt x="1228" y="1690"/>
                </a:cubicBezTo>
                <a:cubicBezTo>
                  <a:pt x="1216" y="1713"/>
                  <a:pt x="1208" y="1729"/>
                  <a:pt x="1199" y="1746"/>
                </a:cubicBezTo>
                <a:cubicBezTo>
                  <a:pt x="1173" y="1660"/>
                  <a:pt x="1198" y="1612"/>
                  <a:pt x="1283" y="1588"/>
                </a:cubicBezTo>
                <a:cubicBezTo>
                  <a:pt x="1298" y="1633"/>
                  <a:pt x="1296" y="1680"/>
                  <a:pt x="1281" y="1738"/>
                </a:cubicBezTo>
                <a:close/>
                <a:moveTo>
                  <a:pt x="2880" y="482"/>
                </a:moveTo>
                <a:cubicBezTo>
                  <a:pt x="2880" y="443"/>
                  <a:pt x="2880" y="443"/>
                  <a:pt x="2880" y="443"/>
                </a:cubicBezTo>
                <a:cubicBezTo>
                  <a:pt x="2845" y="479"/>
                  <a:pt x="2831" y="531"/>
                  <a:pt x="2817" y="581"/>
                </a:cubicBezTo>
                <a:cubicBezTo>
                  <a:pt x="2798" y="652"/>
                  <a:pt x="2801" y="723"/>
                  <a:pt x="2856" y="782"/>
                </a:cubicBezTo>
                <a:cubicBezTo>
                  <a:pt x="2821" y="807"/>
                  <a:pt x="2789" y="830"/>
                  <a:pt x="2759" y="854"/>
                </a:cubicBezTo>
                <a:cubicBezTo>
                  <a:pt x="2729" y="879"/>
                  <a:pt x="2701" y="906"/>
                  <a:pt x="2667" y="937"/>
                </a:cubicBezTo>
                <a:cubicBezTo>
                  <a:pt x="2669" y="814"/>
                  <a:pt x="2635" y="709"/>
                  <a:pt x="2538" y="630"/>
                </a:cubicBezTo>
                <a:cubicBezTo>
                  <a:pt x="2509" y="646"/>
                  <a:pt x="2497" y="675"/>
                  <a:pt x="2481" y="701"/>
                </a:cubicBezTo>
                <a:cubicBezTo>
                  <a:pt x="2441" y="765"/>
                  <a:pt x="2436" y="838"/>
                  <a:pt x="2442" y="912"/>
                </a:cubicBezTo>
                <a:cubicBezTo>
                  <a:pt x="2450" y="995"/>
                  <a:pt x="2480" y="1072"/>
                  <a:pt x="2514" y="1151"/>
                </a:cubicBezTo>
                <a:cubicBezTo>
                  <a:pt x="2454" y="1249"/>
                  <a:pt x="2401" y="1354"/>
                  <a:pt x="2367" y="1467"/>
                </a:cubicBezTo>
                <a:cubicBezTo>
                  <a:pt x="2333" y="1578"/>
                  <a:pt x="2310" y="1693"/>
                  <a:pt x="2282" y="1810"/>
                </a:cubicBezTo>
                <a:cubicBezTo>
                  <a:pt x="2271" y="1782"/>
                  <a:pt x="2261" y="1755"/>
                  <a:pt x="2252" y="1729"/>
                </a:cubicBezTo>
                <a:cubicBezTo>
                  <a:pt x="2330" y="1569"/>
                  <a:pt x="2338" y="1412"/>
                  <a:pt x="2235" y="1256"/>
                </a:cubicBezTo>
                <a:cubicBezTo>
                  <a:pt x="2184" y="1290"/>
                  <a:pt x="2155" y="1335"/>
                  <a:pt x="2143" y="1389"/>
                </a:cubicBezTo>
                <a:cubicBezTo>
                  <a:pt x="2131" y="1440"/>
                  <a:pt x="2128" y="1493"/>
                  <a:pt x="2120" y="1549"/>
                </a:cubicBezTo>
                <a:cubicBezTo>
                  <a:pt x="2043" y="1465"/>
                  <a:pt x="1944" y="1417"/>
                  <a:pt x="1837" y="1375"/>
                </a:cubicBezTo>
                <a:cubicBezTo>
                  <a:pt x="1833" y="1358"/>
                  <a:pt x="1828" y="1338"/>
                  <a:pt x="1825" y="1318"/>
                </a:cubicBezTo>
                <a:cubicBezTo>
                  <a:pt x="1813" y="1229"/>
                  <a:pt x="1759" y="1171"/>
                  <a:pt x="1686" y="1129"/>
                </a:cubicBezTo>
                <a:cubicBezTo>
                  <a:pt x="1657" y="1112"/>
                  <a:pt x="1625" y="1099"/>
                  <a:pt x="1594" y="1090"/>
                </a:cubicBezTo>
                <a:cubicBezTo>
                  <a:pt x="1557" y="1079"/>
                  <a:pt x="1542" y="1096"/>
                  <a:pt x="1549" y="1135"/>
                </a:cubicBezTo>
                <a:cubicBezTo>
                  <a:pt x="1562" y="1201"/>
                  <a:pt x="1583" y="1264"/>
                  <a:pt x="1633" y="1314"/>
                </a:cubicBezTo>
                <a:cubicBezTo>
                  <a:pt x="1633" y="1314"/>
                  <a:pt x="1633" y="1316"/>
                  <a:pt x="1632" y="1318"/>
                </a:cubicBezTo>
                <a:cubicBezTo>
                  <a:pt x="1533" y="1318"/>
                  <a:pt x="1425" y="1344"/>
                  <a:pt x="1361" y="1384"/>
                </a:cubicBezTo>
                <a:cubicBezTo>
                  <a:pt x="1366" y="1407"/>
                  <a:pt x="1382" y="1421"/>
                  <a:pt x="1401" y="1434"/>
                </a:cubicBezTo>
                <a:cubicBezTo>
                  <a:pt x="1463" y="1473"/>
                  <a:pt x="1533" y="1477"/>
                  <a:pt x="1603" y="1476"/>
                </a:cubicBezTo>
                <a:cubicBezTo>
                  <a:pt x="1614" y="1475"/>
                  <a:pt x="1625" y="1475"/>
                  <a:pt x="1636" y="1475"/>
                </a:cubicBezTo>
                <a:cubicBezTo>
                  <a:pt x="1637" y="1475"/>
                  <a:pt x="1638" y="1476"/>
                  <a:pt x="1642" y="1480"/>
                </a:cubicBezTo>
                <a:cubicBezTo>
                  <a:pt x="1590" y="1551"/>
                  <a:pt x="1542" y="1626"/>
                  <a:pt x="1526" y="1717"/>
                </a:cubicBezTo>
                <a:cubicBezTo>
                  <a:pt x="1612" y="1727"/>
                  <a:pt x="1681" y="1691"/>
                  <a:pt x="1743" y="1641"/>
                </a:cubicBezTo>
                <a:cubicBezTo>
                  <a:pt x="1806" y="1590"/>
                  <a:pt x="1836" y="1520"/>
                  <a:pt x="1836" y="1431"/>
                </a:cubicBezTo>
                <a:cubicBezTo>
                  <a:pt x="1945" y="1478"/>
                  <a:pt x="2036" y="1538"/>
                  <a:pt x="2106" y="1632"/>
                </a:cubicBezTo>
                <a:cubicBezTo>
                  <a:pt x="1991" y="1615"/>
                  <a:pt x="1896" y="1643"/>
                  <a:pt x="1820" y="1727"/>
                </a:cubicBezTo>
                <a:cubicBezTo>
                  <a:pt x="1861" y="1827"/>
                  <a:pt x="2064" y="1878"/>
                  <a:pt x="2197" y="1783"/>
                </a:cubicBezTo>
                <a:cubicBezTo>
                  <a:pt x="2225" y="1858"/>
                  <a:pt x="2243" y="1933"/>
                  <a:pt x="2226" y="2012"/>
                </a:cubicBezTo>
                <a:cubicBezTo>
                  <a:pt x="2220" y="2036"/>
                  <a:pt x="2212" y="2059"/>
                  <a:pt x="2224" y="2084"/>
                </a:cubicBezTo>
                <a:cubicBezTo>
                  <a:pt x="2228" y="2091"/>
                  <a:pt x="2226" y="2103"/>
                  <a:pt x="2223" y="2112"/>
                </a:cubicBezTo>
                <a:cubicBezTo>
                  <a:pt x="2217" y="2128"/>
                  <a:pt x="2212" y="2144"/>
                  <a:pt x="2206" y="2160"/>
                </a:cubicBezTo>
                <a:cubicBezTo>
                  <a:pt x="2206" y="2160"/>
                  <a:pt x="2205" y="2160"/>
                  <a:pt x="2205" y="2161"/>
                </a:cubicBezTo>
                <a:cubicBezTo>
                  <a:pt x="2229" y="2161"/>
                  <a:pt x="2229" y="2161"/>
                  <a:pt x="2229" y="2161"/>
                </a:cubicBezTo>
                <a:cubicBezTo>
                  <a:pt x="2229" y="2160"/>
                  <a:pt x="2229" y="2160"/>
                  <a:pt x="2229" y="2160"/>
                </a:cubicBezTo>
                <a:cubicBezTo>
                  <a:pt x="2234" y="2148"/>
                  <a:pt x="2237" y="2134"/>
                  <a:pt x="2245" y="2124"/>
                </a:cubicBezTo>
                <a:cubicBezTo>
                  <a:pt x="2259" y="2104"/>
                  <a:pt x="2261" y="2086"/>
                  <a:pt x="2246" y="2065"/>
                </a:cubicBezTo>
                <a:cubicBezTo>
                  <a:pt x="2280" y="2036"/>
                  <a:pt x="2274" y="1999"/>
                  <a:pt x="2266" y="1963"/>
                </a:cubicBezTo>
                <a:cubicBezTo>
                  <a:pt x="2253" y="1900"/>
                  <a:pt x="2244" y="1836"/>
                  <a:pt x="2220" y="1776"/>
                </a:cubicBezTo>
                <a:cubicBezTo>
                  <a:pt x="2213" y="1761"/>
                  <a:pt x="2214" y="1749"/>
                  <a:pt x="2232" y="1745"/>
                </a:cubicBezTo>
                <a:cubicBezTo>
                  <a:pt x="2270" y="1806"/>
                  <a:pt x="2259" y="1878"/>
                  <a:pt x="2279" y="1943"/>
                </a:cubicBezTo>
                <a:cubicBezTo>
                  <a:pt x="2286" y="1935"/>
                  <a:pt x="2291" y="1928"/>
                  <a:pt x="2293" y="1919"/>
                </a:cubicBezTo>
                <a:cubicBezTo>
                  <a:pt x="2310" y="1825"/>
                  <a:pt x="2328" y="1730"/>
                  <a:pt x="2344" y="1635"/>
                </a:cubicBezTo>
                <a:cubicBezTo>
                  <a:pt x="2359" y="1544"/>
                  <a:pt x="2388" y="1456"/>
                  <a:pt x="2424" y="1371"/>
                </a:cubicBezTo>
                <a:cubicBezTo>
                  <a:pt x="2431" y="1354"/>
                  <a:pt x="2439" y="1339"/>
                  <a:pt x="2447" y="1323"/>
                </a:cubicBezTo>
                <a:cubicBezTo>
                  <a:pt x="2442" y="1360"/>
                  <a:pt x="2427" y="1393"/>
                  <a:pt x="2417" y="1428"/>
                </a:cubicBezTo>
                <a:cubicBezTo>
                  <a:pt x="2382" y="1546"/>
                  <a:pt x="2357" y="1666"/>
                  <a:pt x="2336" y="1787"/>
                </a:cubicBezTo>
                <a:cubicBezTo>
                  <a:pt x="2318" y="1886"/>
                  <a:pt x="2304" y="1986"/>
                  <a:pt x="2288" y="2085"/>
                </a:cubicBezTo>
                <a:cubicBezTo>
                  <a:pt x="2284" y="2110"/>
                  <a:pt x="2279" y="2135"/>
                  <a:pt x="2272" y="2160"/>
                </a:cubicBezTo>
                <a:cubicBezTo>
                  <a:pt x="2272" y="2160"/>
                  <a:pt x="2272" y="2160"/>
                  <a:pt x="2272" y="2161"/>
                </a:cubicBezTo>
                <a:cubicBezTo>
                  <a:pt x="2293" y="2161"/>
                  <a:pt x="2293" y="2161"/>
                  <a:pt x="2293" y="2161"/>
                </a:cubicBezTo>
                <a:cubicBezTo>
                  <a:pt x="2293" y="2160"/>
                  <a:pt x="2293" y="2160"/>
                  <a:pt x="2293" y="2160"/>
                </a:cubicBezTo>
                <a:cubicBezTo>
                  <a:pt x="2300" y="2135"/>
                  <a:pt x="2305" y="2109"/>
                  <a:pt x="2310" y="2083"/>
                </a:cubicBezTo>
                <a:cubicBezTo>
                  <a:pt x="2312" y="2069"/>
                  <a:pt x="2317" y="2057"/>
                  <a:pt x="2321" y="2040"/>
                </a:cubicBezTo>
                <a:cubicBezTo>
                  <a:pt x="2330" y="2045"/>
                  <a:pt x="2338" y="2048"/>
                  <a:pt x="2344" y="2053"/>
                </a:cubicBezTo>
                <a:cubicBezTo>
                  <a:pt x="2411" y="2101"/>
                  <a:pt x="2484" y="2097"/>
                  <a:pt x="2557" y="2076"/>
                </a:cubicBezTo>
                <a:cubicBezTo>
                  <a:pt x="2596" y="2064"/>
                  <a:pt x="2633" y="2040"/>
                  <a:pt x="2668" y="2017"/>
                </a:cubicBezTo>
                <a:cubicBezTo>
                  <a:pt x="2693" y="2001"/>
                  <a:pt x="2712" y="1976"/>
                  <a:pt x="2734" y="1955"/>
                </a:cubicBezTo>
                <a:cubicBezTo>
                  <a:pt x="2706" y="1911"/>
                  <a:pt x="2659" y="1908"/>
                  <a:pt x="2616" y="1890"/>
                </a:cubicBezTo>
                <a:cubicBezTo>
                  <a:pt x="2689" y="1817"/>
                  <a:pt x="2725" y="1727"/>
                  <a:pt x="2751" y="1628"/>
                </a:cubicBezTo>
                <a:cubicBezTo>
                  <a:pt x="2745" y="1625"/>
                  <a:pt x="2738" y="1620"/>
                  <a:pt x="2730" y="1619"/>
                </a:cubicBezTo>
                <a:cubicBezTo>
                  <a:pt x="2638" y="1615"/>
                  <a:pt x="2554" y="1631"/>
                  <a:pt x="2481" y="1696"/>
                </a:cubicBezTo>
                <a:cubicBezTo>
                  <a:pt x="2436" y="1738"/>
                  <a:pt x="2389" y="1777"/>
                  <a:pt x="2354" y="1829"/>
                </a:cubicBezTo>
                <a:cubicBezTo>
                  <a:pt x="2370" y="1709"/>
                  <a:pt x="2415" y="1607"/>
                  <a:pt x="2524" y="1543"/>
                </a:cubicBezTo>
                <a:cubicBezTo>
                  <a:pt x="2581" y="1509"/>
                  <a:pt x="2639" y="1477"/>
                  <a:pt x="2704" y="1463"/>
                </a:cubicBezTo>
                <a:cubicBezTo>
                  <a:pt x="2761" y="1451"/>
                  <a:pt x="2820" y="1440"/>
                  <a:pt x="2880" y="1443"/>
                </a:cubicBezTo>
                <a:cubicBezTo>
                  <a:pt x="2880" y="1339"/>
                  <a:pt x="2880" y="1339"/>
                  <a:pt x="2880" y="1339"/>
                </a:cubicBezTo>
                <a:cubicBezTo>
                  <a:pt x="2877" y="1341"/>
                  <a:pt x="2874" y="1343"/>
                  <a:pt x="2872" y="1345"/>
                </a:cubicBezTo>
                <a:cubicBezTo>
                  <a:pt x="2865" y="1317"/>
                  <a:pt x="2870" y="1298"/>
                  <a:pt x="2880" y="1281"/>
                </a:cubicBezTo>
                <a:cubicBezTo>
                  <a:pt x="2880" y="1241"/>
                  <a:pt x="2880" y="1241"/>
                  <a:pt x="2880" y="1241"/>
                </a:cubicBezTo>
                <a:cubicBezTo>
                  <a:pt x="2838" y="1283"/>
                  <a:pt x="2811" y="1334"/>
                  <a:pt x="2805" y="1398"/>
                </a:cubicBezTo>
                <a:cubicBezTo>
                  <a:pt x="2656" y="1409"/>
                  <a:pt x="2524" y="1458"/>
                  <a:pt x="2412" y="1557"/>
                </a:cubicBezTo>
                <a:cubicBezTo>
                  <a:pt x="2433" y="1415"/>
                  <a:pt x="2488" y="1287"/>
                  <a:pt x="2555" y="1161"/>
                </a:cubicBezTo>
                <a:cubicBezTo>
                  <a:pt x="2580" y="1167"/>
                  <a:pt x="2603" y="1173"/>
                  <a:pt x="2626" y="1176"/>
                </a:cubicBezTo>
                <a:cubicBezTo>
                  <a:pt x="2700" y="1183"/>
                  <a:pt x="2772" y="1170"/>
                  <a:pt x="2837" y="1134"/>
                </a:cubicBezTo>
                <a:cubicBezTo>
                  <a:pt x="2852" y="1125"/>
                  <a:pt x="2866" y="1114"/>
                  <a:pt x="2880" y="1102"/>
                </a:cubicBezTo>
                <a:cubicBezTo>
                  <a:pt x="2880" y="1072"/>
                  <a:pt x="2880" y="1072"/>
                  <a:pt x="2880" y="1072"/>
                </a:cubicBezTo>
                <a:cubicBezTo>
                  <a:pt x="2814" y="1145"/>
                  <a:pt x="2666" y="1180"/>
                  <a:pt x="2621" y="1123"/>
                </a:cubicBezTo>
                <a:cubicBezTo>
                  <a:pt x="2663" y="1079"/>
                  <a:pt x="2725" y="1074"/>
                  <a:pt x="2784" y="1051"/>
                </a:cubicBezTo>
                <a:cubicBezTo>
                  <a:pt x="2723" y="1043"/>
                  <a:pt x="2677" y="1071"/>
                  <a:pt x="2624" y="1085"/>
                </a:cubicBezTo>
                <a:cubicBezTo>
                  <a:pt x="2637" y="1029"/>
                  <a:pt x="2671" y="1003"/>
                  <a:pt x="2718" y="994"/>
                </a:cubicBezTo>
                <a:cubicBezTo>
                  <a:pt x="2737" y="990"/>
                  <a:pt x="2757" y="986"/>
                  <a:pt x="2777" y="988"/>
                </a:cubicBezTo>
                <a:cubicBezTo>
                  <a:pt x="2814" y="992"/>
                  <a:pt x="2849" y="1000"/>
                  <a:pt x="2880" y="1022"/>
                </a:cubicBezTo>
                <a:cubicBezTo>
                  <a:pt x="2880" y="997"/>
                  <a:pt x="2880" y="997"/>
                  <a:pt x="2880" y="997"/>
                </a:cubicBezTo>
                <a:cubicBezTo>
                  <a:pt x="2863" y="988"/>
                  <a:pt x="2845" y="983"/>
                  <a:pt x="2827" y="977"/>
                </a:cubicBezTo>
                <a:cubicBezTo>
                  <a:pt x="2799" y="968"/>
                  <a:pt x="2769" y="968"/>
                  <a:pt x="2737" y="963"/>
                </a:cubicBezTo>
                <a:cubicBezTo>
                  <a:pt x="2777" y="910"/>
                  <a:pt x="2827" y="869"/>
                  <a:pt x="2879" y="824"/>
                </a:cubicBezTo>
                <a:cubicBezTo>
                  <a:pt x="2879" y="824"/>
                  <a:pt x="2880" y="824"/>
                  <a:pt x="2880" y="824"/>
                </a:cubicBezTo>
                <a:cubicBezTo>
                  <a:pt x="2880" y="707"/>
                  <a:pt x="2880" y="707"/>
                  <a:pt x="2880" y="707"/>
                </a:cubicBezTo>
                <a:cubicBezTo>
                  <a:pt x="2879" y="708"/>
                  <a:pt x="2879" y="709"/>
                  <a:pt x="2878" y="709"/>
                </a:cubicBezTo>
                <a:cubicBezTo>
                  <a:pt x="2841" y="695"/>
                  <a:pt x="2830" y="681"/>
                  <a:pt x="2831" y="647"/>
                </a:cubicBezTo>
                <a:cubicBezTo>
                  <a:pt x="2834" y="588"/>
                  <a:pt x="2850" y="533"/>
                  <a:pt x="2880" y="482"/>
                </a:cubicBezTo>
                <a:close/>
                <a:moveTo>
                  <a:pt x="1572" y="1111"/>
                </a:moveTo>
                <a:cubicBezTo>
                  <a:pt x="1657" y="1110"/>
                  <a:pt x="1774" y="1221"/>
                  <a:pt x="1774" y="1300"/>
                </a:cubicBezTo>
                <a:cubicBezTo>
                  <a:pt x="1740" y="1266"/>
                  <a:pt x="1704" y="1231"/>
                  <a:pt x="1668" y="1196"/>
                </a:cubicBezTo>
                <a:cubicBezTo>
                  <a:pt x="1666" y="1197"/>
                  <a:pt x="1664" y="1199"/>
                  <a:pt x="1662" y="1201"/>
                </a:cubicBezTo>
                <a:cubicBezTo>
                  <a:pt x="1691" y="1248"/>
                  <a:pt x="1742" y="1279"/>
                  <a:pt x="1762" y="1335"/>
                </a:cubicBezTo>
                <a:cubicBezTo>
                  <a:pt x="1632" y="1329"/>
                  <a:pt x="1573" y="1226"/>
                  <a:pt x="1572" y="1111"/>
                </a:cubicBezTo>
                <a:close/>
                <a:moveTo>
                  <a:pt x="1540" y="1455"/>
                </a:moveTo>
                <a:cubicBezTo>
                  <a:pt x="1486" y="1452"/>
                  <a:pt x="1430" y="1441"/>
                  <a:pt x="1388" y="1394"/>
                </a:cubicBezTo>
                <a:cubicBezTo>
                  <a:pt x="1482" y="1346"/>
                  <a:pt x="1579" y="1333"/>
                  <a:pt x="1680" y="1346"/>
                </a:cubicBezTo>
                <a:cubicBezTo>
                  <a:pt x="1698" y="1348"/>
                  <a:pt x="1704" y="1361"/>
                  <a:pt x="1708" y="1378"/>
                </a:cubicBezTo>
                <a:cubicBezTo>
                  <a:pt x="1650" y="1382"/>
                  <a:pt x="1594" y="1386"/>
                  <a:pt x="1539" y="1389"/>
                </a:cubicBezTo>
                <a:cubicBezTo>
                  <a:pt x="1539" y="1392"/>
                  <a:pt x="1539" y="1394"/>
                  <a:pt x="1539" y="1397"/>
                </a:cubicBezTo>
                <a:cubicBezTo>
                  <a:pt x="1594" y="1400"/>
                  <a:pt x="1648" y="1403"/>
                  <a:pt x="1713" y="1407"/>
                </a:cubicBezTo>
                <a:cubicBezTo>
                  <a:pt x="1657" y="1456"/>
                  <a:pt x="1598" y="1458"/>
                  <a:pt x="1540" y="1455"/>
                </a:cubicBezTo>
                <a:close/>
                <a:moveTo>
                  <a:pt x="1783" y="1560"/>
                </a:moveTo>
                <a:cubicBezTo>
                  <a:pt x="1731" y="1644"/>
                  <a:pt x="1652" y="1685"/>
                  <a:pt x="1555" y="1700"/>
                </a:cubicBezTo>
                <a:cubicBezTo>
                  <a:pt x="1566" y="1630"/>
                  <a:pt x="1619" y="1525"/>
                  <a:pt x="1670" y="1487"/>
                </a:cubicBezTo>
                <a:cubicBezTo>
                  <a:pt x="1695" y="1468"/>
                  <a:pt x="1723" y="1440"/>
                  <a:pt x="1766" y="1458"/>
                </a:cubicBezTo>
                <a:cubicBezTo>
                  <a:pt x="1748" y="1499"/>
                  <a:pt x="1715" y="1526"/>
                  <a:pt x="1696" y="1562"/>
                </a:cubicBezTo>
                <a:cubicBezTo>
                  <a:pt x="1737" y="1546"/>
                  <a:pt x="1755" y="1505"/>
                  <a:pt x="1788" y="1478"/>
                </a:cubicBezTo>
                <a:cubicBezTo>
                  <a:pt x="1798" y="1507"/>
                  <a:pt x="1798" y="1535"/>
                  <a:pt x="1783" y="1560"/>
                </a:cubicBezTo>
                <a:close/>
                <a:moveTo>
                  <a:pt x="2020" y="1513"/>
                </a:moveTo>
                <a:cubicBezTo>
                  <a:pt x="1977" y="1479"/>
                  <a:pt x="1928" y="1453"/>
                  <a:pt x="1877" y="1420"/>
                </a:cubicBezTo>
                <a:cubicBezTo>
                  <a:pt x="1976" y="1446"/>
                  <a:pt x="2128" y="1557"/>
                  <a:pt x="2139" y="1625"/>
                </a:cubicBezTo>
                <a:cubicBezTo>
                  <a:pt x="2100" y="1588"/>
                  <a:pt x="2063" y="1547"/>
                  <a:pt x="2020" y="1513"/>
                </a:cubicBezTo>
                <a:close/>
                <a:moveTo>
                  <a:pt x="2136" y="1740"/>
                </a:moveTo>
                <a:cubicBezTo>
                  <a:pt x="2105" y="1787"/>
                  <a:pt x="2070" y="1810"/>
                  <a:pt x="2023" y="1812"/>
                </a:cubicBezTo>
                <a:cubicBezTo>
                  <a:pt x="1951" y="1815"/>
                  <a:pt x="1895" y="1778"/>
                  <a:pt x="1841" y="1735"/>
                </a:cubicBezTo>
                <a:cubicBezTo>
                  <a:pt x="1915" y="1657"/>
                  <a:pt x="2055" y="1624"/>
                  <a:pt x="2119" y="1669"/>
                </a:cubicBezTo>
                <a:cubicBezTo>
                  <a:pt x="2126" y="1682"/>
                  <a:pt x="2133" y="1696"/>
                  <a:pt x="2140" y="1711"/>
                </a:cubicBezTo>
                <a:cubicBezTo>
                  <a:pt x="2088" y="1732"/>
                  <a:pt x="2035" y="1726"/>
                  <a:pt x="1979" y="1734"/>
                </a:cubicBezTo>
                <a:cubicBezTo>
                  <a:pt x="2023" y="1750"/>
                  <a:pt x="2076" y="1752"/>
                  <a:pt x="2136" y="1740"/>
                </a:cubicBezTo>
                <a:close/>
                <a:moveTo>
                  <a:pt x="2234" y="1625"/>
                </a:moveTo>
                <a:cubicBezTo>
                  <a:pt x="2230" y="1564"/>
                  <a:pt x="2226" y="1504"/>
                  <a:pt x="2222" y="1444"/>
                </a:cubicBezTo>
                <a:cubicBezTo>
                  <a:pt x="2201" y="1509"/>
                  <a:pt x="2223" y="1577"/>
                  <a:pt x="2201" y="1647"/>
                </a:cubicBezTo>
                <a:cubicBezTo>
                  <a:pt x="2114" y="1561"/>
                  <a:pt x="2140" y="1355"/>
                  <a:pt x="2228" y="1285"/>
                </a:cubicBezTo>
                <a:cubicBezTo>
                  <a:pt x="2232" y="1290"/>
                  <a:pt x="2237" y="1295"/>
                  <a:pt x="2241" y="1301"/>
                </a:cubicBezTo>
                <a:cubicBezTo>
                  <a:pt x="2246" y="1310"/>
                  <a:pt x="2252" y="1320"/>
                  <a:pt x="2257" y="1330"/>
                </a:cubicBezTo>
                <a:cubicBezTo>
                  <a:pt x="2298" y="1417"/>
                  <a:pt x="2296" y="1506"/>
                  <a:pt x="2265" y="1595"/>
                </a:cubicBezTo>
                <a:cubicBezTo>
                  <a:pt x="2261" y="1607"/>
                  <a:pt x="2249" y="1617"/>
                  <a:pt x="2241" y="1629"/>
                </a:cubicBezTo>
                <a:cubicBezTo>
                  <a:pt x="2239" y="1627"/>
                  <a:pt x="2236" y="1626"/>
                  <a:pt x="2234" y="1625"/>
                </a:cubicBezTo>
                <a:close/>
                <a:moveTo>
                  <a:pt x="2704" y="1952"/>
                </a:moveTo>
                <a:cubicBezTo>
                  <a:pt x="2677" y="1991"/>
                  <a:pt x="2640" y="2018"/>
                  <a:pt x="2584" y="2043"/>
                </a:cubicBezTo>
                <a:cubicBezTo>
                  <a:pt x="2548" y="2058"/>
                  <a:pt x="2512" y="2072"/>
                  <a:pt x="2471" y="2066"/>
                </a:cubicBezTo>
                <a:cubicBezTo>
                  <a:pt x="2439" y="2062"/>
                  <a:pt x="2425" y="2052"/>
                  <a:pt x="2412" y="2024"/>
                </a:cubicBezTo>
                <a:cubicBezTo>
                  <a:pt x="2466" y="1999"/>
                  <a:pt x="2534" y="2019"/>
                  <a:pt x="2590" y="1970"/>
                </a:cubicBezTo>
                <a:cubicBezTo>
                  <a:pt x="2564" y="1975"/>
                  <a:pt x="2547" y="1979"/>
                  <a:pt x="2527" y="1982"/>
                </a:cubicBezTo>
                <a:cubicBezTo>
                  <a:pt x="2579" y="1909"/>
                  <a:pt x="2633" y="1900"/>
                  <a:pt x="2704" y="1952"/>
                </a:cubicBezTo>
                <a:close/>
                <a:moveTo>
                  <a:pt x="2379" y="1898"/>
                </a:moveTo>
                <a:cubicBezTo>
                  <a:pt x="2383" y="1845"/>
                  <a:pt x="2401" y="1798"/>
                  <a:pt x="2439" y="1760"/>
                </a:cubicBezTo>
                <a:cubicBezTo>
                  <a:pt x="2456" y="1743"/>
                  <a:pt x="2475" y="1729"/>
                  <a:pt x="2493" y="1712"/>
                </a:cubicBezTo>
                <a:cubicBezTo>
                  <a:pt x="2558" y="1650"/>
                  <a:pt x="2639" y="1638"/>
                  <a:pt x="2728" y="1638"/>
                </a:cubicBezTo>
                <a:cubicBezTo>
                  <a:pt x="2718" y="1670"/>
                  <a:pt x="2711" y="1700"/>
                  <a:pt x="2700" y="1728"/>
                </a:cubicBezTo>
                <a:cubicBezTo>
                  <a:pt x="2659" y="1831"/>
                  <a:pt x="2585" y="1906"/>
                  <a:pt x="2487" y="1955"/>
                </a:cubicBezTo>
                <a:cubicBezTo>
                  <a:pt x="2464" y="1967"/>
                  <a:pt x="2436" y="1967"/>
                  <a:pt x="2410" y="1944"/>
                </a:cubicBezTo>
                <a:cubicBezTo>
                  <a:pt x="2452" y="1887"/>
                  <a:pt x="2491" y="1830"/>
                  <a:pt x="2552" y="1776"/>
                </a:cubicBezTo>
                <a:cubicBezTo>
                  <a:pt x="2534" y="1784"/>
                  <a:pt x="2523" y="1785"/>
                  <a:pt x="2517" y="1791"/>
                </a:cubicBezTo>
                <a:cubicBezTo>
                  <a:pt x="2473" y="1834"/>
                  <a:pt x="2430" y="1877"/>
                  <a:pt x="2384" y="1924"/>
                </a:cubicBezTo>
                <a:cubicBezTo>
                  <a:pt x="2382" y="1914"/>
                  <a:pt x="2379" y="1906"/>
                  <a:pt x="2379" y="1898"/>
                </a:cubicBezTo>
                <a:close/>
                <a:moveTo>
                  <a:pt x="2683" y="1443"/>
                </a:moveTo>
                <a:cubicBezTo>
                  <a:pt x="2629" y="1467"/>
                  <a:pt x="2579" y="1489"/>
                  <a:pt x="2530" y="1511"/>
                </a:cubicBezTo>
                <a:cubicBezTo>
                  <a:pt x="2570" y="1476"/>
                  <a:pt x="2637" y="1447"/>
                  <a:pt x="2683" y="1443"/>
                </a:cubicBezTo>
                <a:close/>
                <a:moveTo>
                  <a:pt x="2634" y="981"/>
                </a:moveTo>
                <a:cubicBezTo>
                  <a:pt x="2626" y="1006"/>
                  <a:pt x="2611" y="1030"/>
                  <a:pt x="2580" y="1044"/>
                </a:cubicBezTo>
                <a:cubicBezTo>
                  <a:pt x="2573" y="995"/>
                  <a:pt x="2565" y="950"/>
                  <a:pt x="2558" y="904"/>
                </a:cubicBezTo>
                <a:cubicBezTo>
                  <a:pt x="2556" y="905"/>
                  <a:pt x="2553" y="905"/>
                  <a:pt x="2550" y="905"/>
                </a:cubicBezTo>
                <a:cubicBezTo>
                  <a:pt x="2550" y="951"/>
                  <a:pt x="2550" y="998"/>
                  <a:pt x="2550" y="1045"/>
                </a:cubicBezTo>
                <a:cubicBezTo>
                  <a:pt x="2515" y="1037"/>
                  <a:pt x="2486" y="1002"/>
                  <a:pt x="2468" y="927"/>
                </a:cubicBezTo>
                <a:cubicBezTo>
                  <a:pt x="2445" y="829"/>
                  <a:pt x="2469" y="739"/>
                  <a:pt x="2537" y="660"/>
                </a:cubicBezTo>
                <a:cubicBezTo>
                  <a:pt x="2633" y="733"/>
                  <a:pt x="2666" y="877"/>
                  <a:pt x="2634" y="981"/>
                </a:cubicBezTo>
                <a:close/>
                <a:moveTo>
                  <a:pt x="2669" y="980"/>
                </a:moveTo>
                <a:cubicBezTo>
                  <a:pt x="2710" y="917"/>
                  <a:pt x="2763" y="873"/>
                  <a:pt x="2823" y="836"/>
                </a:cubicBezTo>
                <a:cubicBezTo>
                  <a:pt x="2746" y="931"/>
                  <a:pt x="2705" y="969"/>
                  <a:pt x="2669" y="980"/>
                </a:cubicBezTo>
                <a:close/>
                <a:moveTo>
                  <a:pt x="2466" y="274"/>
                </a:moveTo>
                <a:cubicBezTo>
                  <a:pt x="2537" y="253"/>
                  <a:pt x="2586" y="204"/>
                  <a:pt x="2632" y="150"/>
                </a:cubicBezTo>
                <a:cubicBezTo>
                  <a:pt x="2639" y="142"/>
                  <a:pt x="2646" y="133"/>
                  <a:pt x="2653" y="125"/>
                </a:cubicBezTo>
                <a:cubicBezTo>
                  <a:pt x="2654" y="124"/>
                  <a:pt x="2656" y="124"/>
                  <a:pt x="2661" y="124"/>
                </a:cubicBezTo>
                <a:cubicBezTo>
                  <a:pt x="2680" y="210"/>
                  <a:pt x="2704" y="295"/>
                  <a:pt x="2761" y="368"/>
                </a:cubicBezTo>
                <a:cubicBezTo>
                  <a:pt x="2827" y="310"/>
                  <a:pt x="2845" y="234"/>
                  <a:pt x="2848" y="155"/>
                </a:cubicBezTo>
                <a:cubicBezTo>
                  <a:pt x="2851" y="97"/>
                  <a:pt x="2835" y="46"/>
                  <a:pt x="2802" y="0"/>
                </a:cubicBezTo>
                <a:cubicBezTo>
                  <a:pt x="2611" y="0"/>
                  <a:pt x="2611" y="0"/>
                  <a:pt x="2611" y="0"/>
                </a:cubicBezTo>
                <a:cubicBezTo>
                  <a:pt x="2617" y="1"/>
                  <a:pt x="2623" y="4"/>
                  <a:pt x="2629" y="7"/>
                </a:cubicBezTo>
                <a:cubicBezTo>
                  <a:pt x="2593" y="53"/>
                  <a:pt x="2559" y="97"/>
                  <a:pt x="2524" y="141"/>
                </a:cubicBezTo>
                <a:cubicBezTo>
                  <a:pt x="2526" y="143"/>
                  <a:pt x="2529" y="144"/>
                  <a:pt x="2531" y="146"/>
                </a:cubicBezTo>
                <a:cubicBezTo>
                  <a:pt x="2569" y="107"/>
                  <a:pt x="2608" y="68"/>
                  <a:pt x="2653" y="22"/>
                </a:cubicBezTo>
                <a:cubicBezTo>
                  <a:pt x="2653" y="96"/>
                  <a:pt x="2615" y="142"/>
                  <a:pt x="2575" y="183"/>
                </a:cubicBezTo>
                <a:cubicBezTo>
                  <a:pt x="2536" y="222"/>
                  <a:pt x="2491" y="257"/>
                  <a:pt x="2428" y="257"/>
                </a:cubicBezTo>
                <a:cubicBezTo>
                  <a:pt x="2455" y="155"/>
                  <a:pt x="2509" y="74"/>
                  <a:pt x="2586" y="7"/>
                </a:cubicBezTo>
                <a:cubicBezTo>
                  <a:pt x="2590" y="3"/>
                  <a:pt x="2594" y="1"/>
                  <a:pt x="2598" y="0"/>
                </a:cubicBezTo>
                <a:cubicBezTo>
                  <a:pt x="2411" y="0"/>
                  <a:pt x="2411" y="0"/>
                  <a:pt x="2411" y="0"/>
                </a:cubicBezTo>
                <a:cubicBezTo>
                  <a:pt x="2449" y="15"/>
                  <a:pt x="2488" y="23"/>
                  <a:pt x="2531" y="21"/>
                </a:cubicBezTo>
                <a:cubicBezTo>
                  <a:pt x="2531" y="20"/>
                  <a:pt x="2532" y="23"/>
                  <a:pt x="2533" y="24"/>
                </a:cubicBezTo>
                <a:cubicBezTo>
                  <a:pt x="2467" y="98"/>
                  <a:pt x="2415" y="196"/>
                  <a:pt x="2403" y="270"/>
                </a:cubicBezTo>
                <a:cubicBezTo>
                  <a:pt x="2423" y="282"/>
                  <a:pt x="2444" y="280"/>
                  <a:pt x="2466" y="274"/>
                </a:cubicBezTo>
                <a:close/>
                <a:moveTo>
                  <a:pt x="2685" y="108"/>
                </a:moveTo>
                <a:cubicBezTo>
                  <a:pt x="2687" y="76"/>
                  <a:pt x="2685" y="37"/>
                  <a:pt x="2727" y="17"/>
                </a:cubicBezTo>
                <a:cubicBezTo>
                  <a:pt x="2746" y="57"/>
                  <a:pt x="2743" y="100"/>
                  <a:pt x="2758" y="138"/>
                </a:cubicBezTo>
                <a:cubicBezTo>
                  <a:pt x="2774" y="97"/>
                  <a:pt x="2754" y="56"/>
                  <a:pt x="2756" y="13"/>
                </a:cubicBezTo>
                <a:cubicBezTo>
                  <a:pt x="2785" y="25"/>
                  <a:pt x="2806" y="44"/>
                  <a:pt x="2814" y="71"/>
                </a:cubicBezTo>
                <a:cubicBezTo>
                  <a:pt x="2843" y="166"/>
                  <a:pt x="2822" y="252"/>
                  <a:pt x="2769" y="335"/>
                </a:cubicBezTo>
                <a:cubicBezTo>
                  <a:pt x="2723" y="280"/>
                  <a:pt x="2680" y="171"/>
                  <a:pt x="2685" y="108"/>
                </a:cubicBezTo>
                <a:close/>
                <a:moveTo>
                  <a:pt x="1917" y="2102"/>
                </a:moveTo>
                <a:cubicBezTo>
                  <a:pt x="1881" y="2113"/>
                  <a:pt x="1849" y="2138"/>
                  <a:pt x="1812" y="2160"/>
                </a:cubicBezTo>
                <a:cubicBezTo>
                  <a:pt x="1801" y="2061"/>
                  <a:pt x="1760" y="1974"/>
                  <a:pt x="1698" y="1890"/>
                </a:cubicBezTo>
                <a:cubicBezTo>
                  <a:pt x="1694" y="1898"/>
                  <a:pt x="1690" y="1903"/>
                  <a:pt x="1690" y="1907"/>
                </a:cubicBezTo>
                <a:cubicBezTo>
                  <a:pt x="1693" y="1959"/>
                  <a:pt x="1668" y="2002"/>
                  <a:pt x="1648" y="2046"/>
                </a:cubicBezTo>
                <a:cubicBezTo>
                  <a:pt x="1632" y="2083"/>
                  <a:pt x="1612" y="2118"/>
                  <a:pt x="1593" y="2154"/>
                </a:cubicBezTo>
                <a:cubicBezTo>
                  <a:pt x="1566" y="2147"/>
                  <a:pt x="1535" y="2139"/>
                  <a:pt x="1505" y="2130"/>
                </a:cubicBezTo>
                <a:cubicBezTo>
                  <a:pt x="1475" y="2122"/>
                  <a:pt x="1445" y="2111"/>
                  <a:pt x="1412" y="2101"/>
                </a:cubicBezTo>
                <a:cubicBezTo>
                  <a:pt x="1406" y="2121"/>
                  <a:pt x="1404" y="2141"/>
                  <a:pt x="1405" y="2160"/>
                </a:cubicBezTo>
                <a:cubicBezTo>
                  <a:pt x="1405" y="2160"/>
                  <a:pt x="1405" y="2160"/>
                  <a:pt x="1405" y="2161"/>
                </a:cubicBezTo>
                <a:cubicBezTo>
                  <a:pt x="1427" y="2161"/>
                  <a:pt x="1427" y="2161"/>
                  <a:pt x="1427" y="2161"/>
                </a:cubicBezTo>
                <a:cubicBezTo>
                  <a:pt x="1427" y="2160"/>
                  <a:pt x="1427" y="2160"/>
                  <a:pt x="1427" y="2160"/>
                </a:cubicBezTo>
                <a:cubicBezTo>
                  <a:pt x="1427" y="2160"/>
                  <a:pt x="1427" y="2160"/>
                  <a:pt x="1427" y="2160"/>
                </a:cubicBezTo>
                <a:cubicBezTo>
                  <a:pt x="1425" y="2151"/>
                  <a:pt x="1427" y="2142"/>
                  <a:pt x="1427" y="2136"/>
                </a:cubicBezTo>
                <a:cubicBezTo>
                  <a:pt x="1461" y="2144"/>
                  <a:pt x="1493" y="2152"/>
                  <a:pt x="1525" y="2157"/>
                </a:cubicBezTo>
                <a:cubicBezTo>
                  <a:pt x="1529" y="2158"/>
                  <a:pt x="1533" y="2159"/>
                  <a:pt x="1536" y="2160"/>
                </a:cubicBezTo>
                <a:cubicBezTo>
                  <a:pt x="1537" y="2160"/>
                  <a:pt x="1538" y="2160"/>
                  <a:pt x="1539" y="2161"/>
                </a:cubicBezTo>
                <a:cubicBezTo>
                  <a:pt x="1622" y="2161"/>
                  <a:pt x="1622" y="2161"/>
                  <a:pt x="1622" y="2161"/>
                </a:cubicBezTo>
                <a:cubicBezTo>
                  <a:pt x="1622" y="2160"/>
                  <a:pt x="1622" y="2160"/>
                  <a:pt x="1622" y="2160"/>
                </a:cubicBezTo>
                <a:cubicBezTo>
                  <a:pt x="1626" y="2140"/>
                  <a:pt x="1633" y="2119"/>
                  <a:pt x="1645" y="2099"/>
                </a:cubicBezTo>
                <a:cubicBezTo>
                  <a:pt x="1670" y="2052"/>
                  <a:pt x="1698" y="2007"/>
                  <a:pt x="1713" y="1950"/>
                </a:cubicBezTo>
                <a:cubicBezTo>
                  <a:pt x="1728" y="1978"/>
                  <a:pt x="1745" y="2005"/>
                  <a:pt x="1757" y="2034"/>
                </a:cubicBezTo>
                <a:cubicBezTo>
                  <a:pt x="1774" y="2075"/>
                  <a:pt x="1786" y="2116"/>
                  <a:pt x="1788" y="2160"/>
                </a:cubicBezTo>
                <a:cubicBezTo>
                  <a:pt x="1788" y="2160"/>
                  <a:pt x="1788" y="2160"/>
                  <a:pt x="1789" y="2161"/>
                </a:cubicBezTo>
                <a:cubicBezTo>
                  <a:pt x="1851" y="2161"/>
                  <a:pt x="1851" y="2161"/>
                  <a:pt x="1851" y="2161"/>
                </a:cubicBezTo>
                <a:cubicBezTo>
                  <a:pt x="1852" y="2160"/>
                  <a:pt x="1852" y="2160"/>
                  <a:pt x="1852" y="2160"/>
                </a:cubicBezTo>
                <a:cubicBezTo>
                  <a:pt x="1868" y="2146"/>
                  <a:pt x="1889" y="2137"/>
                  <a:pt x="1908" y="2127"/>
                </a:cubicBezTo>
                <a:cubicBezTo>
                  <a:pt x="1926" y="2116"/>
                  <a:pt x="1948" y="2110"/>
                  <a:pt x="1972" y="2122"/>
                </a:cubicBezTo>
                <a:cubicBezTo>
                  <a:pt x="1967" y="2135"/>
                  <a:pt x="1961" y="2147"/>
                  <a:pt x="1956" y="2160"/>
                </a:cubicBezTo>
                <a:cubicBezTo>
                  <a:pt x="1955" y="2160"/>
                  <a:pt x="1955" y="2160"/>
                  <a:pt x="1955" y="2161"/>
                </a:cubicBezTo>
                <a:cubicBezTo>
                  <a:pt x="1980" y="2161"/>
                  <a:pt x="1980" y="2161"/>
                  <a:pt x="1980" y="2161"/>
                </a:cubicBezTo>
                <a:cubicBezTo>
                  <a:pt x="1980" y="2160"/>
                  <a:pt x="1980" y="2160"/>
                  <a:pt x="1981" y="2160"/>
                </a:cubicBezTo>
                <a:cubicBezTo>
                  <a:pt x="1994" y="2141"/>
                  <a:pt x="2013" y="2125"/>
                  <a:pt x="2042" y="2115"/>
                </a:cubicBezTo>
                <a:cubicBezTo>
                  <a:pt x="1995" y="2097"/>
                  <a:pt x="1954" y="2090"/>
                  <a:pt x="1917" y="2102"/>
                </a:cubicBezTo>
                <a:close/>
                <a:moveTo>
                  <a:pt x="121" y="115"/>
                </a:moveTo>
                <a:cubicBezTo>
                  <a:pt x="137" y="79"/>
                  <a:pt x="133" y="39"/>
                  <a:pt x="129" y="0"/>
                </a:cubicBezTo>
                <a:cubicBezTo>
                  <a:pt x="109" y="0"/>
                  <a:pt x="109" y="0"/>
                  <a:pt x="109" y="0"/>
                </a:cubicBezTo>
                <a:cubicBezTo>
                  <a:pt x="115" y="53"/>
                  <a:pt x="113" y="105"/>
                  <a:pt x="76" y="151"/>
                </a:cubicBezTo>
                <a:cubicBezTo>
                  <a:pt x="54" y="179"/>
                  <a:pt x="37" y="212"/>
                  <a:pt x="0" y="236"/>
                </a:cubicBezTo>
                <a:cubicBezTo>
                  <a:pt x="0" y="259"/>
                  <a:pt x="0" y="259"/>
                  <a:pt x="0" y="259"/>
                </a:cubicBezTo>
                <a:cubicBezTo>
                  <a:pt x="3" y="259"/>
                  <a:pt x="5" y="258"/>
                  <a:pt x="7" y="257"/>
                </a:cubicBezTo>
                <a:cubicBezTo>
                  <a:pt x="59" y="221"/>
                  <a:pt x="97" y="172"/>
                  <a:pt x="121" y="115"/>
                </a:cubicBezTo>
                <a:close/>
                <a:moveTo>
                  <a:pt x="1024" y="90"/>
                </a:moveTo>
                <a:cubicBezTo>
                  <a:pt x="996" y="65"/>
                  <a:pt x="982" y="33"/>
                  <a:pt x="970" y="0"/>
                </a:cubicBezTo>
                <a:cubicBezTo>
                  <a:pt x="945" y="0"/>
                  <a:pt x="945" y="0"/>
                  <a:pt x="945" y="0"/>
                </a:cubicBezTo>
                <a:cubicBezTo>
                  <a:pt x="953" y="25"/>
                  <a:pt x="963" y="50"/>
                  <a:pt x="977" y="75"/>
                </a:cubicBezTo>
                <a:cubicBezTo>
                  <a:pt x="947" y="66"/>
                  <a:pt x="916" y="59"/>
                  <a:pt x="887" y="46"/>
                </a:cubicBezTo>
                <a:cubicBezTo>
                  <a:pt x="857" y="34"/>
                  <a:pt x="829" y="19"/>
                  <a:pt x="803" y="0"/>
                </a:cubicBezTo>
                <a:cubicBezTo>
                  <a:pt x="767" y="0"/>
                  <a:pt x="767" y="0"/>
                  <a:pt x="767" y="0"/>
                </a:cubicBezTo>
                <a:cubicBezTo>
                  <a:pt x="842" y="59"/>
                  <a:pt x="930" y="92"/>
                  <a:pt x="1030" y="108"/>
                </a:cubicBezTo>
                <a:cubicBezTo>
                  <a:pt x="1027" y="99"/>
                  <a:pt x="1027" y="93"/>
                  <a:pt x="1024" y="90"/>
                </a:cubicBezTo>
                <a:close/>
                <a:moveTo>
                  <a:pt x="39" y="0"/>
                </a:moveTo>
                <a:cubicBezTo>
                  <a:pt x="38" y="7"/>
                  <a:pt x="37" y="14"/>
                  <a:pt x="37" y="20"/>
                </a:cubicBezTo>
                <a:cubicBezTo>
                  <a:pt x="36" y="34"/>
                  <a:pt x="35" y="48"/>
                  <a:pt x="35" y="61"/>
                </a:cubicBezTo>
                <a:cubicBezTo>
                  <a:pt x="48" y="42"/>
                  <a:pt x="55" y="21"/>
                  <a:pt x="58" y="0"/>
                </a:cubicBezTo>
                <a:lnTo>
                  <a:pt x="39" y="0"/>
                </a:lnTo>
                <a:close/>
                <a:moveTo>
                  <a:pt x="627" y="188"/>
                </a:moveTo>
                <a:cubicBezTo>
                  <a:pt x="673" y="167"/>
                  <a:pt x="707" y="144"/>
                  <a:pt x="726" y="110"/>
                </a:cubicBezTo>
                <a:cubicBezTo>
                  <a:pt x="743" y="78"/>
                  <a:pt x="748" y="39"/>
                  <a:pt x="759" y="0"/>
                </a:cubicBezTo>
                <a:cubicBezTo>
                  <a:pt x="730" y="0"/>
                  <a:pt x="730" y="0"/>
                  <a:pt x="730" y="0"/>
                </a:cubicBezTo>
                <a:cubicBezTo>
                  <a:pt x="736" y="29"/>
                  <a:pt x="723" y="57"/>
                  <a:pt x="714" y="85"/>
                </a:cubicBezTo>
                <a:cubicBezTo>
                  <a:pt x="708" y="106"/>
                  <a:pt x="697" y="126"/>
                  <a:pt x="672" y="134"/>
                </a:cubicBezTo>
                <a:cubicBezTo>
                  <a:pt x="655" y="90"/>
                  <a:pt x="642" y="49"/>
                  <a:pt x="622" y="10"/>
                </a:cubicBezTo>
                <a:cubicBezTo>
                  <a:pt x="621" y="7"/>
                  <a:pt x="619" y="3"/>
                  <a:pt x="618" y="0"/>
                </a:cubicBezTo>
                <a:cubicBezTo>
                  <a:pt x="595" y="0"/>
                  <a:pt x="595" y="0"/>
                  <a:pt x="595" y="0"/>
                </a:cubicBezTo>
                <a:cubicBezTo>
                  <a:pt x="605" y="20"/>
                  <a:pt x="614" y="42"/>
                  <a:pt x="624" y="63"/>
                </a:cubicBezTo>
                <a:cubicBezTo>
                  <a:pt x="641" y="101"/>
                  <a:pt x="650" y="139"/>
                  <a:pt x="627" y="188"/>
                </a:cubicBezTo>
                <a:close/>
                <a:moveTo>
                  <a:pt x="66" y="566"/>
                </a:moveTo>
                <a:cubicBezTo>
                  <a:pt x="44" y="567"/>
                  <a:pt x="22" y="569"/>
                  <a:pt x="0" y="571"/>
                </a:cubicBezTo>
                <a:cubicBezTo>
                  <a:pt x="0" y="593"/>
                  <a:pt x="0" y="593"/>
                  <a:pt x="0" y="593"/>
                </a:cubicBezTo>
                <a:cubicBezTo>
                  <a:pt x="16" y="593"/>
                  <a:pt x="32" y="591"/>
                  <a:pt x="49" y="589"/>
                </a:cubicBezTo>
                <a:cubicBezTo>
                  <a:pt x="40" y="628"/>
                  <a:pt x="19" y="653"/>
                  <a:pt x="0" y="679"/>
                </a:cubicBezTo>
                <a:cubicBezTo>
                  <a:pt x="0" y="717"/>
                  <a:pt x="0" y="717"/>
                  <a:pt x="0" y="717"/>
                </a:cubicBezTo>
                <a:cubicBezTo>
                  <a:pt x="32" y="682"/>
                  <a:pt x="56" y="641"/>
                  <a:pt x="70" y="594"/>
                </a:cubicBezTo>
                <a:cubicBezTo>
                  <a:pt x="72" y="587"/>
                  <a:pt x="68" y="579"/>
                  <a:pt x="66" y="566"/>
                </a:cubicBezTo>
                <a:close/>
                <a:moveTo>
                  <a:pt x="1614" y="933"/>
                </a:moveTo>
                <a:cubicBezTo>
                  <a:pt x="1661" y="949"/>
                  <a:pt x="1702" y="956"/>
                  <a:pt x="1739" y="944"/>
                </a:cubicBezTo>
                <a:cubicBezTo>
                  <a:pt x="1775" y="932"/>
                  <a:pt x="1806" y="906"/>
                  <a:pt x="1843" y="884"/>
                </a:cubicBezTo>
                <a:cubicBezTo>
                  <a:pt x="1856" y="983"/>
                  <a:pt x="1898" y="1069"/>
                  <a:pt x="1961" y="1152"/>
                </a:cubicBezTo>
                <a:cubicBezTo>
                  <a:pt x="1965" y="1143"/>
                  <a:pt x="1969" y="1139"/>
                  <a:pt x="1969" y="1135"/>
                </a:cubicBezTo>
                <a:cubicBezTo>
                  <a:pt x="1965" y="1083"/>
                  <a:pt x="1989" y="1040"/>
                  <a:pt x="2008" y="995"/>
                </a:cubicBezTo>
                <a:cubicBezTo>
                  <a:pt x="2024" y="958"/>
                  <a:pt x="2043" y="923"/>
                  <a:pt x="2061" y="886"/>
                </a:cubicBezTo>
                <a:cubicBezTo>
                  <a:pt x="2089" y="893"/>
                  <a:pt x="2120" y="900"/>
                  <a:pt x="2150" y="908"/>
                </a:cubicBezTo>
                <a:cubicBezTo>
                  <a:pt x="2181" y="917"/>
                  <a:pt x="2211" y="927"/>
                  <a:pt x="2243" y="936"/>
                </a:cubicBezTo>
                <a:cubicBezTo>
                  <a:pt x="2267" y="862"/>
                  <a:pt x="2225" y="800"/>
                  <a:pt x="2185" y="740"/>
                </a:cubicBezTo>
                <a:cubicBezTo>
                  <a:pt x="2144" y="679"/>
                  <a:pt x="2088" y="635"/>
                  <a:pt x="2008" y="639"/>
                </a:cubicBezTo>
                <a:cubicBezTo>
                  <a:pt x="2011" y="596"/>
                  <a:pt x="2015" y="557"/>
                  <a:pt x="2016" y="518"/>
                </a:cubicBezTo>
                <a:cubicBezTo>
                  <a:pt x="2016" y="479"/>
                  <a:pt x="2014" y="440"/>
                  <a:pt x="2013" y="394"/>
                </a:cubicBezTo>
                <a:cubicBezTo>
                  <a:pt x="2105" y="477"/>
                  <a:pt x="2206" y="519"/>
                  <a:pt x="2329" y="497"/>
                </a:cubicBezTo>
                <a:cubicBezTo>
                  <a:pt x="2337" y="464"/>
                  <a:pt x="2322" y="436"/>
                  <a:pt x="2313" y="407"/>
                </a:cubicBezTo>
                <a:cubicBezTo>
                  <a:pt x="2290" y="334"/>
                  <a:pt x="2238" y="284"/>
                  <a:pt x="2178" y="240"/>
                </a:cubicBezTo>
                <a:cubicBezTo>
                  <a:pt x="2110" y="191"/>
                  <a:pt x="2032" y="165"/>
                  <a:pt x="1949" y="139"/>
                </a:cubicBezTo>
                <a:cubicBezTo>
                  <a:pt x="1934" y="92"/>
                  <a:pt x="1918" y="46"/>
                  <a:pt x="1898" y="0"/>
                </a:cubicBezTo>
                <a:cubicBezTo>
                  <a:pt x="1843" y="0"/>
                  <a:pt x="1843" y="0"/>
                  <a:pt x="1843" y="0"/>
                </a:cubicBezTo>
                <a:cubicBezTo>
                  <a:pt x="1870" y="53"/>
                  <a:pt x="1893" y="107"/>
                  <a:pt x="1915" y="163"/>
                </a:cubicBezTo>
                <a:cubicBezTo>
                  <a:pt x="1895" y="179"/>
                  <a:pt x="1875" y="192"/>
                  <a:pt x="1858" y="208"/>
                </a:cubicBezTo>
                <a:cubicBezTo>
                  <a:pt x="1804" y="260"/>
                  <a:pt x="1767" y="322"/>
                  <a:pt x="1753" y="395"/>
                </a:cubicBezTo>
                <a:cubicBezTo>
                  <a:pt x="1746" y="430"/>
                  <a:pt x="1750" y="467"/>
                  <a:pt x="1751" y="503"/>
                </a:cubicBezTo>
                <a:cubicBezTo>
                  <a:pt x="1751" y="518"/>
                  <a:pt x="1763" y="523"/>
                  <a:pt x="1777" y="525"/>
                </a:cubicBezTo>
                <a:cubicBezTo>
                  <a:pt x="1817" y="528"/>
                  <a:pt x="1848" y="508"/>
                  <a:pt x="1878" y="489"/>
                </a:cubicBezTo>
                <a:cubicBezTo>
                  <a:pt x="1903" y="474"/>
                  <a:pt x="1923" y="452"/>
                  <a:pt x="1947" y="431"/>
                </a:cubicBezTo>
                <a:cubicBezTo>
                  <a:pt x="1962" y="496"/>
                  <a:pt x="1960" y="561"/>
                  <a:pt x="1961" y="629"/>
                </a:cubicBezTo>
                <a:cubicBezTo>
                  <a:pt x="1940" y="622"/>
                  <a:pt x="1923" y="612"/>
                  <a:pt x="1905" y="609"/>
                </a:cubicBezTo>
                <a:cubicBezTo>
                  <a:pt x="1859" y="600"/>
                  <a:pt x="1822" y="621"/>
                  <a:pt x="1792" y="651"/>
                </a:cubicBezTo>
                <a:cubicBezTo>
                  <a:pt x="1758" y="683"/>
                  <a:pt x="1734" y="723"/>
                  <a:pt x="1721" y="768"/>
                </a:cubicBezTo>
                <a:cubicBezTo>
                  <a:pt x="1714" y="792"/>
                  <a:pt x="1706" y="816"/>
                  <a:pt x="1697" y="840"/>
                </a:cubicBezTo>
                <a:cubicBezTo>
                  <a:pt x="1683" y="879"/>
                  <a:pt x="1663" y="914"/>
                  <a:pt x="1614" y="933"/>
                </a:cubicBezTo>
                <a:close/>
                <a:moveTo>
                  <a:pt x="1936" y="396"/>
                </a:moveTo>
                <a:cubicBezTo>
                  <a:pt x="1927" y="413"/>
                  <a:pt x="1917" y="431"/>
                  <a:pt x="1903" y="444"/>
                </a:cubicBezTo>
                <a:cubicBezTo>
                  <a:pt x="1869" y="476"/>
                  <a:pt x="1831" y="502"/>
                  <a:pt x="1781" y="504"/>
                </a:cubicBezTo>
                <a:cubicBezTo>
                  <a:pt x="1740" y="408"/>
                  <a:pt x="1819" y="236"/>
                  <a:pt x="1901" y="238"/>
                </a:cubicBezTo>
                <a:cubicBezTo>
                  <a:pt x="1907" y="300"/>
                  <a:pt x="1871" y="349"/>
                  <a:pt x="1850" y="409"/>
                </a:cubicBezTo>
                <a:cubicBezTo>
                  <a:pt x="1895" y="368"/>
                  <a:pt x="1905" y="314"/>
                  <a:pt x="1928" y="266"/>
                </a:cubicBezTo>
                <a:cubicBezTo>
                  <a:pt x="1962" y="312"/>
                  <a:pt x="1960" y="354"/>
                  <a:pt x="1936" y="396"/>
                </a:cubicBezTo>
                <a:close/>
                <a:moveTo>
                  <a:pt x="2125" y="708"/>
                </a:moveTo>
                <a:cubicBezTo>
                  <a:pt x="2175" y="755"/>
                  <a:pt x="2209" y="811"/>
                  <a:pt x="2228" y="877"/>
                </a:cubicBezTo>
                <a:cubicBezTo>
                  <a:pt x="2230" y="886"/>
                  <a:pt x="2228" y="896"/>
                  <a:pt x="2228" y="901"/>
                </a:cubicBezTo>
                <a:cubicBezTo>
                  <a:pt x="2194" y="894"/>
                  <a:pt x="2162" y="887"/>
                  <a:pt x="2130" y="882"/>
                </a:cubicBezTo>
                <a:cubicBezTo>
                  <a:pt x="2101" y="877"/>
                  <a:pt x="2076" y="867"/>
                  <a:pt x="2060" y="849"/>
                </a:cubicBezTo>
                <a:cubicBezTo>
                  <a:pt x="2057" y="817"/>
                  <a:pt x="2054" y="789"/>
                  <a:pt x="2051" y="758"/>
                </a:cubicBezTo>
                <a:cubicBezTo>
                  <a:pt x="2078" y="775"/>
                  <a:pt x="2101" y="790"/>
                  <a:pt x="2123" y="804"/>
                </a:cubicBezTo>
                <a:cubicBezTo>
                  <a:pt x="2098" y="769"/>
                  <a:pt x="2059" y="747"/>
                  <a:pt x="2048" y="703"/>
                </a:cubicBezTo>
                <a:cubicBezTo>
                  <a:pt x="2083" y="684"/>
                  <a:pt x="2101" y="685"/>
                  <a:pt x="2125" y="708"/>
                </a:cubicBezTo>
                <a:close/>
                <a:moveTo>
                  <a:pt x="1988" y="259"/>
                </a:moveTo>
                <a:cubicBezTo>
                  <a:pt x="2030" y="285"/>
                  <a:pt x="2069" y="309"/>
                  <a:pt x="2108" y="333"/>
                </a:cubicBezTo>
                <a:cubicBezTo>
                  <a:pt x="2110" y="331"/>
                  <a:pt x="2111" y="329"/>
                  <a:pt x="2113" y="327"/>
                </a:cubicBezTo>
                <a:cubicBezTo>
                  <a:pt x="2078" y="296"/>
                  <a:pt x="2042" y="266"/>
                  <a:pt x="2007" y="236"/>
                </a:cubicBezTo>
                <a:cubicBezTo>
                  <a:pt x="2036" y="214"/>
                  <a:pt x="2082" y="215"/>
                  <a:pt x="2150" y="250"/>
                </a:cubicBezTo>
                <a:cubicBezTo>
                  <a:pt x="2239" y="296"/>
                  <a:pt x="2292" y="372"/>
                  <a:pt x="2308" y="476"/>
                </a:cubicBezTo>
                <a:cubicBezTo>
                  <a:pt x="2190" y="501"/>
                  <a:pt x="2059" y="433"/>
                  <a:pt x="2001" y="341"/>
                </a:cubicBezTo>
                <a:cubicBezTo>
                  <a:pt x="1987" y="318"/>
                  <a:pt x="1979" y="291"/>
                  <a:pt x="1988" y="259"/>
                </a:cubicBezTo>
                <a:close/>
                <a:moveTo>
                  <a:pt x="1979" y="368"/>
                </a:moveTo>
                <a:cubicBezTo>
                  <a:pt x="2000" y="440"/>
                  <a:pt x="1999" y="509"/>
                  <a:pt x="1988" y="578"/>
                </a:cubicBezTo>
                <a:cubicBezTo>
                  <a:pt x="1966" y="458"/>
                  <a:pt x="1963" y="402"/>
                  <a:pt x="1979" y="368"/>
                </a:cubicBezTo>
                <a:close/>
                <a:moveTo>
                  <a:pt x="1945" y="869"/>
                </a:moveTo>
                <a:cubicBezTo>
                  <a:pt x="1959" y="825"/>
                  <a:pt x="1960" y="777"/>
                  <a:pt x="1986" y="737"/>
                </a:cubicBezTo>
                <a:cubicBezTo>
                  <a:pt x="1992" y="740"/>
                  <a:pt x="1995" y="740"/>
                  <a:pt x="1997" y="742"/>
                </a:cubicBezTo>
                <a:cubicBezTo>
                  <a:pt x="1999" y="743"/>
                  <a:pt x="2002" y="745"/>
                  <a:pt x="2003" y="747"/>
                </a:cubicBezTo>
                <a:cubicBezTo>
                  <a:pt x="2042" y="811"/>
                  <a:pt x="2046" y="876"/>
                  <a:pt x="2011" y="942"/>
                </a:cubicBezTo>
                <a:cubicBezTo>
                  <a:pt x="1986" y="989"/>
                  <a:pt x="1959" y="1035"/>
                  <a:pt x="1945" y="1092"/>
                </a:cubicBezTo>
                <a:cubicBezTo>
                  <a:pt x="1930" y="1064"/>
                  <a:pt x="1912" y="1038"/>
                  <a:pt x="1900" y="1009"/>
                </a:cubicBezTo>
                <a:cubicBezTo>
                  <a:pt x="1877" y="956"/>
                  <a:pt x="1862" y="901"/>
                  <a:pt x="1866" y="842"/>
                </a:cubicBezTo>
                <a:cubicBezTo>
                  <a:pt x="1870" y="774"/>
                  <a:pt x="1894" y="744"/>
                  <a:pt x="1955" y="730"/>
                </a:cubicBezTo>
                <a:cubicBezTo>
                  <a:pt x="1948" y="777"/>
                  <a:pt x="1935" y="822"/>
                  <a:pt x="1945" y="869"/>
                </a:cubicBezTo>
                <a:close/>
                <a:moveTo>
                  <a:pt x="1732" y="801"/>
                </a:moveTo>
                <a:cubicBezTo>
                  <a:pt x="1743" y="766"/>
                  <a:pt x="1763" y="738"/>
                  <a:pt x="1785" y="711"/>
                </a:cubicBezTo>
                <a:cubicBezTo>
                  <a:pt x="1803" y="690"/>
                  <a:pt x="1826" y="677"/>
                  <a:pt x="1858" y="680"/>
                </a:cubicBezTo>
                <a:cubicBezTo>
                  <a:pt x="1842" y="705"/>
                  <a:pt x="1827" y="727"/>
                  <a:pt x="1812" y="750"/>
                </a:cubicBezTo>
                <a:cubicBezTo>
                  <a:pt x="1831" y="739"/>
                  <a:pt x="1845" y="723"/>
                  <a:pt x="1861" y="710"/>
                </a:cubicBezTo>
                <a:cubicBezTo>
                  <a:pt x="1876" y="697"/>
                  <a:pt x="1891" y="681"/>
                  <a:pt x="1917" y="691"/>
                </a:cubicBezTo>
                <a:cubicBezTo>
                  <a:pt x="1899" y="715"/>
                  <a:pt x="1882" y="736"/>
                  <a:pt x="1866" y="759"/>
                </a:cubicBezTo>
                <a:cubicBezTo>
                  <a:pt x="1851" y="783"/>
                  <a:pt x="1856" y="817"/>
                  <a:pt x="1829" y="836"/>
                </a:cubicBezTo>
                <a:cubicBezTo>
                  <a:pt x="1822" y="884"/>
                  <a:pt x="1782" y="899"/>
                  <a:pt x="1747" y="919"/>
                </a:cubicBezTo>
                <a:cubicBezTo>
                  <a:pt x="1729" y="929"/>
                  <a:pt x="1707" y="936"/>
                  <a:pt x="1683" y="925"/>
                </a:cubicBezTo>
                <a:cubicBezTo>
                  <a:pt x="1701" y="881"/>
                  <a:pt x="1720" y="842"/>
                  <a:pt x="1732" y="801"/>
                </a:cubicBezTo>
                <a:close/>
                <a:moveTo>
                  <a:pt x="1452" y="0"/>
                </a:moveTo>
                <a:cubicBezTo>
                  <a:pt x="1427" y="0"/>
                  <a:pt x="1427" y="0"/>
                  <a:pt x="1427" y="0"/>
                </a:cubicBezTo>
                <a:cubicBezTo>
                  <a:pt x="1429" y="3"/>
                  <a:pt x="1431" y="6"/>
                  <a:pt x="1433" y="9"/>
                </a:cubicBezTo>
                <a:cubicBezTo>
                  <a:pt x="1439" y="6"/>
                  <a:pt x="1447" y="4"/>
                  <a:pt x="1452" y="0"/>
                </a:cubicBezTo>
                <a:close/>
                <a:moveTo>
                  <a:pt x="1120" y="346"/>
                </a:moveTo>
                <a:cubicBezTo>
                  <a:pt x="1142" y="357"/>
                  <a:pt x="1167" y="363"/>
                  <a:pt x="1190" y="371"/>
                </a:cubicBezTo>
                <a:cubicBezTo>
                  <a:pt x="1156" y="429"/>
                  <a:pt x="1125" y="484"/>
                  <a:pt x="1092" y="541"/>
                </a:cubicBezTo>
                <a:cubicBezTo>
                  <a:pt x="1103" y="549"/>
                  <a:pt x="1109" y="556"/>
                  <a:pt x="1116" y="557"/>
                </a:cubicBezTo>
                <a:cubicBezTo>
                  <a:pt x="1178" y="567"/>
                  <a:pt x="1239" y="558"/>
                  <a:pt x="1296" y="533"/>
                </a:cubicBezTo>
                <a:cubicBezTo>
                  <a:pt x="1339" y="514"/>
                  <a:pt x="1366" y="474"/>
                  <a:pt x="1394" y="437"/>
                </a:cubicBezTo>
                <a:cubicBezTo>
                  <a:pt x="1419" y="403"/>
                  <a:pt x="1432" y="365"/>
                  <a:pt x="1440" y="325"/>
                </a:cubicBezTo>
                <a:cubicBezTo>
                  <a:pt x="1443" y="310"/>
                  <a:pt x="1447" y="295"/>
                  <a:pt x="1470" y="290"/>
                </a:cubicBezTo>
                <a:cubicBezTo>
                  <a:pt x="1448" y="349"/>
                  <a:pt x="1453" y="405"/>
                  <a:pt x="1465" y="462"/>
                </a:cubicBezTo>
                <a:cubicBezTo>
                  <a:pt x="1478" y="521"/>
                  <a:pt x="1512" y="569"/>
                  <a:pt x="1553" y="614"/>
                </a:cubicBezTo>
                <a:cubicBezTo>
                  <a:pt x="1613" y="558"/>
                  <a:pt x="1638" y="487"/>
                  <a:pt x="1643" y="409"/>
                </a:cubicBezTo>
                <a:cubicBezTo>
                  <a:pt x="1649" y="331"/>
                  <a:pt x="1630" y="259"/>
                  <a:pt x="1573" y="199"/>
                </a:cubicBezTo>
                <a:cubicBezTo>
                  <a:pt x="1619" y="136"/>
                  <a:pt x="1655" y="70"/>
                  <a:pt x="1677" y="0"/>
                </a:cubicBezTo>
                <a:cubicBezTo>
                  <a:pt x="1653" y="0"/>
                  <a:pt x="1653" y="0"/>
                  <a:pt x="1653" y="0"/>
                </a:cubicBezTo>
                <a:cubicBezTo>
                  <a:pt x="1644" y="30"/>
                  <a:pt x="1632" y="58"/>
                  <a:pt x="1618" y="77"/>
                </a:cubicBezTo>
                <a:cubicBezTo>
                  <a:pt x="1626" y="51"/>
                  <a:pt x="1634" y="25"/>
                  <a:pt x="1641" y="0"/>
                </a:cubicBezTo>
                <a:cubicBezTo>
                  <a:pt x="1622" y="0"/>
                  <a:pt x="1622" y="0"/>
                  <a:pt x="1622" y="0"/>
                </a:cubicBezTo>
                <a:cubicBezTo>
                  <a:pt x="1613" y="27"/>
                  <a:pt x="1603" y="54"/>
                  <a:pt x="1589" y="80"/>
                </a:cubicBezTo>
                <a:cubicBezTo>
                  <a:pt x="1550" y="152"/>
                  <a:pt x="1507" y="223"/>
                  <a:pt x="1437" y="275"/>
                </a:cubicBezTo>
                <a:cubicBezTo>
                  <a:pt x="1362" y="178"/>
                  <a:pt x="1190" y="143"/>
                  <a:pt x="1043" y="260"/>
                </a:cubicBezTo>
                <a:cubicBezTo>
                  <a:pt x="1046" y="307"/>
                  <a:pt x="1083" y="328"/>
                  <a:pt x="1120" y="346"/>
                </a:cubicBezTo>
                <a:close/>
                <a:moveTo>
                  <a:pt x="1480" y="348"/>
                </a:moveTo>
                <a:cubicBezTo>
                  <a:pt x="1485" y="317"/>
                  <a:pt x="1498" y="287"/>
                  <a:pt x="1536" y="274"/>
                </a:cubicBezTo>
                <a:cubicBezTo>
                  <a:pt x="1553" y="323"/>
                  <a:pt x="1537" y="376"/>
                  <a:pt x="1565" y="418"/>
                </a:cubicBezTo>
                <a:cubicBezTo>
                  <a:pt x="1566" y="376"/>
                  <a:pt x="1568" y="333"/>
                  <a:pt x="1569" y="284"/>
                </a:cubicBezTo>
                <a:cubicBezTo>
                  <a:pt x="1601" y="300"/>
                  <a:pt x="1611" y="320"/>
                  <a:pt x="1616" y="345"/>
                </a:cubicBezTo>
                <a:cubicBezTo>
                  <a:pt x="1627" y="394"/>
                  <a:pt x="1620" y="442"/>
                  <a:pt x="1606" y="489"/>
                </a:cubicBezTo>
                <a:cubicBezTo>
                  <a:pt x="1596" y="524"/>
                  <a:pt x="1582" y="556"/>
                  <a:pt x="1549" y="583"/>
                </a:cubicBezTo>
                <a:cubicBezTo>
                  <a:pt x="1533" y="556"/>
                  <a:pt x="1516" y="533"/>
                  <a:pt x="1503" y="507"/>
                </a:cubicBezTo>
                <a:cubicBezTo>
                  <a:pt x="1478" y="457"/>
                  <a:pt x="1470" y="403"/>
                  <a:pt x="1480" y="348"/>
                </a:cubicBezTo>
                <a:close/>
                <a:moveTo>
                  <a:pt x="1386" y="349"/>
                </a:moveTo>
                <a:cubicBezTo>
                  <a:pt x="1402" y="381"/>
                  <a:pt x="1391" y="405"/>
                  <a:pt x="1376" y="427"/>
                </a:cubicBezTo>
                <a:cubicBezTo>
                  <a:pt x="1342" y="476"/>
                  <a:pt x="1303" y="518"/>
                  <a:pt x="1239" y="528"/>
                </a:cubicBezTo>
                <a:cubicBezTo>
                  <a:pt x="1202" y="533"/>
                  <a:pt x="1166" y="546"/>
                  <a:pt x="1120" y="536"/>
                </a:cubicBezTo>
                <a:cubicBezTo>
                  <a:pt x="1156" y="485"/>
                  <a:pt x="1171" y="429"/>
                  <a:pt x="1213" y="385"/>
                </a:cubicBezTo>
                <a:cubicBezTo>
                  <a:pt x="1252" y="344"/>
                  <a:pt x="1295" y="315"/>
                  <a:pt x="1362" y="332"/>
                </a:cubicBezTo>
                <a:cubicBezTo>
                  <a:pt x="1350" y="349"/>
                  <a:pt x="1343" y="363"/>
                  <a:pt x="1334" y="374"/>
                </a:cubicBezTo>
                <a:cubicBezTo>
                  <a:pt x="1324" y="386"/>
                  <a:pt x="1311" y="395"/>
                  <a:pt x="1300" y="406"/>
                </a:cubicBezTo>
                <a:cubicBezTo>
                  <a:pt x="1290" y="415"/>
                  <a:pt x="1280" y="424"/>
                  <a:pt x="1270" y="434"/>
                </a:cubicBezTo>
                <a:cubicBezTo>
                  <a:pt x="1321" y="422"/>
                  <a:pt x="1354" y="387"/>
                  <a:pt x="1386" y="349"/>
                </a:cubicBezTo>
                <a:close/>
                <a:moveTo>
                  <a:pt x="1263" y="206"/>
                </a:moveTo>
                <a:cubicBezTo>
                  <a:pt x="1299" y="209"/>
                  <a:pt x="1334" y="218"/>
                  <a:pt x="1358" y="257"/>
                </a:cubicBezTo>
                <a:cubicBezTo>
                  <a:pt x="1299" y="266"/>
                  <a:pt x="1241" y="258"/>
                  <a:pt x="1187" y="283"/>
                </a:cubicBezTo>
                <a:cubicBezTo>
                  <a:pt x="1227" y="285"/>
                  <a:pt x="1266" y="286"/>
                  <a:pt x="1315" y="287"/>
                </a:cubicBezTo>
                <a:cubicBezTo>
                  <a:pt x="1277" y="309"/>
                  <a:pt x="1247" y="328"/>
                  <a:pt x="1216" y="345"/>
                </a:cubicBezTo>
                <a:cubicBezTo>
                  <a:pt x="1212" y="347"/>
                  <a:pt x="1207" y="346"/>
                  <a:pt x="1203" y="346"/>
                </a:cubicBezTo>
                <a:cubicBezTo>
                  <a:pt x="1149" y="339"/>
                  <a:pt x="1100" y="322"/>
                  <a:pt x="1062" y="272"/>
                </a:cubicBezTo>
                <a:cubicBezTo>
                  <a:pt x="1123" y="223"/>
                  <a:pt x="1189" y="201"/>
                  <a:pt x="1263" y="206"/>
                </a:cubicBezTo>
                <a:close/>
                <a:moveTo>
                  <a:pt x="77" y="1588"/>
                </a:moveTo>
                <a:cubicBezTo>
                  <a:pt x="125" y="1591"/>
                  <a:pt x="175" y="1588"/>
                  <a:pt x="220" y="1613"/>
                </a:cubicBezTo>
                <a:cubicBezTo>
                  <a:pt x="223" y="1615"/>
                  <a:pt x="229" y="1614"/>
                  <a:pt x="238" y="1614"/>
                </a:cubicBezTo>
                <a:cubicBezTo>
                  <a:pt x="191" y="1521"/>
                  <a:pt x="132" y="1446"/>
                  <a:pt x="48" y="1391"/>
                </a:cubicBezTo>
                <a:cubicBezTo>
                  <a:pt x="84" y="1368"/>
                  <a:pt x="121" y="1351"/>
                  <a:pt x="148" y="1324"/>
                </a:cubicBezTo>
                <a:cubicBezTo>
                  <a:pt x="175" y="1296"/>
                  <a:pt x="187" y="1256"/>
                  <a:pt x="192" y="1206"/>
                </a:cubicBezTo>
                <a:cubicBezTo>
                  <a:pt x="153" y="1242"/>
                  <a:pt x="113" y="1245"/>
                  <a:pt x="72" y="1241"/>
                </a:cubicBezTo>
                <a:cubicBezTo>
                  <a:pt x="48" y="1238"/>
                  <a:pt x="24" y="1236"/>
                  <a:pt x="0" y="1232"/>
                </a:cubicBezTo>
                <a:cubicBezTo>
                  <a:pt x="0" y="1253"/>
                  <a:pt x="0" y="1253"/>
                  <a:pt x="0" y="1253"/>
                </a:cubicBezTo>
                <a:cubicBezTo>
                  <a:pt x="7" y="1254"/>
                  <a:pt x="14" y="1254"/>
                  <a:pt x="22" y="1255"/>
                </a:cubicBezTo>
                <a:cubicBezTo>
                  <a:pt x="64" y="1262"/>
                  <a:pt x="107" y="1262"/>
                  <a:pt x="155" y="1265"/>
                </a:cubicBezTo>
                <a:cubicBezTo>
                  <a:pt x="154" y="1292"/>
                  <a:pt x="139" y="1308"/>
                  <a:pt x="121" y="1320"/>
                </a:cubicBezTo>
                <a:cubicBezTo>
                  <a:pt x="88" y="1342"/>
                  <a:pt x="57" y="1373"/>
                  <a:pt x="12" y="1358"/>
                </a:cubicBezTo>
                <a:cubicBezTo>
                  <a:pt x="8" y="1360"/>
                  <a:pt x="4" y="1362"/>
                  <a:pt x="0" y="1363"/>
                </a:cubicBezTo>
                <a:cubicBezTo>
                  <a:pt x="0" y="1393"/>
                  <a:pt x="0" y="1393"/>
                  <a:pt x="0" y="1393"/>
                </a:cubicBezTo>
                <a:cubicBezTo>
                  <a:pt x="0" y="1393"/>
                  <a:pt x="0" y="1393"/>
                  <a:pt x="1" y="1394"/>
                </a:cubicBezTo>
                <a:cubicBezTo>
                  <a:pt x="55" y="1416"/>
                  <a:pt x="99" y="1453"/>
                  <a:pt x="136" y="1497"/>
                </a:cubicBezTo>
                <a:cubicBezTo>
                  <a:pt x="157" y="1520"/>
                  <a:pt x="173" y="1548"/>
                  <a:pt x="191" y="1574"/>
                </a:cubicBezTo>
                <a:cubicBezTo>
                  <a:pt x="134" y="1561"/>
                  <a:pt x="81" y="1566"/>
                  <a:pt x="28" y="1568"/>
                </a:cubicBezTo>
                <a:cubicBezTo>
                  <a:pt x="18" y="1568"/>
                  <a:pt x="9" y="1568"/>
                  <a:pt x="0" y="1567"/>
                </a:cubicBezTo>
                <a:cubicBezTo>
                  <a:pt x="0" y="1588"/>
                  <a:pt x="0" y="1588"/>
                  <a:pt x="0" y="1588"/>
                </a:cubicBezTo>
                <a:cubicBezTo>
                  <a:pt x="26" y="1588"/>
                  <a:pt x="51" y="1587"/>
                  <a:pt x="77" y="158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13" name="Group 12"/>
          <p:cNvGrpSpPr/>
          <p:nvPr/>
        </p:nvGrpSpPr>
        <p:grpSpPr>
          <a:xfrm>
            <a:off x="1838325" y="1262065"/>
            <a:ext cx="5486400" cy="4333875"/>
            <a:chOff x="1838325" y="1262063"/>
            <a:chExt cx="5486400" cy="4333875"/>
          </a:xfrm>
        </p:grpSpPr>
        <p:sp>
          <p:nvSpPr>
            <p:cNvPr id="12" name="Freeform 9"/>
            <p:cNvSpPr/>
            <p:nvPr/>
          </p:nvSpPr>
          <p:spPr bwMode="auto">
            <a:xfrm>
              <a:off x="1838325" y="1262063"/>
              <a:ext cx="5486400" cy="4333875"/>
            </a:xfrm>
            <a:custGeom>
              <a:avLst/>
              <a:gdLst/>
              <a:ahLst/>
              <a:cxnLst/>
              <a:rect l="0" t="0" r="r" b="b"/>
              <a:pathLst>
                <a:path w="1728" h="1364">
                  <a:moveTo>
                    <a:pt x="1628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45"/>
                    <a:pt x="0" y="100"/>
                  </a:cubicBezTo>
                  <a:cubicBezTo>
                    <a:pt x="0" y="1264"/>
                    <a:pt x="0" y="1264"/>
                    <a:pt x="0" y="1264"/>
                  </a:cubicBezTo>
                  <a:cubicBezTo>
                    <a:pt x="0" y="1319"/>
                    <a:pt x="45" y="1364"/>
                    <a:pt x="100" y="1364"/>
                  </a:cubicBezTo>
                  <a:cubicBezTo>
                    <a:pt x="100" y="1364"/>
                    <a:pt x="100" y="1364"/>
                    <a:pt x="100" y="1364"/>
                  </a:cubicBezTo>
                  <a:cubicBezTo>
                    <a:pt x="1628" y="1364"/>
                    <a:pt x="1628" y="1364"/>
                    <a:pt x="1628" y="1364"/>
                  </a:cubicBezTo>
                  <a:cubicBezTo>
                    <a:pt x="1683" y="1364"/>
                    <a:pt x="1728" y="1319"/>
                    <a:pt x="1728" y="1264"/>
                  </a:cubicBezTo>
                  <a:cubicBezTo>
                    <a:pt x="1728" y="100"/>
                    <a:pt x="1728" y="100"/>
                    <a:pt x="1728" y="100"/>
                  </a:cubicBezTo>
                  <a:cubicBezTo>
                    <a:pt x="1728" y="45"/>
                    <a:pt x="1683" y="0"/>
                    <a:pt x="162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4057650" y="3862794"/>
              <a:ext cx="10287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2030413" y="1454150"/>
              <a:ext cx="5102225" cy="3949700"/>
            </a:xfrm>
            <a:custGeom>
              <a:avLst/>
              <a:gdLst/>
              <a:ahLst/>
              <a:cxnLst/>
              <a:rect l="0" t="0" r="r" b="b"/>
              <a:pathLst>
                <a:path w="1608" h="1244">
                  <a:moveTo>
                    <a:pt x="156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9" y="0"/>
                    <a:pt x="0" y="18"/>
                    <a:pt x="0" y="40"/>
                  </a:cubicBezTo>
                  <a:cubicBezTo>
                    <a:pt x="0" y="1204"/>
                    <a:pt x="0" y="1204"/>
                    <a:pt x="0" y="1204"/>
                  </a:cubicBezTo>
                  <a:cubicBezTo>
                    <a:pt x="0" y="1225"/>
                    <a:pt x="19" y="1244"/>
                    <a:pt x="40" y="1244"/>
                  </a:cubicBezTo>
                  <a:cubicBezTo>
                    <a:pt x="1568" y="1244"/>
                    <a:pt x="1568" y="1244"/>
                    <a:pt x="1568" y="1244"/>
                  </a:cubicBezTo>
                  <a:cubicBezTo>
                    <a:pt x="1590" y="1244"/>
                    <a:pt x="1608" y="1225"/>
                    <a:pt x="1608" y="1204"/>
                  </a:cubicBezTo>
                  <a:cubicBezTo>
                    <a:pt x="1608" y="40"/>
                    <a:pt x="1608" y="40"/>
                    <a:pt x="1608" y="40"/>
                  </a:cubicBezTo>
                  <a:cubicBezTo>
                    <a:pt x="1608" y="18"/>
                    <a:pt x="1590" y="0"/>
                    <a:pt x="1568" y="0"/>
                  </a:cubicBezTo>
                  <a:close/>
                  <a:moveTo>
                    <a:pt x="1594" y="1204"/>
                  </a:moveTo>
                  <a:cubicBezTo>
                    <a:pt x="1594" y="1218"/>
                    <a:pt x="1583" y="1230"/>
                    <a:pt x="1568" y="1230"/>
                  </a:cubicBezTo>
                  <a:cubicBezTo>
                    <a:pt x="40" y="1230"/>
                    <a:pt x="40" y="1230"/>
                    <a:pt x="40" y="1230"/>
                  </a:cubicBezTo>
                  <a:cubicBezTo>
                    <a:pt x="26" y="1230"/>
                    <a:pt x="14" y="1218"/>
                    <a:pt x="14" y="120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26"/>
                    <a:pt x="26" y="14"/>
                    <a:pt x="40" y="14"/>
                  </a:cubicBezTo>
                  <a:cubicBezTo>
                    <a:pt x="1568" y="14"/>
                    <a:pt x="1568" y="14"/>
                    <a:pt x="1568" y="14"/>
                  </a:cubicBezTo>
                  <a:cubicBezTo>
                    <a:pt x="1583" y="14"/>
                    <a:pt x="1594" y="26"/>
                    <a:pt x="1594" y="40"/>
                  </a:cubicBezTo>
                  <a:lnTo>
                    <a:pt x="1594" y="12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cxnSp>
        <p:nvCxnSpPr>
          <p:cNvPr id="14" name="Straight Connector 13"/>
          <p:cNvCxnSpPr/>
          <p:nvPr/>
        </p:nvCxnSpPr>
        <p:spPr>
          <a:xfrm>
            <a:off x="4057650" y="3862794"/>
            <a:ext cx="10287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38557" y="6296733"/>
            <a:ext cx="20574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86EDB05-DB6C-45D9-B805-34998B852C4D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0683" y="6296733"/>
            <a:ext cx="30861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8058" y="6296733"/>
            <a:ext cx="2086157" cy="365125"/>
          </a:xfrm>
        </p:spPr>
        <p:txBody>
          <a:bodyPr anchor="ctr"/>
          <a:lstStyle>
            <a:lvl1pPr algn="l">
              <a:defRPr sz="675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BA187E2-786B-4B44-B4A5-F57E9E7EB16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727" y="1830582"/>
            <a:ext cx="4394793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2475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0939" y="4176134"/>
            <a:ext cx="3424856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35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82347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0276" y="2438402"/>
            <a:ext cx="3127248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0955" y="2438402"/>
            <a:ext cx="3127248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78B40A-5075-46EB-8322-64F139AFCD16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DFA82-7CF5-4086-BF59-207BCAA5B10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4704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338" y="566928"/>
            <a:ext cx="6673866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56408"/>
            <a:ext cx="3136392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1575" b="0" baseline="0">
                <a:solidFill>
                  <a:schemeClr val="accent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0276" y="3316642"/>
            <a:ext cx="3136392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41811" y="2456408"/>
            <a:ext cx="3136392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1575" b="0" baseline="0">
                <a:solidFill>
                  <a:schemeClr val="accent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41811" y="3316642"/>
            <a:ext cx="3136392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DF4C01-DBDB-4793-B57D-3081F08014B0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6B4604-72D9-40D5-9E49-FED66BAC011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57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252B8C-7DBE-4B2A-9CBC-AF4DF434F905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6C2606-7B58-4AC8-A55D-AE0C0DBF301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729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/>
        </p:nvSpPr>
        <p:spPr bwMode="auto">
          <a:xfrm>
            <a:off x="1" y="4765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A5187E-8F6F-4FC6-BE96-8B2AB90C39A5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A80055-F71A-4CBE-A9B2-E5AE862A84F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8075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400">
          <p15:clr>
            <a:srgbClr val="FBAE40"/>
          </p15:clr>
        </p15:guide>
        <p15:guide id="2" pos="405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F8DE-AE08-4403-8C5C-8FBA79AFEBEF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897B-905A-42B8-8D7F-E5A1C8808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443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5363378" y="0"/>
            <a:ext cx="378062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081" y="1503907"/>
            <a:ext cx="2420786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2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98" y="441414"/>
            <a:ext cx="5697780" cy="5654586"/>
          </a:xfrm>
        </p:spPr>
        <p:txBody>
          <a:bodyPr/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5081" y="3223806"/>
            <a:ext cx="2420786" cy="2872197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05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7418" y="6286503"/>
            <a:ext cx="2420786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6FE9FFB-E5CA-47D1-BA08-F902029A8BD9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86503"/>
            <a:ext cx="569778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5081" y="373607"/>
            <a:ext cx="2420786" cy="816481"/>
          </a:xfrm>
        </p:spPr>
        <p:txBody>
          <a:bodyPr anchor="t"/>
          <a:lstStyle>
            <a:lvl1pPr algn="l">
              <a:defRPr sz="2850"/>
            </a:lvl1pPr>
          </a:lstStyle>
          <a:p>
            <a:pPr>
              <a:defRPr/>
            </a:pPr>
            <a:fld id="{9AF02EA3-4D0D-4D9F-9CC6-A26E8F8609B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3411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400">
          <p15:clr>
            <a:srgbClr val="FBAE40"/>
          </p15:clr>
        </p15:guide>
        <p15:guide id="2" pos="405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5363378" y="0"/>
            <a:ext cx="378062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080" y="1503910"/>
            <a:ext cx="2423160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2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3"/>
            <a:ext cx="6076988" cy="685799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5080" y="3223806"/>
            <a:ext cx="2423160" cy="2872194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05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0194" y="6296618"/>
            <a:ext cx="242801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2E2C0608-7255-4778-9700-33CEA1F66232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96618"/>
            <a:ext cx="571119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5080" y="373607"/>
            <a:ext cx="2423160" cy="816482"/>
          </a:xfrm>
        </p:spPr>
        <p:txBody>
          <a:bodyPr anchor="t"/>
          <a:lstStyle>
            <a:lvl1pPr algn="l">
              <a:defRPr sz="2850"/>
            </a:lvl1pPr>
          </a:lstStyle>
          <a:p>
            <a:pPr>
              <a:defRPr/>
            </a:pPr>
            <a:fld id="{DA31B476-E838-4424-A5F7-B9579798627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431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03904D-ABBC-4392-8F59-7B92A9E6C857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9AEE22-6E5B-4830-9DA0-2583E7AF5C5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032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1" y="4765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5" y="507037"/>
            <a:ext cx="1563624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76" y="524373"/>
            <a:ext cx="4087379" cy="532259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8475" y="6296618"/>
            <a:ext cx="1879497" cy="365125"/>
          </a:xfrm>
        </p:spPr>
        <p:txBody>
          <a:bodyPr/>
          <a:lstStyle/>
          <a:p>
            <a:pPr>
              <a:defRPr/>
            </a:pPr>
            <a:fld id="{D43395F5-000A-4ABC-933E-5F51F4E0E1C5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0276" y="6296618"/>
            <a:ext cx="4469683" cy="365125"/>
          </a:xfrm>
        </p:spPr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878075" y="2928736"/>
            <a:ext cx="5383267" cy="453202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E668A473-0C4C-488C-8FB5-A09ADEBB77D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2" name="Straight Connector 11" title="Rule Line"/>
          <p:cNvCxnSpPr/>
          <p:nvPr/>
        </p:nvCxnSpPr>
        <p:spPr>
          <a:xfrm>
            <a:off x="6476240" y="571505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03616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F8DE-AE08-4403-8C5C-8FBA79AFEBEF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897B-905A-42B8-8D7F-E5A1C8808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9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F8DE-AE08-4403-8C5C-8FBA79AFEBEF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897B-905A-42B8-8D7F-E5A1C8808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48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F8DE-AE08-4403-8C5C-8FBA79AFEBEF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897B-905A-42B8-8D7F-E5A1C8808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82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F8DE-AE08-4403-8C5C-8FBA79AFEBEF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3897B-905A-42B8-8D7F-E5A1C8808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11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5F8DE-AE08-4403-8C5C-8FBA79AFEBEF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3897B-905A-42B8-8D7F-E5A1C8808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5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th-TH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F9C58F-D707-4A7B-B295-16E4D82BF0C5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DAF5E1-CC46-493C-8B2A-E6E3001E1FAA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D:\Document\My Pictures\Pictures\Com\7ColorWheel.jp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16632"/>
            <a:ext cx="54618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5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3917" y="1465792"/>
            <a:ext cx="6487583" cy="4109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h-TH" smtClean="0">
                <a:solidFill>
                  <a:prstClr val="black">
                    <a:tint val="75000"/>
                  </a:prstClr>
                </a:solidFill>
              </a:rPr>
              <a:t>13/08/58</a:t>
            </a: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686DA-F90B-4DB4-A0E1-976CDB2064A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95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3917" y="1465792"/>
            <a:ext cx="6487583" cy="4109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h-TH" smtClean="0">
                <a:solidFill>
                  <a:prstClr val="black">
                    <a:tint val="75000"/>
                  </a:prstClr>
                </a:solidFill>
              </a:rPr>
              <a:t>13/08/58</a:t>
            </a: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686DA-F90B-4DB4-A0E1-976CDB2064A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6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3917" y="1465792"/>
            <a:ext cx="6487583" cy="4109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h-TH" smtClean="0">
                <a:solidFill>
                  <a:prstClr val="black">
                    <a:tint val="75000"/>
                  </a:prstClr>
                </a:solidFill>
              </a:rPr>
              <a:t>13/08/58</a:t>
            </a: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686DA-F90B-4DB4-A0E1-976CDB2064A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6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th-TH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F9C58F-D707-4A7B-B295-16E4D82BF0C5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DAF5E1-CC46-493C-8B2A-E6E3001E1FAA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D:\Document\My Pictures\Pictures\Com\7ColorWheel.jpg"/>
          <p:cNvPicPr>
            <a:picLocks noChangeAspect="1" noChangeArrowheads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16632"/>
            <a:ext cx="54618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20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1" y="4765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05031" y="568345"/>
            <a:ext cx="6673174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38400"/>
            <a:ext cx="6577928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20803" y="629661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885F8DE-AE08-4403-8C5C-8FBA79AFEBEF}" type="datetimeFigureOut">
              <a:rPr lang="en-US" smtClean="0">
                <a:solidFill>
                  <a:srgbClr val="1E1217">
                    <a:lumMod val="75000"/>
                    <a:lumOff val="25000"/>
                  </a:srgbClr>
                </a:solidFill>
              </a:rPr>
              <a:pPr/>
              <a:t>8/15/2019</a:t>
            </a:fld>
            <a:endParaRPr lang="en-US">
              <a:solidFill>
                <a:srgbClr val="1E1217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0277" y="6296618"/>
            <a:ext cx="42505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>
              <a:solidFill>
                <a:srgbClr val="1E1217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1" y="627886"/>
            <a:ext cx="1413261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5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923897B-905A-42B8-8D7F-E5A1C8808213}" type="slidenum">
              <a:rPr lang="en-US" smtClean="0">
                <a:solidFill>
                  <a:srgbClr val="1E1217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1E1217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200276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title="Rule Line"/>
          <p:cNvCxnSpPr/>
          <p:nvPr/>
        </p:nvCxnSpPr>
        <p:spPr>
          <a:xfrm>
            <a:off x="2200276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D:\Document\My Pictures\Pictures\Com\7ColorWheel.jp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16632"/>
            <a:ext cx="54618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631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514350" rtl="0" eaLnBrk="1" latinLnBrk="0" hangingPunct="1">
        <a:lnSpc>
          <a:spcPct val="99000"/>
        </a:lnSpc>
        <a:spcBef>
          <a:spcPct val="0"/>
        </a:spcBef>
        <a:buNone/>
        <a:defRPr sz="285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80023" indent="-180023" algn="l" defTabSz="51435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5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60045" indent="-180023" algn="l" defTabSz="51435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35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0068" indent="-180023" algn="l" defTabSz="51435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2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20090" indent="-180023" algn="l" defTabSz="51435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05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00113" indent="-180023" algn="l" defTabSz="51435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05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80135" indent="-180023" algn="l" defTabSz="51435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05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1260158" indent="-180023" algn="l" defTabSz="51435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05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1440180" indent="-180023" algn="l" defTabSz="51435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050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1620203" indent="-180023" algn="l" defTabSz="51435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050" i="1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1848">
          <p15:clr>
            <a:srgbClr val="F26B43"/>
          </p15:clr>
        </p15:guide>
        <p15:guide id="2" pos="4416">
          <p15:clr>
            <a:srgbClr val="F26B43"/>
          </p15:clr>
        </p15:guide>
        <p15:guide id="3" pos="4800">
          <p15:clr>
            <a:srgbClr val="F26B43"/>
          </p15:clr>
        </p15:guide>
        <p15:guide id="4" pos="7368">
          <p15:clr>
            <a:srgbClr val="F26B43"/>
          </p15:clr>
        </p15:guide>
        <p15:guide id="5" pos="240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pos="1386">
          <p15:clr>
            <a:srgbClr val="F26B43"/>
          </p15:clr>
        </p15:guide>
        <p15:guide id="8" orient="horz" pos="3960">
          <p15:clr>
            <a:srgbClr val="F26B43"/>
          </p15:clr>
        </p15:guide>
        <p15:guide id="9" orient="horz" pos="1536">
          <p15:clr>
            <a:srgbClr val="F26B43"/>
          </p15:clr>
        </p15:guide>
        <p15:guide id="10" orient="horz" pos="3840">
          <p15:clr>
            <a:srgbClr val="F26B43"/>
          </p15:clr>
        </p15:guide>
        <p15:guide id="11" pos="3312">
          <p15:clr>
            <a:srgbClr val="F26B43"/>
          </p15:clr>
        </p15:guide>
        <p15:guide id="12" pos="3600">
          <p15:clr>
            <a:srgbClr val="F26B43"/>
          </p15:clr>
        </p15:guide>
        <p15:guide id="13" orient="horz" pos="360">
          <p15:clr>
            <a:srgbClr val="F26B43"/>
          </p15:clr>
        </p15:guide>
        <p15:guide id="14" pos="5526">
          <p15:clr>
            <a:srgbClr val="F26B43"/>
          </p15:clr>
        </p15:guide>
        <p15:guide id="15" pos="1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Qs2Omr12N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co.th/url?sa=i&amp;rct=j&amp;q=&amp;esrc=s&amp;frm=1&amp;source=images&amp;cd=&amp;cad=rja&amp;uact=8&amp;ved=0CAcQjRw&amp;url=http://www.covermesongs.com/2015/02/cover-me-qa-whats-a-cover-song-that-introduced-you-to-an-artist.html&amp;ei=JGIGVZzfLpWdugTJ5ICYAg&amp;bvm=bv.88198703,d.c2E&amp;psig=AFQjCNEIeySY_FxcmivNy52ixfRwLrWtew&amp;ust=1426567922859387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diagramLayout" Target="../diagrams/layout1.xml"/><Relationship Id="rId7" Type="http://schemas.openxmlformats.org/officeDocument/2006/relationships/image" Target="../media/image22.w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openxmlformats.org/officeDocument/2006/relationships/image" Target="../media/image26.wmf"/><Relationship Id="rId5" Type="http://schemas.openxmlformats.org/officeDocument/2006/relationships/diagramColors" Target="../diagrams/colors1.xml"/><Relationship Id="rId10" Type="http://schemas.openxmlformats.org/officeDocument/2006/relationships/image" Target="../media/image25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2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sisthai,net/rsd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www.rsisthai.net/rsdb" TargetMode="Externa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58.wmf"/><Relationship Id="rId7" Type="http://schemas.openxmlformats.org/officeDocument/2006/relationships/image" Target="../media/image32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22.wmf"/><Relationship Id="rId4" Type="http://schemas.openxmlformats.org/officeDocument/2006/relationships/image" Target="../media/image33.jpeg"/><Relationship Id="rId9" Type="http://schemas.openxmlformats.org/officeDocument/2006/relationships/image" Target="../media/image35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3.xml"/><Relationship Id="rId4" Type="http://schemas.openxmlformats.org/officeDocument/2006/relationships/chart" Target="../charts/char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6.xml"/><Relationship Id="rId4" Type="http://schemas.openxmlformats.org/officeDocument/2006/relationships/chart" Target="../charts/char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hyperlink" Target="mailto:rsisthai@gmail.com" TargetMode="External"/><Relationship Id="rId3" Type="http://schemas.openxmlformats.org/officeDocument/2006/relationships/hyperlink" Target="http://www.rsisthai.net/isis" TargetMode="External"/><Relationship Id="rId7" Type="http://schemas.openxmlformats.org/officeDocument/2006/relationships/hyperlink" Target="http://www.rsisthai.net/imis" TargetMode="External"/><Relationship Id="rId2" Type="http://schemas.openxmlformats.org/officeDocument/2006/relationships/hyperlink" Target="http://www.k4ds.org/isis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rsisthai.net/rsda" TargetMode="External"/><Relationship Id="rId11" Type="http://schemas.openxmlformats.org/officeDocument/2006/relationships/image" Target="../media/image84.jpg"/><Relationship Id="rId5" Type="http://schemas.openxmlformats.org/officeDocument/2006/relationships/hyperlink" Target="http://www.k4ds.org/rsis/shiny/app/injury/" TargetMode="External"/><Relationship Id="rId10" Type="http://schemas.openxmlformats.org/officeDocument/2006/relationships/hyperlink" Target="http://line.me/R/ti/g/87g53zZKHq" TargetMode="External"/><Relationship Id="rId4" Type="http://schemas.openxmlformats.org/officeDocument/2006/relationships/hyperlink" Target="http://www.rsisthai.net/rsdb" TargetMode="External"/><Relationship Id="rId9" Type="http://schemas.openxmlformats.org/officeDocument/2006/relationships/hyperlink" Target="http://www.facebook.com/groups/459606950787546/" TargetMode="Externa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driving_01"/>
          <p:cNvPicPr>
            <a:picLocks noChangeAspect="1" noChangeArrowheads="1"/>
          </p:cNvPicPr>
          <p:nvPr/>
        </p:nvPicPr>
        <p:blipFill>
          <a:blip r:embed="rId2">
            <a:lum bright="52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55" y="3591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itle 3"/>
          <p:cNvSpPr>
            <a:spLocks noGrp="1"/>
          </p:cNvSpPr>
          <p:nvPr>
            <p:ph type="ctrTitle"/>
          </p:nvPr>
        </p:nvSpPr>
        <p:spPr>
          <a:xfrm>
            <a:off x="0" y="1700808"/>
            <a:ext cx="9144000" cy="1470025"/>
          </a:xfrm>
        </p:spPr>
        <p:txBody>
          <a:bodyPr>
            <a:noAutofit/>
          </a:bodyPr>
          <a:lstStyle/>
          <a:p>
            <a:r>
              <a:rPr lang="th-TH" sz="4800" b="1" dirty="0" smtClean="0">
                <a:latin typeface="Browallia New" pitchFamily="34" charset="-34"/>
                <a:cs typeface="Browallia New" pitchFamily="34" charset="-34"/>
              </a:rPr>
              <a:t>การ</a:t>
            </a:r>
            <a:r>
              <a:rPr lang="th-TH" sz="4800" b="1" dirty="0">
                <a:latin typeface="Browallia New" pitchFamily="34" charset="-34"/>
                <a:cs typeface="Browallia New" pitchFamily="34" charset="-34"/>
              </a:rPr>
              <a:t>บริหารการขับขี่เชิงป้องกัน</a:t>
            </a:r>
            <a:r>
              <a:rPr lang="th-TH" sz="4800" b="1" dirty="0" smtClean="0">
                <a:latin typeface="Browallia New" pitchFamily="34" charset="-34"/>
                <a:cs typeface="Browallia New" pitchFamily="34" charset="-34"/>
              </a:rPr>
              <a:t>อุบัติเหตุ</a:t>
            </a:r>
            <a:br>
              <a:rPr lang="th-TH" sz="4800" b="1" dirty="0" smtClean="0">
                <a:latin typeface="Browallia New" pitchFamily="34" charset="-34"/>
                <a:cs typeface="Browallia New" pitchFamily="34" charset="-34"/>
              </a:rPr>
            </a:br>
            <a:r>
              <a:rPr lang="en-US" sz="4800" b="1" dirty="0" smtClean="0">
                <a:latin typeface="Browallia New" pitchFamily="34" charset="-34"/>
                <a:cs typeface="Browallia New" pitchFamily="34" charset="-34"/>
              </a:rPr>
              <a:t>Defensive Driving Management</a:t>
            </a:r>
            <a:endParaRPr lang="en-US" sz="4800" b="1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31840" y="5280139"/>
            <a:ext cx="59193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400" dirty="0" smtClean="0"/>
              <a:t>อาจารย์ปิย</a:t>
            </a:r>
            <a:r>
              <a:rPr lang="th-TH" sz="2400" dirty="0"/>
              <a:t>มาส  กล้า</a:t>
            </a:r>
            <a:r>
              <a:rPr lang="th-TH" sz="2400" dirty="0" smtClean="0"/>
              <a:t>แข็ง</a:t>
            </a:r>
          </a:p>
          <a:p>
            <a:pPr algn="r"/>
            <a:r>
              <a:rPr lang="th-TH" sz="2400" dirty="0" smtClean="0"/>
              <a:t>แขนง</a:t>
            </a:r>
            <a:r>
              <a:rPr lang="th-TH" sz="2400" dirty="0"/>
              <a:t>วิชาการจัดการการ</a:t>
            </a:r>
            <a:r>
              <a:rPr lang="th-TH" sz="2400" dirty="0" smtClean="0"/>
              <a:t>ขนส่ง</a:t>
            </a:r>
            <a:endParaRPr lang="en-US" sz="2400" dirty="0" smtClean="0"/>
          </a:p>
          <a:p>
            <a:pPr algn="r"/>
            <a:r>
              <a:rPr lang="th-TH" sz="2400" dirty="0" err="1" smtClean="0"/>
              <a:t>วิทยาลัยโล</a:t>
            </a:r>
            <a:r>
              <a:rPr lang="th-TH" sz="2400" dirty="0" smtClean="0"/>
              <a:t>จิ</a:t>
            </a:r>
            <a:r>
              <a:rPr lang="th-TH" sz="2400" dirty="0" err="1" smtClean="0"/>
              <a:t>สติกส์และซัพ</a:t>
            </a:r>
            <a:r>
              <a:rPr lang="th-TH" sz="2400" dirty="0" smtClean="0"/>
              <a:t>พลายเชน  มหาวิทยาลัยราช</a:t>
            </a:r>
            <a:r>
              <a:rPr lang="th-TH" sz="2400" dirty="0" err="1" smtClean="0"/>
              <a:t>ภัฎ</a:t>
            </a:r>
            <a:r>
              <a:rPr lang="th-TH" sz="2400" dirty="0" smtClean="0"/>
              <a:t>สวน</a:t>
            </a:r>
            <a:r>
              <a:rPr lang="th-TH" sz="2400" dirty="0" err="1" smtClean="0"/>
              <a:t>สุนัน</a:t>
            </a:r>
            <a:r>
              <a:rPr lang="th-TH" sz="2400" dirty="0" smtClean="0"/>
              <a:t>ทา</a:t>
            </a:r>
            <a:endParaRPr lang="en-US" sz="2400" dirty="0" smtClean="0"/>
          </a:p>
          <a:p>
            <a:pPr algn="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557617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0774"/>
            <a:ext cx="6624736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227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674"/>
            <a:ext cx="4464496" cy="669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88024" y="764704"/>
            <a:ext cx="421196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/>
              <a:t>หากย้อนกลับไปเมื่อปี 2015 ไทยเคยถูกจัดให้เป็นประเทศที่มีผู้เสียชีวิตจากอุบัติเหตุทางถนนสูงเป็นอันดับ 2 ของโลก ด้วยจำนวนผู้เสียชีวิต 24,237 คนต่อปี ซึ่งได้กลายเป็นโจทย์ใหญ่ที่ทำให้รัฐบาลและหน่วยงานที่เกี่ยวข้องต้องงัดเอามาตรการต่างๆ ออกมาใช้ จนเมื่อไม่นานมานี้ องค์การอนามัยโลก หรือ </a:t>
            </a:r>
            <a:r>
              <a:rPr lang="en-US" sz="2800" dirty="0"/>
              <a:t>WHO </a:t>
            </a:r>
            <a:r>
              <a:rPr lang="th-TH" sz="2800" dirty="0"/>
              <a:t>ได้รายงานผลความปลอดภัยทางถนนของโลกประจำปี 2561 พบว่า ไทยมีจำนวนผู้เสียชีวิตจากอุบัติเหตุลดลงมาเป็นอันดับที่ 9 โดยมีผู้เสียชีวิต 22,491 คนต่อปี ลดลงจากเดิมกว่า 2,000 คน</a:t>
            </a:r>
          </a:p>
        </p:txBody>
      </p:sp>
    </p:spTree>
    <p:extLst>
      <p:ext uri="{BB962C8B-B14F-4D97-AF65-F5344CB8AC3E}">
        <p14:creationId xmlns:p14="http://schemas.microsoft.com/office/powerpoint/2010/main" val="336581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h-TH" dirty="0" smtClean="0"/>
          </a:p>
          <a:p>
            <a:r>
              <a:rPr lang="th-TH" dirty="0"/>
              <a:t>สำหรับประเทศไทย องค์การอนามัยโลกได้ประมาณการอัตราการเสียชีวิตอยู่ที่ 32.8 ต่อประชากรแสนคน จำนวน 22,491 คน เฉลี่ยวันละ 60 คน อยู่อันดับที่ 9 ของประเทศสมาชิกทั้งหมด </a:t>
            </a:r>
            <a:endParaRPr lang="th-TH" dirty="0" smtClean="0"/>
          </a:p>
          <a:p>
            <a:r>
              <a:rPr lang="th-TH" dirty="0" smtClean="0"/>
              <a:t>การ</a:t>
            </a:r>
            <a:r>
              <a:rPr lang="th-TH" dirty="0"/>
              <a:t>เสียชีวิตบนท้องถนนของประเทศไทยยังอยู่ในอัตราที่สูง ซึ่งเป็นปัญหาสำคัญและถือว่ายังสูงมากเมื่อเทียบประเทศอื่นๆ ทั่วโลก โดยเฉพาะในกลุ่มเด็กและเยาวชน วัยหนุ่มสาว ในช่วงอายุ 15- 29 ปี ส่วนใหญ่เกิดจากการใช้รถจักรยานยนต์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1090464" y="548680"/>
            <a:ext cx="69127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ประเทศไทยอันตรายสูงที่สุดในโลก</a:t>
            </a:r>
            <a:br>
              <a:rPr lang="th-TH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</a:br>
            <a:r>
              <a:rPr lang="th-TH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สำหรับรถจักรยานยนต์</a:t>
            </a:r>
            <a:endParaRPr lang="th-TH" sz="4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02113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อุบัติเหตุ ทั่วไทย พฤษภาคม 2019 ตอนที่ 1 </a:t>
            </a:r>
            <a:r>
              <a:rPr lang="en-US" dirty="0"/>
              <a:t>Thailand Car Crash May 2019 Part 1 </a:t>
            </a:r>
            <a:r>
              <a:rPr lang="en-US" dirty="0" smtClean="0"/>
              <a:t>Compilation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u="sng" dirty="0" smtClean="0">
                <a:hlinkClick r:id="rId2"/>
              </a:rPr>
              <a:t>https</a:t>
            </a:r>
            <a:r>
              <a:rPr lang="en-US" u="sng" dirty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www.youtube.com/watch?v=LQs2Omr12NE</a:t>
            </a:r>
            <a:endParaRPr lang="en-US" u="sng" dirty="0" smtClean="0"/>
          </a:p>
          <a:p>
            <a:pPr marL="0" indent="0">
              <a:buNone/>
            </a:pPr>
            <a:r>
              <a:rPr lang="th-TH" dirty="0"/>
              <a:t>อุบัติเหตุ ทั่วไทย มิถุนายน 2019 ตอนที่ 2 </a:t>
            </a:r>
            <a:r>
              <a:rPr lang="en-US" dirty="0"/>
              <a:t>Thailand Car Crash June 2019 Part 2 Compilation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u="sng" dirty="0" smtClean="0"/>
              <a:t>https</a:t>
            </a:r>
            <a:r>
              <a:rPr lang="en-US" u="sng" dirty="0"/>
              <a:t>://www.youtube.com/watch?v=vqUjsgp7EOQ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83438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266" name="Picture 2" descr="https://ddc.moph.go.th/uploads/ckeditor/c9f0f895fb98ab9159f51fd0297e236d/images/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5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56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covermesongs.com/wp-content/uploads/2015/02/QA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429" y="2714620"/>
            <a:ext cx="7490347" cy="3143272"/>
          </a:xfrm>
          <a:prstGeom prst="rect">
            <a:avLst/>
          </a:prstGeom>
          <a:noFill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143108" y="1428736"/>
            <a:ext cx="471490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th-TH" sz="40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จบการนำเสนอ</a:t>
            </a:r>
          </a:p>
        </p:txBody>
      </p:sp>
    </p:spTree>
    <p:extLst>
      <p:ext uri="{BB962C8B-B14F-4D97-AF65-F5344CB8AC3E}">
        <p14:creationId xmlns:p14="http://schemas.microsoft.com/office/powerpoint/2010/main" val="62387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456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การป้องกันควบคุม</a:t>
            </a:r>
            <a:b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</a:b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การบาดเจ็บจากอุบัติเหตุทางถนน</a:t>
            </a:r>
            <a:b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</a:b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Prevention &amp; Control </a:t>
            </a:r>
            <a:b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</a:b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of Road Traffic Injury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1373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7892" name="Picture 5" descr="C:\Users\Vorasith\AppData\Local\Microsoft\Windows\Temporary Internet Files\Content.IE5\23Z1ALAO\MP90042767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4730" y="0"/>
            <a:ext cx="102896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23528" y="18864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r>
              <a:rPr lang="th-TH" sz="11500" dirty="0" smtClean="0">
                <a:solidFill>
                  <a:prstClr val="white"/>
                </a:solidFill>
              </a:rPr>
              <a:t>ถนน</a:t>
            </a:r>
            <a:endParaRPr lang="en-US" sz="11500" dirty="0" smtClean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50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" descr="C:\Users\Vorasith\AppData\Local\Microsoft\Windows\Temporary Internet Files\Content.IE5\23Z1ALAO\MP90040029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0" r="2693" b="28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le 1"/>
          <p:cNvSpPr>
            <a:spLocks noGrp="1"/>
          </p:cNvSpPr>
          <p:nvPr>
            <p:ph type="title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th-TH" sz="11500" dirty="0" smtClean="0">
                <a:solidFill>
                  <a:schemeClr val="bg1"/>
                </a:solidFill>
              </a:rPr>
              <a:t>รถ</a:t>
            </a:r>
            <a:endParaRPr lang="en-US" sz="11500" dirty="0" smtClean="0">
              <a:solidFill>
                <a:schemeClr val="bg1"/>
              </a:solidFill>
            </a:endParaRPr>
          </a:p>
        </p:txBody>
      </p:sp>
      <p:pic>
        <p:nvPicPr>
          <p:cNvPr id="33798" name="Picture 13" descr="C:\Users\Vorasith\AppData\Local\Microsoft\Windows\Temporary Internet Files\Content.IE5\85G95T8S\MC900439791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36875"/>
            <a:ext cx="2380357" cy="238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3" descr="C:\Users\Vorasith\AppData\Local\Microsoft\Windows\Temporary Internet Files\Content.IE5\5356O5XK\MC900440345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326">
            <a:off x="5106376" y="3663767"/>
            <a:ext cx="2816437" cy="164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3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8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b="1" dirty="0">
                <a:latin typeface="Times New Roman" panose="02020603050405020304" pitchFamily="18" charset="0"/>
                <a:ea typeface="Calibri" panose="020F0502020204030204" pitchFamily="34" charset="0"/>
                <a:cs typeface="Browallia New" panose="020B0604020202020204" pitchFamily="34" charset="-34"/>
              </a:rPr>
              <a:t>ข้อมูลการเสียชีวิตจากอุบัติเหตุทาง</a:t>
            </a:r>
            <a:r>
              <a:rPr lang="th-TH" b="1" dirty="0" smtClean="0">
                <a:latin typeface="Times New Roman" panose="02020603050405020304" pitchFamily="18" charset="0"/>
                <a:ea typeface="Calibri" panose="020F0502020204030204" pitchFamily="34" charset="0"/>
                <a:cs typeface="Browallia New" panose="020B0604020202020204" pitchFamily="34" charset="-34"/>
              </a:rPr>
              <a:t>ถนน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Browallia New" panose="020B0604020202020204" pitchFamily="34" charset="-34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Browallia New" panose="020B0604020202020204" pitchFamily="34" charset="-34"/>
              </a:rPr>
            </a:br>
            <a:r>
              <a:rPr lang="th-TH" b="1" dirty="0" smtClean="0">
                <a:latin typeface="Times New Roman" panose="02020603050405020304" pitchFamily="18" charset="0"/>
                <a:ea typeface="Calibri" panose="020F0502020204030204" pitchFamily="34" charset="0"/>
                <a:cs typeface="Browallia New" panose="020B0604020202020204" pitchFamily="34" charset="-34"/>
              </a:rPr>
              <a:t>ของ</a:t>
            </a:r>
            <a:r>
              <a:rPr lang="th-TH" b="1" dirty="0">
                <a:latin typeface="Times New Roman" panose="02020603050405020304" pitchFamily="18" charset="0"/>
                <a:ea typeface="Calibri" panose="020F0502020204030204" pitchFamily="34" charset="0"/>
                <a:cs typeface="Browallia New" panose="020B0604020202020204" pitchFamily="34" charset="-34"/>
              </a:rPr>
              <a:t>องค์การอนามัยโลก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ngsana New" panose="02020603050405020304" pitchFamily="18" charset="-34"/>
              </a:rPr>
              <a:t/>
            </a:r>
            <a:b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ngsana New" panose="02020603050405020304" pitchFamily="18" charset="-34"/>
              </a:rPr>
            </a:b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A2252528-CDD4-4145-B73E-B7DB6EB709A0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60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n-US" altLang="en-US" sz="1200" smtClean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en-US" b="1" smtClean="0">
                <a:solidFill>
                  <a:srgbClr val="2F2B20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     </a:t>
            </a:r>
            <a:endParaRPr lang="th-TH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0" y="18224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en-US" b="1" smtClean="0">
                <a:solidFill>
                  <a:srgbClr val="2F2B20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</a:t>
            </a:r>
            <a:endParaRPr lang="th-TH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https://bltbangkok.com/public/core/uploaded/article/d4c2a3f00f0374ab02c45fb240a1f6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7" y="1503432"/>
            <a:ext cx="5838825" cy="389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54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/>
          <a:lstStyle/>
          <a:p>
            <a:r>
              <a:rPr lang="th-TH" sz="9600" dirty="0" smtClean="0">
                <a:solidFill>
                  <a:schemeClr val="bg1"/>
                </a:solidFill>
              </a:rPr>
              <a:t>คน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0" descr="C:\Users\Vorasith\AppData\Local\Microsoft\Windows\Temporary Internet Files\Content.IE5\23Z1ALAO\MP90026226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88"/>
            <a:ext cx="4572000" cy="68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3995936" y="1412776"/>
            <a:ext cx="4176464" cy="1296144"/>
          </a:xfrm>
          <a:prstGeom prst="wedgeEllipseCallout">
            <a:avLst>
              <a:gd name="adj1" fmla="val -54800"/>
              <a:gd name="adj2" fmla="val 6250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800" b="1" dirty="0" smtClean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คาดเข็มขัดด้วยนะฮ้าฟฟฟ</a:t>
            </a:r>
            <a:endParaRPr lang="en-US" sz="2800" b="1" dirty="0">
              <a:solidFill>
                <a:prstClr val="white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37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Multilevel Model</a:t>
            </a: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-972616" y="2751364"/>
          <a:ext cx="11064239" cy="2909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17" descr="C:\Users\Vorasith\AppData\Local\Microsoft\Windows\Temporary Internet Files\Content.IE5\85G95T8S\MC900390710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2691117"/>
            <a:ext cx="1266502" cy="73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Vorasith\AppData\Local\Microsoft\Windows\Temporary Internet Files\Content.IE5\23Z1ALAO\MC900324408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3068960"/>
            <a:ext cx="1219816" cy="113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Program Files (x86)\Microsoft Office\MEDIA\CAGCAT10\j03029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5499" y="2291386"/>
            <a:ext cx="1072765" cy="150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:\Users\Vorasith\AppData\Local\Microsoft\Windows\Temporary Internet Files\Content.IE5\23Z1ALAO\MP900427670[1].jpg"/>
          <p:cNvPicPr>
            <a:picLocks noChangeAspect="1" noChangeArrowheads="1"/>
          </p:cNvPicPr>
          <p:nvPr/>
        </p:nvPicPr>
        <p:blipFill rotWithShape="1">
          <a:blip r:embed="rId10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255" y="1255697"/>
            <a:ext cx="1079401" cy="142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Vorasith\AppData\Local\Microsoft\Windows\Temporary Internet Files\Content.IE5\23Z1ALAO\MC900056915[1].wmf"/>
          <p:cNvPicPr>
            <a:picLocks noChangeAspect="1" noChangeArrowheads="1"/>
          </p:cNvPicPr>
          <p:nvPr/>
        </p:nvPicPr>
        <p:blipFill>
          <a:blip r:embed="rId11" cstate="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2291038"/>
            <a:ext cx="1481205" cy="87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5683895"/>
            <a:ext cx="525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5 Units of Analysis</a:t>
            </a:r>
            <a:endParaRPr lang="en-US" sz="4400" b="1" dirty="0">
              <a:solidFill>
                <a:prstClr val="black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1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การตอบสนองหลังเกิดเหตุ</a:t>
            </a:r>
            <a:b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</a:b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Post Crash Response</a:t>
            </a:r>
            <a:b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</a:b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EMS &amp; Trauma Care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8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2" name="Picture 2" descr="http://www.paramedictrainingcenter.net/wp-content/uploads/2011/12/paramedi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7035" cy="692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-180528" y="-171400"/>
            <a:ext cx="94330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r"/>
            <a:r>
              <a:rPr lang="th-TH" sz="6000" dirty="0" smtClean="0">
                <a:solidFill>
                  <a:srgbClr val="C00000"/>
                </a:solidFill>
              </a:rPr>
              <a:t>การดูแล ณ ที่เกิดเหตุ </a:t>
            </a:r>
            <a:r>
              <a:rPr lang="en-US" sz="6000" dirty="0" smtClean="0">
                <a:solidFill>
                  <a:srgbClr val="C00000"/>
                </a:solidFill>
              </a:rPr>
              <a:t>Pre-hospital Care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93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8" descr="C:\Users\Vorasith\AppData\Local\Microsoft\Windows\Temporary Internet Files\Content.IE5\23Z1ALAO\MP90040045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7400"/>
            <a:ext cx="9150350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6512" y="-171400"/>
            <a:ext cx="9144000" cy="1143000"/>
          </a:xfrm>
        </p:spPr>
        <p:txBody>
          <a:bodyPr/>
          <a:lstStyle/>
          <a:p>
            <a:pPr algn="r"/>
            <a:r>
              <a:rPr lang="th-TH" sz="6000" dirty="0" smtClean="0"/>
              <a:t>การดูแลขณะนำส่ง </a:t>
            </a:r>
            <a:r>
              <a:rPr lang="en-US" sz="6000" dirty="0" smtClean="0"/>
              <a:t>Pre-hospital Care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56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6" descr="C:\Users\Vorasith\AppData\Local\Microsoft\Windows\Temporary Internet Files\Content.IE5\1JEFKWD7\MP900407008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143000"/>
          </a:xfrm>
        </p:spPr>
        <p:txBody>
          <a:bodyPr/>
          <a:lstStyle/>
          <a:p>
            <a:r>
              <a:rPr lang="th-TH" sz="6000" dirty="0" smtClean="0"/>
              <a:t>การรักษาพยาบาล </a:t>
            </a:r>
            <a:r>
              <a:rPr lang="en-US" sz="6000" dirty="0" smtClean="0"/>
              <a:t>In-hospital Care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6000" dirty="0" smtClean="0"/>
              <a:t>การส่งต่อ </a:t>
            </a:r>
            <a:r>
              <a:rPr lang="en-US" sz="6000" dirty="0" smtClean="0"/>
              <a:t>Inter-hospital Transfer</a:t>
            </a:r>
          </a:p>
        </p:txBody>
      </p:sp>
      <p:pic>
        <p:nvPicPr>
          <p:cNvPr id="30726" name="Picture 6" descr="https://encrypted-tbn2.gstatic.com/images?q=tbn:ANd9GcT2ufO9jSbejJ8aTLjIspvfT1wgSHw34WUw39AcpyS2D8lZhxB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40493"/>
            <a:ext cx="9144001" cy="541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26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9" descr="C:\Users\Vorasith\AppData\Local\Microsoft\Windows\Temporary Internet Files\Content.IE5\4PLND7ZT\MP90042655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766763"/>
            <a:ext cx="6091237" cy="609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h-TH" sz="6000" dirty="0" smtClean="0"/>
              <a:t/>
            </a:r>
            <a:br>
              <a:rPr lang="th-TH" sz="6000" dirty="0" smtClean="0"/>
            </a:br>
            <a:r>
              <a:rPr lang="th-TH" sz="6000" dirty="0" smtClean="0"/>
              <a:t>การฟื้นฟูสภาพ</a:t>
            </a:r>
            <a:br>
              <a:rPr lang="th-TH" sz="6000" dirty="0" smtClean="0"/>
            </a:br>
            <a:r>
              <a:rPr lang="en-US" sz="6000" dirty="0" smtClean="0"/>
              <a:t>Rehabilitation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7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Program Files (x86)\Microsoft Office\MEDIA\CAGCAT10\j0211949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75862" flipH="1">
            <a:off x="2483697" y="2167995"/>
            <a:ext cx="1663666" cy="102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C:\Program Files (x86)\Microsoft Office\MEDIA\CAGCAT10\j0302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066272" y="2002803"/>
            <a:ext cx="827469" cy="116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Program Files (x86)\Microsoft Office\MEDIA\CAGCAT10\j0235319.wmf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3573016"/>
            <a:ext cx="1122411" cy="114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Program Files (x86)\Microsoft Office\MEDIA\CAGCAT10\j0235319.wmf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2077" y="5594991"/>
            <a:ext cx="1122411" cy="114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>
            <a:off x="2289614" y="2754173"/>
            <a:ext cx="2269615" cy="1178883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4"/>
          <p:cNvSpPr txBox="1">
            <a:spLocks noChangeArrowheads="1"/>
          </p:cNvSpPr>
          <p:nvPr/>
        </p:nvSpPr>
        <p:spPr bwMode="auto">
          <a:xfrm>
            <a:off x="7961651" y="5708885"/>
            <a:ext cx="8366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/>
            <a:r>
              <a:rPr lang="en-US" sz="2000" b="1" dirty="0" smtClean="0">
                <a:solidFill>
                  <a:prstClr val="black"/>
                </a:solidFill>
              </a:rPr>
              <a:t>B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28" name="Picture 12" descr="C:\Users\Vorasith\AppData\Local\Microsoft\Windows\Temporary Internet Files\Content.IE5\1JEFKWD7\MC90003924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2232" y="5859771"/>
            <a:ext cx="1234289" cy="89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7" descr="C:\Users\Vorasith\AppData\Local\Microsoft\Windows\Temporary Internet Files\Content.IE5\85G95T8S\MC900390710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573354"/>
            <a:ext cx="1531080" cy="89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 descr="C:\Users\Vorasith\AppData\Local\Microsoft\Windows\Temporary Internet Files\Content.IE5\23Z1ALAO\MC900324408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663522" y="3870804"/>
            <a:ext cx="1075800" cy="100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24"/>
          <p:cNvSpPr txBox="1">
            <a:spLocks noChangeArrowheads="1"/>
          </p:cNvSpPr>
          <p:nvPr/>
        </p:nvSpPr>
        <p:spPr bwMode="auto">
          <a:xfrm>
            <a:off x="4527396" y="3717032"/>
            <a:ext cx="8366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/>
            <a:r>
              <a:rPr lang="en-US" sz="2000" b="1" dirty="0" smtClean="0">
                <a:solidFill>
                  <a:prstClr val="black"/>
                </a:solidFill>
              </a:rPr>
              <a:t>A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32" name="TextBox 29"/>
          <p:cNvSpPr txBox="1">
            <a:spLocks noChangeArrowheads="1"/>
          </p:cNvSpPr>
          <p:nvPr/>
        </p:nvSpPr>
        <p:spPr bwMode="auto">
          <a:xfrm>
            <a:off x="1233084" y="4725144"/>
            <a:ext cx="2330804" cy="1532334"/>
          </a:xfrm>
          <a:prstGeom prst="wedgeRoundRectCallout">
            <a:avLst>
              <a:gd name="adj1" fmla="val 67114"/>
              <a:gd name="adj2" fmla="val -47497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 In-hospital care: </a:t>
            </a:r>
          </a:p>
          <a:p>
            <a:pPr algn="ctr"/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HIS/IS</a:t>
            </a:r>
          </a:p>
        </p:txBody>
      </p:sp>
      <p:sp>
        <p:nvSpPr>
          <p:cNvPr id="33" name="TextBox 29"/>
          <p:cNvSpPr txBox="1">
            <a:spLocks noChangeArrowheads="1"/>
          </p:cNvSpPr>
          <p:nvPr/>
        </p:nvSpPr>
        <p:spPr bwMode="auto">
          <a:xfrm>
            <a:off x="4499992" y="1556792"/>
            <a:ext cx="2452592" cy="1532334"/>
          </a:xfrm>
          <a:prstGeom prst="wedgeRoundRectCallout">
            <a:avLst>
              <a:gd name="adj1" fmla="val -69082"/>
              <a:gd name="adj2" fmla="val 4875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 Pre-hospital care: </a:t>
            </a:r>
          </a:p>
          <a:p>
            <a:pPr algn="ctr"/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ITEMS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5400" b="1" dirty="0" smtClean="0">
                <a:latin typeface="Browallia New" pitchFamily="34" charset="-34"/>
                <a:cs typeface="Browallia New" pitchFamily="34" charset="-34"/>
              </a:rPr>
              <a:t>Longitudinal Data</a:t>
            </a:r>
            <a:endParaRPr lang="en-US" sz="5400" b="1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>
          <a:xfrm>
            <a:off x="6769224" y="6356350"/>
            <a:ext cx="2133600" cy="365125"/>
          </a:xfrm>
        </p:spPr>
        <p:txBody>
          <a:bodyPr/>
          <a:lstStyle/>
          <a:p>
            <a:pPr>
              <a:defRPr/>
            </a:pPr>
            <a:fld id="{0F39E9F4-59B0-47CA-A25C-D3C0FEC02C2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5550395" y="4567580"/>
            <a:ext cx="2405981" cy="1237684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C:\Program Files (x86)\Microsoft Office\MEDIA\CAGCAT10\j0211949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75862" flipH="1">
            <a:off x="5068645" y="4925272"/>
            <a:ext cx="1663666" cy="102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9"/>
          <p:cNvSpPr txBox="1">
            <a:spLocks noChangeArrowheads="1"/>
          </p:cNvSpPr>
          <p:nvPr/>
        </p:nvSpPr>
        <p:spPr bwMode="auto">
          <a:xfrm>
            <a:off x="6444208" y="3717032"/>
            <a:ext cx="2658557" cy="1532334"/>
          </a:xfrm>
          <a:prstGeom prst="wedgeRoundRectCallout">
            <a:avLst>
              <a:gd name="adj1" fmla="val -45874"/>
              <a:gd name="adj2" fmla="val 7487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 Inter-hospital transfer: </a:t>
            </a:r>
            <a:r>
              <a:rPr lang="en-US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ThaiRefer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188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สำนักงานตำรวจ</a:t>
            </a:r>
            <a:r>
              <a:rPr lang="th-TH" smtClean="0"/>
              <a:t>แห่งชาติ </a:t>
            </a:r>
            <a:r>
              <a:rPr lang="en-US" smtClean="0"/>
              <a:t>POLIS</a:t>
            </a:r>
            <a:endParaRPr lang="en-US" dirty="0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6388" name="Picture 2" descr="H:\หน้าจอการบันทึกคดีจราจร_POLI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8" t="7921" r="8452" b="4834"/>
          <a:stretch>
            <a:fillRect/>
          </a:stretch>
        </p:blipFill>
        <p:spPr bwMode="auto">
          <a:xfrm>
            <a:off x="0" y="1103313"/>
            <a:ext cx="9144000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3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8560"/>
            <a:ext cx="6552728" cy="649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252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บริษัทกลางคุ้มครองผู้ประสบภัยจากรถ </a:t>
            </a:r>
            <a:r>
              <a:rPr lang="en-US" smtClean="0"/>
              <a:t>eClaim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2" t="14008" r="16159" b="14365"/>
          <a:stretch>
            <a:fillRect/>
          </a:stretch>
        </p:blipFill>
        <p:spPr bwMode="auto">
          <a:xfrm>
            <a:off x="-7938" y="1512888"/>
            <a:ext cx="9151938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0642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สถาบันการแพทย์ฉุกเฉิน </a:t>
            </a:r>
            <a:r>
              <a:rPr lang="en-US" smtClean="0"/>
              <a:t>ITEMS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 t="13889" r="15605" b="10486"/>
          <a:stretch>
            <a:fillRect/>
          </a:stretch>
        </p:blipFill>
        <p:spPr bwMode="auto">
          <a:xfrm>
            <a:off x="0" y="1425575"/>
            <a:ext cx="9144000" cy="553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215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กระทรวงสาธารณสุข </a:t>
            </a:r>
            <a:r>
              <a:rPr lang="en-US" smtClean="0"/>
              <a:t>IS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6113" r="21266" b="10001"/>
          <a:stretch>
            <a:fillRect/>
          </a:stretch>
        </p:blipFill>
        <p:spPr bwMode="auto">
          <a:xfrm>
            <a:off x="0" y="1495425"/>
            <a:ext cx="9144000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76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206500"/>
            <a:ext cx="2674938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h-TH" dirty="0"/>
              <a:t>กระทรวงสาธารณสุข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43 </a:t>
            </a:r>
            <a:r>
              <a:rPr lang="th-TH" dirty="0" smtClean="0"/>
              <a:t>แฟ้ม</a:t>
            </a:r>
            <a:endParaRPr lang="en-US" dirty="0"/>
          </a:p>
        </p:txBody>
      </p:sp>
      <p:grpSp>
        <p:nvGrpSpPr>
          <p:cNvPr id="21507" name="Group 3"/>
          <p:cNvGrpSpPr>
            <a:grpSpLocks/>
          </p:cNvGrpSpPr>
          <p:nvPr/>
        </p:nvGrpSpPr>
        <p:grpSpPr bwMode="auto">
          <a:xfrm>
            <a:off x="3132138" y="0"/>
            <a:ext cx="5954712" cy="6858000"/>
            <a:chOff x="4571999" y="131995"/>
            <a:chExt cx="4587642" cy="5301321"/>
          </a:xfrm>
        </p:grpSpPr>
        <p:pic>
          <p:nvPicPr>
            <p:cNvPr id="21508" name="Picture 6" descr="http://2.bp.blogspot.com/-3xL3VbLM5gI/USMEON0islI/AAAAAAAAAN8/sbbDFMmdoM8/s1600/43file_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33" b="27756"/>
            <a:stretch>
              <a:fillRect/>
            </a:stretch>
          </p:blipFill>
          <p:spPr bwMode="auto">
            <a:xfrm>
              <a:off x="4571999" y="3429000"/>
              <a:ext cx="4587641" cy="200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9" name="Picture 2" descr="http://3.bp.blogspot.com/-VTzBjitSH3A/URR2EkMmNtI/AAAAAAAAAqw/Gfb9KcNWOL4/s1600/43file_1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6"/>
            <a:stretch>
              <a:fillRect/>
            </a:stretch>
          </p:blipFill>
          <p:spPr bwMode="auto">
            <a:xfrm>
              <a:off x="4572000" y="131995"/>
              <a:ext cx="4587641" cy="3341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Oval 3"/>
          <p:cNvSpPr/>
          <p:nvPr/>
        </p:nvSpPr>
        <p:spPr>
          <a:xfrm>
            <a:off x="5623092" y="289676"/>
            <a:ext cx="2448272" cy="2520280"/>
          </a:xfrm>
          <a:prstGeom prst="ellipse">
            <a:avLst/>
          </a:prstGeom>
          <a:noFill/>
          <a:ln w="28575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ln w="38100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41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1576"/>
            <a:ext cx="9144000" cy="1143000"/>
          </a:xfrm>
        </p:spPr>
        <p:txBody>
          <a:bodyPr/>
          <a:lstStyle/>
          <a:p>
            <a:r>
              <a:rPr lang="th-TH" dirty="0"/>
              <a:t>ผังไหลเวียนและการเชื่อมโยงข้อมูลอุบัติเหตุทาง</a:t>
            </a:r>
            <a:r>
              <a:rPr lang="th-TH" dirty="0" smtClean="0"/>
              <a:t>ถนน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0566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th-TH" smtClean="0">
                <a:solidFill>
                  <a:srgbClr val="000000"/>
                </a:solidFill>
                <a:ea typeface="Times New Roman" pitchFamily="18" charset="0"/>
              </a:rPr>
              <a:t>ระบบข้อมูลในการเชื่อมโยง</a:t>
            </a:r>
            <a:endParaRPr lang="en-US" smtClean="0">
              <a:solidFill>
                <a:srgbClr val="000000"/>
              </a:solidFill>
              <a:ea typeface="Times New Roman" pitchFamily="18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4525963"/>
          </a:xfrm>
        </p:spPr>
        <p:txBody>
          <a:bodyPr/>
          <a:lstStyle/>
          <a:p>
            <a:pPr marL="717550" lvl="2" indent="-457200" algn="thaiDist">
              <a:buFont typeface="Calibri" pitchFamily="34" charset="0"/>
              <a:buAutoNum type="arabicPeriod"/>
              <a:tabLst>
                <a:tab pos="1143000" algn="l"/>
              </a:tabLst>
            </a:pPr>
            <a:r>
              <a:rPr lang="th-TH" dirty="0">
                <a:ea typeface="Times New Roman" pitchFamily="18" charset="0"/>
              </a:rPr>
              <a:t>ข้อมูลของกระทรวงคมนาคม</a:t>
            </a:r>
            <a:r>
              <a:rPr lang="en-US" dirty="0">
                <a:ea typeface="Times New Roman" pitchFamily="18" charset="0"/>
              </a:rPr>
              <a:t> TRAMS</a:t>
            </a:r>
            <a:endParaRPr lang="en-US" sz="1800" dirty="0">
              <a:ea typeface="Times New Roman" pitchFamily="18" charset="0"/>
            </a:endParaRPr>
          </a:p>
          <a:p>
            <a:pPr marL="717550" lvl="2" indent="-457200" algn="thaiDist">
              <a:buFont typeface="Calibri" pitchFamily="34" charset="0"/>
              <a:buAutoNum type="arabicPeriod"/>
              <a:tabLst>
                <a:tab pos="1143000" algn="l"/>
              </a:tabLst>
            </a:pPr>
            <a:r>
              <a:rPr lang="th-TH" dirty="0" smtClean="0">
                <a:ea typeface="Times New Roman" pitchFamily="18" charset="0"/>
              </a:rPr>
              <a:t>ระบบคดีจราจรของระบบสารสนเทศตำรวจ </a:t>
            </a:r>
            <a:r>
              <a:rPr lang="en-US" dirty="0" smtClean="0">
                <a:ea typeface="Times New Roman" pitchFamily="18" charset="0"/>
              </a:rPr>
              <a:t>POLIS (Police Information System) </a:t>
            </a:r>
            <a:endParaRPr lang="en-US" sz="1800" dirty="0" smtClean="0">
              <a:ea typeface="Times New Roman" pitchFamily="18" charset="0"/>
            </a:endParaRPr>
          </a:p>
          <a:p>
            <a:pPr marL="717550" lvl="2" indent="-457200" algn="thaiDist">
              <a:buFont typeface="Calibri" pitchFamily="34" charset="0"/>
              <a:buAutoNum type="arabicPeriod"/>
              <a:tabLst>
                <a:tab pos="1143000" algn="l"/>
              </a:tabLst>
            </a:pPr>
            <a:r>
              <a:rPr lang="th-TH" dirty="0" smtClean="0">
                <a:ea typeface="Times New Roman" pitchFamily="18" charset="0"/>
              </a:rPr>
              <a:t>ระบบการสืบสวนสอบสวนอุบัติเหตุทางถนน (</a:t>
            </a:r>
            <a:r>
              <a:rPr lang="en-US" dirty="0" smtClean="0">
                <a:ea typeface="Times New Roman" pitchFamily="18" charset="0"/>
              </a:rPr>
              <a:t>RAI</a:t>
            </a:r>
            <a:r>
              <a:rPr lang="th-TH" dirty="0" smtClean="0">
                <a:ea typeface="Times New Roman" pitchFamily="18" charset="0"/>
              </a:rPr>
              <a:t>)</a:t>
            </a:r>
            <a:endParaRPr lang="en-US" sz="1800" dirty="0" smtClean="0">
              <a:ea typeface="Times New Roman" pitchFamily="18" charset="0"/>
            </a:endParaRPr>
          </a:p>
          <a:p>
            <a:pPr marL="717550" lvl="2" indent="-457200" algn="thaiDist">
              <a:buFont typeface="Calibri" pitchFamily="34" charset="0"/>
              <a:buAutoNum type="arabicPeriod"/>
              <a:tabLst>
                <a:tab pos="1143000" algn="l"/>
              </a:tabLst>
            </a:pPr>
            <a:r>
              <a:rPr lang="th-TH" dirty="0" smtClean="0">
                <a:ea typeface="Times New Roman" pitchFamily="18" charset="0"/>
              </a:rPr>
              <a:t>ระบบ </a:t>
            </a:r>
            <a:r>
              <a:rPr lang="en-US" dirty="0" smtClean="0">
                <a:ea typeface="Times New Roman" pitchFamily="18" charset="0"/>
              </a:rPr>
              <a:t>E-Claim </a:t>
            </a:r>
            <a:r>
              <a:rPr lang="en-US" dirty="0">
                <a:ea typeface="Times New Roman" pitchFamily="18" charset="0"/>
              </a:rPr>
              <a:t>(</a:t>
            </a:r>
            <a:r>
              <a:rPr lang="en-US" dirty="0" smtClean="0">
                <a:ea typeface="Times New Roman" pitchFamily="18" charset="0"/>
              </a:rPr>
              <a:t>E-Accident)</a:t>
            </a:r>
          </a:p>
          <a:p>
            <a:pPr marL="717550" lvl="2" indent="-457200" algn="thaiDist">
              <a:buFont typeface="Calibri" pitchFamily="34" charset="0"/>
              <a:buAutoNum type="arabicPeriod"/>
              <a:tabLst>
                <a:tab pos="1143000" algn="l"/>
              </a:tabLst>
            </a:pPr>
            <a:r>
              <a:rPr lang="th-TH" dirty="0">
                <a:ea typeface="Times New Roman" pitchFamily="18" charset="0"/>
              </a:rPr>
              <a:t>ระบบสารสนเทศการแพทย์ฉุกเฉิน (</a:t>
            </a:r>
            <a:r>
              <a:rPr lang="en-US" dirty="0">
                <a:ea typeface="Times New Roman" pitchFamily="18" charset="0"/>
              </a:rPr>
              <a:t>Information Technology for Emergency Medical System - ITEMS) </a:t>
            </a:r>
            <a:endParaRPr lang="en-US" sz="1800" dirty="0">
              <a:ea typeface="Times New Roman" pitchFamily="18" charset="0"/>
            </a:endParaRPr>
          </a:p>
          <a:p>
            <a:pPr marL="717550" lvl="2" indent="-457200" algn="thaiDist">
              <a:buFont typeface="Calibri" pitchFamily="34" charset="0"/>
              <a:buAutoNum type="arabicPeriod"/>
              <a:tabLst>
                <a:tab pos="1143000" algn="l"/>
              </a:tabLst>
            </a:pPr>
            <a:r>
              <a:rPr lang="th-TH" dirty="0" smtClean="0">
                <a:ea typeface="Times New Roman" pitchFamily="18" charset="0"/>
              </a:rPr>
              <a:t>ระบบเฝ้าระวังการบาดเจ็บ (</a:t>
            </a:r>
            <a:r>
              <a:rPr lang="en-US" dirty="0" smtClean="0">
                <a:ea typeface="Times New Roman" pitchFamily="18" charset="0"/>
              </a:rPr>
              <a:t>Injury Surveillance - IS) </a:t>
            </a:r>
            <a:endParaRPr lang="en-US" sz="1800" dirty="0" smtClean="0">
              <a:ea typeface="Times New Roman" pitchFamily="18" charset="0"/>
            </a:endParaRPr>
          </a:p>
          <a:p>
            <a:pPr marL="717550" lvl="2" indent="-457200" algn="thaiDist">
              <a:buFont typeface="Calibri" pitchFamily="34" charset="0"/>
              <a:buAutoNum type="arabicPeriod"/>
              <a:tabLst>
                <a:tab pos="1143000" algn="l"/>
              </a:tabLst>
            </a:pPr>
            <a:r>
              <a:rPr lang="th-TH" dirty="0" smtClean="0">
                <a:ea typeface="Times New Roman" pitchFamily="18" charset="0"/>
              </a:rPr>
              <a:t>ระบบเฝ้าระวังการบาดเจ็บ </a:t>
            </a:r>
            <a:r>
              <a:rPr lang="en-US" dirty="0" smtClean="0">
                <a:ea typeface="Times New Roman" pitchFamily="18" charset="0"/>
              </a:rPr>
              <a:t>19</a:t>
            </a:r>
            <a:r>
              <a:rPr lang="th-TH" dirty="0" smtClean="0">
                <a:ea typeface="Times New Roman" pitchFamily="18" charset="0"/>
              </a:rPr>
              <a:t> สาเหตุ </a:t>
            </a:r>
            <a:endParaRPr lang="en-US" sz="1800" dirty="0" smtClean="0">
              <a:ea typeface="Times New Roman" pitchFamily="18" charset="0"/>
            </a:endParaRPr>
          </a:p>
          <a:p>
            <a:pPr marL="717550" lvl="2" indent="-457200" algn="thaiDist">
              <a:buFont typeface="Calibri" pitchFamily="34" charset="0"/>
              <a:buAutoNum type="arabicPeriod"/>
              <a:tabLst>
                <a:tab pos="1143000" algn="l"/>
              </a:tabLst>
            </a:pPr>
            <a:r>
              <a:rPr lang="en-US" dirty="0" smtClean="0">
                <a:ea typeface="Times New Roman" pitchFamily="18" charset="0"/>
              </a:rPr>
              <a:t>Trauma registry </a:t>
            </a:r>
            <a:endParaRPr lang="en-US" sz="1800" dirty="0" smtClean="0">
              <a:ea typeface="Times New Roman" pitchFamily="18" charset="0"/>
            </a:endParaRPr>
          </a:p>
          <a:p>
            <a:pPr marL="717550" lvl="2" indent="-457200" algn="thaiDist">
              <a:buFont typeface="Calibri" pitchFamily="34" charset="0"/>
              <a:buAutoNum type="arabicPeriod"/>
              <a:tabLst>
                <a:tab pos="1143000" algn="l"/>
              </a:tabLst>
            </a:pPr>
            <a:r>
              <a:rPr lang="th-TH" dirty="0" smtClean="0">
                <a:ea typeface="Times New Roman" pitchFamily="18" charset="0"/>
              </a:rPr>
              <a:t>ระบบ </a:t>
            </a:r>
            <a:r>
              <a:rPr lang="en-US" dirty="0" smtClean="0">
                <a:ea typeface="Times New Roman" pitchFamily="18" charset="0"/>
              </a:rPr>
              <a:t>Emergency Claim Online (EMCO) </a:t>
            </a:r>
            <a:endParaRPr lang="en-US" sz="1800" dirty="0" smtClean="0">
              <a:ea typeface="Times New Roman" pitchFamily="18" charset="0"/>
            </a:endParaRPr>
          </a:p>
          <a:p>
            <a:pPr marL="717550" lvl="2" indent="-457200" algn="thaiDist">
              <a:buFont typeface="Calibri" pitchFamily="34" charset="0"/>
              <a:buAutoNum type="arabicPeriod"/>
              <a:tabLst>
                <a:tab pos="1143000" algn="l"/>
              </a:tabLst>
            </a:pPr>
            <a:r>
              <a:rPr lang="th-TH" dirty="0" smtClean="0">
                <a:ea typeface="Times New Roman" pitchFamily="18" charset="0"/>
              </a:rPr>
              <a:t>ระบบข้อมูลการให้บริการสุขภาพและส่งเสริมสุขภาพป้องกันโรค </a:t>
            </a:r>
            <a:r>
              <a:rPr lang="en-US" dirty="0" smtClean="0">
                <a:ea typeface="Times New Roman" pitchFamily="18" charset="0"/>
              </a:rPr>
              <a:t>+ Refer </a:t>
            </a:r>
            <a:r>
              <a:rPr lang="th-TH" dirty="0" smtClean="0">
                <a:ea typeface="Times New Roman" pitchFamily="18" charset="0"/>
              </a:rPr>
              <a:t>(</a:t>
            </a:r>
            <a:r>
              <a:rPr lang="en-US" dirty="0" smtClean="0">
                <a:ea typeface="Times New Roman" pitchFamily="18" charset="0"/>
              </a:rPr>
              <a:t>43+7 </a:t>
            </a:r>
            <a:r>
              <a:rPr lang="th-TH" dirty="0" smtClean="0">
                <a:ea typeface="Times New Roman" pitchFamily="18" charset="0"/>
              </a:rPr>
              <a:t>แฟ้ม)</a:t>
            </a:r>
            <a:endParaRPr lang="en-US" sz="1800" dirty="0" smtClean="0">
              <a:ea typeface="Times New Roman" pitchFamily="18" charset="0"/>
            </a:endParaRPr>
          </a:p>
          <a:p>
            <a:pPr marL="717550" lvl="2" indent="-457200" algn="thaiDist">
              <a:buFont typeface="Calibri" pitchFamily="34" charset="0"/>
              <a:buAutoNum type="arabicPeriod"/>
              <a:tabLst>
                <a:tab pos="1143000" algn="l"/>
              </a:tabLst>
            </a:pPr>
            <a:r>
              <a:rPr lang="th-TH" dirty="0" smtClean="0">
                <a:ea typeface="Times New Roman" pitchFamily="18" charset="0"/>
              </a:rPr>
              <a:t>ข้อมูลใบมรณบัตร</a:t>
            </a:r>
            <a:endParaRPr lang="en-US" dirty="0" smtClean="0">
              <a:ea typeface="Times New Roman" pitchFamily="18" charset="0"/>
            </a:endParaRPr>
          </a:p>
          <a:p>
            <a:pPr marL="717550" lvl="2" indent="-457200" algn="thaiDist">
              <a:buFont typeface="Calibri" pitchFamily="34" charset="0"/>
              <a:buAutoNum type="arabicPeriod"/>
              <a:tabLst>
                <a:tab pos="1143000" algn="l"/>
              </a:tabLst>
            </a:pPr>
            <a:r>
              <a:rPr lang="th-TH" dirty="0">
                <a:ea typeface="Times New Roman" pitchFamily="18" charset="0"/>
              </a:rPr>
              <a:t>ข้อมูล</a:t>
            </a:r>
            <a:r>
              <a:rPr lang="th-TH" dirty="0" smtClean="0">
                <a:ea typeface="Times New Roman" pitchFamily="18" charset="0"/>
              </a:rPr>
              <a:t>กรมป้องกันและบรรเทาสาธารณภัย </a:t>
            </a:r>
            <a:r>
              <a:rPr lang="en-US" dirty="0" smtClean="0">
                <a:ea typeface="Times New Roman" pitchFamily="18" charset="0"/>
              </a:rPr>
              <a:t>(</a:t>
            </a:r>
            <a:r>
              <a:rPr lang="en-US" dirty="0" err="1" smtClean="0">
                <a:ea typeface="Times New Roman" pitchFamily="18" charset="0"/>
              </a:rPr>
              <a:t>eReport</a:t>
            </a:r>
            <a:r>
              <a:rPr lang="en-US" dirty="0" smtClean="0">
                <a:ea typeface="Times New Roman" pitchFamily="18" charset="0"/>
              </a:rPr>
              <a:t>)</a:t>
            </a:r>
          </a:p>
          <a:p>
            <a:pPr marL="260350" lvl="2" indent="0" algn="thaiDist">
              <a:buNone/>
              <a:tabLst>
                <a:tab pos="1143000" algn="l"/>
              </a:tabLst>
            </a:pPr>
            <a:endParaRPr lang="en-US" sz="1800" dirty="0">
              <a:ea typeface="Times New Roman" pitchFamily="18" charset="0"/>
            </a:endParaRPr>
          </a:p>
          <a:p>
            <a:pPr marL="260350" lvl="2" indent="0" algn="thaiDist">
              <a:buNone/>
              <a:tabLst>
                <a:tab pos="1143000" algn="l"/>
              </a:tabLst>
            </a:pPr>
            <a:endParaRPr lang="en-US" sz="1800" dirty="0" smtClean="0">
              <a:ea typeface="Times New Roman" pitchFamily="18" charset="0"/>
            </a:endParaRPr>
          </a:p>
          <a:p>
            <a:pPr marL="717550" indent="-457200">
              <a:buFont typeface="Calibri" pitchFamily="34" charset="0"/>
              <a:buAutoNum type="arabicPeriod"/>
              <a:tabLst>
                <a:tab pos="1143000" algn="l"/>
              </a:tabLst>
            </a:pP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9995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latin typeface="Browallia New" pitchFamily="34" charset="-34"/>
                <a:ea typeface="Times New Roman" pitchFamily="18" charset="0"/>
                <a:cs typeface="Browallia New" pitchFamily="34" charset="-34"/>
              </a:rPr>
              <a:t>ตัวแปร</a:t>
            </a:r>
            <a:br>
              <a:rPr lang="th-TH" b="1" dirty="0" smtClean="0">
                <a:latin typeface="Browallia New" pitchFamily="34" charset="-34"/>
                <a:ea typeface="Times New Roman" pitchFamily="18" charset="0"/>
                <a:cs typeface="Browallia New" pitchFamily="34" charset="-34"/>
              </a:rPr>
            </a:br>
            <a:r>
              <a:rPr lang="th-TH" b="1" dirty="0" smtClean="0">
                <a:latin typeface="Browallia New" pitchFamily="34" charset="-34"/>
                <a:ea typeface="Times New Roman" pitchFamily="18" charset="0"/>
                <a:cs typeface="Browallia New" pitchFamily="34" charset="-34"/>
              </a:rPr>
              <a:t>การบาดเจ็บจากอุบัติเหตุทางถนน</a:t>
            </a:r>
            <a:endParaRPr lang="en-US" b="1" dirty="0" smtClean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3315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th-TH" sz="2000" dirty="0">
                <a:latin typeface="Browallia New" pitchFamily="34" charset="-34"/>
                <a:cs typeface="Browallia New" pitchFamily="34" charset="-34"/>
              </a:rPr>
              <a:t>ถนน</a:t>
            </a:r>
          </a:p>
          <a:p>
            <a:pPr lvl="1"/>
            <a:r>
              <a:rPr lang="th-TH" sz="1800" dirty="0">
                <a:latin typeface="Browallia New" pitchFamily="34" charset="-34"/>
                <a:cs typeface="Browallia New" pitchFamily="34" charset="-34"/>
              </a:rPr>
              <a:t>จุดเกิดเหตุ</a:t>
            </a:r>
          </a:p>
          <a:p>
            <a:pPr lvl="1"/>
            <a:r>
              <a:rPr lang="th-TH" sz="1800" dirty="0">
                <a:latin typeface="Browallia New" pitchFamily="34" charset="-34"/>
                <a:cs typeface="Browallia New" pitchFamily="34" charset="-34"/>
              </a:rPr>
              <a:t>สภาพสิ่งแวดล้อม สภาพอากาศ/ทัศนวิสัย</a:t>
            </a:r>
          </a:p>
          <a:p>
            <a:pPr lvl="1"/>
            <a:r>
              <a:rPr lang="th-TH" sz="1800" dirty="0">
                <a:latin typeface="Browallia New" pitchFamily="34" charset="-34"/>
                <a:cs typeface="Browallia New" pitchFamily="34" charset="-34"/>
              </a:rPr>
              <a:t>จุดเสี่ยง/จุดอันตราย</a:t>
            </a:r>
          </a:p>
          <a:p>
            <a:r>
              <a:rPr lang="th-TH" sz="2000" dirty="0" smtClean="0">
                <a:latin typeface="Browallia New" pitchFamily="34" charset="-34"/>
                <a:cs typeface="Browallia New" pitchFamily="34" charset="-34"/>
              </a:rPr>
              <a:t>เหตุการณ์</a:t>
            </a:r>
          </a:p>
          <a:p>
            <a:pPr lvl="1"/>
            <a:r>
              <a:rPr lang="th-TH" sz="1800" dirty="0" smtClean="0">
                <a:latin typeface="Browallia New" pitchFamily="34" charset="-34"/>
                <a:cs typeface="Browallia New" pitchFamily="34" charset="-34"/>
              </a:rPr>
              <a:t>ช่วงเวลาที่เกิดเหตุ</a:t>
            </a:r>
          </a:p>
          <a:p>
            <a:r>
              <a:rPr lang="th-TH" sz="2000" dirty="0" smtClean="0">
                <a:latin typeface="Browallia New" pitchFamily="34" charset="-34"/>
                <a:cs typeface="Browallia New" pitchFamily="34" charset="-34"/>
              </a:rPr>
              <a:t>ยานพาหนะ</a:t>
            </a:r>
          </a:p>
          <a:p>
            <a:pPr lvl="1"/>
            <a:r>
              <a:rPr lang="th-TH" sz="1800" dirty="0" smtClean="0">
                <a:latin typeface="Browallia New" pitchFamily="34" charset="-34"/>
                <a:cs typeface="Browallia New" pitchFamily="34" charset="-34"/>
              </a:rPr>
              <a:t>ชนิดของยานพาหนะ</a:t>
            </a:r>
          </a:p>
          <a:p>
            <a:pPr lvl="1"/>
            <a:r>
              <a:rPr lang="th-TH" sz="1800" dirty="0" smtClean="0">
                <a:latin typeface="Browallia New" pitchFamily="34" charset="-34"/>
                <a:cs typeface="Browallia New" pitchFamily="34" charset="-34"/>
              </a:rPr>
              <a:t>สภาพความพร้อม/ความสมบูรณ์ต่อการใช้งาน</a:t>
            </a:r>
          </a:p>
          <a:p>
            <a:pPr lvl="1"/>
            <a:r>
              <a:rPr lang="th-TH" sz="1800" dirty="0" smtClean="0">
                <a:latin typeface="Browallia New" pitchFamily="34" charset="-34"/>
                <a:cs typeface="Browallia New" pitchFamily="34" charset="-34"/>
              </a:rPr>
              <a:t>ความเร็วในการขับขี่</a:t>
            </a:r>
          </a:p>
          <a:p>
            <a:r>
              <a:rPr lang="th-TH" sz="2000" dirty="0" smtClean="0">
                <a:latin typeface="Browallia New" pitchFamily="34" charset="-34"/>
                <a:cs typeface="Browallia New" pitchFamily="34" charset="-34"/>
              </a:rPr>
              <a:t>ผู้บาดเจ็บและเสียชีวิต</a:t>
            </a:r>
          </a:p>
          <a:p>
            <a:pPr lvl="1"/>
            <a:r>
              <a:rPr lang="th-TH" sz="1800" dirty="0" smtClean="0">
                <a:latin typeface="Browallia New" pitchFamily="34" charset="-34"/>
                <a:cs typeface="Browallia New" pitchFamily="34" charset="-34"/>
              </a:rPr>
              <a:t>เพศ อายุ อาชีพ ที่อยู่</a:t>
            </a:r>
          </a:p>
          <a:p>
            <a:pPr lvl="1"/>
            <a:r>
              <a:rPr lang="th-TH" sz="1800" dirty="0" smtClean="0">
                <a:latin typeface="Browallia New" pitchFamily="34" charset="-34"/>
                <a:cs typeface="Browallia New" pitchFamily="34" charset="-34"/>
              </a:rPr>
              <a:t>การเป็นผู้ขับขี่ ผู้โดยสาร ผู้ใช้ถนน</a:t>
            </a:r>
          </a:p>
          <a:p>
            <a:pPr lvl="1"/>
            <a:r>
              <a:rPr lang="th-TH" sz="1800" dirty="0" smtClean="0">
                <a:latin typeface="Browallia New" pitchFamily="34" charset="-34"/>
                <a:cs typeface="Browallia New" pitchFamily="34" charset="-34"/>
              </a:rPr>
              <a:t>สมรรถนะในการขับขี่พาหนะ</a:t>
            </a:r>
          </a:p>
          <a:p>
            <a:endParaRPr lang="th-TH" sz="2000" dirty="0" smtClean="0">
              <a:latin typeface="Browallia New" pitchFamily="34" charset="-34"/>
              <a:cs typeface="Browallia New" pitchFamily="34" charset="-34"/>
            </a:endParaRPr>
          </a:p>
          <a:p>
            <a:endParaRPr lang="th-TH" sz="500" dirty="0" smtClean="0">
              <a:latin typeface="Browallia New" pitchFamily="34" charset="-34"/>
              <a:cs typeface="Browallia New" pitchFamily="34" charset="-34"/>
            </a:endParaRPr>
          </a:p>
          <a:p>
            <a:endParaRPr lang="th-TH" sz="500" dirty="0" smtClean="0">
              <a:latin typeface="Browallia New" pitchFamily="34" charset="-34"/>
              <a:cs typeface="Browallia New" pitchFamily="34" charset="-34"/>
            </a:endParaRPr>
          </a:p>
          <a:p>
            <a:endParaRPr lang="en-US" sz="500" dirty="0" smtClean="0">
              <a:latin typeface="Browallia New" pitchFamily="34" charset="-34"/>
              <a:cs typeface="Browallia New" pitchFamily="34" charset="-34"/>
            </a:endParaRPr>
          </a:p>
          <a:p>
            <a:endParaRPr lang="en-US" sz="500" dirty="0" smtClean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3316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h-TH" sz="2000" dirty="0" smtClean="0">
                <a:latin typeface="Browallia New" pitchFamily="34" charset="-34"/>
                <a:cs typeface="Browallia New" pitchFamily="34" charset="-34"/>
              </a:rPr>
              <a:t>ปัจจัยเสี่ยง </a:t>
            </a:r>
          </a:p>
          <a:p>
            <a:pPr lvl="1"/>
            <a:r>
              <a:rPr lang="th-TH" sz="1600" dirty="0" smtClean="0">
                <a:latin typeface="Browallia New" pitchFamily="34" charset="-34"/>
                <a:cs typeface="Browallia New" pitchFamily="34" charset="-34"/>
              </a:rPr>
              <a:t>การดื่มแอลกอฮอล์ </a:t>
            </a:r>
          </a:p>
          <a:p>
            <a:pPr lvl="1"/>
            <a:r>
              <a:rPr lang="th-TH" sz="1600" dirty="0">
                <a:latin typeface="Browallia New" pitchFamily="34" charset="-34"/>
                <a:cs typeface="Browallia New" pitchFamily="34" charset="-34"/>
              </a:rPr>
              <a:t>การใช้โทรศัพท์มือถือ</a:t>
            </a:r>
          </a:p>
          <a:p>
            <a:pPr lvl="1"/>
            <a:r>
              <a:rPr lang="th-TH" sz="1600" dirty="0" smtClean="0">
                <a:latin typeface="Browallia New" pitchFamily="34" charset="-34"/>
                <a:cs typeface="Browallia New" pitchFamily="34" charset="-34"/>
              </a:rPr>
              <a:t>การไม่สวมหมวกนิรภัย </a:t>
            </a:r>
          </a:p>
          <a:p>
            <a:pPr lvl="1"/>
            <a:r>
              <a:rPr lang="th-TH" sz="1600" dirty="0" smtClean="0">
                <a:latin typeface="Browallia New" pitchFamily="34" charset="-34"/>
                <a:cs typeface="Browallia New" pitchFamily="34" charset="-34"/>
              </a:rPr>
              <a:t>การไม่คาดเข็มขัดนิรภัย </a:t>
            </a:r>
          </a:p>
          <a:p>
            <a:r>
              <a:rPr lang="th-TH" sz="2000" dirty="0" smtClean="0">
                <a:latin typeface="Browallia New" pitchFamily="34" charset="-34"/>
                <a:cs typeface="Browallia New" pitchFamily="34" charset="-34"/>
              </a:rPr>
              <a:t>การบาดเจ็บและเสียชีวิต </a:t>
            </a:r>
          </a:p>
          <a:p>
            <a:pPr lvl="1"/>
            <a:r>
              <a:rPr lang="th-TH" sz="1600" dirty="0" smtClean="0">
                <a:latin typeface="Browallia New" pitchFamily="34" charset="-34"/>
                <a:cs typeface="Browallia New" pitchFamily="34" charset="-34"/>
              </a:rPr>
              <a:t>การดูแลขณะนำส่งจากจุดเกิดเหตุไปยังโรงพยาบาล</a:t>
            </a:r>
          </a:p>
          <a:p>
            <a:pPr lvl="1"/>
            <a:r>
              <a:rPr lang="th-TH" sz="1600" dirty="0" smtClean="0">
                <a:latin typeface="Browallia New" pitchFamily="34" charset="-34"/>
                <a:cs typeface="Browallia New" pitchFamily="34" charset="-34"/>
              </a:rPr>
              <a:t>การดูแลขณะส่งต่อจากโรงพยาบาลไปยังโรงพยาบาล </a:t>
            </a:r>
          </a:p>
          <a:p>
            <a:pPr lvl="1"/>
            <a:r>
              <a:rPr lang="th-TH" sz="1600" dirty="0" smtClean="0">
                <a:latin typeface="Browallia New" pitchFamily="34" charset="-34"/>
                <a:cs typeface="Browallia New" pitchFamily="34" charset="-34"/>
              </a:rPr>
              <a:t>โรงพยาบาลที่เข้ารับการรักษา</a:t>
            </a:r>
          </a:p>
          <a:p>
            <a:pPr lvl="1"/>
            <a:r>
              <a:rPr lang="th-TH" sz="1600" dirty="0" smtClean="0">
                <a:latin typeface="Browallia New" pitchFamily="34" charset="-34"/>
                <a:cs typeface="Browallia New" pitchFamily="34" charset="-34"/>
              </a:rPr>
              <a:t>ส่วนของร่างกายที่เกิดการบาดเจ็บ</a:t>
            </a:r>
          </a:p>
          <a:p>
            <a:pPr lvl="1"/>
            <a:r>
              <a:rPr lang="th-TH" sz="1600" dirty="0" smtClean="0">
                <a:latin typeface="Browallia New" pitchFamily="34" charset="-34"/>
                <a:cs typeface="Browallia New" pitchFamily="34" charset="-34"/>
              </a:rPr>
              <a:t>ความรุนแรงของการบาดเจ็บ</a:t>
            </a:r>
          </a:p>
          <a:p>
            <a:pPr lvl="1"/>
            <a:r>
              <a:rPr lang="th-TH" sz="1600" dirty="0" smtClean="0">
                <a:latin typeface="Browallia New" pitchFamily="34" charset="-34"/>
                <a:cs typeface="Browallia New" pitchFamily="34" charset="-34"/>
              </a:rPr>
              <a:t>การวินิจฉัยการบาดเจ็บ</a:t>
            </a:r>
          </a:p>
          <a:p>
            <a:pPr lvl="1"/>
            <a:r>
              <a:rPr lang="th-TH" sz="1600" dirty="0" smtClean="0">
                <a:latin typeface="Browallia New" pitchFamily="34" charset="-34"/>
                <a:cs typeface="Browallia New" pitchFamily="34" charset="-34"/>
              </a:rPr>
              <a:t>การรักษาพยาบาล</a:t>
            </a:r>
          </a:p>
          <a:p>
            <a:pPr lvl="1"/>
            <a:r>
              <a:rPr lang="th-TH" sz="1600" dirty="0" smtClean="0">
                <a:latin typeface="Browallia New" pitchFamily="34" charset="-34"/>
                <a:cs typeface="Browallia New" pitchFamily="34" charset="-34"/>
              </a:rPr>
              <a:t>สถานภาพเมื่อจำหน่ายออกจากห้องฉุกเฉิน </a:t>
            </a:r>
          </a:p>
          <a:p>
            <a:pPr lvl="1"/>
            <a:r>
              <a:rPr lang="th-TH" sz="1600" dirty="0" smtClean="0">
                <a:latin typeface="Browallia New" pitchFamily="34" charset="-34"/>
                <a:cs typeface="Browallia New" pitchFamily="34" charset="-34"/>
              </a:rPr>
              <a:t>สถานภาพเมื่อจำหน่ายออกจากโรงพยาบาล</a:t>
            </a:r>
          </a:p>
          <a:p>
            <a:pPr lvl="1"/>
            <a:r>
              <a:rPr lang="th-TH" sz="1600" dirty="0" smtClean="0">
                <a:latin typeface="Browallia New" pitchFamily="34" charset="-34"/>
                <a:cs typeface="Browallia New" pitchFamily="34" charset="-34"/>
              </a:rPr>
              <a:t>ค่าใช้จ่ายในการรักษาพยาบาล</a:t>
            </a:r>
          </a:p>
          <a:p>
            <a:endParaRPr lang="th-TH" sz="2000" dirty="0" smtClean="0">
              <a:latin typeface="Browallia New" pitchFamily="34" charset="-34"/>
              <a:cs typeface="Browallia New" pitchFamily="34" charset="-34"/>
            </a:endParaRPr>
          </a:p>
          <a:p>
            <a:endParaRPr lang="en-US" sz="2000" dirty="0" smtClean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E486-5A40-479F-8869-2D630C2C7CA8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9909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" y="-27381"/>
          <a:ext cx="9144002" cy="688538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195734"/>
                <a:gridCol w="568388"/>
                <a:gridCol w="455619"/>
                <a:gridCol w="455619"/>
                <a:gridCol w="455619"/>
                <a:gridCol w="455619"/>
                <a:gridCol w="455619"/>
                <a:gridCol w="455619"/>
                <a:gridCol w="455619"/>
                <a:gridCol w="455619"/>
                <a:gridCol w="455619"/>
                <a:gridCol w="455619"/>
                <a:gridCol w="455619"/>
                <a:gridCol w="455619"/>
                <a:gridCol w="456226"/>
                <a:gridCol w="456226"/>
              </a:tblGrid>
              <a:tr h="129747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ระบบข้อมูล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ถนน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ยานพาหนะ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คน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การตอบสนองหลังเกิดเหตุ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ตัวแปรสำคัญ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604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จุดเกิดเหตุ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vert="vert27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จุด</a:t>
                      </a:r>
                      <a:r>
                        <a:rPr lang="th-TH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เสี่ยง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vert="vert27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สภาพแวดล้อม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vert="vert27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ชนิด/ประเภท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vert="vert27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สภาพรถ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vert="vert27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ความเร็ว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vert="vert27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ปัจจัยประชากร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vert="vert27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พฤติกรรมเสี่ยง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vert="vert27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การ</a:t>
                      </a:r>
                      <a:r>
                        <a:rPr lang="th-TH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บาดเจ็บ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vert="vert27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การนำส่ง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vert="vert27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การ</a:t>
                      </a:r>
                      <a:r>
                        <a:rPr lang="th-TH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รักษา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vert="vert27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ค่าใช้จ่าย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vert="vert27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เลข</a:t>
                      </a:r>
                      <a:r>
                        <a:rPr lang="th-TH" sz="2400" b="1" baseline="0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 </a:t>
                      </a:r>
                      <a:r>
                        <a:rPr lang="en-US" sz="2400" b="1" baseline="0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13 </a:t>
                      </a:r>
                      <a:r>
                        <a:rPr lang="th-TH" sz="2400" b="1" baseline="0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หลัก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vert="vert27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วันที่เกิดเหตุ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vert="vert27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เวลาเกิด</a:t>
                      </a:r>
                      <a:r>
                        <a:rPr lang="th-TH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เหตุ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vert="vert270" anchor="ctr">
                    <a:noFill/>
                  </a:tcPr>
                </a:tc>
              </a:tr>
              <a:tr h="366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TRAMS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/*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ea typeface="Cordia New"/>
                          <a:cs typeface="Browallia New" pitchFamily="34" charset="-34"/>
                        </a:rPr>
                        <a:t>/*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</a:tr>
              <a:tr h="366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POLIS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</a:tr>
              <a:tr h="366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RAI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</a:tr>
              <a:tr h="366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E-Claim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</a:tr>
              <a:tr h="366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ITEMS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</a:tr>
              <a:tr h="366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IS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</a:tr>
              <a:tr h="366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Trauma registry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</a:tr>
              <a:tr h="366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19 </a:t>
                      </a:r>
                      <a:r>
                        <a:rPr lang="th-TH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สาเหตุ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</a:tr>
              <a:tr h="366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43 </a:t>
                      </a:r>
                      <a:r>
                        <a:rPr lang="th-TH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แฟ้ม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/*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/*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</a:tr>
              <a:tr h="366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EMCO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 smtClean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</a:tr>
              <a:tr h="366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มรณบัตร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Browallia New" pitchFamily="34" charset="-34"/>
                        <a:ea typeface="Cordia New"/>
                        <a:cs typeface="Browallia New" pitchFamily="34" charset="-34"/>
                      </a:endParaRPr>
                    </a:p>
                  </a:txBody>
                  <a:tcPr marL="59127" marR="59127" marT="0" marB="0" anchor="ctr"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30796" y="1085034"/>
            <a:ext cx="1548680" cy="5147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72000" rIns="0" bIns="7200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solidFill>
                  <a:prstClr val="white"/>
                </a:solidFill>
                <a:latin typeface="Browallia New" pitchFamily="34" charset="-34"/>
                <a:cs typeface="Browallia New" pitchFamily="34" charset="-34"/>
              </a:rPr>
              <a:t>เลขทะเบียนรถ</a:t>
            </a:r>
            <a:r>
              <a:rPr lang="en-US" sz="2400" b="1" dirty="0">
                <a:solidFill>
                  <a:prstClr val="white"/>
                </a:solidFill>
                <a:latin typeface="Browallia New" pitchFamily="34" charset="-34"/>
                <a:cs typeface="Browallia New" pitchFamily="34" charset="-34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4281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นโยบายเร่งด่วน</a:t>
            </a:r>
            <a:r>
              <a:rPr lang="en-US" dirty="0" smtClean="0"/>
              <a:t>/</a:t>
            </a:r>
            <a:r>
              <a:rPr lang="th-TH" dirty="0" smtClean="0"/>
              <a:t>เน้นหนัก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524454"/>
            <a:ext cx="9168811" cy="536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827584" y="2646851"/>
            <a:ext cx="8341226" cy="18002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6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1576"/>
            <a:ext cx="9144000" cy="1143000"/>
          </a:xfrm>
        </p:spPr>
        <p:txBody>
          <a:bodyPr/>
          <a:lstStyle/>
          <a:p>
            <a:r>
              <a:rPr lang="th-TH" dirty="0"/>
              <a:t>ส่วนกลาง </a:t>
            </a:r>
            <a:r>
              <a:rPr lang="th-TH" dirty="0" smtClean="0"/>
              <a:t>โครงสร้าง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th-TH" dirty="0" smtClean="0"/>
              <a:t>เปิด </a:t>
            </a:r>
            <a:r>
              <a:rPr lang="en-US" dirty="0" smtClean="0"/>
              <a:t>EOC RTI</a:t>
            </a:r>
            <a:endParaRPr lang="th-TH" dirty="0" smtClean="0"/>
          </a:p>
          <a:p>
            <a:pPr marL="514350" indent="-514350">
              <a:buFont typeface="+mj-lt"/>
              <a:buAutoNum type="arabicPeriod"/>
            </a:pPr>
            <a:r>
              <a:rPr lang="th-TH" dirty="0" smtClean="0"/>
              <a:t>เชื่อมกับระบบ</a:t>
            </a:r>
          </a:p>
          <a:p>
            <a:pPr lvl="1"/>
            <a:r>
              <a:rPr lang="en-US" dirty="0" smtClean="0"/>
              <a:t>Service </a:t>
            </a:r>
            <a:r>
              <a:rPr lang="en-US" dirty="0"/>
              <a:t>Plan Trauma and </a:t>
            </a:r>
            <a:r>
              <a:rPr lang="en-US" dirty="0" smtClean="0"/>
              <a:t>Emergency</a:t>
            </a:r>
            <a:endParaRPr lang="th-TH" dirty="0" smtClean="0"/>
          </a:p>
          <a:p>
            <a:pPr lvl="1"/>
            <a:r>
              <a:rPr lang="en-US" dirty="0"/>
              <a:t>SRRT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8856984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2855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1576"/>
            <a:ext cx="9144000" cy="1143000"/>
          </a:xfrm>
        </p:spPr>
        <p:txBody>
          <a:bodyPr/>
          <a:lstStyle/>
          <a:p>
            <a:r>
              <a:rPr lang="th-TH" dirty="0"/>
              <a:t>ส่วนกลาง </a:t>
            </a:r>
            <a:r>
              <a:rPr lang="th-TH" dirty="0" smtClean="0"/>
              <a:t>โครงสร้าง</a:t>
            </a:r>
            <a:r>
              <a:rPr lang="en-US" dirty="0" smtClean="0"/>
              <a:t>: 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dirty="0"/>
              <a:t>เชื่อมกับ</a:t>
            </a:r>
            <a:r>
              <a:rPr lang="th-TH" dirty="0" smtClean="0"/>
              <a:t>ระบบ </a:t>
            </a:r>
            <a:r>
              <a:rPr lang="en-US" dirty="0" smtClean="0"/>
              <a:t>Service Plan Trauma and Emergency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dirty="0"/>
              <a:t>ตัวชี้วัดแผนพัฒนาระบบริการสุขภาพ สาขาอุบัติเหตุและฉุกเฉิน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1</a:t>
            </a:r>
            <a:r>
              <a:rPr lang="th-TH" dirty="0" smtClean="0"/>
              <a:t>. </a:t>
            </a:r>
            <a:r>
              <a:rPr lang="th-TH" dirty="0"/>
              <a:t>อัตราการเสียชีวิตผู้ป่วยในจากการบาดเจ็บ </a:t>
            </a:r>
            <a:r>
              <a:rPr lang="th-TH" dirty="0" smtClean="0"/>
              <a:t>(</a:t>
            </a:r>
            <a:r>
              <a:rPr lang="en-US" dirty="0" smtClean="0"/>
              <a:t>19</a:t>
            </a:r>
            <a:r>
              <a:rPr lang="th-TH" dirty="0" smtClean="0"/>
              <a:t> </a:t>
            </a:r>
            <a:r>
              <a:rPr lang="th-TH" dirty="0"/>
              <a:t>สาเหตุ) ที่มีค่า </a:t>
            </a:r>
            <a:r>
              <a:rPr lang="en-US" dirty="0"/>
              <a:t>Ps score </a:t>
            </a:r>
            <a:r>
              <a:rPr lang="th-TH" dirty="0"/>
              <a:t>มากกว่าหรือเท่ากับ </a:t>
            </a:r>
            <a:r>
              <a:rPr lang="en-US" dirty="0" smtClean="0"/>
              <a:t>0.75</a:t>
            </a:r>
            <a:r>
              <a:rPr lang="th-TH" dirty="0" smtClean="0"/>
              <a:t> </a:t>
            </a:r>
            <a:r>
              <a:rPr lang="th-TH" dirty="0"/>
              <a:t>ในโรงพยาบาลระดับ </a:t>
            </a:r>
            <a:r>
              <a:rPr lang="en-US" dirty="0"/>
              <a:t>A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th-TH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th-TH" dirty="0" err="1">
                <a:solidFill>
                  <a:schemeClr val="bg1">
                    <a:lumMod val="65000"/>
                  </a:schemeClr>
                </a:solidFill>
              </a:rPr>
              <a:t>บูรณา</a:t>
            </a:r>
            <a:r>
              <a:rPr lang="th-TH" dirty="0">
                <a:solidFill>
                  <a:schemeClr val="bg1">
                    <a:lumMod val="65000"/>
                  </a:schemeClr>
                </a:solidFill>
              </a:rPr>
              <a:t>การระบบ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Fast track </a:t>
            </a:r>
            <a:r>
              <a:rPr lang="th-TH" dirty="0">
                <a:solidFill>
                  <a:schemeClr val="bg1">
                    <a:lumMod val="65000"/>
                  </a:schemeClr>
                </a:solidFill>
              </a:rPr>
              <a:t>สำหรับภาวะฉุกเฉินทางการแพทย์ “อัตราส่วนของผู้ป่วยสี</a:t>
            </a:r>
            <a:r>
              <a:rPr lang="th-TH" dirty="0" smtClean="0">
                <a:solidFill>
                  <a:schemeClr val="bg1">
                    <a:lumMod val="65000"/>
                  </a:schemeClr>
                </a:solidFill>
              </a:rPr>
              <a:t>แดง</a:t>
            </a:r>
            <a:r>
              <a:rPr lang="th-TH" baseline="30000" dirty="0" smtClean="0">
                <a:solidFill>
                  <a:schemeClr val="bg1">
                    <a:lumMod val="65000"/>
                  </a:schemeClr>
                </a:solidFill>
              </a:rPr>
              <a:t>* </a:t>
            </a:r>
            <a:r>
              <a:rPr lang="th-TH" dirty="0">
                <a:solidFill>
                  <a:schemeClr val="bg1">
                    <a:lumMod val="65000"/>
                  </a:schemeClr>
                </a:solidFill>
              </a:rPr>
              <a:t>และ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Fast track</a:t>
            </a:r>
            <a:r>
              <a:rPr lang="th-TH" dirty="0">
                <a:solidFill>
                  <a:schemeClr val="bg1">
                    <a:lumMod val="65000"/>
                  </a:schemeClr>
                </a:solidFill>
              </a:rPr>
              <a:t> ที่มาด้วยระบบ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EMS</a:t>
            </a:r>
            <a:r>
              <a:rPr lang="th-TH" dirty="0">
                <a:solidFill>
                  <a:schemeClr val="bg1">
                    <a:lumMod val="65000"/>
                  </a:schemeClr>
                </a:solidFill>
              </a:rPr>
              <a:t>”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th-TH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th-TH" dirty="0">
                <a:solidFill>
                  <a:schemeClr val="bg1">
                    <a:lumMod val="65000"/>
                  </a:schemeClr>
                </a:solidFill>
              </a:rPr>
              <a:t>อัตราการเสียชีวิตของผู้ป่วยฉุกเฉินที่รับไว้ในโรงพยาบาลทุกรายภายใน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24</a:t>
            </a:r>
            <a:r>
              <a:rPr lang="th-TH" dirty="0" smtClean="0">
                <a:solidFill>
                  <a:schemeClr val="bg1">
                    <a:lumMod val="65000"/>
                  </a:schemeClr>
                </a:solidFill>
              </a:rPr>
              <a:t> ชั่วโมง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th-TH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th-TH" dirty="0">
                <a:solidFill>
                  <a:schemeClr val="bg1">
                    <a:lumMod val="65000"/>
                  </a:schemeClr>
                </a:solidFill>
              </a:rPr>
              <a:t>มีการประเมินความเสี่ยงของหน่วยบริการ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&amp; </a:t>
            </a:r>
            <a:r>
              <a:rPr lang="th-TH" dirty="0">
                <a:solidFill>
                  <a:schemeClr val="bg1">
                    <a:lumMod val="65000"/>
                  </a:schemeClr>
                </a:solidFill>
              </a:rPr>
              <a:t>จัดทำแผนเพื่อรองรับภัยพิบัติระดับ เขต/จังหวัด/</a:t>
            </a:r>
            <a:r>
              <a:rPr lang="th-TH" dirty="0" smtClean="0">
                <a:solidFill>
                  <a:schemeClr val="bg1">
                    <a:lumMod val="65000"/>
                  </a:schemeClr>
                </a:solidFill>
              </a:rPr>
              <a:t>อำเภอ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5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1576"/>
            <a:ext cx="9144000" cy="1143000"/>
          </a:xfrm>
        </p:spPr>
        <p:txBody>
          <a:bodyPr/>
          <a:lstStyle/>
          <a:p>
            <a:r>
              <a:rPr lang="th-TH" dirty="0"/>
              <a:t>ส่วนกลาง </a:t>
            </a:r>
            <a:r>
              <a:rPr lang="th-TH" dirty="0" smtClean="0"/>
              <a:t>โครงสร้าง</a:t>
            </a:r>
            <a:r>
              <a:rPr lang="en-US" dirty="0" smtClean="0"/>
              <a:t>: 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dirty="0"/>
              <a:t>เชื่อมกับ</a:t>
            </a:r>
            <a:r>
              <a:rPr lang="th-TH" dirty="0" smtClean="0"/>
              <a:t>ระบบ </a:t>
            </a:r>
            <a:r>
              <a:rPr lang="en-US" dirty="0" smtClean="0"/>
              <a:t>Service Plan Trauma and Emergency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1. </a:t>
            </a:r>
            <a:r>
              <a:rPr lang="th-TH" dirty="0" smtClean="0"/>
              <a:t>อัตรา</a:t>
            </a:r>
            <a:r>
              <a:rPr lang="th-TH" dirty="0"/>
              <a:t>การเสียชีวิตผู้ป่วยในจากการบาดเจ็บ </a:t>
            </a:r>
            <a:r>
              <a:rPr lang="th-TH" dirty="0" smtClean="0"/>
              <a:t>(</a:t>
            </a:r>
            <a:r>
              <a:rPr lang="en-US" dirty="0" smtClean="0"/>
              <a:t>19</a:t>
            </a:r>
            <a:r>
              <a:rPr lang="th-TH" dirty="0" smtClean="0"/>
              <a:t> </a:t>
            </a:r>
            <a:r>
              <a:rPr lang="th-TH" dirty="0"/>
              <a:t>สาเหตุ) ที่มีค่า </a:t>
            </a:r>
            <a:r>
              <a:rPr lang="en-US" dirty="0"/>
              <a:t>Ps score </a:t>
            </a:r>
            <a:r>
              <a:rPr lang="th-TH" dirty="0"/>
              <a:t>มากกว่าหรือเท่ากับ </a:t>
            </a:r>
            <a:r>
              <a:rPr lang="en-US" dirty="0" smtClean="0"/>
              <a:t>0.75</a:t>
            </a:r>
            <a:r>
              <a:rPr lang="th-TH" dirty="0" smtClean="0"/>
              <a:t> </a:t>
            </a:r>
            <a:r>
              <a:rPr lang="th-TH" dirty="0"/>
              <a:t>ในโรงพยาบาลระดับ </a:t>
            </a:r>
            <a:r>
              <a:rPr lang="en-US" dirty="0" smtClean="0"/>
              <a:t>A</a:t>
            </a:r>
            <a:endParaRPr lang="th-TH" dirty="0" smtClean="0"/>
          </a:p>
          <a:p>
            <a:r>
              <a:rPr lang="th-TH" dirty="0" smtClean="0"/>
              <a:t>แหล่งข้อมูล</a:t>
            </a:r>
            <a:r>
              <a:rPr lang="en-US" dirty="0" smtClean="0"/>
              <a:t>:</a:t>
            </a:r>
            <a:r>
              <a:rPr lang="th-TH" dirty="0" smtClean="0"/>
              <a:t> </a:t>
            </a:r>
            <a:r>
              <a:rPr lang="en-US" dirty="0" smtClean="0"/>
              <a:t>IS</a:t>
            </a:r>
            <a:r>
              <a:rPr lang="th-TH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 bwMode="auto">
          <a:xfrm>
            <a:off x="827584" y="3129538"/>
            <a:ext cx="7524328" cy="365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37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1576"/>
            <a:ext cx="9144000" cy="1143000"/>
          </a:xfrm>
        </p:spPr>
        <p:txBody>
          <a:bodyPr/>
          <a:lstStyle/>
          <a:p>
            <a:r>
              <a:rPr lang="th-TH" dirty="0"/>
              <a:t>ส่วนกลาง </a:t>
            </a:r>
            <a:r>
              <a:rPr lang="th-TH" dirty="0" smtClean="0"/>
              <a:t>โครงสร้าง</a:t>
            </a:r>
            <a:r>
              <a:rPr lang="en-US" dirty="0" smtClean="0"/>
              <a:t>: 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dirty="0"/>
              <a:t>เชื่อมกับ</a:t>
            </a:r>
            <a:r>
              <a:rPr lang="th-TH" dirty="0" smtClean="0"/>
              <a:t>ระบบ </a:t>
            </a:r>
            <a:r>
              <a:rPr lang="en-US" dirty="0" smtClean="0"/>
              <a:t>Service Plan Trauma and Emergency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</a:t>
            </a:r>
            <a:r>
              <a:rPr lang="th-TH" dirty="0" smtClean="0"/>
              <a:t>. </a:t>
            </a:r>
            <a:r>
              <a:rPr lang="th-TH" dirty="0" err="1"/>
              <a:t>บูรณา</a:t>
            </a:r>
            <a:r>
              <a:rPr lang="th-TH" dirty="0"/>
              <a:t>การระบบ </a:t>
            </a:r>
            <a:r>
              <a:rPr lang="en-US" dirty="0"/>
              <a:t>Fast track </a:t>
            </a:r>
            <a:r>
              <a:rPr lang="th-TH" dirty="0"/>
              <a:t>สำหรับภาวะฉุกเฉินทางการแพทย์ “อัตราส่วนของผู้ป่วยสี</a:t>
            </a:r>
            <a:r>
              <a:rPr lang="th-TH" dirty="0" smtClean="0"/>
              <a:t>แดง</a:t>
            </a:r>
            <a:r>
              <a:rPr lang="th-TH" baseline="30000" dirty="0" smtClean="0"/>
              <a:t>* </a:t>
            </a:r>
            <a:r>
              <a:rPr lang="th-TH" dirty="0"/>
              <a:t>และ </a:t>
            </a:r>
            <a:r>
              <a:rPr lang="en-US" dirty="0"/>
              <a:t>Fast track</a:t>
            </a:r>
            <a:r>
              <a:rPr lang="th-TH" dirty="0"/>
              <a:t> ที่มาด้วยระบบ </a:t>
            </a:r>
            <a:r>
              <a:rPr lang="en-US" dirty="0"/>
              <a:t>EMS</a:t>
            </a:r>
            <a:r>
              <a:rPr lang="th-TH" dirty="0" smtClean="0"/>
              <a:t>”</a:t>
            </a:r>
            <a:endParaRPr lang="en-US" dirty="0" smtClean="0"/>
          </a:p>
          <a:p>
            <a:r>
              <a:rPr lang="th-TH" dirty="0"/>
              <a:t>แหล่งข้อมูล</a:t>
            </a:r>
            <a:r>
              <a:rPr lang="en-US" dirty="0" smtClean="0"/>
              <a:t>: ITEMS</a:t>
            </a:r>
          </a:p>
          <a:p>
            <a:pPr marL="0" indent="0">
              <a:buNone/>
            </a:pPr>
            <a:r>
              <a:rPr lang="th-TH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รูปภาพ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3112467"/>
            <a:ext cx="4536504" cy="367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11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/>
          <a:lstStyle/>
          <a:p>
            <a:r>
              <a:rPr lang="th-TH" sz="4000" dirty="0" smtClean="0"/>
              <a:t>ความสัมพันธ์</a:t>
            </a:r>
            <a:r>
              <a:rPr lang="th-TH" sz="4000" dirty="0"/>
              <a:t>ระหว่างอัตรา </a:t>
            </a:r>
            <a:r>
              <a:rPr lang="en-US" sz="4000" dirty="0"/>
              <a:t>ER Visit/100 </a:t>
            </a:r>
            <a:r>
              <a:rPr lang="th-TH" sz="4000" dirty="0"/>
              <a:t>ประชากร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th-TH" sz="4000" dirty="0" smtClean="0"/>
              <a:t>กับ</a:t>
            </a:r>
            <a:r>
              <a:rPr lang="th-TH" sz="4000" dirty="0"/>
              <a:t>ร้อยละของ </a:t>
            </a:r>
            <a:r>
              <a:rPr lang="en-US" sz="4000" dirty="0"/>
              <a:t>EMS service/ER visit </a:t>
            </a:r>
            <a:r>
              <a:rPr lang="th-TH" sz="4000" dirty="0"/>
              <a:t>รายจังหวัด ปี </a:t>
            </a:r>
            <a:r>
              <a:rPr lang="en-US" sz="4000" dirty="0" smtClean="0"/>
              <a:t>2554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92477"/>
            <a:ext cx="9144000" cy="536923"/>
          </a:xfrm>
        </p:spPr>
        <p:txBody>
          <a:bodyPr/>
          <a:lstStyle/>
          <a:p>
            <a:pPr marL="0" indent="0" algn="ctr">
              <a:buNone/>
            </a:pPr>
            <a:r>
              <a:rPr lang="th-TH" sz="1800" dirty="0"/>
              <a:t>แหล่งข้อมูล: การรายงานจำนวน </a:t>
            </a:r>
            <a:r>
              <a:rPr lang="en-US" sz="1800" dirty="0"/>
              <a:t>ER Visit </a:t>
            </a:r>
            <a:r>
              <a:rPr lang="th-TH" sz="1800" dirty="0"/>
              <a:t>ในโรงพยาบาลของกระทรวงสาธารณสุข นพ.วิทยา ชาติบัญชาชัย และข้อมูล </a:t>
            </a:r>
            <a:r>
              <a:rPr lang="en-US" sz="1800" dirty="0"/>
              <a:t>ITEMS </a:t>
            </a:r>
            <a:r>
              <a:rPr lang="th-TH" sz="1800" dirty="0"/>
              <a:t>ปี </a:t>
            </a:r>
            <a:r>
              <a:rPr lang="en-US" sz="1800" dirty="0" smtClean="0"/>
              <a:t>2554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D:\NIEMS\Gap Analysis\Data\plot4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2479" y="1052736"/>
            <a:ext cx="6093857" cy="540060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77747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1576"/>
            <a:ext cx="9144000" cy="1143000"/>
          </a:xfrm>
        </p:spPr>
        <p:txBody>
          <a:bodyPr/>
          <a:lstStyle/>
          <a:p>
            <a:r>
              <a:rPr lang="th-TH" dirty="0"/>
              <a:t>ส่วนกลาง </a:t>
            </a:r>
            <a:r>
              <a:rPr lang="th-TH" dirty="0" smtClean="0"/>
              <a:t>โครงสร้าง</a:t>
            </a:r>
            <a:r>
              <a:rPr lang="en-US" dirty="0" smtClean="0"/>
              <a:t>: 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dirty="0"/>
              <a:t>เชื่อมกับ</a:t>
            </a:r>
            <a:r>
              <a:rPr lang="th-TH" dirty="0" smtClean="0"/>
              <a:t>ระบบ </a:t>
            </a:r>
            <a:r>
              <a:rPr lang="en-US" dirty="0" smtClean="0"/>
              <a:t>Service Plan Trauma and Emergency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3</a:t>
            </a:r>
            <a:r>
              <a:rPr lang="th-TH" dirty="0" smtClean="0"/>
              <a:t>. </a:t>
            </a:r>
            <a:r>
              <a:rPr lang="th-TH" dirty="0"/>
              <a:t>อัตราการเสียชีวิตของผู้ป่วยฉุกเฉินที่รับไว้ในโรงพยาบาลทุกรายภายใน </a:t>
            </a:r>
            <a:r>
              <a:rPr lang="en-US" dirty="0" smtClean="0"/>
              <a:t>24</a:t>
            </a:r>
            <a:r>
              <a:rPr lang="th-TH" dirty="0" smtClean="0"/>
              <a:t> ชั่วโมง</a:t>
            </a:r>
            <a:endParaRPr lang="en-US" dirty="0" smtClean="0"/>
          </a:p>
          <a:p>
            <a:r>
              <a:rPr lang="th-TH" dirty="0" smtClean="0"/>
              <a:t>แหล่งข้อมูล</a:t>
            </a:r>
            <a:r>
              <a:rPr lang="en-US" dirty="0" smtClean="0"/>
              <a:t>: 43 </a:t>
            </a:r>
            <a:r>
              <a:rPr lang="th-TH" dirty="0" smtClean="0"/>
              <a:t>แฟ้ม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http://3.bp.blogspot.com/-VTzBjitSH3A/URR2EkMmNtI/AAAAAAAAAqw/Gfb9KcNWOL4/s1600/43file_1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46" b="37809"/>
          <a:stretch/>
        </p:blipFill>
        <p:spPr bwMode="auto">
          <a:xfrm>
            <a:off x="1241407" y="3429000"/>
            <a:ext cx="6498945" cy="287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42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1576"/>
            <a:ext cx="9144000" cy="1143000"/>
          </a:xfrm>
        </p:spPr>
        <p:txBody>
          <a:bodyPr/>
          <a:lstStyle/>
          <a:p>
            <a:r>
              <a:rPr lang="th-TH" dirty="0"/>
              <a:t>ส่วนกลาง </a:t>
            </a:r>
            <a:r>
              <a:rPr lang="th-TH" dirty="0" smtClean="0"/>
              <a:t>โครงสร้าง</a:t>
            </a:r>
            <a:r>
              <a:rPr lang="en-US" dirty="0" smtClean="0"/>
              <a:t>: 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dirty="0"/>
              <a:t>เชื่อมกับ</a:t>
            </a:r>
            <a:r>
              <a:rPr lang="th-TH" dirty="0" smtClean="0"/>
              <a:t>ระบบ </a:t>
            </a:r>
            <a:r>
              <a:rPr lang="en-US" dirty="0" smtClean="0"/>
              <a:t>Service Plan Trauma and Emergency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4</a:t>
            </a:r>
            <a:r>
              <a:rPr lang="th-TH" dirty="0" smtClean="0"/>
              <a:t>. </a:t>
            </a:r>
            <a:r>
              <a:rPr lang="th-TH" dirty="0"/>
              <a:t>มีการประเมินความเสี่ยงของหน่วยบริการ </a:t>
            </a:r>
            <a:r>
              <a:rPr lang="en-US" dirty="0"/>
              <a:t>&amp; </a:t>
            </a:r>
            <a:r>
              <a:rPr lang="th-TH" dirty="0"/>
              <a:t>จัดทำแผนเพื่อรองรับภัยพิบัติระดับ เขต/จังหวัด/</a:t>
            </a:r>
            <a:r>
              <a:rPr lang="th-TH" dirty="0" smtClean="0"/>
              <a:t>อำเภอ</a:t>
            </a:r>
          </a:p>
          <a:p>
            <a:r>
              <a:rPr lang="th-TH" dirty="0"/>
              <a:t>แหล่งข้อมูล</a:t>
            </a:r>
            <a:r>
              <a:rPr lang="en-US" dirty="0" smtClean="0"/>
              <a:t>:</a:t>
            </a:r>
            <a:r>
              <a:rPr lang="th-TH" dirty="0" smtClean="0"/>
              <a:t> </a:t>
            </a:r>
            <a:r>
              <a:rPr lang="th-TH" dirty="0"/>
              <a:t>ระบบฐานข้อมูลความเสี่ยงและสถานการณ์สาธารณภัยและภัยสุขภาพ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66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ส่วนกลาง </a:t>
            </a:r>
            <a:r>
              <a:rPr lang="th-TH" dirty="0" smtClean="0"/>
              <a:t>โครงสร้าง</a:t>
            </a:r>
            <a:r>
              <a:rPr lang="en-US" dirty="0" smtClean="0"/>
              <a:t>: 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dirty="0"/>
              <a:t>เชื่อมกับ</a:t>
            </a:r>
            <a:r>
              <a:rPr lang="th-TH" dirty="0" smtClean="0"/>
              <a:t>ระบบ </a:t>
            </a:r>
            <a:r>
              <a:rPr lang="en-US" dirty="0" smtClean="0"/>
              <a:t>SRRT </a:t>
            </a:r>
            <a:r>
              <a:rPr lang="th-TH" dirty="0"/>
              <a:t>ระบบเฝ้าระวัง 5 มิติ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563866" y="6356350"/>
            <a:ext cx="2133600" cy="365125"/>
          </a:xfrm>
        </p:spPr>
        <p:txBody>
          <a:bodyPr/>
          <a:lstStyle/>
          <a:p>
            <a:pPr>
              <a:defRPr/>
            </a:pPr>
            <a:fld id="{0F39E9F4-59B0-47CA-A25C-D3C0FEC02C22}" type="slidenum">
              <a:rPr lang="th-TH" sz="105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th-TH" sz="10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7851" y="1674674"/>
            <a:ext cx="2251720" cy="2516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white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11960" y="2209562"/>
            <a:ext cx="1612941" cy="1446550"/>
          </a:xfrm>
          <a:prstGeom prst="rect">
            <a:avLst/>
          </a:prstGeom>
          <a:solidFill>
            <a:srgbClr val="0033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h-TH" sz="4400" b="1" dirty="0" smtClean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ระบบ</a:t>
            </a:r>
          </a:p>
          <a:p>
            <a:pPr algn="ctr">
              <a:defRPr/>
            </a:pPr>
            <a:r>
              <a:rPr lang="th-TH" sz="4400" b="1" dirty="0" smtClean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เฝ้าระวัง</a:t>
            </a:r>
            <a:endParaRPr lang="en-US" sz="4400" b="1" dirty="0">
              <a:solidFill>
                <a:prstClr val="white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13570" y="1844824"/>
            <a:ext cx="195598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3200" dirty="0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ฐานข้อมูลต่างๆ</a:t>
            </a:r>
            <a:endParaRPr lang="en-US" sz="3200" dirty="0">
              <a:solidFill>
                <a:prstClr val="black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7370" y="3420289"/>
            <a:ext cx="20345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3200" dirty="0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ข้อมูลการสำรวจ</a:t>
            </a:r>
            <a:endParaRPr lang="en-US" sz="3200" dirty="0">
              <a:solidFill>
                <a:prstClr val="black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00742" y="2636912"/>
            <a:ext cx="34176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+</a:t>
            </a:r>
            <a:endParaRPr lang="en-US" sz="3200" dirty="0">
              <a:solidFill>
                <a:prstClr val="black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275856" y="2932043"/>
            <a:ext cx="792000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1810370" y="4513908"/>
            <a:ext cx="540000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41705" y="4800600"/>
            <a:ext cx="3244798" cy="107721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3200" dirty="0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วิเคราะห์รายละเอียดเชิงลึก</a:t>
            </a:r>
            <a:endParaRPr lang="en-US" sz="3200" dirty="0" smtClean="0">
              <a:solidFill>
                <a:prstClr val="black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3200" dirty="0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ตามประเด็น</a:t>
            </a:r>
            <a:endParaRPr lang="en-US" sz="3200" dirty="0">
              <a:solidFill>
                <a:prstClr val="black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4197408" y="4728964"/>
            <a:ext cx="1260000" cy="30023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221816" y="5733256"/>
            <a:ext cx="1260000" cy="43894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213592" y="5410200"/>
            <a:ext cx="1260000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563866" y="4387964"/>
            <a:ext cx="268054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3200" dirty="0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สร้างมาตรการจำเพาะ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63866" y="5108044"/>
            <a:ext cx="1731564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3200" dirty="0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จัดทำรายงาน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63866" y="5836835"/>
            <a:ext cx="2441694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3200" dirty="0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ต่อยอดด้วยงานวิจัย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6012160" y="2932043"/>
            <a:ext cx="792000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909837" y="2148007"/>
            <a:ext cx="1313180" cy="156966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3200" dirty="0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ชี้เป้า</a:t>
            </a:r>
            <a:r>
              <a:rPr lang="th-TH" sz="3200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3200" dirty="0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และ</a:t>
            </a:r>
            <a:endParaRPr lang="en-US" sz="3200" dirty="0" smtClean="0">
              <a:solidFill>
                <a:prstClr val="black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3200" dirty="0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ปัญหา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3200" dirty="0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เบื้องต้น</a:t>
            </a:r>
            <a:endParaRPr lang="en-US" sz="3200" dirty="0">
              <a:solidFill>
                <a:prstClr val="black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345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179513" y="908720"/>
            <a:ext cx="2592288" cy="5857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7760" y="2278033"/>
            <a:ext cx="1944000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prstClr val="black"/>
                </a:solidFill>
              </a:rPr>
              <a:t>Behavioral risks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60112" y="1181310"/>
            <a:ext cx="25200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prstClr val="black"/>
                </a:solidFill>
              </a:rPr>
              <a:t>จำนวนรถจดทะเบียนต่อปี</a:t>
            </a:r>
          </a:p>
          <a:p>
            <a:pPr>
              <a:defRPr/>
            </a:pPr>
            <a:r>
              <a:rPr lang="th-TH" sz="1400" b="1" dirty="0">
                <a:solidFill>
                  <a:prstClr val="black"/>
                </a:solidFill>
              </a:rPr>
              <a:t>จำนวนจุดเสี่ยงและจุดอันตราย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760" y="1273643"/>
            <a:ext cx="1944000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</a:rPr>
              <a:t>Determinants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67760" y="3132257"/>
            <a:ext cx="1944000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</a:rPr>
              <a:t>Morbidity/</a:t>
            </a:r>
          </a:p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</a:rPr>
              <a:t>Mortality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67760" y="4279449"/>
            <a:ext cx="1944000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</a:rPr>
              <a:t>Event-based surveillance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67760" y="5843299"/>
            <a:ext cx="1944000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</a:rPr>
              <a:t>Program response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060112" y="2185700"/>
            <a:ext cx="25200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prstClr val="black"/>
                </a:solidFill>
              </a:rPr>
              <a:t>การสวม</a:t>
            </a:r>
            <a:r>
              <a:rPr lang="th-TH" sz="1400" b="1" dirty="0" smtClean="0">
                <a:solidFill>
                  <a:prstClr val="black"/>
                </a:solidFill>
              </a:rPr>
              <a:t>หมวก เข็ม</a:t>
            </a:r>
            <a:r>
              <a:rPr lang="th-TH" sz="1400" b="1" dirty="0">
                <a:solidFill>
                  <a:prstClr val="black"/>
                </a:solidFill>
              </a:rPr>
              <a:t>ขัด</a:t>
            </a:r>
            <a:br>
              <a:rPr lang="th-TH" sz="1400" b="1" dirty="0">
                <a:solidFill>
                  <a:prstClr val="black"/>
                </a:solidFill>
              </a:rPr>
            </a:br>
            <a:r>
              <a:rPr lang="th-TH" sz="1400" b="1" dirty="0" smtClean="0">
                <a:solidFill>
                  <a:prstClr val="black"/>
                </a:solidFill>
              </a:rPr>
              <a:t>ใช้โทรศัพท์ ขับเร็ว เมา</a:t>
            </a:r>
            <a:endParaRPr lang="en-US" sz="1400" b="1" dirty="0">
              <a:solidFill>
                <a:prstClr val="black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2447760" y="1436570"/>
            <a:ext cx="504000" cy="127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060112" y="3163034"/>
            <a:ext cx="25200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prstClr val="black"/>
                </a:solidFill>
              </a:rPr>
              <a:t>จำนวนผู้เสียชีวิต</a:t>
            </a:r>
            <a:br>
              <a:rPr lang="th-TH" sz="1400" b="1" dirty="0">
                <a:solidFill>
                  <a:prstClr val="black"/>
                </a:solidFill>
              </a:rPr>
            </a:br>
            <a:r>
              <a:rPr lang="th-TH" sz="1400" b="1" dirty="0">
                <a:solidFill>
                  <a:prstClr val="black"/>
                </a:solidFill>
              </a:rPr>
              <a:t>จำนวนผู้บาดเจ็บ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060112" y="5427801"/>
            <a:ext cx="2520000" cy="11695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prstClr val="blac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อัตราการบาดเจ็บศีรษะ</a:t>
            </a:r>
          </a:p>
          <a:p>
            <a:pPr>
              <a:defRPr/>
            </a:pPr>
            <a:r>
              <a:rPr lang="th-TH" sz="1400" b="1" dirty="0" smtClean="0">
                <a:solidFill>
                  <a:prstClr val="blac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คุณภาพ</a:t>
            </a:r>
            <a:r>
              <a:rPr lang="th-TH" sz="1400" b="1" dirty="0">
                <a:solidFill>
                  <a:prstClr val="blac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การดูแลผู้บาดเจ็บ </a:t>
            </a: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Response time EMS</a:t>
            </a:r>
          </a:p>
          <a:p>
            <a:pPr>
              <a:defRPr/>
            </a:pPr>
            <a:r>
              <a:rPr lang="th-TH" sz="1400" b="1" dirty="0">
                <a:solidFill>
                  <a:prstClr val="blac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การตรวจจับ </a:t>
            </a:r>
            <a:r>
              <a:rPr lang="en-US" sz="1400" b="1" dirty="0">
                <a:solidFill>
                  <a:prstClr val="blac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10</a:t>
            </a:r>
            <a:r>
              <a:rPr lang="th-TH" sz="1400" b="1" dirty="0">
                <a:solidFill>
                  <a:prstClr val="blac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ข้อหา</a:t>
            </a:r>
            <a:r>
              <a:rPr lang="th-TH" sz="1400" b="1" dirty="0" smtClean="0">
                <a:solidFill>
                  <a:prstClr val="blac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หลัก</a:t>
            </a:r>
          </a:p>
          <a:p>
            <a:pPr>
              <a:defRPr/>
            </a:pPr>
            <a:r>
              <a:rPr lang="th-TH" sz="1400" b="1" dirty="0">
                <a:solidFill>
                  <a:prstClr val="black"/>
                </a:solidFill>
                <a:latin typeface="Cordia New" panose="020B0304020202020204" pitchFamily="34" charset="-34"/>
              </a:rPr>
              <a:t>จำนวนนโยบายระดับประเทศ</a:t>
            </a:r>
            <a:endParaRPr lang="th-TH" sz="1400" b="1" dirty="0">
              <a:solidFill>
                <a:prstClr val="black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 rot="10800000" flipV="1">
            <a:off x="2447761" y="3422263"/>
            <a:ext cx="504000" cy="476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/>
          <p:cNvSpPr/>
          <p:nvPr/>
        </p:nvSpPr>
        <p:spPr>
          <a:xfrm>
            <a:off x="3060112" y="4202504"/>
            <a:ext cx="2520000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prstClr val="black"/>
                </a:solidFill>
              </a:rPr>
              <a:t>รายงานเบื้องต้น</a:t>
            </a:r>
            <a:r>
              <a:rPr lang="th-TH" sz="1400" b="1" dirty="0" err="1">
                <a:solidFill>
                  <a:prstClr val="black"/>
                </a:solidFill>
              </a:rPr>
              <a:t>จากสสจ</a:t>
            </a:r>
            <a:r>
              <a:rPr lang="th-TH" sz="1400" b="1" dirty="0">
                <a:solidFill>
                  <a:prstClr val="black"/>
                </a:solidFill>
              </a:rPr>
              <a:t>/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th-TH" sz="1400" b="1" dirty="0">
                <a:solidFill>
                  <a:prstClr val="black"/>
                </a:solidFill>
              </a:rPr>
              <a:t>การแจ้งจากสพฉ โดย </a:t>
            </a:r>
            <a:r>
              <a:rPr lang="en-US" sz="1400" b="1" dirty="0" smtClean="0">
                <a:solidFill>
                  <a:prstClr val="blac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SMS</a:t>
            </a:r>
            <a:r>
              <a:rPr lang="th-TH" sz="1400" b="1" dirty="0" smtClean="0">
                <a:solidFill>
                  <a:prstClr val="blac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/</a:t>
            </a:r>
            <a:endParaRPr lang="en-US" sz="1400" b="1" dirty="0">
              <a:solidFill>
                <a:prstClr val="black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defRPr/>
            </a:pPr>
            <a:r>
              <a:rPr lang="th-TH" sz="1400" b="1" dirty="0">
                <a:solidFill>
                  <a:prstClr val="black"/>
                </a:solidFill>
              </a:rPr>
              <a:t>ข่าวหนังสือพิมพ์ </a:t>
            </a:r>
            <a:r>
              <a:rPr lang="th-TH" sz="1400" b="1" dirty="0" smtClean="0">
                <a:solidFill>
                  <a:prstClr val="black"/>
                </a:solidFill>
              </a:rPr>
              <a:t>/ </a:t>
            </a:r>
            <a:r>
              <a:rPr lang="th-TH" sz="1400" b="1" dirty="0">
                <a:solidFill>
                  <a:prstClr val="black"/>
                </a:solidFill>
              </a:rPr>
              <a:t>สอบสวน</a:t>
            </a:r>
          </a:p>
        </p:txBody>
      </p:sp>
      <p:cxnSp>
        <p:nvCxnSpPr>
          <p:cNvPr id="111" name="Straight Arrow Connector 110"/>
          <p:cNvCxnSpPr/>
          <p:nvPr/>
        </p:nvCxnSpPr>
        <p:spPr>
          <a:xfrm rot="10800000">
            <a:off x="2447761" y="4571043"/>
            <a:ext cx="504000" cy="158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228488" y="2185700"/>
            <a:ext cx="2736000" cy="52322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prstClr val="black"/>
                </a:solidFill>
              </a:rPr>
              <a:t>มูลนิธิไทยโรดส์ </a:t>
            </a:r>
          </a:p>
          <a:p>
            <a:pPr>
              <a:defRPr/>
            </a:pPr>
            <a:r>
              <a:rPr lang="th-TH" sz="1400" b="1" dirty="0">
                <a:solidFill>
                  <a:prstClr val="black"/>
                </a:solidFill>
              </a:rPr>
              <a:t>สำนัก</a:t>
            </a:r>
            <a:r>
              <a:rPr lang="th-TH" sz="1400" b="1" dirty="0" smtClean="0">
                <a:solidFill>
                  <a:prstClr val="black"/>
                </a:solidFill>
              </a:rPr>
              <a:t>ระบาด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th-TH" sz="1400" b="1" dirty="0" smtClean="0">
                <a:solidFill>
                  <a:prstClr val="black"/>
                </a:solidFill>
              </a:rPr>
              <a:t>สำนัก</a:t>
            </a:r>
            <a:r>
              <a:rPr lang="th-TH" sz="1400" b="1" dirty="0">
                <a:solidFill>
                  <a:prstClr val="black"/>
                </a:solidFill>
              </a:rPr>
              <a:t>โรคไม่ติดต่อ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28488" y="1181310"/>
            <a:ext cx="2736000" cy="52322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prstClr val="black"/>
                </a:solidFill>
              </a:rPr>
              <a:t>กรมการขนส่งทางบก</a:t>
            </a:r>
          </a:p>
          <a:p>
            <a:pPr>
              <a:defRPr/>
            </a:pPr>
            <a:r>
              <a:rPr lang="th-TH" sz="1400" b="1" dirty="0">
                <a:solidFill>
                  <a:prstClr val="black"/>
                </a:solidFill>
              </a:rPr>
              <a:t>กรมทาง</a:t>
            </a:r>
            <a:r>
              <a:rPr lang="th-TH" sz="1400" b="1" dirty="0" smtClean="0">
                <a:solidFill>
                  <a:prstClr val="black"/>
                </a:solidFill>
              </a:rPr>
              <a:t>หลวง</a:t>
            </a:r>
            <a:r>
              <a:rPr lang="en-US" sz="1400" b="1" dirty="0" smtClean="0">
                <a:solidFill>
                  <a:prstClr val="blac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/</a:t>
            </a:r>
            <a:r>
              <a:rPr lang="th-TH" sz="1400" b="1" dirty="0" smtClean="0">
                <a:solidFill>
                  <a:prstClr val="black"/>
                </a:solidFill>
              </a:rPr>
              <a:t>ทาง</a:t>
            </a:r>
            <a:r>
              <a:rPr lang="th-TH" sz="1400" b="1" dirty="0">
                <a:solidFill>
                  <a:prstClr val="black"/>
                </a:solidFill>
              </a:rPr>
              <a:t>หลวงชนบท</a:t>
            </a:r>
            <a:endParaRPr lang="en-US" sz="1400" b="1" dirty="0">
              <a:solidFill>
                <a:prstClr val="black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5633312" y="1442127"/>
            <a:ext cx="504000" cy="1587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228488" y="3163034"/>
            <a:ext cx="2736000" cy="52322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prstClr val="black"/>
                </a:solidFill>
              </a:rPr>
              <a:t>สำนักนโยบายและยุทธศาสตร์ </a:t>
            </a:r>
            <a:r>
              <a:rPr lang="th-TH" sz="1400" b="1" dirty="0" err="1" smtClean="0">
                <a:solidFill>
                  <a:prstClr val="black"/>
                </a:solidFill>
              </a:rPr>
              <a:t>สป</a:t>
            </a:r>
            <a:endParaRPr lang="th-TH" sz="1400" b="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th-TH" sz="1400" b="1" dirty="0">
                <a:solidFill>
                  <a:prstClr val="black"/>
                </a:solidFill>
              </a:rPr>
              <a:t>สำนักระบาด </a:t>
            </a:r>
            <a:r>
              <a:rPr lang="th-TH" sz="1400" b="1" dirty="0" smtClean="0">
                <a:solidFill>
                  <a:prstClr val="black"/>
                </a:solidFill>
              </a:rPr>
              <a:t>สำนัก</a:t>
            </a:r>
            <a:r>
              <a:rPr lang="th-TH" sz="1400" b="1" dirty="0">
                <a:solidFill>
                  <a:prstClr val="black"/>
                </a:solidFill>
              </a:rPr>
              <a:t>โรคไม่ติดต่อ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6228488" y="5643244"/>
            <a:ext cx="2736000" cy="73866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prstClr val="black"/>
                </a:solidFill>
              </a:rPr>
              <a:t>สถาบัน</a:t>
            </a:r>
            <a:r>
              <a:rPr lang="th-TH" sz="1400" b="1" dirty="0" smtClean="0">
                <a:solidFill>
                  <a:prstClr val="black"/>
                </a:solidFill>
              </a:rPr>
              <a:t>การแพทย์ฉุกเฉิน</a:t>
            </a:r>
            <a:r>
              <a:rPr lang="th-TH" sz="1400" b="1" dirty="0">
                <a:solidFill>
                  <a:prstClr val="black"/>
                </a:solidFill>
              </a:rPr>
              <a:t>แห่งชาติ</a:t>
            </a:r>
          </a:p>
          <a:p>
            <a:pPr>
              <a:defRPr/>
            </a:pPr>
            <a:r>
              <a:rPr lang="th-TH" sz="1400" b="1" dirty="0">
                <a:solidFill>
                  <a:prstClr val="black"/>
                </a:solidFill>
              </a:rPr>
              <a:t>สำนักระบาดวิทยา</a:t>
            </a:r>
          </a:p>
          <a:p>
            <a:pPr>
              <a:defRPr/>
            </a:pPr>
            <a:r>
              <a:rPr lang="th-TH" sz="1400" b="1" dirty="0">
                <a:solidFill>
                  <a:prstClr val="black"/>
                </a:solidFill>
              </a:rPr>
              <a:t>สำนักงานตำรวจแห่งชาติ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6228488" y="4202504"/>
            <a:ext cx="2736000" cy="73866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prstClr val="black"/>
                </a:solidFill>
              </a:rPr>
              <a:t>สถาบัน</a:t>
            </a:r>
            <a:r>
              <a:rPr lang="th-TH" sz="1400" b="1" dirty="0" smtClean="0">
                <a:solidFill>
                  <a:prstClr val="black"/>
                </a:solidFill>
              </a:rPr>
              <a:t>การแพทย์ฉุกเฉิน</a:t>
            </a:r>
            <a:r>
              <a:rPr lang="th-TH" sz="1400" b="1" dirty="0">
                <a:solidFill>
                  <a:prstClr val="black"/>
                </a:solidFill>
              </a:rPr>
              <a:t>แห่งชาติ</a:t>
            </a:r>
          </a:p>
          <a:p>
            <a:pPr>
              <a:defRPr/>
            </a:pPr>
            <a:r>
              <a:rPr lang="th-TH" sz="1400" b="1" dirty="0">
                <a:solidFill>
                  <a:prstClr val="black"/>
                </a:solidFill>
              </a:rPr>
              <a:t>สำนักระบาดวิทยา</a:t>
            </a:r>
          </a:p>
          <a:p>
            <a:pPr>
              <a:defRPr/>
            </a:pPr>
            <a:r>
              <a:rPr lang="th-TH" sz="1400" b="1" dirty="0">
                <a:solidFill>
                  <a:prstClr val="black"/>
                </a:solidFill>
              </a:rPr>
              <a:t>สำนักโรคไม่ติดต่อ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271030" y="166239"/>
            <a:ext cx="2387192" cy="46166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th-TH" sz="2400" b="1" dirty="0">
                <a:solidFill>
                  <a:prstClr val="black"/>
                </a:solidFill>
              </a:rPr>
              <a:t>อุบัติเหตุทางถนน</a:t>
            </a:r>
            <a:endParaRPr lang="en-US" sz="2400" b="1" dirty="0">
              <a:solidFill>
                <a:prstClr val="black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rot="10800000">
            <a:off x="5633312" y="3423851"/>
            <a:ext cx="504000" cy="1587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0800000">
            <a:off x="5633312" y="2446517"/>
            <a:ext cx="504000" cy="1587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0800000">
            <a:off x="5633313" y="4571042"/>
            <a:ext cx="504000" cy="1587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10800000">
            <a:off x="5633313" y="6011782"/>
            <a:ext cx="504000" cy="1587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0800000">
            <a:off x="2447761" y="2440960"/>
            <a:ext cx="504000" cy="127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10800000">
            <a:off x="2447760" y="6011783"/>
            <a:ext cx="504000" cy="158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059832" y="166239"/>
            <a:ext cx="2520000" cy="461665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th-TH" sz="2400" b="1" dirty="0" smtClean="0">
                <a:solidFill>
                  <a:prstClr val="black"/>
                </a:solidFill>
              </a:rPr>
              <a:t>ข้อมูล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228488" y="166239"/>
            <a:ext cx="2736000" cy="461665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 smtClean="0">
                <a:solidFill>
                  <a:prstClr val="black"/>
                </a:solidFill>
              </a:rPr>
              <a:t>แหล่งข้อมูล</a:t>
            </a:r>
            <a:endParaRPr lang="en-US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29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ส่วนกลาง</a:t>
            </a:r>
            <a:r>
              <a:rPr lang="en-US" dirty="0" smtClean="0"/>
              <a:t> </a:t>
            </a:r>
            <a:r>
              <a:rPr lang="th-TH" dirty="0" smtClean="0"/>
              <a:t>บทบาท</a:t>
            </a:r>
            <a:r>
              <a:rPr lang="en-US" dirty="0" smtClean="0"/>
              <a:t>: </a:t>
            </a:r>
            <a:r>
              <a:rPr lang="th-TH" dirty="0" smtClean="0"/>
              <a:t>พัฒนากลไกข้อมูล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th-TH" dirty="0" smtClean="0"/>
              <a:t>ตาย </a:t>
            </a:r>
            <a:r>
              <a:rPr lang="en-US" dirty="0" smtClean="0"/>
              <a:t>3 </a:t>
            </a:r>
            <a:r>
              <a:rPr lang="th-TH" dirty="0" smtClean="0"/>
              <a:t>ฐาน</a:t>
            </a:r>
          </a:p>
          <a:p>
            <a:pPr marL="514350" indent="-514350">
              <a:buFont typeface="+mj-lt"/>
              <a:buAutoNum type="arabicPeriod"/>
            </a:pPr>
            <a:r>
              <a:rPr lang="th-TH" dirty="0" smtClean="0"/>
              <a:t>บาดเจ็บ </a:t>
            </a:r>
            <a:r>
              <a:rPr lang="en-US" dirty="0" smtClean="0"/>
              <a:t>IS</a:t>
            </a:r>
            <a:r>
              <a:rPr lang="th-TH" dirty="0" smtClean="0"/>
              <a:t> </a:t>
            </a:r>
            <a:r>
              <a:rPr lang="en-US" dirty="0" smtClean="0"/>
              <a:t>/ 43 </a:t>
            </a:r>
            <a:r>
              <a:rPr lang="th-TH" dirty="0" smtClean="0"/>
              <a:t>แฟ้ม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th-TH" dirty="0" smtClean="0"/>
              <a:t>สอบสวน </a:t>
            </a:r>
            <a:r>
              <a:rPr lang="en-US" dirty="0" smtClean="0"/>
              <a:t>case</a:t>
            </a:r>
          </a:p>
          <a:p>
            <a:pPr marL="514350" indent="-514350">
              <a:buFont typeface="+mj-lt"/>
              <a:buAutoNum type="arabicPeriod"/>
            </a:pPr>
            <a:r>
              <a:rPr lang="th-TH" i="1" dirty="0" smtClean="0">
                <a:solidFill>
                  <a:schemeClr val="bg1">
                    <a:lumMod val="65000"/>
                  </a:schemeClr>
                </a:solidFill>
              </a:rPr>
              <a:t>จุดเสี่ยง</a:t>
            </a:r>
          </a:p>
          <a:p>
            <a:pPr marL="514350" indent="-514350">
              <a:buFont typeface="+mj-lt"/>
              <a:buAutoNum type="arabicPeriod"/>
            </a:pPr>
            <a:r>
              <a:rPr lang="th-TH" i="1" dirty="0" smtClean="0">
                <a:solidFill>
                  <a:schemeClr val="bg1">
                    <a:lumMod val="65000"/>
                  </a:schemeClr>
                </a:solidFill>
              </a:rPr>
              <a:t>พฤติกรรมเสี่ยง</a:t>
            </a:r>
          </a:p>
          <a:p>
            <a:pPr marL="514350" indent="-514350">
              <a:buFont typeface="+mj-lt"/>
              <a:buAutoNum type="arabicPeriod"/>
            </a:pPr>
            <a:r>
              <a:rPr lang="th-TH" i="1" dirty="0" smtClean="0">
                <a:solidFill>
                  <a:schemeClr val="bg1">
                    <a:lumMod val="65000"/>
                  </a:schemeClr>
                </a:solidFill>
              </a:rPr>
              <a:t>มาตรการองค์กร</a:t>
            </a:r>
          </a:p>
          <a:p>
            <a:pPr marL="514350" indent="-514350">
              <a:buFont typeface="+mj-lt"/>
              <a:buAutoNum type="arabicPeriod"/>
            </a:pPr>
            <a:r>
              <a:rPr lang="th-TH" i="1" dirty="0" smtClean="0">
                <a:solidFill>
                  <a:schemeClr val="bg1">
                    <a:lumMod val="65000"/>
                  </a:schemeClr>
                </a:solidFill>
              </a:rPr>
              <a:t>ด่านชุมชน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29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355976" y="1430423"/>
            <a:ext cx="2160000" cy="2160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60" tIns="45682" rIns="91360" bIns="45682" rtlCol="0" anchor="ctr"/>
          <a:lstStyle/>
          <a:p>
            <a:pPr algn="ctr"/>
            <a:r>
              <a:rPr lang="th-TH" sz="3200" dirty="0">
                <a:solidFill>
                  <a:srgbClr val="000000"/>
                </a:solidFill>
                <a:latin typeface="Browallia New" pitchFamily="34" charset="-34"/>
                <a:cs typeface="Browallia New" pitchFamily="34" charset="-34"/>
              </a:rPr>
              <a:t>ประกัน </a:t>
            </a:r>
            <a:endParaRPr lang="en-US" sz="3200" dirty="0">
              <a:solidFill>
                <a:srgbClr val="000000"/>
              </a:solidFill>
              <a:latin typeface="Browallia New" pitchFamily="34" charset="-34"/>
              <a:cs typeface="Browallia New" pitchFamily="34" charset="-34"/>
            </a:endParaRPr>
          </a:p>
          <a:p>
            <a:pPr algn="ctr"/>
            <a:r>
              <a:rPr lang="en-US" sz="32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(E-claim)</a:t>
            </a:r>
          </a:p>
          <a:p>
            <a:pPr algn="ctr"/>
            <a:r>
              <a:rPr lang="en-US" sz="32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10,601</a:t>
            </a:r>
            <a:endParaRPr lang="th-TH" sz="32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7" name="Oval 6"/>
          <p:cNvSpPr/>
          <p:nvPr/>
        </p:nvSpPr>
        <p:spPr>
          <a:xfrm>
            <a:off x="1655912" y="1430423"/>
            <a:ext cx="2124000" cy="212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60" tIns="45682" rIns="91360" bIns="45682" rtlCol="0" anchor="ctr"/>
          <a:lstStyle/>
          <a:p>
            <a:pPr algn="ctr"/>
            <a:r>
              <a:rPr lang="th-TH" sz="3200" dirty="0">
                <a:solidFill>
                  <a:srgbClr val="000000"/>
                </a:solidFill>
                <a:latin typeface="Browallia New" pitchFamily="34" charset="-34"/>
                <a:cs typeface="Browallia New" pitchFamily="34" charset="-34"/>
              </a:rPr>
              <a:t>ตำรวจ </a:t>
            </a:r>
            <a:endParaRPr lang="en-US" sz="3200" dirty="0">
              <a:solidFill>
                <a:srgbClr val="000000"/>
              </a:solidFill>
              <a:latin typeface="Browallia New" pitchFamily="34" charset="-34"/>
              <a:cs typeface="Browallia New" pitchFamily="34" charset="-34"/>
            </a:endParaRPr>
          </a:p>
          <a:p>
            <a:pPr algn="ctr"/>
            <a:r>
              <a:rPr lang="en-US" sz="32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en-US" sz="32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POLIS)</a:t>
            </a:r>
            <a:endParaRPr lang="en-US" sz="32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ctr"/>
            <a:r>
              <a:rPr lang="en-US" sz="32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10,</a:t>
            </a:r>
            <a:r>
              <a:rPr lang="en-US" sz="32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2</a:t>
            </a:r>
            <a:r>
              <a:rPr lang="en-US" sz="32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72</a:t>
            </a:r>
            <a:endParaRPr lang="th-TH" sz="32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520000" y="3501344"/>
            <a:ext cx="3024000" cy="3024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60" tIns="45682" rIns="91360" bIns="45682" rtlCol="0" anchor="ctr"/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มรณบัตร</a:t>
            </a:r>
            <a:r>
              <a:rPr lang="en-US" sz="3200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(Death)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14,033</a:t>
            </a:r>
            <a:endParaRPr lang="th-TH" sz="32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20746" y="593081"/>
            <a:ext cx="9144000" cy="990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360" tIns="45682" rIns="91360" bIns="45682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40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Browallia New" panose="020B0604020202020204" pitchFamily="34" charset="-34"/>
              <a:ea typeface="Tahoma" pitchFamily="34" charset="0"/>
              <a:cs typeface="Browallia New" panose="020B0604020202020204" pitchFamily="34" charset="-3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/>
          <a:lstStyle/>
          <a:p>
            <a:r>
              <a:rPr lang="th-TH" dirty="0" smtClean="0"/>
              <a:t>การเชื่อมโยงข้อมูล</a:t>
            </a:r>
            <a:r>
              <a:rPr lang="th-TH" dirty="0"/>
              <a:t>ตาย </a:t>
            </a:r>
            <a:r>
              <a:rPr lang="en-US" dirty="0"/>
              <a:t>3 </a:t>
            </a:r>
            <a:r>
              <a:rPr lang="th-TH" dirty="0" smtClean="0"/>
              <a:t>ฐาน</a:t>
            </a:r>
            <a:r>
              <a:rPr lang="en-US" dirty="0" smtClean="0"/>
              <a:t> </a:t>
            </a:r>
            <a:r>
              <a:rPr lang="th-TH" dirty="0" smtClean="0"/>
              <a:t>พ.ศ. </a:t>
            </a:r>
            <a:r>
              <a:rPr lang="en-US" dirty="0" smtClean="0"/>
              <a:t>2554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9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8225"/>
            <a:ext cx="8496944" cy="670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3466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ส่วนกลาง บทบาท</a:t>
            </a:r>
            <a:r>
              <a:rPr lang="en-US" dirty="0"/>
              <a:t>: </a:t>
            </a:r>
            <a:r>
              <a:rPr lang="th-TH" dirty="0"/>
              <a:t/>
            </a:r>
            <a:br>
              <a:rPr lang="th-TH" dirty="0"/>
            </a:br>
            <a:r>
              <a:rPr lang="th-TH" dirty="0"/>
              <a:t>พัฒนากลไกข้อมูล</a:t>
            </a:r>
            <a:r>
              <a:rPr lang="en-US" dirty="0"/>
              <a:t> </a:t>
            </a:r>
            <a:r>
              <a:rPr lang="th-TH" dirty="0"/>
              <a:t>ตาย </a:t>
            </a:r>
            <a:r>
              <a:rPr lang="en-US" dirty="0"/>
              <a:t>3 </a:t>
            </a:r>
            <a:r>
              <a:rPr lang="th-TH" dirty="0" smtClean="0"/>
              <a:t>ฐาน</a:t>
            </a:r>
            <a:endParaRPr lang="en-US" b="1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686800" cy="4525963"/>
          </a:xfrm>
        </p:spPr>
        <p:txBody>
          <a:bodyPr/>
          <a:lstStyle/>
          <a:p>
            <a:r>
              <a:rPr lang="th-TH" b="1" dirty="0"/>
              <a:t>ข้อมูล</a:t>
            </a:r>
            <a:r>
              <a:rPr lang="th-TH" b="1" dirty="0" smtClean="0"/>
              <a:t>นำเข้า</a:t>
            </a:r>
            <a:r>
              <a:rPr lang="en-US" b="1" dirty="0" smtClean="0"/>
              <a:t>: Road Safety </a:t>
            </a:r>
            <a:r>
              <a:rPr lang="en-US" b="1" dirty="0"/>
              <a:t>Minimum Standard Dataset </a:t>
            </a:r>
            <a:r>
              <a:rPr lang="th-TH" b="1" dirty="0" smtClean="0"/>
              <a:t>อนุ เสา </a:t>
            </a:r>
            <a:r>
              <a:rPr lang="en-US" b="1" dirty="0" smtClean="0"/>
              <a:t>6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2060848"/>
            <a:ext cx="6785611" cy="46910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08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ส่วนกลาง บทบาท</a:t>
            </a:r>
            <a:r>
              <a:rPr lang="en-US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: </a:t>
            </a:r>
            <a:r>
              <a:rPr lang="th-TH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/>
            </a:r>
            <a:br>
              <a:rPr lang="th-TH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th-TH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พัฒนากลไกข้อมูล</a:t>
            </a:r>
            <a:r>
              <a:rPr lang="en-US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ตาย </a:t>
            </a:r>
            <a:r>
              <a:rPr lang="en-US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3 </a:t>
            </a:r>
            <a:r>
              <a:rPr lang="th-TH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ฐาน</a:t>
            </a:r>
            <a:endParaRPr lang="en-US" b="1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378" y="1628800"/>
            <a:ext cx="8207422" cy="6397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Browallia New" pitchFamily="34" charset="-34"/>
                <a:cs typeface="Browallia New" pitchFamily="34" charset="-34"/>
              </a:rPr>
              <a:t>RTI Death Database Linkage Protocol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14557344"/>
              </p:ext>
            </p:extLst>
          </p:nvPr>
        </p:nvGraphicFramePr>
        <p:xfrm>
          <a:off x="205679" y="2607528"/>
          <a:ext cx="8686801" cy="29870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31040"/>
                <a:gridCol w="3432687"/>
                <a:gridCol w="3923074"/>
              </a:tblGrid>
              <a:tr h="3597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Protocol</a:t>
                      </a:r>
                      <a:endParaRPr lang="en-US" sz="2800" dirty="0">
                        <a:effectLst/>
                        <a:latin typeface="Browallia New" pitchFamily="34" charset="-34"/>
                        <a:ea typeface="Calibri"/>
                        <a:cs typeface="Browallia New" pitchFamily="34" charset="-34"/>
                      </a:endParaRPr>
                    </a:p>
                  </a:txBody>
                  <a:tcPr marL="31034" marR="31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ตัวแปรที่ใช้ในการเชื่อมโยง</a:t>
                      </a:r>
                      <a:endParaRPr lang="en-US" sz="2800" dirty="0">
                        <a:effectLst/>
                        <a:latin typeface="Browallia New" pitchFamily="34" charset="-34"/>
                        <a:ea typeface="Calibri"/>
                        <a:cs typeface="Browallia New" pitchFamily="34" charset="-34"/>
                      </a:endParaRPr>
                    </a:p>
                  </a:txBody>
                  <a:tcPr marL="31034" marR="31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หมายเหตุ</a:t>
                      </a:r>
                      <a:endParaRPr lang="en-US" sz="2800" dirty="0">
                        <a:effectLst/>
                        <a:latin typeface="Browallia New" pitchFamily="34" charset="-34"/>
                        <a:ea typeface="Calibri"/>
                        <a:cs typeface="Browallia New" pitchFamily="34" charset="-34"/>
                      </a:endParaRPr>
                    </a:p>
                  </a:txBody>
                  <a:tcPr marL="31034" marR="31034" marT="0" marB="0"/>
                </a:tc>
              </a:tr>
              <a:tr h="288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</a:t>
                      </a:r>
                      <a:endParaRPr lang="en-US" sz="2800">
                        <a:effectLst/>
                        <a:latin typeface="Browallia New" pitchFamily="34" charset="-34"/>
                        <a:ea typeface="Calibri"/>
                        <a:cs typeface="Browallia New" pitchFamily="34" charset="-34"/>
                      </a:endParaRPr>
                    </a:p>
                  </a:txBody>
                  <a:tcPr marL="31034" marR="310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ID + NAME + </a:t>
                      </a:r>
                      <a:r>
                        <a:rPr lang="en-US" sz="2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DATE* </a:t>
                      </a: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+ PROV</a:t>
                      </a:r>
                      <a:endParaRPr lang="en-US" sz="2800" dirty="0">
                        <a:effectLst/>
                        <a:latin typeface="Browallia New" pitchFamily="34" charset="-34"/>
                        <a:ea typeface="Calibri"/>
                        <a:cs typeface="Browallia New" pitchFamily="34" charset="-34"/>
                      </a:endParaRPr>
                    </a:p>
                  </a:txBody>
                  <a:tcPr marL="31034" marR="31034" marT="0" marB="0"/>
                </a:tc>
                <a:tc row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ID = </a:t>
                      </a:r>
                      <a:r>
                        <a:rPr lang="th-TH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เลขประจำตัวประชาชน </a:t>
                      </a:r>
                      <a:r>
                        <a:rPr lang="en-US" sz="2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13</a:t>
                      </a:r>
                      <a:r>
                        <a:rPr lang="en-US" sz="2800" baseline="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</a:t>
                      </a:r>
                      <a:r>
                        <a:rPr lang="th-TH" sz="2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หลัก</a:t>
                      </a:r>
                      <a:endParaRPr lang="en-US" sz="2800" dirty="0"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NAME = </a:t>
                      </a:r>
                      <a:r>
                        <a:rPr lang="th-TH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ชื่อ </a:t>
                      </a:r>
                      <a:r>
                        <a:rPr lang="th-TH" sz="2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นามสกุล</a:t>
                      </a:r>
                      <a:r>
                        <a:rPr lang="en-US" sz="2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SEX = </a:t>
                      </a:r>
                      <a:r>
                        <a:rPr lang="th-TH" sz="2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เพศ</a:t>
                      </a:r>
                      <a:endParaRPr lang="en-US" sz="2800" dirty="0" smtClean="0"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PROV = </a:t>
                      </a:r>
                      <a:r>
                        <a:rPr lang="th-TH" sz="2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จังหวัด</a:t>
                      </a:r>
                      <a:r>
                        <a:rPr lang="en-US" sz="2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DATE </a:t>
                      </a: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= </a:t>
                      </a:r>
                      <a:r>
                        <a:rPr lang="th-TH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ใช้วันที่เป็น </a:t>
                      </a: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Composite key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{DATE*} = </a:t>
                      </a:r>
                      <a:r>
                        <a:rPr lang="th-TH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ใช้ช่วงเวลา</a:t>
                      </a: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(+-30 </a:t>
                      </a:r>
                      <a:r>
                        <a:rPr lang="th-TH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วัน</a:t>
                      </a: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) </a:t>
                      </a:r>
                      <a:r>
                        <a:rPr lang="th-TH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เป็น </a:t>
                      </a: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Composite key </a:t>
                      </a:r>
                      <a:r>
                        <a:rPr lang="th-TH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แทน</a:t>
                      </a:r>
                      <a:r>
                        <a:rPr lang="th-TH" sz="2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วันที่</a:t>
                      </a:r>
                      <a:endParaRPr lang="en-US" sz="2800" dirty="0"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31034" marR="31034" marT="0" marB="0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</a:t>
                      </a:r>
                      <a:endParaRPr lang="en-US" sz="2800" dirty="0">
                        <a:effectLst/>
                        <a:latin typeface="Browallia New" pitchFamily="34" charset="-34"/>
                        <a:ea typeface="Calibri"/>
                        <a:cs typeface="Browallia New" pitchFamily="34" charset="-34"/>
                      </a:endParaRPr>
                    </a:p>
                  </a:txBody>
                  <a:tcPr marL="31034" marR="310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NAME + </a:t>
                      </a:r>
                      <a:r>
                        <a:rPr lang="en-US" sz="2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DATE </a:t>
                      </a: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+ PROV</a:t>
                      </a:r>
                      <a:endParaRPr lang="en-US" sz="2800" dirty="0">
                        <a:effectLst/>
                        <a:latin typeface="Browallia New" pitchFamily="34" charset="-34"/>
                        <a:ea typeface="Calibri"/>
                        <a:cs typeface="Browallia New" pitchFamily="34" charset="-34"/>
                      </a:endParaRPr>
                    </a:p>
                  </a:txBody>
                  <a:tcPr marL="31034" marR="31034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97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</a:t>
                      </a:r>
                      <a:endParaRPr lang="en-US" sz="2800">
                        <a:effectLst/>
                        <a:latin typeface="Browallia New" pitchFamily="34" charset="-34"/>
                        <a:ea typeface="Calibri"/>
                        <a:cs typeface="Browallia New" pitchFamily="34" charset="-34"/>
                      </a:endParaRPr>
                    </a:p>
                  </a:txBody>
                  <a:tcPr marL="31034" marR="310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ID + NAME </a:t>
                      </a: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+ </a:t>
                      </a:r>
                      <a:r>
                        <a:rPr lang="en-US" sz="2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DATE</a:t>
                      </a:r>
                      <a:endParaRPr lang="en-US" sz="2800" dirty="0">
                        <a:effectLst/>
                        <a:latin typeface="Browallia New" pitchFamily="34" charset="-34"/>
                        <a:ea typeface="Calibri"/>
                        <a:cs typeface="Browallia New" pitchFamily="34" charset="-34"/>
                      </a:endParaRPr>
                    </a:p>
                  </a:txBody>
                  <a:tcPr marL="31034" marR="31034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</a:t>
                      </a:r>
                      <a:endParaRPr lang="en-US" sz="2800">
                        <a:effectLst/>
                        <a:latin typeface="Browallia New" pitchFamily="34" charset="-34"/>
                        <a:ea typeface="Calibri"/>
                        <a:cs typeface="Browallia New" pitchFamily="34" charset="-34"/>
                      </a:endParaRPr>
                    </a:p>
                  </a:txBody>
                  <a:tcPr marL="31034" marR="310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NAME + DATE</a:t>
                      </a:r>
                      <a:endParaRPr lang="en-US" sz="2800" dirty="0">
                        <a:effectLst/>
                        <a:latin typeface="Browallia New" pitchFamily="34" charset="-34"/>
                        <a:ea typeface="Calibri"/>
                        <a:cs typeface="Browallia New" pitchFamily="34" charset="-34"/>
                      </a:endParaRPr>
                    </a:p>
                  </a:txBody>
                  <a:tcPr marL="31034" marR="31034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6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5</a:t>
                      </a:r>
                      <a:endParaRPr lang="en-US" sz="2800">
                        <a:effectLst/>
                        <a:latin typeface="Browallia New" pitchFamily="34" charset="-34"/>
                        <a:ea typeface="Calibri"/>
                        <a:cs typeface="Browallia New" pitchFamily="34" charset="-34"/>
                      </a:endParaRPr>
                    </a:p>
                  </a:txBody>
                  <a:tcPr marL="31034" marR="31034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ID + </a:t>
                      </a:r>
                      <a:r>
                        <a:rPr lang="en-US" sz="2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DATE + SEX</a:t>
                      </a:r>
                      <a:endParaRPr lang="en-US" sz="2800" dirty="0" smtClean="0">
                        <a:effectLst/>
                        <a:latin typeface="Browallia New" pitchFamily="34" charset="-34"/>
                        <a:ea typeface="Calibri"/>
                        <a:cs typeface="Browallia New" pitchFamily="34" charset="-34"/>
                      </a:endParaRPr>
                    </a:p>
                  </a:txBody>
                  <a:tcPr marL="31034" marR="31034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97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6</a:t>
                      </a:r>
                      <a:endParaRPr lang="en-US" sz="2800" dirty="0">
                        <a:effectLst/>
                        <a:latin typeface="Browallia New" pitchFamily="34" charset="-34"/>
                        <a:ea typeface="Calibri"/>
                        <a:cs typeface="Browallia New" pitchFamily="34" charset="-34"/>
                      </a:endParaRPr>
                    </a:p>
                  </a:txBody>
                  <a:tcPr marL="31034" marR="310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ID + DATE</a:t>
                      </a:r>
                      <a:endParaRPr lang="en-US" sz="2800" dirty="0">
                        <a:effectLst/>
                        <a:latin typeface="Browallia New" pitchFamily="34" charset="-34"/>
                        <a:ea typeface="Calibri"/>
                        <a:cs typeface="Browallia New" pitchFamily="34" charset="-34"/>
                      </a:endParaRPr>
                    </a:p>
                  </a:txBody>
                  <a:tcPr marL="31034" marR="31034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112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ส่วนกลาง บทบาท</a:t>
            </a:r>
            <a:r>
              <a:rPr lang="en-US" dirty="0"/>
              <a:t>: </a:t>
            </a:r>
            <a:r>
              <a:rPr lang="th-TH" dirty="0"/>
              <a:t/>
            </a:r>
            <a:br>
              <a:rPr lang="th-TH" dirty="0"/>
            </a:br>
            <a:r>
              <a:rPr lang="th-TH" dirty="0"/>
              <a:t>พัฒนากลไกข้อมูล</a:t>
            </a:r>
            <a:r>
              <a:rPr lang="en-US" dirty="0"/>
              <a:t> </a:t>
            </a:r>
            <a:r>
              <a:rPr lang="th-TH" dirty="0"/>
              <a:t>ตาย </a:t>
            </a:r>
            <a:r>
              <a:rPr lang="en-US" dirty="0"/>
              <a:t>3 </a:t>
            </a:r>
            <a:r>
              <a:rPr lang="th-TH" dirty="0" smtClean="0"/>
              <a:t>ฐาน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dirty="0" smtClean="0"/>
              <a:t>เครื่องมือเชื่อมโยงข้อมูล</a:t>
            </a:r>
            <a:r>
              <a:rPr lang="th-TH" b="1" dirty="0"/>
              <a:t>ตาย </a:t>
            </a:r>
            <a:r>
              <a:rPr lang="en-US" b="1" dirty="0"/>
              <a:t>3 </a:t>
            </a:r>
            <a:r>
              <a:rPr lang="th-TH" b="1" dirty="0"/>
              <a:t>ฐาน</a:t>
            </a:r>
            <a:r>
              <a:rPr lang="en-US" b="1" dirty="0"/>
              <a:t> (</a:t>
            </a:r>
            <a:r>
              <a:rPr lang="th-TH" b="1" dirty="0"/>
              <a:t>ส่วนกลาง</a:t>
            </a:r>
            <a:r>
              <a:rPr lang="en-US" b="1" dirty="0"/>
              <a:t>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5" y="2312734"/>
            <a:ext cx="6768751" cy="42846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41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1576"/>
            <a:ext cx="9144000" cy="1143000"/>
          </a:xfrm>
        </p:spPr>
        <p:txBody>
          <a:bodyPr/>
          <a:lstStyle/>
          <a:p>
            <a:r>
              <a:rPr lang="th-TH" dirty="0" smtClean="0"/>
              <a:t>ผู้เสียชีวิตจากอุบัติเหตุทางถนน</a:t>
            </a:r>
            <a:br>
              <a:rPr lang="th-TH" dirty="0" smtClean="0"/>
            </a:br>
            <a:r>
              <a:rPr lang="th-TH" dirty="0" smtClean="0"/>
              <a:t>จากระบบข้อมูลตาย </a:t>
            </a:r>
            <a:r>
              <a:rPr lang="en-US" dirty="0"/>
              <a:t>3 </a:t>
            </a:r>
            <a:r>
              <a:rPr lang="th-TH" dirty="0"/>
              <a:t>ฐาน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9199319"/>
              </p:ext>
            </p:extLst>
          </p:nvPr>
        </p:nvGraphicFramePr>
        <p:xfrm>
          <a:off x="-1" y="2636912"/>
          <a:ext cx="9144000" cy="255850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054538"/>
                <a:gridCol w="1617332"/>
                <a:gridCol w="1618266"/>
                <a:gridCol w="1617332"/>
                <a:gridCol w="1618266"/>
                <a:gridCol w="1618266"/>
              </a:tblGrid>
              <a:tr h="10081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kern="12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ปี</a:t>
                      </a:r>
                      <a:endParaRPr lang="en-US" sz="1200" dirty="0">
                        <a:effectLst/>
                        <a:latin typeface="Browallia New" panose="020B0604020202020204" pitchFamily="34" charset="-34"/>
                        <a:ea typeface="Times New Roman" panose="02020603050405020304" pitchFamily="18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kern="12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ฐานข้อมูล</a:t>
                      </a:r>
                      <a:endParaRPr lang="en-US" sz="1200" dirty="0"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kern="1200" dirty="0" err="1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มรณ</a:t>
                      </a:r>
                      <a:r>
                        <a:rPr lang="th-TH" sz="2800" kern="12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บัตร</a:t>
                      </a:r>
                      <a:endParaRPr lang="en-US" sz="1200" dirty="0">
                        <a:effectLst/>
                        <a:latin typeface="Browallia New" panose="020B0604020202020204" pitchFamily="34" charset="-34"/>
                        <a:ea typeface="Times New Roman" panose="02020603050405020304" pitchFamily="18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kern="12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ฐานข้อมูล </a:t>
                      </a:r>
                      <a:endParaRPr lang="en-US" sz="1200" dirty="0"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kern="12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บ.กลาง</a:t>
                      </a:r>
                      <a:endParaRPr lang="en-US" sz="1200" dirty="0">
                        <a:effectLst/>
                        <a:latin typeface="Browallia New" panose="020B0604020202020204" pitchFamily="34" charset="-34"/>
                        <a:ea typeface="Times New Roman" panose="02020603050405020304" pitchFamily="18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kern="12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ฐานข้อมูล</a:t>
                      </a:r>
                      <a:endParaRPr lang="en-US" sz="1200" dirty="0"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kern="12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ตำรวจ</a:t>
                      </a:r>
                      <a:endParaRPr lang="en-US" sz="1200" dirty="0">
                        <a:effectLst/>
                        <a:latin typeface="Browallia New" panose="020B0604020202020204" pitchFamily="34" charset="-34"/>
                        <a:ea typeface="Times New Roman" panose="02020603050405020304" pitchFamily="18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kern="12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ฐานข้อมูล</a:t>
                      </a:r>
                      <a:endParaRPr lang="en-US" sz="1200" dirty="0"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kern="12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ตาย </a:t>
                      </a:r>
                      <a:r>
                        <a:rPr lang="en-US" sz="2800" kern="12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 </a:t>
                      </a:r>
                      <a:r>
                        <a:rPr lang="th-TH" sz="2800" kern="12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ฐาน</a:t>
                      </a:r>
                      <a:endParaRPr lang="en-US" sz="1200" dirty="0">
                        <a:effectLst/>
                        <a:latin typeface="Browallia New" panose="020B0604020202020204" pitchFamily="34" charset="-34"/>
                        <a:ea typeface="Times New Roman" panose="02020603050405020304" pitchFamily="18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kern="12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อัตราต่อ</a:t>
                      </a:r>
                      <a:r>
                        <a:rPr lang="th-TH" sz="2800" kern="1200" dirty="0" err="1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แสนป</a:t>
                      </a:r>
                      <a:r>
                        <a:rPr lang="th-TH" sz="2800" kern="12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ชก</a:t>
                      </a:r>
                      <a:r>
                        <a:rPr lang="en-US" sz="2800" kern="12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.</a:t>
                      </a:r>
                      <a:endParaRPr lang="en-US" sz="1200" dirty="0">
                        <a:effectLst/>
                        <a:latin typeface="Browallia New" panose="020B0604020202020204" pitchFamily="34" charset="-34"/>
                        <a:ea typeface="Times New Roman" panose="02020603050405020304" pitchFamily="18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 anchor="ctr"/>
                </a:tc>
              </a:tr>
              <a:tr h="516798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2554</a:t>
                      </a:r>
                      <a:endParaRPr lang="en-US" sz="1200">
                        <a:effectLst/>
                        <a:latin typeface="Browallia New" panose="020B0604020202020204" pitchFamily="34" charset="-34"/>
                        <a:ea typeface="Times New Roman" panose="02020603050405020304" pitchFamily="18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14,033</a:t>
                      </a:r>
                      <a:endParaRPr lang="en-US" sz="1200" dirty="0">
                        <a:effectLst/>
                        <a:latin typeface="Browallia New" panose="020B0604020202020204" pitchFamily="34" charset="-34"/>
                        <a:ea typeface="Times New Roman" panose="02020603050405020304" pitchFamily="18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10,601</a:t>
                      </a:r>
                      <a:endParaRPr lang="en-US" sz="1200" dirty="0">
                        <a:effectLst/>
                        <a:latin typeface="Browallia New" panose="020B0604020202020204" pitchFamily="34" charset="-34"/>
                        <a:ea typeface="Times New Roman" panose="02020603050405020304" pitchFamily="18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10,272</a:t>
                      </a:r>
                      <a:endParaRPr lang="en-US" sz="18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22,745</a:t>
                      </a:r>
                      <a:endParaRPr lang="en-US" sz="18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35.4</a:t>
                      </a:r>
                      <a:endParaRPr lang="en-US" sz="18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 anchor="ctr"/>
                </a:tc>
              </a:tr>
              <a:tr h="516798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2555</a:t>
                      </a:r>
                      <a:endParaRPr lang="en-US" sz="1200">
                        <a:effectLst/>
                        <a:latin typeface="Browallia New" panose="020B0604020202020204" pitchFamily="34" charset="-34"/>
                        <a:ea typeface="Times New Roman" panose="02020603050405020304" pitchFamily="18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14,059</a:t>
                      </a:r>
                      <a:endParaRPr lang="en-US" sz="1200">
                        <a:effectLst/>
                        <a:latin typeface="Browallia New" panose="020B0604020202020204" pitchFamily="34" charset="-34"/>
                        <a:ea typeface="Times New Roman" panose="02020603050405020304" pitchFamily="18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10,657</a:t>
                      </a:r>
                      <a:endParaRPr lang="en-US" sz="1200" dirty="0">
                        <a:effectLst/>
                        <a:latin typeface="Browallia New" panose="020B0604020202020204" pitchFamily="34" charset="-34"/>
                        <a:ea typeface="Times New Roman" panose="02020603050405020304" pitchFamily="18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9,259</a:t>
                      </a:r>
                      <a:endParaRPr lang="en-US" sz="18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22,284</a:t>
                      </a:r>
                      <a:endParaRPr lang="en-US" sz="18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34.5</a:t>
                      </a:r>
                      <a:endParaRPr lang="en-US" sz="18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 anchor="ctr"/>
                </a:tc>
              </a:tr>
              <a:tr h="516798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2556</a:t>
                      </a:r>
                      <a:endParaRPr lang="en-US" sz="1200" dirty="0">
                        <a:effectLst/>
                        <a:latin typeface="Browallia New" panose="020B0604020202020204" pitchFamily="34" charset="-34"/>
                        <a:ea typeface="Times New Roman" panose="02020603050405020304" pitchFamily="18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14,789</a:t>
                      </a:r>
                      <a:endParaRPr lang="en-US" sz="1200">
                        <a:effectLst/>
                        <a:latin typeface="Browallia New" panose="020B0604020202020204" pitchFamily="34" charset="-34"/>
                        <a:ea typeface="Times New Roman" panose="02020603050405020304" pitchFamily="18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10,149</a:t>
                      </a:r>
                      <a:endParaRPr lang="en-US" sz="1200">
                        <a:effectLst/>
                        <a:latin typeface="Browallia New" panose="020B0604020202020204" pitchFamily="34" charset="-34"/>
                        <a:ea typeface="Times New Roman" panose="02020603050405020304" pitchFamily="18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7,957</a:t>
                      </a:r>
                      <a:endParaRPr lang="en-US" sz="18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21,814</a:t>
                      </a:r>
                      <a:endParaRPr lang="en-US" sz="18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33.9</a:t>
                      </a:r>
                      <a:endParaRPr lang="en-US" sz="18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ข้อมูลการตาย </a:t>
            </a:r>
            <a:r>
              <a:rPr lang="en-US" dirty="0" smtClean="0"/>
              <a:t>3 </a:t>
            </a:r>
            <a:r>
              <a:rPr lang="th-TH" dirty="0" smtClean="0"/>
              <a:t>ฐาน พ.ศ. </a:t>
            </a:r>
            <a:r>
              <a:rPr lang="en-US" dirty="0" smtClean="0"/>
              <a:t>2554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6639302"/>
              </p:ext>
            </p:extLst>
          </p:nvPr>
        </p:nvGraphicFramePr>
        <p:xfrm>
          <a:off x="-612576" y="1412776"/>
          <a:ext cx="82296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9712" y="374897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4: 5,762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491880" y="374897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5</a:t>
            </a:r>
            <a:r>
              <a:rPr lang="en-US" sz="2000" dirty="0" smtClean="0"/>
              <a:t>: 3,696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771800" y="5003884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6: 306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740270" y="3861048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7: </a:t>
            </a:r>
          </a:p>
          <a:p>
            <a:pPr algn="ctr"/>
            <a:r>
              <a:rPr lang="en-US" sz="2000" dirty="0" smtClean="0"/>
              <a:t>3,097</a:t>
            </a:r>
            <a:endParaRPr lang="en-US" sz="2000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5580112" y="1585392"/>
            <a:ext cx="3349606" cy="1935666"/>
          </a:xfrm>
          <a:prstGeom prst="wedgeEllipseCallout">
            <a:avLst>
              <a:gd name="adj1" fmla="val -56980"/>
              <a:gd name="adj2" fmla="val 30314"/>
            </a:avLst>
          </a:prstGeom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r>
              <a:rPr lang="th-TH" sz="3200" dirty="0"/>
              <a:t>จำนวนผู้เสียชีวิต </a:t>
            </a:r>
            <a:endParaRPr lang="en-US" sz="3200" dirty="0"/>
          </a:p>
          <a:p>
            <a:r>
              <a:rPr lang="th-TH" sz="3200" dirty="0"/>
              <a:t>จากอุบัติเหตุจราจร รวม </a:t>
            </a:r>
            <a:r>
              <a:rPr lang="en-US" sz="3200" dirty="0"/>
              <a:t>= </a:t>
            </a:r>
            <a:r>
              <a:rPr lang="en-US" sz="3200" dirty="0" smtClean="0"/>
              <a:t>22,745</a:t>
            </a: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358660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355976" y="1430423"/>
            <a:ext cx="2160000" cy="2160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60" tIns="45682" rIns="91360" bIns="45682" rtlCol="0" anchor="ctr"/>
          <a:lstStyle/>
          <a:p>
            <a:pPr algn="ctr"/>
            <a:r>
              <a:rPr lang="th-TH" sz="3200" dirty="0">
                <a:solidFill>
                  <a:srgbClr val="000000"/>
                </a:solidFill>
                <a:latin typeface="Browallia New" pitchFamily="34" charset="-34"/>
                <a:cs typeface="Browallia New" pitchFamily="34" charset="-34"/>
              </a:rPr>
              <a:t>ประกัน </a:t>
            </a:r>
            <a:endParaRPr lang="en-US" sz="3200" dirty="0">
              <a:solidFill>
                <a:srgbClr val="000000"/>
              </a:solidFill>
              <a:latin typeface="Browallia New" pitchFamily="34" charset="-34"/>
              <a:cs typeface="Browallia New" pitchFamily="34" charset="-34"/>
            </a:endParaRPr>
          </a:p>
          <a:p>
            <a:pPr algn="ctr"/>
            <a:r>
              <a:rPr lang="en-US" sz="32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(E-claim)</a:t>
            </a:r>
          </a:p>
          <a:p>
            <a:pPr algn="ctr"/>
            <a:r>
              <a:rPr lang="en-US" sz="32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10,601</a:t>
            </a:r>
            <a:endParaRPr lang="th-TH" sz="32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7" name="Oval 6"/>
          <p:cNvSpPr/>
          <p:nvPr/>
        </p:nvSpPr>
        <p:spPr>
          <a:xfrm>
            <a:off x="1655912" y="1430423"/>
            <a:ext cx="2124000" cy="212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60" tIns="45682" rIns="91360" bIns="45682" rtlCol="0" anchor="ctr"/>
          <a:lstStyle/>
          <a:p>
            <a:pPr algn="ctr"/>
            <a:r>
              <a:rPr lang="th-TH" sz="3200" dirty="0">
                <a:solidFill>
                  <a:srgbClr val="000000"/>
                </a:solidFill>
                <a:latin typeface="Browallia New" pitchFamily="34" charset="-34"/>
                <a:cs typeface="Browallia New" pitchFamily="34" charset="-34"/>
              </a:rPr>
              <a:t>ตำรวจ </a:t>
            </a:r>
            <a:endParaRPr lang="en-US" sz="3200" dirty="0">
              <a:solidFill>
                <a:srgbClr val="000000"/>
              </a:solidFill>
              <a:latin typeface="Browallia New" pitchFamily="34" charset="-34"/>
              <a:cs typeface="Browallia New" pitchFamily="34" charset="-34"/>
            </a:endParaRPr>
          </a:p>
          <a:p>
            <a:pPr algn="ctr"/>
            <a:r>
              <a:rPr lang="en-US" sz="32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en-US" sz="32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POLIS)</a:t>
            </a:r>
            <a:endParaRPr lang="en-US" sz="32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ctr"/>
            <a:r>
              <a:rPr lang="en-US" sz="32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10,</a:t>
            </a:r>
            <a:r>
              <a:rPr lang="en-US" sz="32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2</a:t>
            </a:r>
            <a:r>
              <a:rPr lang="en-US" sz="32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72</a:t>
            </a:r>
            <a:endParaRPr lang="th-TH" sz="32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520000" y="3501344"/>
            <a:ext cx="3024000" cy="3024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60" tIns="45682" rIns="91360" bIns="45682" rtlCol="0" anchor="ctr"/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มรณบัตร</a:t>
            </a:r>
            <a:r>
              <a:rPr lang="en-US" sz="3200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(Death)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14,033</a:t>
            </a:r>
            <a:endParaRPr lang="th-TH" sz="32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20746" y="593081"/>
            <a:ext cx="9144000" cy="990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360" tIns="45682" rIns="91360" bIns="45682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40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Browallia New" panose="020B0604020202020204" pitchFamily="34" charset="-34"/>
              <a:ea typeface="Tahoma" pitchFamily="34" charset="0"/>
              <a:cs typeface="Browallia New" panose="020B0604020202020204" pitchFamily="34" charset="-3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/>
          <a:lstStyle/>
          <a:p>
            <a:r>
              <a:rPr lang="th-TH" dirty="0" smtClean="0"/>
              <a:t>ความครอบคลุมของข้อมูล</a:t>
            </a:r>
            <a:r>
              <a:rPr lang="th-TH" dirty="0"/>
              <a:t>ตาย </a:t>
            </a:r>
            <a:r>
              <a:rPr lang="en-US" dirty="0"/>
              <a:t>3 </a:t>
            </a:r>
            <a:r>
              <a:rPr lang="th-TH" dirty="0" smtClean="0"/>
              <a:t>ฐาน</a:t>
            </a:r>
            <a:r>
              <a:rPr lang="en-US" dirty="0" smtClean="0"/>
              <a:t> </a:t>
            </a:r>
            <a:r>
              <a:rPr lang="th-TH" dirty="0" smtClean="0"/>
              <a:t>พ.ศ. </a:t>
            </a:r>
            <a:r>
              <a:rPr lang="en-US" dirty="0" smtClean="0"/>
              <a:t>2554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5698695" y="3806687"/>
            <a:ext cx="3349606" cy="1935666"/>
          </a:xfrm>
          <a:prstGeom prst="wedgeEllipseCallout">
            <a:avLst>
              <a:gd name="adj1" fmla="val -54156"/>
              <a:gd name="adj2" fmla="val -44075"/>
            </a:avLst>
          </a:prstGeom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r>
              <a:rPr lang="th-TH" sz="3200" dirty="0"/>
              <a:t>จำนวนผู้เสียชีวิต </a:t>
            </a:r>
            <a:endParaRPr lang="en-US" sz="3200" dirty="0"/>
          </a:p>
          <a:p>
            <a:r>
              <a:rPr lang="th-TH" sz="3200" dirty="0"/>
              <a:t>จากอุบัติเหตุจราจร รวม </a:t>
            </a:r>
            <a:r>
              <a:rPr lang="en-US" sz="3200" dirty="0"/>
              <a:t>= </a:t>
            </a:r>
            <a:r>
              <a:rPr lang="en-US" sz="3200" dirty="0" smtClean="0"/>
              <a:t>22,745</a:t>
            </a:r>
            <a:endParaRPr lang="th-TH" sz="3200" dirty="0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6516216" y="1618423"/>
            <a:ext cx="972000" cy="972000"/>
          </a:xfrm>
          <a:prstGeom prst="wedgeEllipseCallout">
            <a:avLst>
              <a:gd name="adj1" fmla="val -63708"/>
              <a:gd name="adj2" fmla="val 46569"/>
            </a:avLst>
          </a:prstGeom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r>
              <a:rPr lang="en-US" sz="3200" dirty="0" smtClean="0"/>
              <a:t>47%</a:t>
            </a:r>
            <a:endParaRPr lang="th-TH" sz="3200" dirty="0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511552" y="4149416"/>
            <a:ext cx="972000" cy="972000"/>
          </a:xfrm>
          <a:prstGeom prst="wedgeEllipseCallout">
            <a:avLst>
              <a:gd name="adj1" fmla="val 69803"/>
              <a:gd name="adj2" fmla="val 42794"/>
            </a:avLst>
          </a:prstGeom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r>
              <a:rPr lang="en-US" sz="3200" dirty="0" smtClean="0"/>
              <a:t>62%</a:t>
            </a:r>
            <a:endParaRPr lang="th-TH" sz="3200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683568" y="1538543"/>
            <a:ext cx="972000" cy="972000"/>
          </a:xfrm>
          <a:prstGeom prst="wedgeEllipseCallout">
            <a:avLst>
              <a:gd name="adj1" fmla="val 63887"/>
              <a:gd name="adj2" fmla="val 37919"/>
            </a:avLst>
          </a:prstGeom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r>
              <a:rPr lang="en-US" sz="3200" dirty="0" smtClean="0"/>
              <a:t>45%</a:t>
            </a:r>
            <a:endParaRPr lang="th-TH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59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157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th-TH" dirty="0" smtClean="0"/>
              <a:t>ระบบสารสนเทศการบาดเจ็บและเสียชีวิต </a:t>
            </a:r>
            <a:r>
              <a:rPr lang="th-TH" dirty="0"/>
              <a:t>จากข้อมูล </a:t>
            </a:r>
            <a:r>
              <a:rPr lang="en-US" dirty="0"/>
              <a:t>3 </a:t>
            </a:r>
            <a:r>
              <a:rPr lang="th-TH" dirty="0"/>
              <a:t>ฐาน </a:t>
            </a:r>
            <a:r>
              <a:rPr lang="en-US" b="1" dirty="0" smtClean="0">
                <a:latin typeface="Browallia New" pitchFamily="34" charset="-34"/>
                <a:cs typeface="Browallia New" pitchFamily="34" charset="-34"/>
                <a:hlinkClick r:id="rId3"/>
              </a:rPr>
              <a:t>www.RSISthai.net/rsda</a:t>
            </a:r>
            <a:r>
              <a:rPr lang="en-US" b="1" dirty="0" smtClean="0">
                <a:latin typeface="Browallia New" pitchFamily="34" charset="-34"/>
                <a:cs typeface="Browallia New" pitchFamily="34" charset="-34"/>
              </a:rPr>
              <a:t> </a:t>
            </a:r>
            <a:endParaRPr lang="en-US" b="1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35"/>
          <a:stretch/>
        </p:blipFill>
        <p:spPr bwMode="auto">
          <a:xfrm>
            <a:off x="31643" y="1844824"/>
            <a:ext cx="9076862" cy="473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03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นโยบายเร่งด่วน</a:t>
            </a:r>
            <a:r>
              <a:rPr lang="en-US" dirty="0" smtClean="0"/>
              <a:t>/</a:t>
            </a:r>
            <a:r>
              <a:rPr lang="th-TH" dirty="0" smtClean="0"/>
              <a:t>เน้นหนัก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565466"/>
            <a:ext cx="9168811" cy="536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35496" y="3988439"/>
            <a:ext cx="9108504" cy="151216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1576"/>
            <a:ext cx="9144000" cy="1143000"/>
          </a:xfrm>
        </p:spPr>
        <p:txBody>
          <a:bodyPr/>
          <a:lstStyle/>
          <a:p>
            <a:r>
              <a:rPr lang="th-TH" dirty="0" smtClean="0"/>
              <a:t>เขต </a:t>
            </a:r>
            <a:r>
              <a:rPr lang="th-TH" dirty="0" err="1" smtClean="0"/>
              <a:t>สสจ</a:t>
            </a:r>
            <a:r>
              <a:rPr lang="th-TH" dirty="0" smtClean="0"/>
              <a:t>. รพ. บทบาท</a:t>
            </a:r>
            <a:r>
              <a:rPr lang="en-US" dirty="0" smtClean="0"/>
              <a:t>: 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>บริหารจัดการ นำเสนอข้อมูล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th-TH" dirty="0" smtClean="0"/>
              <a:t>ตาย </a:t>
            </a:r>
            <a:r>
              <a:rPr lang="en-US" dirty="0" smtClean="0"/>
              <a:t>3 </a:t>
            </a:r>
            <a:r>
              <a:rPr lang="th-TH" dirty="0" smtClean="0"/>
              <a:t>ฐาน</a:t>
            </a:r>
          </a:p>
          <a:p>
            <a:pPr marL="514350" indent="-514350">
              <a:buFont typeface="+mj-lt"/>
              <a:buAutoNum type="arabicPeriod"/>
            </a:pPr>
            <a:r>
              <a:rPr lang="th-TH" dirty="0" smtClean="0"/>
              <a:t>สอบสวน </a:t>
            </a:r>
            <a:r>
              <a:rPr lang="en-US" dirty="0" smtClean="0"/>
              <a:t>case</a:t>
            </a:r>
            <a:endParaRPr lang="th-TH" dirty="0"/>
          </a:p>
          <a:p>
            <a:pPr marL="514350" indent="-514350">
              <a:buFont typeface="+mj-lt"/>
              <a:buAutoNum type="arabicPeriod"/>
            </a:pPr>
            <a:r>
              <a:rPr lang="th-TH" dirty="0" smtClean="0"/>
              <a:t>จุดเสี่ยง</a:t>
            </a:r>
          </a:p>
          <a:p>
            <a:pPr marL="514350" indent="-514350">
              <a:buFont typeface="+mj-lt"/>
              <a:buAutoNum type="arabicPeriod"/>
            </a:pPr>
            <a:r>
              <a:rPr lang="th-TH" i="1" dirty="0" smtClean="0">
                <a:solidFill>
                  <a:schemeClr val="bg1">
                    <a:lumMod val="65000"/>
                  </a:schemeClr>
                </a:solidFill>
              </a:rPr>
              <a:t>พฤติกรรมเสี่ยง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01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A80055-F71A-4CBE-A9B2-E5AE862A84F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638" y="44624"/>
            <a:ext cx="9186863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774173" y="1213659"/>
            <a:ext cx="754894" cy="686268"/>
          </a:xfrm>
          <a:prstGeom prst="wedgeRoundRectCallout">
            <a:avLst>
              <a:gd name="adj1" fmla="val -50548"/>
              <a:gd name="adj2" fmla="val 7156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IS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4398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78894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2095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เขต </a:t>
            </a:r>
            <a:r>
              <a:rPr lang="th-TH" dirty="0" err="1"/>
              <a:t>สสจ</a:t>
            </a:r>
            <a:r>
              <a:rPr lang="th-TH" dirty="0"/>
              <a:t>. รพ. บทบาท</a:t>
            </a:r>
            <a:r>
              <a:rPr lang="en-US" dirty="0"/>
              <a:t>: </a:t>
            </a:r>
            <a:r>
              <a:rPr lang="th-TH" dirty="0"/>
              <a:t/>
            </a:r>
            <a:br>
              <a:rPr lang="th-TH" dirty="0"/>
            </a:br>
            <a:r>
              <a:rPr lang="th-TH" dirty="0"/>
              <a:t>บริหารจัดการ นำเสนอข้อมูล ตาย </a:t>
            </a:r>
            <a:r>
              <a:rPr lang="en-US" dirty="0"/>
              <a:t>3 </a:t>
            </a:r>
            <a:r>
              <a:rPr lang="th-TH" dirty="0" smtClean="0"/>
              <a:t>ฐาน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r>
              <a:rPr lang="th-TH" dirty="0"/>
              <a:t>เครื่องมือเชื่อมโยงข้อมูลตาย </a:t>
            </a:r>
            <a:r>
              <a:rPr lang="en-US" dirty="0"/>
              <a:t>3 </a:t>
            </a:r>
            <a:r>
              <a:rPr lang="th-TH" dirty="0"/>
              <a:t>ฐาน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www.RSISthai.net/rsdb</a:t>
            </a:r>
            <a:endParaRPr lang="en-US" dirty="0"/>
          </a:p>
        </p:txBody>
      </p:sp>
      <p:pic>
        <p:nvPicPr>
          <p:cNvPr id="1026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04864"/>
            <a:ext cx="5256584" cy="458629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15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1576"/>
            <a:ext cx="9144000" cy="1143000"/>
          </a:xfrm>
        </p:spPr>
        <p:txBody>
          <a:bodyPr/>
          <a:lstStyle/>
          <a:p>
            <a:r>
              <a:rPr lang="th-TH" sz="4000" dirty="0" smtClean="0"/>
              <a:t>กำหนด</a:t>
            </a:r>
            <a:r>
              <a:rPr lang="th-TH" sz="4000" dirty="0"/>
              <a:t>จุดเกิดเหตุ</a:t>
            </a:r>
            <a:r>
              <a:rPr lang="en-US" sz="4000" dirty="0"/>
              <a:t> </a:t>
            </a:r>
            <a:r>
              <a:rPr lang="th-TH" sz="4000" dirty="0" smtClean="0"/>
              <a:t> </a:t>
            </a:r>
            <a:r>
              <a:rPr lang="en-US" sz="4000" dirty="0"/>
              <a:t>-&gt; </a:t>
            </a:r>
            <a:r>
              <a:rPr lang="th-TH" sz="4000" dirty="0" smtClean="0"/>
              <a:t>วิเคราะห์</a:t>
            </a:r>
            <a:r>
              <a:rPr lang="th-TH" sz="4000" dirty="0"/>
              <a:t>จุดเสี่ยง </a:t>
            </a:r>
            <a:r>
              <a:rPr lang="th-TH" sz="4000" dirty="0" smtClean="0"/>
              <a:t> </a:t>
            </a:r>
            <a:r>
              <a:rPr lang="en-US" sz="4000" dirty="0"/>
              <a:t>-&gt; </a:t>
            </a:r>
            <a:r>
              <a:rPr lang="th-TH" sz="4000" dirty="0"/>
              <a:t>มาตรการ</a:t>
            </a:r>
            <a:r>
              <a:rPr lang="th-TH" sz="4000" dirty="0" smtClean="0"/>
              <a:t>แก้ไข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6016" y="1600200"/>
            <a:ext cx="4427984" cy="4525963"/>
          </a:xfrm>
        </p:spPr>
        <p:txBody>
          <a:bodyPr/>
          <a:lstStyle/>
          <a:p>
            <a:pPr marL="179388" indent="-179388"/>
            <a:r>
              <a:rPr lang="en-US" sz="2800" dirty="0" smtClean="0"/>
              <a:t>Black spot: </a:t>
            </a:r>
            <a:r>
              <a:rPr lang="th-TH" sz="2800" dirty="0" smtClean="0"/>
              <a:t>ถ.</a:t>
            </a:r>
            <a:r>
              <a:rPr lang="th-TH" sz="2800" dirty="0"/>
              <a:t>มิตรภาพ เขตเมือง 14 </a:t>
            </a:r>
            <a:r>
              <a:rPr lang="th-TH" sz="2800" dirty="0" smtClean="0"/>
              <a:t>กม.</a:t>
            </a:r>
            <a:endParaRPr lang="en-US" sz="2800" dirty="0" smtClean="0"/>
          </a:p>
          <a:p>
            <a:pPr marL="179388" indent="-179388"/>
            <a:r>
              <a:rPr lang="th-TH" sz="2800" dirty="0" smtClean="0"/>
              <a:t>วิเคราะห์จุดเสี่ยง</a:t>
            </a:r>
            <a:r>
              <a:rPr lang="en-US" sz="2800" dirty="0" smtClean="0"/>
              <a:t>: </a:t>
            </a:r>
            <a:r>
              <a:rPr lang="th-TH" sz="2800" dirty="0"/>
              <a:t>ความเร็ว</a:t>
            </a:r>
          </a:p>
          <a:p>
            <a:pPr marL="179388" indent="-179388"/>
            <a:r>
              <a:rPr lang="th-TH" sz="2800" dirty="0" smtClean="0"/>
              <a:t>มาตรการ</a:t>
            </a:r>
            <a:r>
              <a:rPr lang="en-US" sz="2800" dirty="0" smtClean="0"/>
              <a:t>: </a:t>
            </a:r>
            <a:r>
              <a:rPr lang="th-TH" sz="2800" dirty="0" smtClean="0"/>
              <a:t>การควบคุมความเร็ว</a:t>
            </a:r>
            <a:endParaRPr lang="en-US" sz="2800" dirty="0" smtClean="0"/>
          </a:p>
          <a:p>
            <a:pPr marL="179388" indent="-179388"/>
            <a:r>
              <a:rPr lang="th-TH" sz="2800" dirty="0" smtClean="0"/>
              <a:t>ติดตามประเมินผล</a:t>
            </a:r>
          </a:p>
          <a:p>
            <a:pPr marL="536575" lvl="1" indent="-268288">
              <a:buFont typeface="Arial" panose="020B0604020202020204" pitchFamily="34" charset="0"/>
              <a:buChar char="•"/>
            </a:pPr>
            <a:r>
              <a:rPr lang="en-US" sz="2400" dirty="0" smtClean="0"/>
              <a:t>Pre VS post intervention</a:t>
            </a:r>
          </a:p>
          <a:p>
            <a:pPr marL="536575" lvl="1" indent="-268288">
              <a:buFont typeface="Arial" panose="020B0604020202020204" pitchFamily="34" charset="0"/>
              <a:buChar char="•"/>
            </a:pPr>
            <a:r>
              <a:rPr lang="en-US" sz="2400" dirty="0" smtClean="0"/>
              <a:t>Intervention VS contro</a:t>
            </a:r>
            <a:r>
              <a:rPr lang="en-US" sz="2400" dirty="0"/>
              <a:t>l</a:t>
            </a:r>
            <a:endParaRPr lang="th-TH" sz="2400" dirty="0" smtClean="0"/>
          </a:p>
          <a:p>
            <a:endParaRPr lang="en-US" sz="2800" b="1" dirty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A233-71CF-4019-8399-0DCDE5A238C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360"/>
            <a:ext cx="448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480497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6260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จุดเสี่ยง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4880230"/>
              </p:ext>
            </p:extLst>
          </p:nvPr>
        </p:nvGraphicFramePr>
        <p:xfrm>
          <a:off x="457200" y="1600200"/>
          <a:ext cx="82296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ปี </a:t>
                      </a:r>
                      <a:r>
                        <a:rPr lang="en-US" dirty="0" smtClean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2557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ถนนข้าวเหนียว </a:t>
                      </a:r>
                      <a:endParaRPr lang="en-US" dirty="0" smtClean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ถนนข้าวสาร</a:t>
                      </a:r>
                      <a:endParaRPr lang="en-US" dirty="0" smtClean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ระยะทาง</a:t>
                      </a:r>
                      <a:endParaRPr lang="en-US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 กม. </a:t>
                      </a:r>
                      <a:endParaRPr lang="en-US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 กม. </a:t>
                      </a:r>
                      <a:endParaRPr lang="en-US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อุบัติเหตุ</a:t>
                      </a:r>
                      <a:r>
                        <a:rPr lang="en-US" dirty="0" smtClean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</a:t>
                      </a:r>
                      <a:endParaRPr lang="en-US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100 </a:t>
                      </a:r>
                      <a:endParaRPr lang="en-US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50</a:t>
                      </a:r>
                      <a:endParaRPr lang="th-TH" dirty="0" smtClean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เจ็บ </a:t>
                      </a:r>
                      <a:endParaRPr lang="en-US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50</a:t>
                      </a:r>
                      <a:endParaRPr lang="en-US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100</a:t>
                      </a:r>
                      <a:endParaRPr lang="en-US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ตาย</a:t>
                      </a:r>
                      <a:endParaRPr lang="en-US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20</a:t>
                      </a:r>
                      <a:endParaRPr lang="en-US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10</a:t>
                      </a:r>
                      <a:endParaRPr lang="en-US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4925243"/>
            <a:ext cx="9144000" cy="125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Browallia New" pitchFamily="34" charset="-34"/>
                <a:ea typeface="+mn-ea"/>
                <a:cs typeface="Browallia New" pitchFamily="34" charset="-34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Browallia New" pitchFamily="34" charset="-34"/>
                <a:ea typeface="+mn-ea"/>
                <a:cs typeface="Browallia New" pitchFamily="34" charset="-34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Browallia New" pitchFamily="34" charset="-34"/>
                <a:ea typeface="+mn-ea"/>
                <a:cs typeface="Browallia New" pitchFamily="34" charset="-34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Browallia New" pitchFamily="34" charset="-34"/>
                <a:ea typeface="+mn-ea"/>
                <a:cs typeface="Browallia New" pitchFamily="34" charset="-34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Browallia New" pitchFamily="34" charset="-34"/>
                <a:ea typeface="+mn-ea"/>
                <a:cs typeface="Browallia New" pitchFamily="34" charset="-34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dirty="0" smtClean="0"/>
              <a:t>จากการสอบสวนพบว่าเกิดจากปัจจัยด้านถนน </a:t>
            </a:r>
          </a:p>
          <a:p>
            <a:r>
              <a:rPr lang="th-TH" dirty="0" smtClean="0"/>
              <a:t>ปีงบ </a:t>
            </a:r>
            <a:r>
              <a:rPr lang="en-US" dirty="0" smtClean="0"/>
              <a:t>2558 </a:t>
            </a:r>
            <a:r>
              <a:rPr lang="th-TH" dirty="0" smtClean="0"/>
              <a:t>มีงบสำหรับปรับปรุงถนน </a:t>
            </a:r>
            <a:r>
              <a:rPr lang="en-US" dirty="0" smtClean="0"/>
              <a:t>1 </a:t>
            </a:r>
            <a:r>
              <a:rPr lang="th-TH" dirty="0" smtClean="0"/>
              <a:t>กม. จะเลือกซ่อมถนนเส้นไหนก่อน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endParaRPr lang="th-TH" dirty="0" smtClean="0"/>
          </a:p>
          <a:p>
            <a:endParaRPr lang="en-US" b="1" dirty="0" smtClean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2636912"/>
            <a:ext cx="8229600" cy="1554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67544" y="3161988"/>
            <a:ext cx="822960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7544" y="3633958"/>
            <a:ext cx="8229600" cy="731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นิยามจุดเสี่ยง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Frequency </a:t>
            </a:r>
            <a:r>
              <a:rPr lang="th-TH" dirty="0" smtClean="0"/>
              <a:t>จำนวน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Rate</a:t>
            </a:r>
            <a:r>
              <a:rPr lang="th-TH" dirty="0" smtClean="0"/>
              <a:t> อัตรา โอกาส </a:t>
            </a:r>
          </a:p>
          <a:p>
            <a:pPr marL="971550" lvl="1" indent="-514350">
              <a:buFont typeface="+mj-lt"/>
              <a:buAutoNum type="arabicPeriod"/>
            </a:pPr>
            <a:r>
              <a:rPr lang="th-TH" dirty="0" smtClean="0"/>
              <a:t>ต่อประชากร (คน รถ ความยาวถนน) </a:t>
            </a:r>
            <a:endParaRPr lang="th-TH" dirty="0"/>
          </a:p>
          <a:p>
            <a:pPr marL="971550" lvl="1" indent="-514350">
              <a:buFont typeface="+mj-lt"/>
              <a:buAutoNum type="arabicPeriod"/>
            </a:pPr>
            <a:r>
              <a:rPr lang="th-TH" dirty="0" smtClean="0"/>
              <a:t>ต่อปริมาณการเดินทาง (ระยะทาง ระยะเวลา)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Severity</a:t>
            </a:r>
            <a:r>
              <a:rPr lang="th-TH" dirty="0" smtClean="0"/>
              <a:t> ความรุนแรง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Rate quality control</a:t>
            </a:r>
            <a:r>
              <a:rPr lang="th-TH" dirty="0" smtClean="0"/>
              <a:t> วิเคราะห์เปรียบเทียบกับค่าวิกฤติ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Combined</a:t>
            </a:r>
            <a:r>
              <a:rPr lang="th-TH" dirty="0" smtClean="0"/>
              <a:t> ผสม </a:t>
            </a:r>
            <a:r>
              <a:rPr lang="en-US" dirty="0" smtClean="0"/>
              <a:t>4 </a:t>
            </a:r>
            <a:r>
              <a:rPr lang="th-TH" dirty="0" smtClean="0"/>
              <a:t>วิธี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2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0" y="-2033464"/>
            <a:ext cx="17604000" cy="99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7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3032" y="-3014608"/>
            <a:ext cx="17728000" cy="9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6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 Safety Index - RSI “</a:t>
            </a:r>
            <a:r>
              <a:rPr lang="th-TH" dirty="0" smtClean="0"/>
              <a:t>จุดเสียว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153" t="25861" r="13929" b="5880"/>
          <a:stretch/>
        </p:blipFill>
        <p:spPr>
          <a:xfrm>
            <a:off x="457199" y="1628800"/>
            <a:ext cx="8222857" cy="445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GIS &amp; </a:t>
            </a:r>
            <a:r>
              <a:rPr lang="en-US" sz="5400" dirty="0" smtClean="0"/>
              <a:t>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2" y="1672206"/>
            <a:ext cx="8960000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358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3" descr="C:\Program Files (x86)\Microsoft Office\MEDIA\CAGCAT10\j0235319.wmf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72" y="5666999"/>
            <a:ext cx="1122411" cy="114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Vorasith\AppData\Local\Microsoft\Windows\Temporary Internet Files\Content.IE5\AXTWRD6L\MC900384018[1].wm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584" y="738869"/>
            <a:ext cx="1129844" cy="14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6" descr="C:\Program Files (x86)\Microsoft Office\MEDIA\CAGCAT10\j03029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4264" y="3658987"/>
            <a:ext cx="827469" cy="116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Program Files (x86)\Microsoft Office\MEDIA\CAGCAT10\j0235319.wm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72" y="3218727"/>
            <a:ext cx="1122411" cy="114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5" name="Picture 17" descr="C:\Users\Vorasith\AppData\Local\Microsoft\Windows\Temporary Internet Files\Content.IE5\85G95T8S\MC90039071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44497"/>
            <a:ext cx="1531080" cy="89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24"/>
          <p:cNvSpPr txBox="1">
            <a:spLocks noChangeArrowheads="1"/>
          </p:cNvSpPr>
          <p:nvPr/>
        </p:nvSpPr>
        <p:spPr bwMode="auto">
          <a:xfrm>
            <a:off x="4486388" y="3284984"/>
            <a:ext cx="8366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A</a:t>
            </a:r>
            <a:endParaRPr lang="en-US" sz="2400" b="1" dirty="0">
              <a:solidFill>
                <a:prstClr val="black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051720" y="4221088"/>
            <a:ext cx="2088232" cy="18313"/>
          </a:xfrm>
          <a:prstGeom prst="straightConnector1">
            <a:avLst/>
          </a:prstGeom>
          <a:ln w="28575">
            <a:solidFill>
              <a:srgbClr val="FF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622403" y="4365104"/>
            <a:ext cx="2405981" cy="1372969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2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r>
              <a:rPr lang="en-US" sz="5400" b="1" dirty="0" smtClean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Place</a:t>
            </a:r>
            <a:r>
              <a:rPr lang="th-TH" sz="5400" b="1" dirty="0" smtClean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5400" b="1" dirty="0" smtClean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- Time</a:t>
            </a:r>
            <a:endParaRPr lang="en-US" sz="5400" b="1" dirty="0">
              <a:solidFill>
                <a:prstClr val="black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2052" name="Picture 4" descr="https://www.usps.com/globals/images/mobile/mobile-iphone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1" r="64897"/>
          <a:stretch/>
        </p:blipFill>
        <p:spPr bwMode="auto">
          <a:xfrm flipH="1">
            <a:off x="254147" y="980728"/>
            <a:ext cx="573437" cy="125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Arrow Connector 29"/>
          <p:cNvCxnSpPr/>
          <p:nvPr/>
        </p:nvCxnSpPr>
        <p:spPr>
          <a:xfrm>
            <a:off x="949825" y="1556792"/>
            <a:ext cx="6666800" cy="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33372" y="1156682"/>
            <a:ext cx="642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70076" y="1700808"/>
            <a:ext cx="642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4499992" y="1700808"/>
            <a:ext cx="3094192" cy="72353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24"/>
          <p:cNvSpPr txBox="1">
            <a:spLocks noChangeArrowheads="1"/>
          </p:cNvSpPr>
          <p:nvPr/>
        </p:nvSpPr>
        <p:spPr bwMode="auto">
          <a:xfrm>
            <a:off x="4607885" y="5738073"/>
            <a:ext cx="8366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B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24578" name="Picture 2" descr="C:\Program Files (x86)\Microsoft Office\MEDIA\CAGCAT10\j0211949.wmf"/>
          <p:cNvPicPr>
            <a:picLocks noChangeAspect="1" noChangeArrowheads="1"/>
          </p:cNvPicPr>
          <p:nvPr/>
        </p:nvPicPr>
        <p:blipFill>
          <a:blip r:embed="rId7" cstate="print">
            <a:lum bright="4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18565"/>
            <a:ext cx="1663666" cy="102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Straight Arrow Connector 48"/>
          <p:cNvCxnSpPr/>
          <p:nvPr/>
        </p:nvCxnSpPr>
        <p:spPr>
          <a:xfrm flipH="1">
            <a:off x="7250886" y="1931640"/>
            <a:ext cx="431434" cy="492699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156629" y="1156682"/>
            <a:ext cx="642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5" name="Picture 2" descr="C:\Program Files (x86)\Microsoft Office\MEDIA\CAGCAT10\j0211949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350" y="2118565"/>
            <a:ext cx="1663666" cy="102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Straight Arrow Connector 56"/>
          <p:cNvCxnSpPr/>
          <p:nvPr/>
        </p:nvCxnSpPr>
        <p:spPr>
          <a:xfrm flipH="1">
            <a:off x="1498215" y="2852936"/>
            <a:ext cx="1404154" cy="432048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2051720" y="4309568"/>
            <a:ext cx="2713785" cy="1449374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339752" y="4209658"/>
            <a:ext cx="642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0" name="Picture 3" descr="C:\Program Files (x86)\Microsoft Office\MEDIA\CAGCAT10\j0235319.wm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295" y="3290735"/>
            <a:ext cx="1122411" cy="114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4"/>
          <p:cNvSpPr txBox="1">
            <a:spLocks noChangeArrowheads="1"/>
          </p:cNvSpPr>
          <p:nvPr/>
        </p:nvSpPr>
        <p:spPr bwMode="auto">
          <a:xfrm>
            <a:off x="7971949" y="3356992"/>
            <a:ext cx="8366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/>
            <a:r>
              <a:rPr lang="en-US" sz="2400" b="1" dirty="0">
                <a:solidFill>
                  <a:prstClr val="black"/>
                </a:solidFill>
              </a:rPr>
              <a:t>C</a:t>
            </a:r>
          </a:p>
        </p:txBody>
      </p:sp>
      <p:pic>
        <p:nvPicPr>
          <p:cNvPr id="72" name="Picture 3" descr="C:\Program Files (x86)\Microsoft Office\MEDIA\CAGCAT10\j0235319.wmf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8" y="5666999"/>
            <a:ext cx="1122411" cy="114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24"/>
          <p:cNvSpPr txBox="1">
            <a:spLocks noChangeArrowheads="1"/>
          </p:cNvSpPr>
          <p:nvPr/>
        </p:nvSpPr>
        <p:spPr bwMode="auto">
          <a:xfrm>
            <a:off x="7974132" y="5738073"/>
            <a:ext cx="8366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D</a:t>
            </a:r>
            <a:endParaRPr lang="en-US" sz="2400" b="1" dirty="0">
              <a:solidFill>
                <a:prstClr val="black"/>
              </a:solidFill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5622403" y="4263479"/>
            <a:ext cx="2189957" cy="65440"/>
          </a:xfrm>
          <a:prstGeom prst="straightConnector1">
            <a:avLst/>
          </a:prstGeom>
          <a:ln w="28575">
            <a:solidFill>
              <a:srgbClr val="FF0000"/>
            </a:solidFill>
            <a:prstDash val="lgDashDot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Callout 67"/>
          <p:cNvSpPr/>
          <p:nvPr/>
        </p:nvSpPr>
        <p:spPr>
          <a:xfrm>
            <a:off x="880680" y="476672"/>
            <a:ext cx="955016" cy="547971"/>
          </a:xfrm>
          <a:prstGeom prst="wedgeEllipseCallout">
            <a:avLst>
              <a:gd name="adj1" fmla="val -55283"/>
              <a:gd name="adj2" fmla="val 6250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1669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2" name="Picture 6" descr="C:\Users\Vorasith\AppData\Local\Microsoft\Windows\Temporary Internet Files\Content.IE5\23Z1ALAO\MC900324408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7146" y="3478148"/>
            <a:ext cx="982886" cy="91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12" descr="C:\Users\Vorasith\AppData\Local\Microsoft\Windows\Temporary Internet Files\Content.IE5\1JEFKWD7\MC900039242[1].wmf"/>
          <p:cNvPicPr>
            <a:picLocks noChangeAspect="1" noChangeArrowheads="1"/>
          </p:cNvPicPr>
          <p:nvPr/>
        </p:nvPicPr>
        <p:blipFill>
          <a:blip r:embed="rId9" cstate="print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805264"/>
            <a:ext cx="1097033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12" descr="C:\Users\Vorasith\AppData\Local\Microsoft\Windows\Temporary Internet Files\Content.IE5\1JEFKWD7\MC900039242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429000"/>
            <a:ext cx="1097033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6089956" y="4263479"/>
            <a:ext cx="642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907704" y="3748970"/>
            <a:ext cx="642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368861" y="3717032"/>
            <a:ext cx="642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355976" y="1936257"/>
            <a:ext cx="642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529663" y="3717032"/>
            <a:ext cx="642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" name="Picture 6" descr="C:\Users\Vorasith\AppData\Local\Microsoft\Windows\Temporary Internet Files\Content.IE5\23Z1ALAO\MC900324408[1].wmf"/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7146" y="5926420"/>
            <a:ext cx="982886" cy="91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65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th-TH" sz="4000" dirty="0"/>
              <a:t>ผู้ป่วยฉุกเฉินเร่งด่วนและ</a:t>
            </a:r>
            <a:r>
              <a:rPr lang="th-TH" sz="4000" dirty="0" smtClean="0"/>
              <a:t>วิกฤติ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th-TH" sz="4000" dirty="0" smtClean="0"/>
              <a:t>ที่</a:t>
            </a:r>
            <a:r>
              <a:rPr lang="th-TH" sz="4000" dirty="0"/>
              <a:t>ได้รับปฏิบัติการฉุกเฉินภายใน </a:t>
            </a:r>
            <a:r>
              <a:rPr lang="en-US" sz="4000" dirty="0"/>
              <a:t>10 </a:t>
            </a:r>
            <a:r>
              <a:rPr lang="th-TH" sz="4000" dirty="0" smtClean="0"/>
              <a:t>นาทีที่ได้รับแจ้งเหตุ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67630" y="1628800"/>
            <a:ext cx="5124450" cy="5114925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3851920" y="1628800"/>
            <a:ext cx="5124450" cy="5124450"/>
          </a:xfrm>
          <a:prstGeom prst="rect">
            <a:avLst/>
          </a:prstGeom>
          <a:ln>
            <a:noFill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904256" y="5229200"/>
            <a:ext cx="972000" cy="972000"/>
          </a:xfrm>
          <a:prstGeom prst="ellipse">
            <a:avLst/>
          </a:prstGeom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r>
              <a:rPr lang="en-US" sz="3200" dirty="0" smtClean="0">
                <a:solidFill>
                  <a:prstClr val="black"/>
                </a:solidFill>
              </a:rPr>
              <a:t>2557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243855" y="5229200"/>
            <a:ext cx="972000" cy="972000"/>
          </a:xfrm>
          <a:prstGeom prst="ellipse">
            <a:avLst/>
          </a:prstGeom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r>
              <a:rPr lang="en-US" sz="3200" dirty="0" smtClean="0">
                <a:solidFill>
                  <a:prstClr val="black"/>
                </a:solidFill>
              </a:rPr>
              <a:t>2556</a:t>
            </a:r>
          </a:p>
        </p:txBody>
      </p:sp>
    </p:spTree>
    <p:extLst>
      <p:ext uri="{BB962C8B-B14F-4D97-AF65-F5344CB8AC3E}">
        <p14:creationId xmlns:p14="http://schemas.microsoft.com/office/powerpoint/2010/main" val="233397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21135"/>
            <a:ext cx="6048672" cy="653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9143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1576"/>
            <a:ext cx="9144000" cy="2497344"/>
          </a:xfrm>
        </p:spPr>
        <p:txBody>
          <a:bodyPr/>
          <a:lstStyle/>
          <a:p>
            <a:r>
              <a:rPr lang="th-TH" sz="3600" dirty="0" smtClean="0"/>
              <a:t>เขต </a:t>
            </a:r>
            <a:r>
              <a:rPr lang="th-TH" sz="3600" dirty="0" err="1" smtClean="0"/>
              <a:t>สสจ</a:t>
            </a:r>
            <a:r>
              <a:rPr lang="th-TH" sz="3600" dirty="0" smtClean="0"/>
              <a:t>. รพ. บทบาท</a:t>
            </a:r>
            <a:r>
              <a:rPr lang="en-US" sz="3600" dirty="0" smtClean="0"/>
              <a:t>: </a:t>
            </a:r>
            <a:r>
              <a:rPr lang="th-TH" sz="3600" dirty="0" smtClean="0"/>
              <a:t/>
            </a:r>
            <a:br>
              <a:rPr lang="th-TH" sz="3600" dirty="0" smtClean="0"/>
            </a:br>
            <a:r>
              <a:rPr lang="th-TH" sz="3600" dirty="0" smtClean="0"/>
              <a:t>บริหารจัดการ นำเสนอข้อมูล</a:t>
            </a:r>
            <a:r>
              <a:rPr lang="en-US" sz="3600" dirty="0" smtClean="0"/>
              <a:t> </a:t>
            </a:r>
            <a:r>
              <a:rPr lang="th-TH" sz="3600" dirty="0"/>
              <a:t>จุด</a:t>
            </a:r>
            <a:r>
              <a:rPr lang="th-TH" sz="3600" dirty="0" smtClean="0"/>
              <a:t>เสี่ยง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th-TH" sz="3600" dirty="0"/>
              <a:t>ระบบสารสนเทศเชิงภูมิศาสตร์การบาดเจ็บ</a:t>
            </a:r>
            <a:br>
              <a:rPr lang="th-TH" sz="3600" dirty="0"/>
            </a:br>
            <a:r>
              <a:rPr lang="en-US" sz="3600" dirty="0"/>
              <a:t>Injury Mapping Information System (IMIS) </a:t>
            </a:r>
            <a:br>
              <a:rPr lang="en-US" sz="3600" dirty="0"/>
            </a:br>
            <a:r>
              <a:rPr lang="en-US" sz="3600" dirty="0" smtClean="0"/>
              <a:t>www.RISISthai.net/imis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137"/>
          <a:stretch/>
        </p:blipFill>
        <p:spPr>
          <a:xfrm>
            <a:off x="2844608" y="2830018"/>
            <a:ext cx="5543816" cy="383934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3" name="Picture 3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7" r="72666" b="26034"/>
          <a:stretch/>
        </p:blipFill>
        <p:spPr bwMode="auto">
          <a:xfrm>
            <a:off x="685458" y="2830018"/>
            <a:ext cx="2178050" cy="2860675"/>
          </a:xfrm>
          <a:prstGeom prst="rect">
            <a:avLst/>
          </a:prstGeom>
          <a:ln w="6350">
            <a:solidFill>
              <a:schemeClr val="bg1">
                <a:lumMod val="9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45" r="72937" b="7306"/>
          <a:stretch/>
        </p:blipFill>
        <p:spPr bwMode="auto">
          <a:xfrm>
            <a:off x="674663" y="5723317"/>
            <a:ext cx="2199640" cy="942340"/>
          </a:xfrm>
          <a:prstGeom prst="rect">
            <a:avLst/>
          </a:prstGeom>
          <a:ln w="6350">
            <a:solidFill>
              <a:schemeClr val="bg1">
                <a:lumMod val="9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59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1576"/>
            <a:ext cx="9144000" cy="1143000"/>
          </a:xfrm>
        </p:spPr>
        <p:txBody>
          <a:bodyPr/>
          <a:lstStyle/>
          <a:p>
            <a:r>
              <a:rPr lang="th-TH" dirty="0"/>
              <a:t>ส่วนกลาง </a:t>
            </a:r>
            <a:r>
              <a:rPr lang="th-TH" dirty="0" smtClean="0"/>
              <a:t>บทบาท</a:t>
            </a:r>
            <a:r>
              <a:rPr lang="en-US" dirty="0" smtClean="0"/>
              <a:t>: 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>พัฒนากลไกข้อมูล </a:t>
            </a:r>
            <a:r>
              <a:rPr lang="th-TH" dirty="0"/>
              <a:t>บาดเจ็บ </a:t>
            </a:r>
            <a:r>
              <a:rPr lang="en-US" dirty="0"/>
              <a:t>IS</a:t>
            </a:r>
            <a:r>
              <a:rPr lang="th-TH" dirty="0"/>
              <a:t> </a:t>
            </a:r>
            <a:r>
              <a:rPr lang="en-US" dirty="0"/>
              <a:t>/ 43 </a:t>
            </a:r>
            <a:r>
              <a:rPr lang="th-TH" dirty="0" smtClean="0"/>
              <a:t>แฟ้ม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6356350"/>
            <a:ext cx="2133600" cy="365125"/>
          </a:xfrm>
        </p:spPr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 bwMode="auto">
          <a:xfrm>
            <a:off x="809836" y="1484784"/>
            <a:ext cx="752432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3.bp.blogspot.com/-VTzBjitSH3A/URR2EkMmNtI/AAAAAAAAAqw/Gfb9KcNWOL4/s1600/43file_1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46" b="37809"/>
          <a:stretch/>
        </p:blipFill>
        <p:spPr bwMode="auto">
          <a:xfrm>
            <a:off x="1763688" y="4254170"/>
            <a:ext cx="5616624" cy="24871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p-Down Arrow 6"/>
          <p:cNvSpPr/>
          <p:nvPr/>
        </p:nvSpPr>
        <p:spPr>
          <a:xfrm>
            <a:off x="4410000" y="3522780"/>
            <a:ext cx="324000" cy="648000"/>
          </a:xfrm>
          <a:prstGeom prst="up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9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034" y="0"/>
            <a:ext cx="8446470" cy="685800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4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นโยบายเร่งด่วน</a:t>
            </a:r>
            <a:r>
              <a:rPr lang="en-US" dirty="0" smtClean="0"/>
              <a:t>/</a:t>
            </a:r>
            <a:r>
              <a:rPr lang="th-TH" dirty="0" smtClean="0"/>
              <a:t>เน้นหนัก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565466"/>
            <a:ext cx="9168811" cy="536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107504" y="5229200"/>
            <a:ext cx="9036496" cy="158417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4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อำเภอ บทบาท</a:t>
            </a:r>
            <a:r>
              <a:rPr lang="en-US" dirty="0" smtClean="0"/>
              <a:t>: 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>บริหารจัดการ นำเสนอข้อมูล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th-TH" i="1" dirty="0" smtClean="0">
                <a:solidFill>
                  <a:schemeClr val="bg1">
                    <a:lumMod val="65000"/>
                  </a:schemeClr>
                </a:solidFill>
              </a:rPr>
              <a:t>ตาย 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</a:rPr>
              <a:t>3 </a:t>
            </a:r>
            <a:r>
              <a:rPr lang="th-TH" i="1" dirty="0" smtClean="0">
                <a:solidFill>
                  <a:schemeClr val="bg1">
                    <a:lumMod val="65000"/>
                  </a:schemeClr>
                </a:solidFill>
              </a:rPr>
              <a:t>ฐาน</a:t>
            </a:r>
          </a:p>
          <a:p>
            <a:pPr marL="514350" indent="-514350">
              <a:buFont typeface="+mj-lt"/>
              <a:buAutoNum type="arabicPeriod"/>
            </a:pPr>
            <a:r>
              <a:rPr lang="th-TH" i="1" dirty="0" smtClean="0">
                <a:solidFill>
                  <a:schemeClr val="bg1">
                    <a:lumMod val="65000"/>
                  </a:schemeClr>
                </a:solidFill>
              </a:rPr>
              <a:t>สอบสวน 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</a:rPr>
              <a:t>case</a:t>
            </a:r>
            <a:endParaRPr lang="th-TH" i="1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i="1" dirty="0" smtClean="0">
                <a:solidFill>
                  <a:schemeClr val="bg1">
                    <a:lumMod val="65000"/>
                  </a:schemeClr>
                </a:solidFill>
              </a:rPr>
              <a:t>จุดเสี่ยง</a:t>
            </a:r>
          </a:p>
          <a:p>
            <a:pPr marL="514350" indent="-514350">
              <a:buFont typeface="+mj-lt"/>
              <a:buAutoNum type="arabicPeriod"/>
            </a:pPr>
            <a:r>
              <a:rPr lang="th-TH" dirty="0" smtClean="0"/>
              <a:t>พฤติกรรมเสี่ยง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8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A44CEB6F-E210-40D5-B01F-48814737EDAB}" type="slidenum">
              <a:rPr lang="en-US" sz="1400">
                <a:solidFill>
                  <a:srgbClr val="000000"/>
                </a:solidFill>
                <a:latin typeface="Arial" pitchFamily="34" charset="0"/>
                <a:cs typeface="Angsana New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th-TH" sz="1400">
              <a:solidFill>
                <a:srgbClr val="000000"/>
              </a:solidFill>
              <a:latin typeface="Arial" pitchFamily="34" charset="0"/>
              <a:cs typeface="Angsana New"/>
            </a:endParaRP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pPr eaLnBrk="1" hangingPunct="1"/>
            <a:r>
              <a:rPr lang="th-TH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การดื่มแอลกอฮอล์ การไม่สวมหมวก </a:t>
            </a: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จำแนกช่วง</a:t>
            </a:r>
            <a:r>
              <a:rPr lang="th-TH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อายุ </a:t>
            </a:r>
          </a:p>
        </p:txBody>
      </p:sp>
      <p:pic>
        <p:nvPicPr>
          <p:cNvPr id="43012" name="Picture 2" descr="http://k4ds.psu.ac.th/~isis/gph_inj_dea_alcohol_hat?date_start=&amp;date_end=&amp;part=9&amp;hosp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974725"/>
            <a:ext cx="9150350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83294-9D55-475D-AD51-0ECC490156F1}" type="slidenum">
              <a:rPr lang="en-US">
                <a:solidFill>
                  <a:srgbClr val="000000"/>
                </a:solidFill>
              </a:rPr>
              <a:pPr>
                <a:defRPr/>
              </a:pPr>
              <a:t>75</a:t>
            </a:fld>
            <a:endParaRPr lang="th-TH">
              <a:solidFill>
                <a:srgbClr val="000000"/>
              </a:solidFill>
            </a:endParaRPr>
          </a:p>
        </p:txBody>
      </p:sp>
      <p:sp>
        <p:nvSpPr>
          <p:cNvPr id="43014" name="Oval 7"/>
          <p:cNvSpPr>
            <a:spLocks noChangeArrowheads="1"/>
          </p:cNvSpPr>
          <p:nvPr/>
        </p:nvSpPr>
        <p:spPr bwMode="auto">
          <a:xfrm rot="-5400000">
            <a:off x="-96319" y="4538501"/>
            <a:ext cx="2154560" cy="655638"/>
          </a:xfrm>
          <a:prstGeom prst="ellips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Cordia New" pitchFamily="34" charset="-34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 rot="-5400000">
            <a:off x="5256448" y="4681946"/>
            <a:ext cx="2023046" cy="655638"/>
          </a:xfrm>
          <a:prstGeom prst="ellips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54758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ssets.knowledge.allianz.com/img/3_car_shutterstock_q_47719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698"/>
            <a:ext cx="9144000" cy="687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0417C-1B1C-4D06-BC37-159B7FCB715D}" type="slidenum">
              <a:rPr lang="en-US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pPr>
                <a:defRPr/>
              </a:pPr>
              <a:t>76</a:t>
            </a:fld>
            <a:endParaRPr lang="th-TH">
              <a:solidFill>
                <a:srgbClr val="00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051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484784"/>
            <a:ext cx="9144000" cy="2755900"/>
          </a:xfrm>
        </p:spPr>
        <p:txBody>
          <a:bodyPr/>
          <a:lstStyle/>
          <a:p>
            <a:pPr eaLnBrk="1" hangingPunct="1"/>
            <a:r>
              <a:rPr lang="th-TH" sz="4800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ระบบสารสนเทศการเฝ้าระวังการบาดเจ็บ</a:t>
            </a:r>
            <a:br>
              <a:rPr lang="th-TH" sz="4800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en-US" b="1" dirty="0" smtClean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</a:t>
            </a:r>
            <a:r>
              <a:rPr lang="th-TH" b="1" dirty="0" err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njury</a:t>
            </a:r>
            <a:r>
              <a:rPr lang="th-TH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</a:t>
            </a:r>
            <a:r>
              <a:rPr lang="th-TH" b="1" dirty="0" err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urveillance</a:t>
            </a:r>
            <a:r>
              <a:rPr lang="th-TH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Information</a:t>
            </a:r>
            <a:r>
              <a:rPr lang="th-TH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b="1" dirty="0" err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System</a:t>
            </a:r>
            <a:r>
              <a:rPr lang="th-TH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(</a:t>
            </a:r>
            <a:r>
              <a:rPr lang="en-US" b="1" dirty="0" smtClean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IS</a:t>
            </a:r>
            <a:r>
              <a:rPr lang="th-TH" b="1" dirty="0" smtClean="0">
                <a:solidFill>
                  <a:schemeClr val="bg1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</a:t>
            </a:r>
            <a:r>
              <a:rPr lang="en-US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S</a:t>
            </a:r>
            <a:r>
              <a:rPr lang="th-TH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  <a:r>
              <a:rPr lang="en-US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en-US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(URL: K4DS.org/</a:t>
            </a:r>
            <a:r>
              <a:rPr lang="en-US" b="1" dirty="0" err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isis</a:t>
            </a:r>
            <a:r>
              <a:rPr lang="en-US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  <a:r>
              <a:rPr lang="th-TH" sz="4800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4800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en-US" sz="3600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3600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endParaRPr lang="th-TH" sz="3600" b="1" dirty="0" smtClean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0" y="5013176"/>
            <a:ext cx="9144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th-TH" sz="3200" b="1" dirty="0" smtClean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ดร.นพ.</a:t>
            </a:r>
            <a:r>
              <a:rPr lang="en-US" sz="3200" b="1" dirty="0" smtClean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3200" b="1" dirty="0" err="1" smtClean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วร</a:t>
            </a:r>
            <a:r>
              <a:rPr lang="th-TH" sz="3200" b="1" dirty="0" smtClean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สิทธิ์ ศรศรีวิชัย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th-TH" sz="3200" b="1" dirty="0" smtClean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ชญานิษฐ์ เพ็ชรรัตน์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th-TH" sz="3200" b="1" dirty="0" smtClean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มูลนิธิสุขภาพภาคใต้</a:t>
            </a:r>
            <a:r>
              <a:rPr lang="th-TH" sz="4800" b="1" dirty="0" smtClean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6686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  <p:bldP spid="205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BCE268-613B-49E7-82DF-F14204CD6E31}" type="slidenum">
              <a:rPr lang="en-US">
                <a:solidFill>
                  <a:srgbClr val="000000"/>
                </a:solidFill>
              </a:rPr>
              <a:pPr>
                <a:defRPr/>
              </a:pPr>
              <a:t>77</a:t>
            </a:fld>
            <a:endParaRPr lang="th-TH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 smtClean="0"/>
          </a:p>
        </p:txBody>
      </p:sp>
      <p:sp>
        <p:nvSpPr>
          <p:cNvPr id="11269" name="Rectangle 2"/>
          <p:cNvSpPr>
            <a:spLocks noChangeArrowheads="1"/>
          </p:cNvSpPr>
          <p:nvPr/>
        </p:nvSpPr>
        <p:spPr bwMode="auto">
          <a:xfrm>
            <a:off x="0" y="404664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5400" b="1" dirty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ระบบสารสนเทศการเฝ้าระวังการบาดเจ็บ</a:t>
            </a:r>
            <a:r>
              <a:rPr lang="th-TH" sz="4400" b="1" dirty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4400" b="1" dirty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en-US" sz="4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</a:t>
            </a:r>
            <a:r>
              <a:rPr lang="th-TH" sz="4400" b="1" dirty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njury </a:t>
            </a:r>
            <a:r>
              <a:rPr lang="en-US" sz="4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</a:t>
            </a:r>
            <a:r>
              <a:rPr lang="th-TH" sz="4400" b="1" dirty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urveillance </a:t>
            </a:r>
            <a:r>
              <a:rPr lang="en-US" sz="4400" b="1" dirty="0">
                <a:solidFill>
                  <a:srgbClr val="80808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Information</a:t>
            </a:r>
            <a:r>
              <a:rPr lang="th-TH" sz="4400" b="1" dirty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System (</a:t>
            </a:r>
            <a:r>
              <a:rPr lang="en-US" sz="4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IS</a:t>
            </a:r>
            <a:r>
              <a:rPr lang="th-TH" sz="4400" b="1" dirty="0">
                <a:solidFill>
                  <a:srgbClr val="80808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</a:t>
            </a:r>
            <a:r>
              <a:rPr lang="en-US" sz="4400" b="1" dirty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</a:t>
            </a:r>
            <a:r>
              <a:rPr lang="th-TH" sz="4400" b="1" dirty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  <a:br>
              <a:rPr lang="th-TH" sz="4400" b="1" dirty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4400" b="1" dirty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(URL: K4DS.org/</a:t>
            </a:r>
            <a:r>
              <a:rPr lang="en-US" sz="2800" dirty="0" err="1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isis</a:t>
            </a:r>
            <a:r>
              <a:rPr lang="en-US" sz="2800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  <a:endParaRPr lang="th-TH" sz="2800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127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876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th-TH" b="1" dirty="0" smtClean="0"/>
              <a:t>การบาดเจ็บที่ศีรษะ จำแนกรพ. </a:t>
            </a:r>
            <a:r>
              <a:rPr lang="en-US" b="1" dirty="0" smtClean="0"/>
              <a:t>2556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804F95-CDA0-47A6-909C-6E7D521221B0}" type="slidenum">
              <a:rPr lang="en-US" smtClean="0"/>
              <a:pPr>
                <a:defRPr/>
              </a:pPr>
              <a:t>78</a:t>
            </a:fld>
            <a:endParaRPr lang="th-TH" dirty="0"/>
          </a:p>
        </p:txBody>
      </p:sp>
      <p:pic>
        <p:nvPicPr>
          <p:cNvPr id="3074" name="Picture 2" descr="http://k4ds.psu.ac.th/~isis/gph_headinjury?date_start=01/01/2556&amp;date_end=31/12/2556&amp;part=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9384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40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804F95-CDA0-47A6-909C-6E7D521221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79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55064"/>
            <a:ext cx="9180512" cy="694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9752" y="6381328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2554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56176" y="6381328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2555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878904" y="-27384"/>
            <a:ext cx="8229600" cy="7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marL="0" lvl="1"/>
            <a:r>
              <a:rPr lang="th-TH" altLang="en-US" sz="2800" b="1" kern="0" dirty="0" smtClean="0">
                <a:solidFill>
                  <a:srgbClr val="1F497D"/>
                </a:solidFill>
              </a:rPr>
              <a:t>อัตราการจับปรับ </a:t>
            </a:r>
            <a:r>
              <a:rPr lang="en-US" altLang="en-US" sz="2800" b="1" kern="0" dirty="0" smtClean="0">
                <a:solidFill>
                  <a:srgbClr val="1F497D"/>
                </a:solidFill>
              </a:rPr>
              <a:t> </a:t>
            </a:r>
            <a:r>
              <a:rPr lang="th-TH" altLang="en-US" sz="2800" b="1" kern="0" dirty="0" smtClean="0">
                <a:solidFill>
                  <a:srgbClr val="1F497D"/>
                </a:solidFill>
              </a:rPr>
              <a:t>ร้อยละการสวมหมวก และการบาดเจ็บที่ศีรษะ จ.ภูเก็ต</a:t>
            </a:r>
            <a:endParaRPr lang="en-US" sz="5400" b="1" kern="0" dirty="0">
              <a:solidFill>
                <a:prstClr val="black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000628" y="4854646"/>
            <a:ext cx="1709936" cy="938471"/>
          </a:xfrm>
          <a:prstGeom prst="wedgeRoundRectCallout">
            <a:avLst>
              <a:gd name="adj1" fmla="val 57610"/>
              <a:gd name="adj2" fmla="val 9310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h-TH" sz="2400" b="1" dirty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รณรงค์หมวก</a:t>
            </a:r>
          </a:p>
          <a:p>
            <a:pPr algn="ctr"/>
            <a:r>
              <a:rPr lang="th-TH" sz="2400" b="1" dirty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เข้มข้นทั้งจังหวัด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796136" y="3154920"/>
            <a:ext cx="648072" cy="489542"/>
          </a:xfrm>
          <a:prstGeom prst="wedgeRoundRectCallout">
            <a:avLst>
              <a:gd name="adj1" fmla="val -41876"/>
              <a:gd name="adj2" fmla="val 9464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IS</a:t>
            </a:r>
            <a:endParaRPr lang="th-TH" sz="2400" b="1" dirty="0">
              <a:solidFill>
                <a:prstClr val="white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3707904" y="4624389"/>
            <a:ext cx="648072" cy="489542"/>
          </a:xfrm>
          <a:prstGeom prst="wedgeRoundRectCallout">
            <a:avLst>
              <a:gd name="adj1" fmla="val -41876"/>
              <a:gd name="adj2" fmla="val 9464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h-TH" sz="2400" b="1" dirty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ตร.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4441936" y="563194"/>
            <a:ext cx="1512168" cy="489542"/>
          </a:xfrm>
          <a:prstGeom prst="wedgeRoundRectCallout">
            <a:avLst>
              <a:gd name="adj1" fmla="val -41876"/>
              <a:gd name="adj2" fmla="val 9464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h-TH" sz="2400" b="1" dirty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สำรวจ </a:t>
            </a:r>
            <a:r>
              <a:rPr lang="en-US" sz="2400" b="1" dirty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CCTV</a:t>
            </a:r>
            <a:endParaRPr lang="th-TH" sz="2400" b="1" dirty="0">
              <a:solidFill>
                <a:prstClr val="white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6750496" y="4909773"/>
            <a:ext cx="1349896" cy="938471"/>
          </a:xfrm>
          <a:prstGeom prst="wedgeRoundRectCallout">
            <a:avLst>
              <a:gd name="adj1" fmla="val -51553"/>
              <a:gd name="adj2" fmla="val 8846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h-TH" sz="2400" b="1" dirty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สภาพปกติ</a:t>
            </a:r>
          </a:p>
        </p:txBody>
      </p:sp>
    </p:spTree>
    <p:extLst>
      <p:ext uri="{BB962C8B-B14F-4D97-AF65-F5344CB8AC3E}">
        <p14:creationId xmlns:p14="http://schemas.microsoft.com/office/powerpoint/2010/main" val="261415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5338"/>
            <a:ext cx="6624736" cy="66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877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th-TH" b="1" dirty="0" smtClean="0"/>
              <a:t>การบาดเจ็บที่ศีรษะ จำแนกรพ. </a:t>
            </a:r>
            <a:r>
              <a:rPr lang="en-US" b="1" dirty="0" smtClean="0"/>
              <a:t>2556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804F95-CDA0-47A6-909C-6E7D521221B0}" type="slidenum">
              <a:rPr lang="en-US" smtClean="0"/>
              <a:pPr>
                <a:defRPr/>
              </a:pPr>
              <a:t>80</a:t>
            </a:fld>
            <a:endParaRPr lang="th-TH" dirty="0"/>
          </a:p>
        </p:txBody>
      </p:sp>
      <p:pic>
        <p:nvPicPr>
          <p:cNvPr id="3074" name="Picture 2" descr="http://k4ds.psu.ac.th/~isis/gph_headinjury?date_start=01/01/2556&amp;date_end=31/12/2556&amp;part=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9384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68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539552" y="620688"/>
            <a:ext cx="8117054" cy="6120000"/>
            <a:chOff x="-19886" y="-27384"/>
            <a:chExt cx="9073008" cy="6840759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91" t="9564" r="32750" b="12026"/>
            <a:stretch/>
          </p:blipFill>
          <p:spPr bwMode="auto">
            <a:xfrm>
              <a:off x="5364907" y="-27384"/>
              <a:ext cx="3688215" cy="6840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กลุ่ม 4"/>
            <p:cNvGrpSpPr/>
            <p:nvPr/>
          </p:nvGrpSpPr>
          <p:grpSpPr>
            <a:xfrm>
              <a:off x="-19886" y="16304"/>
              <a:ext cx="8216134" cy="6789004"/>
              <a:chOff x="179512" y="230948"/>
              <a:chExt cx="8020512" cy="6574614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394" t="12500" r="32399" b="8730"/>
              <a:stretch/>
            </p:blipFill>
            <p:spPr bwMode="auto">
              <a:xfrm>
                <a:off x="179512" y="230948"/>
                <a:ext cx="3593682" cy="65746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093" t="42329" r="31578" b="36080"/>
              <a:stretch/>
            </p:blipFill>
            <p:spPr bwMode="auto">
              <a:xfrm>
                <a:off x="3660870" y="4420732"/>
                <a:ext cx="1800200" cy="1931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ลูกศรลง 1"/>
              <p:cNvSpPr/>
              <p:nvPr/>
            </p:nvSpPr>
            <p:spPr>
              <a:xfrm rot="2787872">
                <a:off x="3250487" y="2553383"/>
                <a:ext cx="859420" cy="1613320"/>
              </a:xfrm>
              <a:prstGeom prst="downArrow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th-TH" b="1" spc="-150" dirty="0" smtClean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เฉพาะผู้ขับขี่</a:t>
                </a:r>
                <a:endParaRPr lang="th-TH" b="1" spc="-15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6" name="ลูกศรลง 5"/>
              <p:cNvSpPr/>
              <p:nvPr/>
            </p:nvSpPr>
            <p:spPr>
              <a:xfrm rot="18351651">
                <a:off x="4500125" y="943558"/>
                <a:ext cx="859420" cy="1861144"/>
              </a:xfrm>
              <a:prstGeom prst="downArrow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vert" rtlCol="0" anchor="ctr"/>
              <a:lstStyle/>
              <a:p>
                <a:pPr algn="ctr"/>
                <a:r>
                  <a:rPr lang="th-TH" b="1" spc="-150" dirty="0" smtClean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เฉพาะผู้โดยสาร</a:t>
                </a:r>
                <a:endParaRPr lang="th-TH" b="1" spc="-15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" name="สี่เหลี่ยมผืนผ้า 3"/>
              <p:cNvSpPr/>
              <p:nvPr/>
            </p:nvSpPr>
            <p:spPr>
              <a:xfrm>
                <a:off x="1835696" y="4797152"/>
                <a:ext cx="963728" cy="9361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สี่เหลี่ยมผืนผ้า 9"/>
              <p:cNvSpPr/>
              <p:nvPr/>
            </p:nvSpPr>
            <p:spPr>
              <a:xfrm>
                <a:off x="7236296" y="4725144"/>
                <a:ext cx="963728" cy="10081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5" name="สี่เหลี่ยมผืนผ้า 1"/>
          <p:cNvSpPr/>
          <p:nvPr/>
        </p:nvSpPr>
        <p:spPr>
          <a:xfrm>
            <a:off x="0" y="5715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spc="-150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การสำรวจการสวมหมวก</a:t>
            </a:r>
            <a:r>
              <a:rPr lang="th-TH" sz="4800" b="1" spc="-150" dirty="0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นิรภัย </a:t>
            </a:r>
            <a:r>
              <a:rPr lang="en-US" sz="4800" b="1" dirty="0" err="1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thaiROADS</a:t>
            </a:r>
            <a:endParaRPr lang="th-TH" sz="4800" dirty="0">
              <a:solidFill>
                <a:prstClr val="black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6418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" y="274638"/>
            <a:ext cx="9143488" cy="1143000"/>
          </a:xfrm>
        </p:spPr>
        <p:txBody>
          <a:bodyPr/>
          <a:lstStyle/>
          <a:p>
            <a:r>
              <a:rPr lang="th-TH" dirty="0" smtClean="0"/>
              <a:t>สถิติคดี</a:t>
            </a:r>
            <a:r>
              <a:rPr lang="th-TH" dirty="0"/>
              <a:t>อุบัติเหตุ</a:t>
            </a:r>
            <a:r>
              <a:rPr lang="th-TH" dirty="0" smtClean="0"/>
              <a:t>จราจร</a:t>
            </a:r>
            <a:r>
              <a:rPr lang="en-US" dirty="0" smtClean="0"/>
              <a:t> </a:t>
            </a:r>
            <a:r>
              <a:rPr lang="th-TH" dirty="0" err="1" smtClean="0"/>
              <a:t>สตช</a:t>
            </a:r>
            <a:r>
              <a:rPr lang="th-TH" dirty="0" smtClean="0"/>
              <a:t>.</a:t>
            </a:r>
            <a:r>
              <a:rPr lang="en-US" dirty="0" smtClean="0"/>
              <a:t> </a:t>
            </a:r>
            <a:r>
              <a:rPr lang="en-US" sz="3600" dirty="0" smtClean="0"/>
              <a:t>http://service.nso.go.th/nso/web/statseries/statse</a:t>
            </a:r>
            <a:r>
              <a:rPr lang="en-US" sz="3600" dirty="0"/>
              <a:t>ries21.html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" y="17418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1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อำเภอ บทบาท</a:t>
            </a:r>
            <a:r>
              <a:rPr lang="en-US" dirty="0" smtClean="0"/>
              <a:t>: 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>ดำเนินการ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th-TH" dirty="0" smtClean="0"/>
              <a:t>มาตรการองค์กร</a:t>
            </a:r>
          </a:p>
          <a:p>
            <a:pPr marL="514350" indent="-514350">
              <a:buFont typeface="+mj-lt"/>
              <a:buAutoNum type="arabicPeriod"/>
            </a:pPr>
            <a:r>
              <a:rPr lang="th-TH" dirty="0" smtClean="0"/>
              <a:t>ด่านชุมชน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5ABE6-128E-449E-9420-02D7B9722443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5" name="ตัวยึดเนื้อหา 8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533400" y="3827462"/>
          <a:ext cx="3672000" cy="3030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ตัวยึดเนื้อหา 20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3347864" y="1198563"/>
          <a:ext cx="3810000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ตัวยึดเนื้อหา 9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4876800" y="3827463"/>
          <a:ext cx="3672000" cy="230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ตัวยึดข้อความ 5"/>
          <p:cNvSpPr>
            <a:spLocks noGrp="1"/>
          </p:cNvSpPr>
          <p:nvPr>
            <p:ph type="body" idx="4294967295"/>
          </p:nvPr>
        </p:nvSpPr>
        <p:spPr bwMode="auto">
          <a:xfrm rot="-1475827">
            <a:off x="150008" y="1943878"/>
            <a:ext cx="3034471" cy="864000"/>
          </a:xfrm>
          <a:prstGeom prst="rect">
            <a:avLst/>
          </a:prstGeom>
          <a:noFill/>
          <a:ln w="9525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ts val="2000"/>
              <a:buNone/>
              <a:tabLst/>
            </a:pPr>
            <a:r>
              <a:rPr lang="th-TH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คน</a:t>
            </a:r>
            <a:r>
              <a:rPr kumimoji="0" lang="th-TH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ไทย 68.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kumimoji="0" lang="th-TH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7812360" y="4559006"/>
            <a:ext cx="1296144" cy="936104"/>
          </a:xfrm>
          <a:prstGeom prst="wedgeEllipseCallout">
            <a:avLst>
              <a:gd name="adj1" fmla="val -53026"/>
              <a:gd name="adj2" fmla="val 6241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h-TH" sz="2400" b="1" dirty="0" smtClean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ต่างด้าว </a:t>
            </a:r>
            <a:endParaRPr lang="en-US" sz="2400" b="1" dirty="0" smtClean="0">
              <a:solidFill>
                <a:prstClr val="white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1 </a:t>
            </a:r>
            <a:r>
              <a:rPr lang="th-TH" sz="2400" b="1" dirty="0" smtClean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ใน </a:t>
            </a:r>
            <a:r>
              <a:rPr lang="en-US" sz="2400" b="1" dirty="0" smtClean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7</a:t>
            </a:r>
            <a:endParaRPr lang="en-US" sz="2400" b="1" dirty="0">
              <a:solidFill>
                <a:prstClr val="white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3779912" y="3933056"/>
            <a:ext cx="1728192" cy="864096"/>
          </a:xfrm>
          <a:prstGeom prst="wedgeEllipseCallout">
            <a:avLst>
              <a:gd name="adj1" fmla="val -54141"/>
              <a:gd name="adj2" fmla="val 58246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92500" lnSpcReduction="10000"/>
          </a:bodyPr>
          <a:lstStyle/>
          <a:p>
            <a:pPr algn="ctr"/>
            <a:r>
              <a:rPr lang="th-TH" sz="2400" b="1" dirty="0" smtClean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นักท่องเที่ยวครึ่งหนึ่ง</a:t>
            </a:r>
          </a:p>
        </p:txBody>
      </p:sp>
      <p:sp>
        <p:nvSpPr>
          <p:cNvPr id="17" name="Title 3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>
            <a:noAutofit/>
          </a:bodyPr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th-TH" sz="3600" dirty="0" smtClean="0">
                <a:ea typeface="Tahoma" pitchFamily="34" charset="0"/>
              </a:rPr>
              <a:t>ใคร</a:t>
            </a:r>
            <a:r>
              <a:rPr lang="en-US" sz="3600" dirty="0" smtClean="0">
                <a:ea typeface="Tahoma" pitchFamily="34" charset="0"/>
              </a:rPr>
              <a:t> </a:t>
            </a:r>
            <a:r>
              <a:rPr lang="en-US" sz="3600" dirty="0">
                <a:ea typeface="Tahoma" pitchFamily="34" charset="0"/>
              </a:rPr>
              <a:t>(Person)</a:t>
            </a:r>
            <a:r>
              <a:rPr lang="th-TH" sz="3600" dirty="0">
                <a:ea typeface="Tahoma" pitchFamily="34" charset="0"/>
              </a:rPr>
              <a:t> ที่</a:t>
            </a:r>
            <a:r>
              <a:rPr lang="th-TH" sz="3600" dirty="0" smtClean="0">
                <a:ea typeface="Tahoma" pitchFamily="34" charset="0"/>
              </a:rPr>
              <a:t>ไหน</a:t>
            </a:r>
            <a:r>
              <a:rPr lang="en-US" sz="3600" dirty="0" smtClean="0">
                <a:ea typeface="Tahoma" pitchFamily="34" charset="0"/>
              </a:rPr>
              <a:t> </a:t>
            </a:r>
            <a:r>
              <a:rPr lang="en-US" sz="3600" dirty="0">
                <a:ea typeface="Tahoma" pitchFamily="34" charset="0"/>
              </a:rPr>
              <a:t>(Place) </a:t>
            </a:r>
            <a:r>
              <a:rPr lang="th-TH" sz="3600" dirty="0" smtClean="0">
                <a:ea typeface="Tahoma" pitchFamily="34" charset="0"/>
              </a:rPr>
              <a:t>เมื่อไหร่</a:t>
            </a:r>
            <a:r>
              <a:rPr lang="en-US" sz="3600" dirty="0" smtClean="0">
                <a:ea typeface="Tahoma" pitchFamily="34" charset="0"/>
              </a:rPr>
              <a:t> </a:t>
            </a:r>
            <a:r>
              <a:rPr lang="en-US" sz="3600" dirty="0">
                <a:ea typeface="Tahoma" pitchFamily="34" charset="0"/>
              </a:rPr>
              <a:t>(Time) </a:t>
            </a:r>
            <a:r>
              <a:rPr lang="en-US" sz="3600" dirty="0"/>
              <a:t>-&gt; </a:t>
            </a:r>
            <a:r>
              <a:rPr lang="th-TH" sz="3600" dirty="0"/>
              <a:t>มาตรการ</a:t>
            </a:r>
            <a:r>
              <a:rPr lang="th-TH" sz="3600" dirty="0" smtClean="0"/>
              <a:t>ชุมชน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b="0" dirty="0">
              <a:solidFill>
                <a:srgbClr val="C00000"/>
              </a:solidFill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4881413" y="1556792"/>
            <a:ext cx="1728192" cy="936104"/>
          </a:xfrm>
          <a:prstGeom prst="wedgeEllipseCallout">
            <a:avLst>
              <a:gd name="adj1" fmla="val -65913"/>
              <a:gd name="adj2" fmla="val 5322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h-TH" sz="2400" b="1" dirty="0" smtClean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คนไทย</a:t>
            </a:r>
          </a:p>
          <a:p>
            <a:pPr algn="ctr"/>
            <a:r>
              <a:rPr lang="th-TH" sz="2400" b="1" dirty="0" smtClean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เป็นส่วนใหญ่</a:t>
            </a:r>
            <a:endParaRPr lang="en-US" sz="2400" b="1" dirty="0">
              <a:solidFill>
                <a:prstClr val="white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6950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Graphic spid="21" grpId="0">
        <p:bldAsOne/>
      </p:bldGraphic>
      <p:bldGraphic spid="10" grpId="0">
        <p:bldAsOne/>
      </p:bldGraphic>
      <p:bldP spid="2" grpId="0" animBg="1"/>
      <p:bldP spid="12" grpId="0" animBg="1"/>
      <p:bldP spid="1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ยึดข้อความ 5"/>
          <p:cNvSpPr>
            <a:spLocks noGrp="1"/>
          </p:cNvSpPr>
          <p:nvPr>
            <p:ph type="body" idx="1"/>
          </p:nvPr>
        </p:nvSpPr>
        <p:spPr>
          <a:xfrm>
            <a:off x="152400" y="6248400"/>
            <a:ext cx="4572000" cy="334963"/>
          </a:xfrm>
        </p:spPr>
        <p:txBody>
          <a:bodyPr>
            <a:normAutofit/>
          </a:bodyPr>
          <a:lstStyle/>
          <a:p>
            <a:pPr marL="228600" indent="-182563" algn="ctr" eaLnBrk="1" fontAlgn="auto" hangingPunct="1">
              <a:spcAft>
                <a:spcPts val="0"/>
              </a:spcAft>
              <a:buFont typeface="Georgia" pitchFamily="18" charset="0"/>
              <a:buChar char="*"/>
              <a:defRPr/>
            </a:pP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อัตราการดื่มฯ </a:t>
            </a: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43.0</a:t>
            </a:r>
            <a:r>
              <a:rPr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%</a:t>
            </a: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 เวลา 00.00-07.59 น</a:t>
            </a:r>
            <a:r>
              <a:rPr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.</a:t>
            </a:r>
            <a:endParaRPr lang="th-TH" sz="1400" b="1" dirty="0">
              <a:solidFill>
                <a:schemeClr val="accent5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>
            <a:noAutofit/>
          </a:bodyPr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th-TH" sz="3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ใคร (</a:t>
            </a:r>
            <a:r>
              <a:rPr lang="en-US" sz="3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Person) </a:t>
            </a:r>
            <a:r>
              <a:rPr lang="th-TH" sz="3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ที่ไหน (</a:t>
            </a:r>
            <a:r>
              <a:rPr lang="en-US" sz="3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Place) </a:t>
            </a:r>
            <a:r>
              <a:rPr lang="th-TH" sz="3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เมื่อไหร่ (</a:t>
            </a:r>
            <a:r>
              <a:rPr lang="en-US" sz="3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Time) -&gt; </a:t>
            </a:r>
            <a:r>
              <a:rPr lang="th-TH" sz="3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มาตรการ</a:t>
            </a:r>
            <a:r>
              <a:rPr lang="th-TH" sz="3600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ชุมชน</a:t>
            </a:r>
            <a:r>
              <a:rPr lang="en-US" sz="3600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3600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endParaRPr lang="en-US" sz="36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8" name="ตัวยึดข้อความ 5"/>
          <p:cNvSpPr>
            <a:spLocks noGrp="1"/>
          </p:cNvSpPr>
          <p:nvPr>
            <p:ph type="body" idx="1"/>
          </p:nvPr>
        </p:nvSpPr>
        <p:spPr>
          <a:xfrm>
            <a:off x="4572000" y="6172200"/>
            <a:ext cx="4267200" cy="411163"/>
          </a:xfrm>
        </p:spPr>
        <p:txBody>
          <a:bodyPr>
            <a:normAutofit/>
          </a:bodyPr>
          <a:lstStyle/>
          <a:p>
            <a:pPr marL="228600" indent="-182563" algn="ctr" eaLnBrk="1" fontAlgn="auto" hangingPunct="1">
              <a:spcAft>
                <a:spcPts val="0"/>
              </a:spcAft>
              <a:buFont typeface="Georgia" pitchFamily="18" charset="0"/>
              <a:buChar char="*"/>
              <a:defRPr/>
            </a:pP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อัตราการดื่มฯ </a:t>
            </a: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26.7</a:t>
            </a:r>
            <a:r>
              <a:rPr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%</a:t>
            </a: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เวลา 2.00-2.59 น</a:t>
            </a:r>
            <a:r>
              <a:rPr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.</a:t>
            </a:r>
            <a:endParaRPr lang="th-TH" sz="1400" b="1" dirty="0">
              <a:solidFill>
                <a:schemeClr val="accent5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1" name="ตัวยึดข้อความ 5"/>
          <p:cNvSpPr>
            <a:spLocks noGrp="1"/>
          </p:cNvSpPr>
          <p:nvPr>
            <p:ph type="body" idx="1"/>
          </p:nvPr>
        </p:nvSpPr>
        <p:spPr>
          <a:xfrm>
            <a:off x="2207840" y="3352800"/>
            <a:ext cx="6324600" cy="411163"/>
          </a:xfrm>
        </p:spPr>
        <p:txBody>
          <a:bodyPr>
            <a:normAutofit/>
          </a:bodyPr>
          <a:lstStyle/>
          <a:p>
            <a:pPr marL="228600" indent="-182563" algn="ctr" eaLnBrk="1" fontAlgn="auto" hangingPunct="1">
              <a:spcAft>
                <a:spcPts val="0"/>
              </a:spcAft>
              <a:buFont typeface="Georgia" pitchFamily="18" charset="0"/>
              <a:buChar char="*"/>
              <a:defRPr/>
            </a:pP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อัตราการดื่มฯ </a:t>
            </a: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42.1 </a:t>
            </a:r>
            <a:r>
              <a:rPr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%</a:t>
            </a: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เวลา </a:t>
            </a: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16.00-1</a:t>
            </a:r>
            <a:r>
              <a:rPr lang="en-US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7</a:t>
            </a: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.</a:t>
            </a:r>
            <a:r>
              <a:rPr lang="en-US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59</a:t>
            </a:r>
            <a:r>
              <a:rPr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&amp;</a:t>
            </a: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22.00 -</a:t>
            </a: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01.</a:t>
            </a:r>
            <a:r>
              <a:rPr lang="en-US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59</a:t>
            </a: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น</a:t>
            </a:r>
            <a:r>
              <a:rPr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.</a:t>
            </a:r>
            <a:endParaRPr lang="th-TH" sz="1400" b="1" dirty="0">
              <a:solidFill>
                <a:schemeClr val="accent5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22" name="ตัวยึดเนื้อหา 21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3166864" y="857746"/>
          <a:ext cx="4495800" cy="264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วงรี 24"/>
          <p:cNvSpPr/>
          <p:nvPr/>
        </p:nvSpPr>
        <p:spPr>
          <a:xfrm>
            <a:off x="7067341" y="2157795"/>
            <a:ext cx="654968" cy="5052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28" name="วงรี 27"/>
          <p:cNvSpPr/>
          <p:nvPr/>
        </p:nvSpPr>
        <p:spPr>
          <a:xfrm>
            <a:off x="5956778" y="2276872"/>
            <a:ext cx="593576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graphicFrame>
        <p:nvGraphicFramePr>
          <p:cNvPr id="32" name="ตัวยึดเนื้อหา 31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716206" y="3773116"/>
          <a:ext cx="4191000" cy="2647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ตัวยึดเนื้อหา 33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09600" y="3736540"/>
          <a:ext cx="4038600" cy="2511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ตัวยึดข้อความ 5"/>
          <p:cNvSpPr>
            <a:spLocks noGrp="1"/>
          </p:cNvSpPr>
          <p:nvPr>
            <p:ph type="body" idx="1"/>
          </p:nvPr>
        </p:nvSpPr>
        <p:spPr>
          <a:xfrm rot="19986837">
            <a:off x="109664" y="1500987"/>
            <a:ext cx="3638411" cy="864000"/>
          </a:xfrm>
          <a:ln>
            <a:solidFill>
              <a:srgbClr val="FF0000"/>
            </a:solidFill>
            <a:prstDash val="dash"/>
          </a:ln>
        </p:spPr>
        <p:txBody>
          <a:bodyPr anchor="ctr" anchorCtr="0">
            <a:noAutofit/>
          </a:bodyPr>
          <a:lstStyle/>
          <a:p>
            <a:pPr marL="46037" algn="ctr" eaLnBrk="1" fontAlgn="auto" hangingPunct="1">
              <a:spcAft>
                <a:spcPts val="0"/>
              </a:spcAft>
              <a:defRPr/>
            </a:pPr>
            <a:r>
              <a:rPr lang="th-TH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ดื่มแอ</a:t>
            </a:r>
            <a:r>
              <a:rPr lang="th-TH" sz="2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ลกอฮอล์ </a:t>
            </a:r>
            <a:r>
              <a:rPr lang="th-TH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38 </a:t>
            </a:r>
            <a:r>
              <a:rPr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  <a:endParaRPr lang="en-US" sz="2800" b="1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7308304" y="1052736"/>
            <a:ext cx="1584176" cy="936104"/>
          </a:xfrm>
          <a:prstGeom prst="wedgeEllipseCallout">
            <a:avLst>
              <a:gd name="adj1" fmla="val -31976"/>
              <a:gd name="adj2" fmla="val 8368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h-TH" sz="2800" b="1" dirty="0" smtClean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เย็นกับดึก</a:t>
            </a:r>
            <a:endParaRPr lang="en-US" sz="2800" b="1" dirty="0">
              <a:solidFill>
                <a:prstClr val="white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4" name="วงรี 23"/>
          <p:cNvSpPr/>
          <p:nvPr/>
        </p:nvSpPr>
        <p:spPr>
          <a:xfrm>
            <a:off x="539552" y="4426634"/>
            <a:ext cx="1586136" cy="9465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23" name="วงรี 22"/>
          <p:cNvSpPr/>
          <p:nvPr/>
        </p:nvSpPr>
        <p:spPr>
          <a:xfrm>
            <a:off x="5004048" y="4989731"/>
            <a:ext cx="504056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35496" y="3228606"/>
            <a:ext cx="1800200" cy="936104"/>
          </a:xfrm>
          <a:prstGeom prst="wedgeEllipseCallout">
            <a:avLst>
              <a:gd name="adj1" fmla="val 26922"/>
              <a:gd name="adj2" fmla="val 101185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h-TH" sz="2800" b="1" dirty="0" smtClean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ดึกยันสว่าง</a:t>
            </a:r>
            <a:endParaRPr lang="en-US" sz="2800" b="1" dirty="0">
              <a:solidFill>
                <a:prstClr val="white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4552387" y="4149080"/>
            <a:ext cx="922784" cy="704131"/>
          </a:xfrm>
          <a:prstGeom prst="wedgeEllipseCallout">
            <a:avLst>
              <a:gd name="adj1" fmla="val 20787"/>
              <a:gd name="adj2" fmla="val 9367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h-TH" sz="2800" b="1" dirty="0" smtClean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ดึก</a:t>
            </a:r>
            <a:endParaRPr lang="en-US" sz="2800" b="1" dirty="0">
              <a:solidFill>
                <a:prstClr val="white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806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8" grpId="0" build="p"/>
      <p:bldP spid="21" grpId="0" build="p"/>
      <p:bldGraphic spid="22" grpId="0">
        <p:bldAsOne/>
      </p:bldGraphic>
      <p:bldP spid="25" grpId="0" animBg="1"/>
      <p:bldP spid="28" grpId="0" animBg="1"/>
      <p:bldGraphic spid="32" grpId="0">
        <p:bldAsOne/>
      </p:bldGraphic>
      <p:bldGraphic spid="34" grpId="0">
        <p:bldAsOne/>
      </p:bldGraphic>
      <p:bldP spid="14" grpId="0" animBg="1"/>
      <p:bldP spid="24" grpId="0" animBg="1"/>
      <p:bldP spid="23" grpId="0" animBg="1"/>
      <p:bldP spid="16" grpId="0" animBg="1"/>
      <p:bldP spid="1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6B4604-72D9-40D5-9E49-FED66BAC011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23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driving_01"/>
          <p:cNvPicPr>
            <a:picLocks noChangeAspect="1" noChangeArrowheads="1"/>
          </p:cNvPicPr>
          <p:nvPr/>
        </p:nvPicPr>
        <p:blipFill>
          <a:blip r:embed="rId2">
            <a:lum bright="52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itle 3"/>
          <p:cNvSpPr>
            <a:spLocks noGrp="1"/>
          </p:cNvSpPr>
          <p:nvPr>
            <p:ph type="ctrTitle"/>
          </p:nvPr>
        </p:nvSpPr>
        <p:spPr>
          <a:xfrm>
            <a:off x="0" y="2348880"/>
            <a:ext cx="9144000" cy="1470025"/>
          </a:xfrm>
        </p:spPr>
        <p:txBody>
          <a:bodyPr/>
          <a:lstStyle/>
          <a:p>
            <a:r>
              <a:rPr lang="th-TH" sz="3600" b="1" dirty="0">
                <a:latin typeface="Browallia New" pitchFamily="34" charset="-34"/>
                <a:cs typeface="Browallia New" pitchFamily="34" charset="-34"/>
              </a:rPr>
              <a:t>แผนงานระบบข้อมูลข่าวสารเพื่อความปลอดภัยทางถนน</a:t>
            </a:r>
            <a:br>
              <a:rPr lang="th-TH" sz="3600" b="1" dirty="0">
                <a:latin typeface="Browallia New" pitchFamily="34" charset="-34"/>
                <a:cs typeface="Browallia New" pitchFamily="34" charset="-34"/>
              </a:rPr>
            </a:br>
            <a:r>
              <a:rPr lang="en-US" sz="3600" b="1" dirty="0">
                <a:latin typeface="Browallia New" pitchFamily="34" charset="-34"/>
                <a:cs typeface="Browallia New" pitchFamily="34" charset="-34"/>
              </a:rPr>
              <a:t>Road Safety Information System Program </a:t>
            </a:r>
            <a:r>
              <a:rPr lang="en-US" sz="3600" b="1" dirty="0" smtClean="0">
                <a:latin typeface="Browallia New" pitchFamily="34" charset="-34"/>
                <a:cs typeface="Browallia New" pitchFamily="34" charset="-34"/>
              </a:rPr>
              <a:t>(</a:t>
            </a:r>
            <a:r>
              <a:rPr lang="en-US" sz="3600" b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RS</a:t>
            </a:r>
            <a:r>
              <a:rPr lang="en-US" sz="3600" b="1" dirty="0" smtClean="0">
                <a:solidFill>
                  <a:schemeClr val="bg1">
                    <a:lumMod val="65000"/>
                  </a:schemeClr>
                </a:solidFill>
                <a:latin typeface="Browallia New" pitchFamily="34" charset="-34"/>
                <a:cs typeface="Browallia New" pitchFamily="34" charset="-34"/>
              </a:rPr>
              <a:t>I</a:t>
            </a:r>
            <a:r>
              <a:rPr lang="en-US" sz="3600" b="1" dirty="0" smtClean="0">
                <a:latin typeface="Browallia New" pitchFamily="34" charset="-34"/>
                <a:cs typeface="Browallia New" pitchFamily="34" charset="-34"/>
              </a:rPr>
              <a:t>S)</a:t>
            </a:r>
            <a:endParaRPr lang="en-US" sz="3600" b="1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4149080"/>
            <a:ext cx="9144000" cy="1752600"/>
          </a:xfrm>
        </p:spPr>
        <p:txBody>
          <a:bodyPr rtlCol="0">
            <a:noAutofit/>
          </a:bodyPr>
          <a:lstStyle/>
          <a:p>
            <a:pPr fontAlgn="auto">
              <a:lnSpc>
                <a:spcPts val="28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2800" b="1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ดร. นพ. วรสิทธิ์ ศรศรี</a:t>
            </a:r>
            <a:r>
              <a:rPr lang="th-TH" sz="2800" b="1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วิชัย</a:t>
            </a:r>
            <a:endParaRPr lang="en-US" sz="2800" b="1" dirty="0" smtClean="0">
              <a:solidFill>
                <a:schemeClr val="tx1"/>
              </a:solidFill>
              <a:latin typeface="Browallia New" pitchFamily="34" charset="-34"/>
              <a:cs typeface="Browallia New" pitchFamily="34" charset="-34"/>
            </a:endParaRPr>
          </a:p>
          <a:p>
            <a:pPr fontAlgn="auto">
              <a:lnSpc>
                <a:spcPts val="2800"/>
              </a:lnSpc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Edward McNeil </a:t>
            </a:r>
          </a:p>
          <a:p>
            <a:pPr fontAlgn="auto">
              <a:lnSpc>
                <a:spcPts val="2800"/>
              </a:lnSpc>
              <a:spcAft>
                <a:spcPts val="0"/>
              </a:spcAft>
              <a:defRPr/>
            </a:pPr>
            <a:r>
              <a:rPr lang="th-TH" sz="2800" b="1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ชญา</a:t>
            </a:r>
            <a:r>
              <a:rPr lang="th-TH" sz="2800" b="1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นิษฐ์ เพ็ชร</a:t>
            </a:r>
            <a:r>
              <a:rPr lang="th-TH" sz="2800" b="1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รัตน์</a:t>
            </a:r>
            <a:endParaRPr lang="en-US" sz="2800" dirty="0" smtClean="0">
              <a:solidFill>
                <a:schemeClr val="tx1"/>
              </a:solidFill>
              <a:latin typeface="Browallia New" pitchFamily="34" charset="-34"/>
              <a:cs typeface="Browallia New" pitchFamily="34" charset="-34"/>
            </a:endParaRPr>
          </a:p>
          <a:p>
            <a:pPr fontAlgn="auto">
              <a:lnSpc>
                <a:spcPts val="2800"/>
              </a:lnSpc>
              <a:spcAft>
                <a:spcPts val="0"/>
              </a:spcAft>
              <a:defRPr/>
            </a:pPr>
            <a:endParaRPr lang="en-US" sz="2800" dirty="0" smtClean="0">
              <a:solidFill>
                <a:schemeClr val="tx1"/>
              </a:solidFill>
              <a:latin typeface="Browallia New" pitchFamily="34" charset="-34"/>
              <a:cs typeface="Browallia New" pitchFamily="34" charset="-34"/>
            </a:endParaRPr>
          </a:p>
          <a:p>
            <a:pPr fontAlgn="auto">
              <a:lnSpc>
                <a:spcPts val="28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2800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มูลนิธิสุขภาพภาคใต้</a:t>
            </a:r>
          </a:p>
          <a:p>
            <a:pPr fontAlgn="auto">
              <a:lnSpc>
                <a:spcPts val="28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2800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ศูนย์วิชาการเพื่อความปลอดภัยทางถนน</a:t>
            </a:r>
            <a:endParaRPr lang="en-US" sz="2800" dirty="0">
              <a:solidFill>
                <a:schemeClr val="tx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13" name="Picture 9" descr="logo_13_fina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5D7D8"/>
              </a:clrFrom>
              <a:clrTo>
                <a:srgbClr val="D5D7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885" y="222177"/>
            <a:ext cx="7921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D:\Document\My Pictures\Pictures\Com\7ColorWhee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2531" y="222258"/>
            <a:ext cx="801077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"/>
          <p:cNvSpPr txBox="1"/>
          <p:nvPr/>
        </p:nvSpPr>
        <p:spPr>
          <a:xfrm>
            <a:off x="1567815" y="3140075"/>
            <a:ext cx="3322108" cy="577850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>
              <a:lnSpc>
                <a:spcPts val="1800"/>
              </a:lnSpc>
              <a:spcAft>
                <a:spcPts val="0"/>
              </a:spcAft>
            </a:pPr>
            <a:r>
              <a:rPr lang="th-TH" sz="1600" kern="1200">
                <a:solidFill>
                  <a:srgbClr val="808080"/>
                </a:solidFill>
                <a:effectLst/>
                <a:latin typeface="Angsana New"/>
                <a:ea typeface="Calibri" panose="020F0502020204030204" pitchFamily="34" charset="0"/>
                <a:cs typeface="Browallia New" panose="020B0604020202020204" pitchFamily="34" charset="-34"/>
              </a:rPr>
              <a:t>แผนงานระบบข้อมูลข่าวสารเพื่อความปลอดภัยทางถนน</a:t>
            </a:r>
            <a:br>
              <a:rPr lang="th-TH" sz="1600" kern="1200">
                <a:solidFill>
                  <a:srgbClr val="808080"/>
                </a:solidFill>
                <a:effectLst/>
                <a:latin typeface="Angsana New"/>
                <a:ea typeface="Calibri" panose="020F0502020204030204" pitchFamily="34" charset="0"/>
                <a:cs typeface="Browallia New" panose="020B0604020202020204" pitchFamily="34" charset="-34"/>
              </a:rPr>
            </a:br>
            <a:r>
              <a:rPr lang="en-US" sz="1400" kern="1200">
                <a:solidFill>
                  <a:srgbClr val="808080"/>
                </a:solidFill>
                <a:effectLst/>
                <a:latin typeface="Browallia New" panose="020B0604020202020204" pitchFamily="34" charset="-34"/>
                <a:ea typeface="Calibri" panose="020F0502020204030204" pitchFamily="34" charset="0"/>
              </a:rPr>
              <a:t>Road Safety Information System (RSIS): www.RSISthai.net </a:t>
            </a:r>
            <a:r>
              <a:rPr lang="th-TH" sz="1600" kern="1200">
                <a:solidFill>
                  <a:srgbClr val="808080"/>
                </a:solidFill>
                <a:effectLst/>
                <a:latin typeface="Angsana New"/>
                <a:ea typeface="Calibri" panose="020F0502020204030204" pitchFamily="34" charset="0"/>
                <a:cs typeface="Browallia New" panose="020B0604020202020204" pitchFamily="34" charset="-34"/>
              </a:rPr>
              <a:t> </a:t>
            </a:r>
            <a:endParaRPr lang="en-US" sz="1600">
              <a:effectLst/>
              <a:latin typeface="Angsana New"/>
              <a:ea typeface="Calibri" panose="020F0502020204030204" pitchFamily="34" charset="0"/>
            </a:endParaRPr>
          </a:p>
        </p:txBody>
      </p:sp>
      <p:pic>
        <p:nvPicPr>
          <p:cNvPr id="18" name="Picture 17" descr="E:\Project\RTIIS\LOGO\สสส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2160" y="225858"/>
            <a:ext cx="1133271" cy="784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 descr="E:\Project\RTIIS\LOGO\ศวปถ2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1680" y="225858"/>
            <a:ext cx="1831468" cy="784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 descr="E:\Project\RTIIS\LOGO\logo MOPH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233058"/>
            <a:ext cx="766660" cy="77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65640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744" r="17320"/>
          <a:stretch/>
        </p:blipFill>
        <p:spPr>
          <a:xfrm>
            <a:off x="0" y="-120657"/>
            <a:ext cx="9114673" cy="765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2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834" r="17212"/>
          <a:stretch/>
        </p:blipFill>
        <p:spPr>
          <a:xfrm>
            <a:off x="4801" y="-121164"/>
            <a:ext cx="9168341" cy="770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6292"/>
            <a:ext cx="7704856" cy="623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7651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90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744" r="17320"/>
          <a:stretch/>
        </p:blipFill>
        <p:spPr>
          <a:xfrm>
            <a:off x="-45167" y="-99392"/>
            <a:ext cx="9189167" cy="772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4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138" r="17713"/>
          <a:stretch/>
        </p:blipFill>
        <p:spPr>
          <a:xfrm>
            <a:off x="1069" y="-964999"/>
            <a:ext cx="9142931" cy="7774709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851920" y="404664"/>
            <a:ext cx="3672408" cy="1656184"/>
          </a:xfrm>
          <a:prstGeom prst="wedgeEllipseCallout">
            <a:avLst>
              <a:gd name="adj1" fmla="val -50006"/>
              <a:gd name="adj2" fmla="val 63379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www.RSISthai.net</a:t>
            </a:r>
            <a:endParaRPr lang="en-US" sz="3600" b="1" dirty="0">
              <a:solidFill>
                <a:prstClr val="white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431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58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latin typeface="Browallia New" pitchFamily="34" charset="-34"/>
                <a:cs typeface="Browallia New" pitchFamily="34" charset="-34"/>
              </a:rPr>
              <a:t>แผนงานระบบข้อมูลข่าวสารเพื่อความปลอดภัยทางถนน</a:t>
            </a:r>
            <a:br>
              <a:rPr lang="th-TH" b="1" dirty="0" smtClean="0">
                <a:latin typeface="Browallia New" pitchFamily="34" charset="-34"/>
                <a:cs typeface="Browallia New" pitchFamily="34" charset="-34"/>
              </a:rPr>
            </a:br>
            <a:r>
              <a:rPr lang="en-US" b="1" dirty="0" smtClean="0">
                <a:latin typeface="Browallia New" pitchFamily="34" charset="-34"/>
                <a:cs typeface="Browallia New" pitchFamily="34" charset="-34"/>
              </a:rPr>
              <a:t>Road Safety Information System Program (</a:t>
            </a:r>
            <a:r>
              <a:rPr lang="en-US" b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RS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Browallia New" pitchFamily="34" charset="-34"/>
                <a:cs typeface="Browallia New" pitchFamily="34" charset="-34"/>
              </a:rPr>
              <a:t>I</a:t>
            </a:r>
            <a:r>
              <a:rPr lang="en-US" b="1" dirty="0" smtClean="0">
                <a:latin typeface="Browallia New" pitchFamily="34" charset="-34"/>
                <a:cs typeface="Browallia New" pitchFamily="34" charset="-34"/>
              </a:rPr>
              <a:t>S)</a:t>
            </a:r>
            <a:br>
              <a:rPr lang="en-US" b="1" dirty="0" smtClean="0">
                <a:latin typeface="Browallia New" pitchFamily="34" charset="-34"/>
                <a:cs typeface="Browallia New" pitchFamily="34" charset="-34"/>
              </a:rPr>
            </a:br>
            <a:r>
              <a:rPr lang="en-US" sz="5300" dirty="0" smtClean="0"/>
              <a:t>www.</a:t>
            </a:r>
            <a:r>
              <a:rPr lang="en-US" sz="5300" dirty="0" smtClean="0">
                <a:solidFill>
                  <a:srgbClr val="FF0000"/>
                </a:solidFill>
              </a:rPr>
              <a:t>RS</a:t>
            </a:r>
            <a:r>
              <a:rPr lang="en-US" sz="5300" dirty="0" smtClean="0">
                <a:solidFill>
                  <a:schemeClr val="bg1">
                    <a:lumMod val="65000"/>
                  </a:schemeClr>
                </a:solidFill>
              </a:rPr>
              <a:t>I</a:t>
            </a:r>
            <a:r>
              <a:rPr lang="en-US" sz="5300" dirty="0" smtClean="0"/>
              <a:t>Sthai.net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7624"/>
            <a:ext cx="9144000" cy="525780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RSIS </a:t>
            </a:r>
            <a:r>
              <a:rPr lang="en-US" dirty="0" smtClean="0">
                <a:hlinkClick r:id="rId2"/>
              </a:rPr>
              <a:t>www.RSISthai.net</a:t>
            </a:r>
            <a:endParaRPr lang="en-US" b="1" dirty="0" smtClean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lvl="1"/>
            <a:r>
              <a:rPr lang="en-US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1) </a:t>
            </a:r>
            <a:r>
              <a:rPr lang="th-TH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แหล่งข้อมูล</a:t>
            </a:r>
            <a:r>
              <a:rPr lang="en-US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dirty="0"/>
              <a:t>รายละเอียด </a:t>
            </a:r>
            <a:r>
              <a:rPr lang="en-US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2) </a:t>
            </a:r>
            <a:r>
              <a:rPr lang="th-TH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คู่มือพี่เลี้ยงจังหวัด</a:t>
            </a:r>
            <a:r>
              <a:rPr lang="en-US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dirty="0" smtClean="0"/>
              <a:t>เอกสาร </a:t>
            </a:r>
            <a:r>
              <a:rPr lang="en-US" dirty="0"/>
              <a:t>Workshop</a:t>
            </a:r>
            <a:r>
              <a:rPr lang="th-TH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3) </a:t>
            </a:r>
            <a:r>
              <a:rPr lang="th-TH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เครื่องมือ</a:t>
            </a:r>
            <a:r>
              <a:rPr lang="en-US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การจัดการ วิเคราะห์ข้อมูล </a:t>
            </a:r>
            <a:r>
              <a:rPr lang="en-US" dirty="0"/>
              <a:t>4</a:t>
            </a:r>
            <a:r>
              <a:rPr lang="en-US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) </a:t>
            </a:r>
            <a:r>
              <a:rPr lang="th-TH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ตัวอย่างการนำไปใช้ประโยชน์ </a:t>
            </a:r>
            <a:endParaRPr lang="en-US" dirty="0" smtClean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ISIS </a:t>
            </a:r>
            <a:r>
              <a:rPr lang="th-TH" b="1" dirty="0"/>
              <a:t>ระบบสารสนเทศการเฝ้าระวังการ</a:t>
            </a:r>
            <a:r>
              <a:rPr lang="th-TH" b="1" dirty="0" smtClean="0"/>
              <a:t>บาดเจ็บ</a:t>
            </a:r>
            <a:r>
              <a:rPr lang="en-US" b="1" dirty="0" smtClean="0"/>
              <a:t> </a:t>
            </a:r>
            <a:r>
              <a:rPr lang="en-US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en-US" b="1" dirty="0" smtClean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IS</a:t>
            </a:r>
            <a:r>
              <a:rPr lang="th-TH" b="1" dirty="0" smtClean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Online</a:t>
            </a:r>
            <a:r>
              <a:rPr lang="th-TH" b="1" dirty="0" smtClean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  <a:r>
              <a:rPr lang="en-US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: </a:t>
            </a:r>
            <a:r>
              <a:rPr lang="en-US" dirty="0" smtClean="0">
                <a:hlinkClick r:id="rId3"/>
              </a:rPr>
              <a:t>www.RSISthai.net/isis</a:t>
            </a:r>
            <a:endParaRPr lang="en-US" dirty="0" smtClean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ข้อมูลตาย </a:t>
            </a:r>
            <a:r>
              <a:rPr lang="en-US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3 </a:t>
            </a:r>
            <a:r>
              <a:rPr lang="th-TH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ฐาน</a:t>
            </a:r>
          </a:p>
          <a:p>
            <a:pPr lvl="1"/>
            <a:r>
              <a:rPr lang="th-TH" b="1" dirty="0"/>
              <a:t>เครื่องมือเชื่อมโยงข้อมูลตาย </a:t>
            </a:r>
            <a:r>
              <a:rPr lang="en-US" b="1" dirty="0"/>
              <a:t>3 </a:t>
            </a:r>
            <a:r>
              <a:rPr lang="th-TH" b="1" dirty="0" smtClean="0"/>
              <a:t>ฐาน</a:t>
            </a:r>
            <a:r>
              <a:rPr lang="en-US" b="1" dirty="0" smtClean="0"/>
              <a:t>:</a:t>
            </a:r>
            <a:r>
              <a:rPr lang="th-TH" sz="3000" b="1" dirty="0" smtClean="0"/>
              <a:t> </a:t>
            </a:r>
            <a:r>
              <a:rPr lang="en-US" dirty="0" smtClean="0">
                <a:hlinkClick r:id="rId4"/>
              </a:rPr>
              <a:t>www.RSISthai.net/</a:t>
            </a:r>
            <a:r>
              <a:rPr lang="en-US" sz="3000" dirty="0" smtClean="0">
                <a:hlinkClick r:id="rId4"/>
              </a:rPr>
              <a:t>rsdb</a:t>
            </a:r>
            <a:r>
              <a:rPr lang="en-US" sz="3000" dirty="0" smtClean="0">
                <a:hlinkClick r:id="rId5"/>
              </a:rPr>
              <a:t>  </a:t>
            </a:r>
            <a:endParaRPr lang="en-US" sz="3000" dirty="0"/>
          </a:p>
          <a:p>
            <a:pPr lvl="1"/>
            <a:r>
              <a:rPr lang="th-TH" sz="3000" b="1" dirty="0"/>
              <a:t>ระบบสารสนเทศ</a:t>
            </a:r>
            <a:r>
              <a:rPr lang="th-TH" sz="3000" b="1" dirty="0" smtClean="0"/>
              <a:t>การเสียชีวิต</a:t>
            </a:r>
            <a:r>
              <a:rPr lang="en-US" sz="3000" b="1" dirty="0" smtClean="0"/>
              <a:t>:</a:t>
            </a:r>
            <a:r>
              <a:rPr lang="th-TH" sz="3000" b="1" dirty="0" smtClean="0"/>
              <a:t> </a:t>
            </a:r>
            <a:r>
              <a:rPr lang="en-US" dirty="0" smtClean="0">
                <a:hlinkClick r:id="rId6"/>
              </a:rPr>
              <a:t>www.RSISthai.net</a:t>
            </a:r>
            <a:r>
              <a:rPr lang="en-US" sz="3000" dirty="0" smtClean="0">
                <a:hlinkClick r:id="rId6"/>
              </a:rPr>
              <a:t>/rsda</a:t>
            </a:r>
            <a:r>
              <a:rPr lang="en-US" sz="3000" dirty="0" smtClean="0">
                <a:hlinkClick r:id="rId5"/>
              </a:rPr>
              <a:t>  </a:t>
            </a:r>
            <a:endParaRPr lang="en-US" sz="3000" dirty="0" smtClean="0"/>
          </a:p>
          <a:p>
            <a:pPr marL="571500" indent="-514350">
              <a:buFont typeface="+mj-lt"/>
              <a:buAutoNum type="arabicPeriod"/>
            </a:pPr>
            <a:r>
              <a:rPr lang="th-TH" b="1" dirty="0" smtClean="0"/>
              <a:t>จุดเสี่ยง </a:t>
            </a:r>
            <a:r>
              <a:rPr lang="en-US" b="1" dirty="0" smtClean="0"/>
              <a:t>IMIS </a:t>
            </a:r>
            <a:r>
              <a:rPr lang="th-TH" b="1" dirty="0" smtClean="0"/>
              <a:t>ระบบ</a:t>
            </a:r>
            <a:r>
              <a:rPr lang="th-TH" b="1" dirty="0"/>
              <a:t>สารสนเทศเชิงภูมิศาสตร์การ</a:t>
            </a:r>
            <a:r>
              <a:rPr lang="th-TH" b="1" dirty="0" smtClean="0"/>
              <a:t>บาดเจ็บ: </a:t>
            </a:r>
            <a:r>
              <a:rPr lang="en-US" dirty="0" smtClean="0">
                <a:hlinkClick r:id="rId7"/>
              </a:rPr>
              <a:t>www.RSISthai.net/imis</a:t>
            </a:r>
            <a:r>
              <a:rPr lang="en-US" dirty="0" smtClean="0"/>
              <a:t> </a:t>
            </a:r>
            <a:r>
              <a:rPr lang="en-US" b="1" dirty="0" smtClean="0"/>
              <a:t> 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3400" b="1" dirty="0"/>
              <a:t>Email</a:t>
            </a:r>
            <a:r>
              <a:rPr lang="en-US" sz="3400" dirty="0"/>
              <a:t>: </a:t>
            </a:r>
            <a:r>
              <a:rPr lang="en-US" sz="3400" dirty="0">
                <a:hlinkClick r:id="rId8"/>
              </a:rPr>
              <a:t>rsisthai@gmail.com</a:t>
            </a:r>
            <a:endParaRPr lang="th-TH" b="1" dirty="0"/>
          </a:p>
          <a:p>
            <a:pPr marL="571500" indent="-514350">
              <a:buFont typeface="+mj-lt"/>
              <a:buAutoNum type="arabicPeriod"/>
            </a:pPr>
            <a:r>
              <a:rPr lang="en-US" sz="3400" b="1" dirty="0" smtClean="0"/>
              <a:t>Facebook</a:t>
            </a:r>
            <a:r>
              <a:rPr lang="en-US" sz="34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: </a:t>
            </a:r>
            <a:r>
              <a:rPr lang="en-US" sz="3400" dirty="0"/>
              <a:t>RSIS </a:t>
            </a:r>
            <a:r>
              <a:rPr lang="en-US" sz="3400" dirty="0" smtClean="0">
                <a:hlinkClick r:id="rId9"/>
              </a:rPr>
              <a:t>www.facebook.com/groups/459606950787546/</a:t>
            </a:r>
            <a:r>
              <a:rPr lang="en-US" sz="3400" dirty="0" smtClean="0"/>
              <a:t> </a:t>
            </a:r>
            <a:endParaRPr lang="en-US" sz="3400" dirty="0" smtClean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571500" indent="-514350">
              <a:buFont typeface="+mj-lt"/>
              <a:buAutoNum type="arabicPeriod"/>
            </a:pPr>
            <a:r>
              <a:rPr lang="en-US" sz="3400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Line group</a:t>
            </a:r>
            <a:r>
              <a:rPr lang="en-US" sz="34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: </a:t>
            </a:r>
            <a:r>
              <a:rPr lang="en-US" sz="3400" dirty="0" err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RSISThai</a:t>
            </a:r>
            <a:r>
              <a:rPr lang="en-US" sz="34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u="sng" dirty="0">
                <a:hlinkClick r:id="rId10"/>
              </a:rPr>
              <a:t>http://</a:t>
            </a:r>
            <a:r>
              <a:rPr lang="en-US" u="sng" dirty="0" smtClean="0">
                <a:hlinkClick r:id="rId10"/>
              </a:rPr>
              <a:t>line.me/R/ti/g/87g53zZKHq</a:t>
            </a:r>
            <a:endParaRPr lang="en-US" sz="3400" dirty="0" smtClean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37337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7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E9F4-59B0-47CA-A25C-D3C0FEC02C2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75" r="11527" b="3879"/>
          <a:stretch/>
        </p:blipFill>
        <p:spPr bwMode="auto">
          <a:xfrm>
            <a:off x="-900320" y="0"/>
            <a:ext cx="10080832" cy="687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79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908720"/>
            <a:ext cx="6480720" cy="537214"/>
          </a:xfrm>
        </p:spPr>
        <p:txBody>
          <a:bodyPr>
            <a:noAutofit/>
          </a:bodyPr>
          <a:lstStyle/>
          <a:p>
            <a:pPr algn="ctr"/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งานบันดาลใจ </a:t>
            </a:r>
            <a:r>
              <a:rPr lang="en-US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= </a:t>
            </a:r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ใจบันดาลงาน</a:t>
            </a:r>
            <a:endParaRPr lang="en-US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2636912"/>
            <a:ext cx="6997888" cy="27386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latin typeface="Quark" panose="02000000000000000000" pitchFamily="50" charset="0"/>
                <a:cs typeface="Quark" panose="02000000000000000000" pitchFamily="50" charset="0"/>
              </a:rPr>
              <a:t>“</a:t>
            </a:r>
            <a:r>
              <a:rPr lang="th-TH" sz="3600" dirty="0">
                <a:latin typeface="Quark" panose="02000000000000000000" pitchFamily="50" charset="0"/>
                <a:cs typeface="Quark" panose="02000000000000000000" pitchFamily="50" charset="0"/>
              </a:rPr>
              <a:t>ปัจจัยของแรงบันดาลใจที่ไม่ท้อถอย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3200" dirty="0">
                <a:latin typeface="Quark" panose="02000000000000000000" pitchFamily="50" charset="0"/>
                <a:cs typeface="Quark" panose="02000000000000000000" pitchFamily="50" charset="0"/>
              </a:rPr>
              <a:t>Autonomous</a:t>
            </a:r>
            <a:r>
              <a:rPr lang="th-TH" sz="3200" dirty="0">
                <a:latin typeface="Quark" panose="02000000000000000000" pitchFamily="50" charset="0"/>
                <a:cs typeface="Quark" panose="02000000000000000000" pitchFamily="50" charset="0"/>
              </a:rPr>
              <a:t> การมีอำนาจในการเลือกสิ่งที่จะทำ</a:t>
            </a:r>
            <a:endParaRPr lang="en-US" sz="3200" dirty="0">
              <a:latin typeface="Quark" panose="02000000000000000000" pitchFamily="50" charset="0"/>
              <a:cs typeface="Quark" panose="02000000000000000000" pitchFamily="50" charset="0"/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3200" dirty="0">
                <a:latin typeface="Quark" panose="02000000000000000000" pitchFamily="50" charset="0"/>
                <a:cs typeface="Quark" panose="02000000000000000000" pitchFamily="50" charset="0"/>
              </a:rPr>
              <a:t>Purpose </a:t>
            </a:r>
            <a:r>
              <a:rPr lang="th-TH" sz="3200" dirty="0">
                <a:latin typeface="Quark" panose="02000000000000000000" pitchFamily="50" charset="0"/>
                <a:cs typeface="Quark" panose="02000000000000000000" pitchFamily="50" charset="0"/>
              </a:rPr>
              <a:t>การมีเป้าหมายที่ยิ่งใหญ่</a:t>
            </a:r>
            <a:endParaRPr lang="en-US" sz="3200" dirty="0">
              <a:latin typeface="Quark" panose="02000000000000000000" pitchFamily="50" charset="0"/>
              <a:cs typeface="Quark" panose="02000000000000000000" pitchFamily="50" charset="0"/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3200" dirty="0">
                <a:latin typeface="Quark" panose="02000000000000000000" pitchFamily="50" charset="0"/>
                <a:cs typeface="Quark" panose="02000000000000000000" pitchFamily="50" charset="0"/>
              </a:rPr>
              <a:t>Mastery</a:t>
            </a:r>
            <a:r>
              <a:rPr lang="th-TH" sz="3200" dirty="0">
                <a:latin typeface="Quark" panose="02000000000000000000" pitchFamily="50" charset="0"/>
                <a:cs typeface="Quark" panose="02000000000000000000" pitchFamily="50" charset="0"/>
              </a:rPr>
              <a:t> การยกระดับความสามารถของตน</a:t>
            </a:r>
            <a:r>
              <a:rPr lang="en-US" sz="3200" dirty="0">
                <a:latin typeface="Quark" panose="02000000000000000000" pitchFamily="50" charset="0"/>
                <a:cs typeface="Quark" panose="02000000000000000000" pitchFamily="50" charset="0"/>
              </a:rPr>
              <a:t>”</a:t>
            </a:r>
            <a:endParaRPr lang="th-TH" sz="3200" dirty="0">
              <a:latin typeface="Quark" panose="02000000000000000000" pitchFamily="50" charset="0"/>
              <a:cs typeface="Quark" panose="02000000000000000000" pitchFamily="50" charset="0"/>
            </a:endParaRPr>
          </a:p>
          <a:p>
            <a:pPr marL="0" indent="0" algn="r">
              <a:buNone/>
            </a:pPr>
            <a:r>
              <a:rPr lang="en-US" sz="3600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~ </a:t>
            </a:r>
            <a:r>
              <a:rPr lang="th-TH" sz="3600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นพ.โกมาตร จึงเสถียรทรัพย์</a:t>
            </a:r>
            <a:r>
              <a:rPr lang="en-US" sz="3600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~</a:t>
            </a:r>
          </a:p>
          <a:p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7710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DRI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DRI_FontType">
      <a:majorFont>
        <a:latin typeface="DB Ozone X"/>
        <a:ea typeface=""/>
        <a:cs typeface="DB Ozone X"/>
      </a:majorFont>
      <a:minorFont>
        <a:latin typeface="DB Ozone X"/>
        <a:ea typeface=""/>
        <a:cs typeface="DB Ozone X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2" id="{FBE8CBCB-30AC-4BB2-AB0B-151413B12C17}" vid="{F3C50701-B468-4FF8-9BEB-57A1261B8DB7}"/>
    </a:ext>
  </a:extLst>
</a:theme>
</file>

<file path=ppt/theme/theme4.xml><?xml version="1.0" encoding="utf-8"?>
<a:theme xmlns:a="http://schemas.openxmlformats.org/drawingml/2006/main" name="1_TDRI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DRI_FontType">
      <a:majorFont>
        <a:latin typeface="DB Ozone X"/>
        <a:ea typeface=""/>
        <a:cs typeface="DB Ozone X"/>
      </a:majorFont>
      <a:minorFont>
        <a:latin typeface="DB Ozone X"/>
        <a:ea typeface=""/>
        <a:cs typeface="DB Ozone X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2" id="{FBE8CBCB-30AC-4BB2-AB0B-151413B12C17}" vid="{F3C50701-B468-4FF8-9BEB-57A1261B8DB7}"/>
    </a:ext>
  </a:extLst>
</a:theme>
</file>

<file path=ppt/theme/theme5.xml><?xml version="1.0" encoding="utf-8"?>
<a:theme xmlns:a="http://schemas.openxmlformats.org/drawingml/2006/main" name="2_TDRI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DRI_FontType">
      <a:majorFont>
        <a:latin typeface="DB Ozone X"/>
        <a:ea typeface=""/>
        <a:cs typeface="DB Ozone X"/>
      </a:majorFont>
      <a:minorFont>
        <a:latin typeface="DB Ozone X"/>
        <a:ea typeface=""/>
        <a:cs typeface="DB Ozone X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2" id="{FBE8CBCB-30AC-4BB2-AB0B-151413B12C17}" vid="{F3C50701-B468-4FF8-9BEB-57A1261B8DB7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E1217"/>
      </a:dk2>
      <a:lt2>
        <a:srgbClr val="FAFDFD"/>
      </a:lt2>
      <a:accent1>
        <a:srgbClr val="78475D"/>
      </a:accent1>
      <a:accent2>
        <a:srgbClr val="A7D068"/>
      </a:accent2>
      <a:accent3>
        <a:srgbClr val="78C5CF"/>
      </a:accent3>
      <a:accent4>
        <a:srgbClr val="D36E88"/>
      </a:accent4>
      <a:accent5>
        <a:srgbClr val="D3C588"/>
      </a:accent5>
      <a:accent6>
        <a:srgbClr val="ED9E57"/>
      </a:accent6>
      <a:hlink>
        <a:srgbClr val="78C5CF"/>
      </a:hlink>
      <a:folHlink>
        <a:srgbClr val="D36E88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>
              <a:tint val="0"/>
              <a:shade val="0"/>
              <a:alpha val="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eathered" id="{EEC9B30E-2747-4D42-BCBE-A02BDEEEA114}" vid="{E2D42CFC-65DC-41E3-8961-A8E5A2991312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Slipstream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Slipstream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Slipstream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Slipstream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Slipstream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Slipstream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Slipstream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Slipstream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Slipstream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Slipstream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Slipstream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Slipstream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6790</TotalTime>
  <Words>2307</Words>
  <Application>Microsoft Office PowerPoint</Application>
  <PresentationFormat>On-screen Show (4:3)</PresentationFormat>
  <Paragraphs>695</Paragraphs>
  <Slides>94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94</vt:i4>
      </vt:variant>
    </vt:vector>
  </HeadingPairs>
  <TitlesOfParts>
    <vt:vector size="101" baseType="lpstr">
      <vt:lpstr>Office Theme</vt:lpstr>
      <vt:lpstr>3_Office Theme</vt:lpstr>
      <vt:lpstr>TDRI_Presentation</vt:lpstr>
      <vt:lpstr>1_TDRI_Presentation</vt:lpstr>
      <vt:lpstr>2_TDRI_Presentation</vt:lpstr>
      <vt:lpstr>4_Office Theme</vt:lpstr>
      <vt:lpstr>Feathered</vt:lpstr>
      <vt:lpstr>การบริหารการขับขี่เชิงป้องกันอุบัติเหตุ Defensive Driving Management</vt:lpstr>
      <vt:lpstr>ข้อมูลการเสียชีวิตจากอุบัติเหตุทางถนน ขององค์การอนามัยโลก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การป้องกันควบคุม การบาดเจ็บจากอุบัติเหตุทางถนน Prevention &amp; Control  of Road Traffic Injury</vt:lpstr>
      <vt:lpstr>PowerPoint Presentation</vt:lpstr>
      <vt:lpstr>รถ</vt:lpstr>
      <vt:lpstr>คน</vt:lpstr>
      <vt:lpstr>Multilevel Model</vt:lpstr>
      <vt:lpstr>การตอบสนองหลังเกิดเหตุ Post Crash Response EMS &amp; Trauma Care</vt:lpstr>
      <vt:lpstr>PowerPoint Presentation</vt:lpstr>
      <vt:lpstr>การดูแลขณะนำส่ง Pre-hospital Care</vt:lpstr>
      <vt:lpstr>การรักษาพยาบาล In-hospital Care</vt:lpstr>
      <vt:lpstr>การส่งต่อ Inter-hospital Transfer</vt:lpstr>
      <vt:lpstr> การฟื้นฟูสภาพ Rehabilitation</vt:lpstr>
      <vt:lpstr>Longitudinal Data</vt:lpstr>
      <vt:lpstr>สำนักงานตำรวจแห่งชาติ POLIS</vt:lpstr>
      <vt:lpstr>บริษัทกลางคุ้มครองผู้ประสบภัยจากรถ eClaim</vt:lpstr>
      <vt:lpstr>สถาบันการแพทย์ฉุกเฉิน ITEMS</vt:lpstr>
      <vt:lpstr>กระทรวงสาธารณสุข IS</vt:lpstr>
      <vt:lpstr>กระทรวงสาธารณสุข  43 แฟ้ม</vt:lpstr>
      <vt:lpstr>ผังไหลเวียนและการเชื่อมโยงข้อมูลอุบัติเหตุทางถนน</vt:lpstr>
      <vt:lpstr>ระบบข้อมูลในการเชื่อมโยง</vt:lpstr>
      <vt:lpstr>ตัวแปร การบาดเจ็บจากอุบัติเหตุทางถนน</vt:lpstr>
      <vt:lpstr>PowerPoint Presentation</vt:lpstr>
      <vt:lpstr>นโยบายเร่งด่วน/เน้นหนัก</vt:lpstr>
      <vt:lpstr>ส่วนกลาง โครงสร้าง</vt:lpstr>
      <vt:lpstr>ส่วนกลาง โครงสร้าง:  เชื่อมกับระบบ Service Plan Trauma and Emergency</vt:lpstr>
      <vt:lpstr>ส่วนกลาง โครงสร้าง:  เชื่อมกับระบบ Service Plan Trauma and Emergency</vt:lpstr>
      <vt:lpstr>ส่วนกลาง โครงสร้าง:  เชื่อมกับระบบ Service Plan Trauma and Emergency</vt:lpstr>
      <vt:lpstr>ความสัมพันธ์ระหว่างอัตรา ER Visit/100 ประชากร  กับร้อยละของ EMS service/ER visit รายจังหวัด ปี 2554</vt:lpstr>
      <vt:lpstr>ส่วนกลาง โครงสร้าง:  เชื่อมกับระบบ Service Plan Trauma and Emergency</vt:lpstr>
      <vt:lpstr>ส่วนกลาง โครงสร้าง:  เชื่อมกับระบบ Service Plan Trauma and Emergency</vt:lpstr>
      <vt:lpstr>ส่วนกลาง โครงสร้าง:  เชื่อมกับระบบ SRRT ระบบเฝ้าระวัง 5 มิติ</vt:lpstr>
      <vt:lpstr>PowerPoint Presentation</vt:lpstr>
      <vt:lpstr>ส่วนกลาง บทบาท: พัฒนากลไกข้อมูล</vt:lpstr>
      <vt:lpstr>การเชื่อมโยงข้อมูลตาย 3 ฐาน พ.ศ. 2554</vt:lpstr>
      <vt:lpstr>ส่วนกลาง บทบาท:  พัฒนากลไกข้อมูล ตาย 3 ฐาน</vt:lpstr>
      <vt:lpstr>ส่วนกลาง บทบาท:  พัฒนากลไกข้อมูล ตาย 3 ฐาน</vt:lpstr>
      <vt:lpstr>ส่วนกลาง บทบาท:  พัฒนากลไกข้อมูล ตาย 3 ฐาน</vt:lpstr>
      <vt:lpstr>ผู้เสียชีวิตจากอุบัติเหตุทางถนน จากระบบข้อมูลตาย 3 ฐาน</vt:lpstr>
      <vt:lpstr>ข้อมูลการตาย 3 ฐาน พ.ศ. 2554</vt:lpstr>
      <vt:lpstr>ความครอบคลุมของข้อมูลตาย 3 ฐาน พ.ศ. 2554</vt:lpstr>
      <vt:lpstr>ระบบสารสนเทศการบาดเจ็บและเสียชีวิต จากข้อมูล 3 ฐาน www.RSISthai.net/rsda </vt:lpstr>
      <vt:lpstr>นโยบายเร่งด่วน/เน้นหนัก</vt:lpstr>
      <vt:lpstr>เขต สสจ. รพ. บทบาท:  บริหารจัดการ นำเสนอข้อมูล</vt:lpstr>
      <vt:lpstr>PowerPoint Presentation</vt:lpstr>
      <vt:lpstr>เขต สสจ. รพ. บทบาท:  บริหารจัดการ นำเสนอข้อมูล ตาย 3 ฐาน</vt:lpstr>
      <vt:lpstr>กำหนดจุดเกิดเหตุ  -&gt; วิเคราะห์จุดเสี่ยง  -&gt; มาตรการแก้ไข</vt:lpstr>
      <vt:lpstr>จุดเสี่ยง</vt:lpstr>
      <vt:lpstr>นิยามจุดเสี่ยง</vt:lpstr>
      <vt:lpstr>PowerPoint Presentation</vt:lpstr>
      <vt:lpstr>PowerPoint Presentation</vt:lpstr>
      <vt:lpstr>Road Safety Index - RSI “จุดเสียว”</vt:lpstr>
      <vt:lpstr>GIS &amp; EMS</vt:lpstr>
      <vt:lpstr>PowerPoint Presentation</vt:lpstr>
      <vt:lpstr>ผู้ป่วยฉุกเฉินเร่งด่วนและวิกฤติ ที่ได้รับปฏิบัติการฉุกเฉินภายใน 10 นาทีที่ได้รับแจ้งเหตุ</vt:lpstr>
      <vt:lpstr>เขต สสจ. รพ. บทบาท:  บริหารจัดการ นำเสนอข้อมูล จุดเสี่ยง ระบบสารสนเทศเชิงภูมิศาสตร์การบาดเจ็บ Injury Mapping Information System (IMIS)  www.RISISthai.net/imis</vt:lpstr>
      <vt:lpstr>ส่วนกลาง บทบาท:  พัฒนากลไกข้อมูล บาดเจ็บ IS / 43 แฟ้ม</vt:lpstr>
      <vt:lpstr>PowerPoint Presentation</vt:lpstr>
      <vt:lpstr>นโยบายเร่งด่วน/เน้นหนัก</vt:lpstr>
      <vt:lpstr>อำเภอ บทบาท:  บริหารจัดการ นำเสนอข้อมูล</vt:lpstr>
      <vt:lpstr>การดื่มแอลกอฮอล์ การไม่สวมหมวก จำแนกช่วงอายุ </vt:lpstr>
      <vt:lpstr>ระบบสารสนเทศการเฝ้าระวังการบาดเจ็บ Injury Surveillance Information System (ISIS) (URL: K4DS.org/isis)  </vt:lpstr>
      <vt:lpstr>PowerPoint Presentation</vt:lpstr>
      <vt:lpstr>การบาดเจ็บที่ศีรษะ จำแนกรพ. 2556</vt:lpstr>
      <vt:lpstr>PowerPoint Presentation</vt:lpstr>
      <vt:lpstr>การบาดเจ็บที่ศีรษะ จำแนกรพ. 2556</vt:lpstr>
      <vt:lpstr>PowerPoint Presentation</vt:lpstr>
      <vt:lpstr>สถิติคดีอุบัติเหตุจราจร สตช. http://service.nso.go.th/nso/web/statseries/statseries21.html</vt:lpstr>
      <vt:lpstr>อำเภอ บทบาท:  ดำเนินการ</vt:lpstr>
      <vt:lpstr>ใคร (Person) ที่ไหน (Place) เมื่อไหร่ (Time) -&gt; มาตรการชุมชน </vt:lpstr>
      <vt:lpstr>ใคร (Person) ที่ไหน (Place) เมื่อไหร่ (Time) -&gt; มาตรการชุมชน </vt:lpstr>
      <vt:lpstr>PowerPoint Presentation</vt:lpstr>
      <vt:lpstr>แผนงานระบบข้อมูลข่าวสารเพื่อความปลอดภัยทางถนน Road Safety Information System Program (RSIS)</vt:lpstr>
      <vt:lpstr>PowerPoint Presentation</vt:lpstr>
      <vt:lpstr>PowerPoint Presentation</vt:lpstr>
      <vt:lpstr>PowerPoint Presentation</vt:lpstr>
      <vt:lpstr>PowerPoint Presentation</vt:lpstr>
      <vt:lpstr>แผนงานระบบข้อมูลข่าวสารเพื่อความปลอดภัยทางถนน Road Safety Information System Program (RSIS) www.RSISthai.net</vt:lpstr>
      <vt:lpstr>PowerPoint Presentation</vt:lpstr>
      <vt:lpstr>งานบันดาลใจ = ใจบันดาลงาน</vt:lpstr>
    </vt:vector>
  </TitlesOfParts>
  <Company>Epidemiology Unit, PSU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Vorasith Sornsrivichai</dc:creator>
  <cp:lastModifiedBy>cls1208</cp:lastModifiedBy>
  <cp:revision>328</cp:revision>
  <dcterms:created xsi:type="dcterms:W3CDTF">2015-06-17T02:50:35Z</dcterms:created>
  <dcterms:modified xsi:type="dcterms:W3CDTF">2019-08-15T04:06:58Z</dcterms:modified>
</cp:coreProperties>
</file>