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7" r:id="rId2"/>
    <p:sldId id="258" r:id="rId3"/>
    <p:sldId id="259" r:id="rId4"/>
    <p:sldId id="301" r:id="rId5"/>
    <p:sldId id="302" r:id="rId6"/>
    <p:sldId id="300" r:id="rId7"/>
    <p:sldId id="260" r:id="rId8"/>
    <p:sldId id="261" r:id="rId9"/>
    <p:sldId id="262" r:id="rId10"/>
    <p:sldId id="263" r:id="rId11"/>
    <p:sldId id="303" r:id="rId12"/>
    <p:sldId id="264" r:id="rId13"/>
    <p:sldId id="265" r:id="rId14"/>
    <p:sldId id="267" r:id="rId15"/>
    <p:sldId id="268" r:id="rId16"/>
    <p:sldId id="269" r:id="rId17"/>
    <p:sldId id="270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271" r:id="rId42"/>
    <p:sldId id="272" r:id="rId43"/>
    <p:sldId id="273" r:id="rId44"/>
    <p:sldId id="279" r:id="rId45"/>
    <p:sldId id="278" r:id="rId46"/>
    <p:sldId id="283" r:id="rId47"/>
    <p:sldId id="284" r:id="rId48"/>
    <p:sldId id="280" r:id="rId49"/>
    <p:sldId id="288" r:id="rId50"/>
    <p:sldId id="281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7" r:id="rId59"/>
    <p:sldId id="298" r:id="rId60"/>
    <p:sldId id="296" r:id="rId61"/>
    <p:sldId id="299" r:id="rId62"/>
    <p:sldId id="286" r:id="rId63"/>
    <p:sldId id="287" r:id="rId64"/>
  </p:sldIdLst>
  <p:sldSz cx="12192000" cy="6858000"/>
  <p:notesSz cx="6889750" cy="10021888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TH SarabunPSK" panose="020B0500040200020003" pitchFamily="34" charset="-34"/>
      <p:regular r:id="rId73"/>
      <p:bold r:id="rId74"/>
      <p:italic r:id="rId75"/>
      <p:boldItalic r:id="rId7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0A697C"/>
    <a:srgbClr val="1A4060"/>
    <a:srgbClr val="091621"/>
    <a:srgbClr val="FFFF99"/>
    <a:srgbClr val="969696"/>
    <a:srgbClr val="2FAEBF"/>
    <a:srgbClr val="A6B4C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08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E00753AC-E9DF-4756-9564-D3F79727DB08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D66A452-9C2C-40A0-A69A-624A2212C3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8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F17D55D-0BF3-4AB4-A52A-A166E94BC18C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FC2A451-6662-43C3-B8F9-1EC285D3E0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7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dirty="0"/>
              <a:t>บทบาทของโลจิสติกส์และซัพพลายเชนต่อองค์กรและต่อระบบเศรษฐกิจ ดำเนินงานด้านโลจิสติกส์และซัพพลายเชน การจัดหา การจัดซื้อ การจัดการสินค้าคงคลัง การผลิต การขนส่ง การให้บริการลูกค้าตลอดจนการนำเอาเทคโนโลยีสมัยใหม่มาใช้ในการประเมินการทำงานของระบบโลจิสติกส์และซัพพลายเชน เพื่อสร้างความได้เปรียบอย่างยั่งยืน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18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41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96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502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456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7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82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43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43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407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91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159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5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39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05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5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9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78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35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14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6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D567-82BA-4327-A571-1B463A970F4D}" type="datetimeFigureOut">
              <a:rPr lang="th-TH" smtClean="0"/>
              <a:t>10/07/66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F42F-BBF8-4F81-B931-0822FC2C13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47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eenlogisticsthai.org/index.php/whats-green-logistics/definition/50-2010-04-26-04-25-55" TargetMode="External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9" y="2924242"/>
            <a:ext cx="5657158" cy="3933758"/>
          </a:xfrm>
          <a:effectLst>
            <a:softEdge rad="863600"/>
          </a:effectLst>
        </p:spPr>
      </p:pic>
      <p:sp>
        <p:nvSpPr>
          <p:cNvPr id="8" name="Rounded Rectangle 7"/>
          <p:cNvSpPr/>
          <p:nvPr/>
        </p:nvSpPr>
        <p:spPr>
          <a:xfrm>
            <a:off x="1131377" y="838176"/>
            <a:ext cx="11060623" cy="167352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Introduction to Principles of Logistics &amp; Supply Chain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8817" y="633478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Santipong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Jirotkulkit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4" y="3766768"/>
            <a:ext cx="3836701" cy="25578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9011" y="2511699"/>
            <a:ext cx="7722980" cy="830997"/>
          </a:xfrm>
          <a:prstGeom prst="rect">
            <a:avLst/>
          </a:prstGeom>
          <a:solidFill>
            <a:srgbClr val="FF7D7D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ลักการจัดการโลจิสติกส์และโซ่อุปทานเบื้องต้น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421448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tted World Map 144399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31" y="310306"/>
            <a:ext cx="5916322" cy="4141426"/>
          </a:xfrm>
          <a:prstGeom prst="rect">
            <a:avLst/>
          </a:prstGeom>
          <a:noFill/>
          <a:effectLst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07050" y="703905"/>
            <a:ext cx="8229007" cy="1283515"/>
          </a:xfrm>
          <a:prstGeom prst="roundRect">
            <a:avLst/>
          </a:prstGeom>
          <a:solidFill>
            <a:schemeClr val="accent1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เป้าหมายของการจัดการโลจิสติกส์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59705" y="2381019"/>
            <a:ext cx="7687566" cy="1208939"/>
          </a:xfrm>
          <a:prstGeom prst="roundRect">
            <a:avLst/>
          </a:prstGeom>
          <a:solidFill>
            <a:srgbClr val="2FAEB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การลดต้นทุน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Minimize Cost)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7585" y="4275438"/>
            <a:ext cx="9528275" cy="141659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การตอบสนองความพึงพอใจของลูกค้า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Customer Satisfaction)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18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898651" y="166688"/>
            <a:ext cx="5743575" cy="760412"/>
          </a:xfrm>
          <a:prstGeom prst="roundRect">
            <a:avLst>
              <a:gd name="adj" fmla="val 324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th-TH" sz="6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ของโล</a:t>
            </a: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6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7075" y="1081088"/>
            <a:ext cx="8197850" cy="2347912"/>
          </a:xfrm>
          <a:prstGeom prst="roundRect">
            <a:avLst>
              <a:gd name="adj" fmla="val 30192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การสนับสนุนการผลิตและการจัดการให้มีผลิตภัณฑ์ไว้พร้อมให้ บริการ ลูกค้าในแต่ละขั้น</a:t>
            </a:r>
            <a:r>
              <a:rPr lang="th-TH" sz="5400" b="1" u="sng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ซัพ</a:t>
            </a:r>
            <a:r>
              <a:rPr lang="th-TH" sz="5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พลายเชน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98625" y="3860801"/>
            <a:ext cx="8574088" cy="2759075"/>
          </a:xfrm>
          <a:prstGeom prst="roundRect">
            <a:avLst>
              <a:gd name="adj" fmla="val 21932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5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</a:t>
            </a:r>
            <a:r>
              <a:rPr lang="th-TH" sz="5400" b="1" u="sng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5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</a:t>
            </a:r>
            <a:r>
              <a:rPr lang="th-TH" sz="5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ต้นน้ำปลายน้ำ </a:t>
            </a: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ต้องทำให้สอดคล้องกันอย่างเหมาะเจาะเพื่อ</a:t>
            </a:r>
            <a:r>
              <a:rPr lang="th-TH" sz="5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เพิ่มคุณค่า</a:t>
            </a:r>
            <a:r>
              <a:rPr lang="th-TH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และส่งมอบสินค้าให้กับผู้บริโภค</a:t>
            </a:r>
          </a:p>
        </p:txBody>
      </p:sp>
    </p:spTree>
    <p:extLst>
      <p:ext uri="{BB962C8B-B14F-4D97-AF65-F5344CB8AC3E}">
        <p14:creationId xmlns:p14="http://schemas.microsoft.com/office/powerpoint/2010/main" val="19781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90833" y="208633"/>
            <a:ext cx="13345297" cy="1160806"/>
          </a:xfrm>
          <a:prstGeom prst="round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History of Logistics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Soldiers Vector Army Indian Salute - 5779x2245 PNG Download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180"/>
            <a:ext cx="4117976" cy="17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204" y="3713820"/>
            <a:ext cx="10636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นำระบบโลจิสติกส์เข้ามาใช้ด้านการทหาร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”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1015903">
            <a:off x="8159563" y="1960988"/>
            <a:ext cx="211461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2493-2507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1950-1964</a:t>
            </a:r>
            <a:endParaRPr lang="th-TH" sz="40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2" name="Picture 6" descr="39,725 Fighter Plane Stock Photos, Pictures &amp;amp; Royalty-Free Images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0539">
            <a:off x="6712096" y="2032336"/>
            <a:ext cx="1145729" cy="11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84108" y="5230094"/>
            <a:ext cx="862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(เน้นการผลิตอาวุธสงคราม)</a:t>
            </a:r>
          </a:p>
        </p:txBody>
      </p:sp>
    </p:spTree>
    <p:extLst>
      <p:ext uri="{BB962C8B-B14F-4D97-AF65-F5344CB8AC3E}">
        <p14:creationId xmlns:p14="http://schemas.microsoft.com/office/powerpoint/2010/main" val="15412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ck Storekeepers And Loader Completion And Warehousing Inventory Work  Work In A Warehouse Reception Inventory Accounting Accounting And  Organization Of Delivery Of Goods Stored In The Warehouse Modern Flat Style  Vector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757">
            <a:off x="508071" y="2732371"/>
            <a:ext cx="3586719" cy="35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ST Logo design - In the logofont letter &amp;quot;S&amp;quot; embraces exclamation mark  &amp;quot;!&amp;quot;, together showing as the dollar sign - it is very us… | + logo, Logo  design, Dollar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4" y="2546203"/>
            <a:ext cx="2627205" cy="17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phic Design Cost Fo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576" y="4792308"/>
            <a:ext cx="1302265" cy="13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57" y="1953714"/>
            <a:ext cx="3025346" cy="125893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2508-2522</a:t>
            </a:r>
            <a:b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1965-1979</a:t>
            </a:r>
            <a:endParaRPr lang="th-TH" sz="5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0874" y="4843277"/>
            <a:ext cx="2956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การเพิ่มกำไร</a:t>
            </a:r>
            <a:endParaRPr lang="th-TH" sz="7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09499" y="4641717"/>
            <a:ext cx="4520362" cy="1452857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7074526" y="2248968"/>
            <a:ext cx="4429315" cy="150744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5222790" y="513867"/>
            <a:ext cx="6969210" cy="1160806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การจัดการสินค้าคงคลัง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4664" y="2108710"/>
            <a:ext cx="4520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การลดต้นทุน </a:t>
            </a:r>
          </a:p>
        </p:txBody>
      </p:sp>
      <p:sp>
        <p:nvSpPr>
          <p:cNvPr id="7" name="Right Arrow 6"/>
          <p:cNvSpPr/>
          <p:nvPr/>
        </p:nvSpPr>
        <p:spPr>
          <a:xfrm rot="20779680">
            <a:off x="5431850" y="2940806"/>
            <a:ext cx="757880" cy="7364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 rot="611819">
            <a:off x="5431851" y="4575174"/>
            <a:ext cx="757880" cy="7364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1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1" grpId="0" animBg="1"/>
      <p:bldP spid="13" grpId="0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Logistic Sketch Concept 428109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0" y="3529130"/>
            <a:ext cx="2732444" cy="2732444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6,670 Economic Decline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" y="1422831"/>
            <a:ext cx="2772570" cy="23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70319">
            <a:off x="431254" y="977169"/>
            <a:ext cx="2927389" cy="11289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2523 – 2533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1980-1990</a:t>
            </a:r>
            <a:endParaRPr lang="th-TH" sz="5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3664" y="591834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เศรษฐกิจโลกมีปัญหา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2510" y="1986818"/>
            <a:ext cx="6939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บริษัทขยายการลงทุนไปต่างประเทศ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401" y="3547073"/>
            <a:ext cx="442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สนับสนุนซึ่งกันละกัน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86763"/>
            <a:ext cx="12192000" cy="830997"/>
          </a:xfrm>
          <a:prstGeom prst="rect">
            <a:avLst/>
          </a:prstGeom>
          <a:solidFill>
            <a:srgbClr val="FFFF99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โลจิสติกส์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และห่วงโซ่อุปทาน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(Supply Chain) “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8" name="Picture 4" descr="The to-do for the interview – The Paw P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3" y="3367640"/>
            <a:ext cx="2436843" cy="11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03" y="2526260"/>
            <a:ext cx="6211614" cy="3091331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ความต้องการที่แท้จริงของลูกค้าคืออะไร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Question Mark - Transparent Question Mark Graphic, HD Png Download ,  Transparent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2526260"/>
            <a:ext cx="5102772" cy="30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20569" y="655756"/>
            <a:ext cx="7909886" cy="1160806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สิ่งที่องค์กรต้องการแสวงหา</a:t>
            </a:r>
          </a:p>
        </p:txBody>
      </p:sp>
    </p:spTree>
    <p:extLst>
      <p:ext uri="{BB962C8B-B14F-4D97-AF65-F5344CB8AC3E}">
        <p14:creationId xmlns:p14="http://schemas.microsoft.com/office/powerpoint/2010/main" val="14596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21359921">
            <a:off x="201288" y="900546"/>
            <a:ext cx="2803630" cy="10772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2533-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  <a:b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1990-Present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How To Add A Graphics Card To Your Lap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921">
            <a:off x="442283" y="2019848"/>
            <a:ext cx="2704972" cy="15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1315" y="1383968"/>
            <a:ext cx="92191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มีการพัฒนาด้านเทคโนโลยีอย่างรวดเร็วมาก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457" y="3332256"/>
            <a:ext cx="844654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การนำระบบ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เข้ามาใช้มากขึ้น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3103" y="4950850"/>
            <a:ext cx="10816626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เกิดการแลกเปลี่ยนข้อมูลระหว่างองค์กร 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(EDI = Electronics Data Interchange)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What is EDI (Electronic Data Interchange)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82" y="4673182"/>
            <a:ext cx="2184818" cy="21848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mand Forecasting Using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09" y="2350345"/>
            <a:ext cx="5832992" cy="3294852"/>
          </a:xfrm>
          <a:prstGeom prst="rect">
            <a:avLst/>
          </a:prstGeom>
          <a:noFill/>
          <a:effectLst>
            <a:softEdge rad="838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560" y="2379138"/>
            <a:ext cx="6484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ความคลาดเคลื่อนของข้อมูลลดน้อยลง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917" y="3927737"/>
            <a:ext cx="6123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ระยะเวลาในการดำเนินงาน.....ลดลง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17" y="5551618"/>
            <a:ext cx="6350523" cy="769441"/>
          </a:xfrm>
          <a:prstGeom prst="rect">
            <a:avLst/>
          </a:prstGeom>
          <a:solidFill>
            <a:srgbClr val="FFFF99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ความพึงพอใจของลูกค้าเพิ่มมากขึ้น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20569" y="655756"/>
            <a:ext cx="7909886" cy="1160806"/>
          </a:xfrm>
          <a:prstGeom prst="roundRect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สิ่งที่เกิดขึ้นในปัจจุบัน</a:t>
            </a:r>
          </a:p>
        </p:txBody>
      </p:sp>
      <p:pic>
        <p:nvPicPr>
          <p:cNvPr id="9222" name="Picture 6" descr="Like Images | Free Vectors, Stock Photos &amp;amp; P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99" y="4725972"/>
            <a:ext cx="1565156" cy="156515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 descr="https://i1.wp.com/thechartroom.co/wp-content/uploads/2019/04/UpstreamDownstream.png?resize=715%2C487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70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132" y="580121"/>
            <a:ext cx="314717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ต้นน้ำ 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13" y="2544705"/>
            <a:ext cx="45849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กลางน้ำ 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2662" y="3854758"/>
            <a:ext cx="346841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ปลายน้ำ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ผู้บริโภค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36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5213350" cy="3529013"/>
          </a:xfrm>
        </p:spPr>
      </p:pic>
      <p:sp>
        <p:nvSpPr>
          <p:cNvPr id="5" name="Rounded Rectangle 4"/>
          <p:cNvSpPr/>
          <p:nvPr/>
        </p:nvSpPr>
        <p:spPr>
          <a:xfrm>
            <a:off x="7177089" y="985838"/>
            <a:ext cx="3271837" cy="990600"/>
          </a:xfrm>
          <a:prstGeom prst="roundRect">
            <a:avLst>
              <a:gd name="adj" fmla="val 131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Upstream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41714"/>
            <a:ext cx="520382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924176"/>
            <a:ext cx="3987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898902"/>
            <a:ext cx="12192001" cy="6858000"/>
          </a:xfrm>
        </p:spPr>
      </p:pic>
      <p:sp>
        <p:nvSpPr>
          <p:cNvPr id="5" name="Rectangle 4"/>
          <p:cNvSpPr/>
          <p:nvPr/>
        </p:nvSpPr>
        <p:spPr>
          <a:xfrm>
            <a:off x="0" y="915604"/>
            <a:ext cx="12257315" cy="211182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โลจิสติกส์เบื้องต้น</a:t>
            </a:r>
          </a:p>
          <a:p>
            <a:pPr algn="ctr"/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Introduction to Logistics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065" y="3294322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accent5">
                    <a:lumMod val="50000"/>
                  </a:schemeClr>
                </a:solidFill>
              </a:rPr>
              <a:t>อาจารย์สันติพงศ์ จิโรจน์กุลกิจ</a:t>
            </a:r>
          </a:p>
        </p:txBody>
      </p:sp>
    </p:spTree>
    <p:extLst>
      <p:ext uri="{BB962C8B-B14F-4D97-AF65-F5344CB8AC3E}">
        <p14:creationId xmlns:p14="http://schemas.microsoft.com/office/powerpoint/2010/main" val="40949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5680075" cy="35258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535364"/>
            <a:ext cx="446881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5364"/>
            <a:ext cx="471328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35961" y="719139"/>
            <a:ext cx="4565328" cy="904875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Internal stream?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63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86226" y="2741614"/>
            <a:ext cx="3203575" cy="904875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Downstream?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6888" y="92075"/>
            <a:ext cx="3689350" cy="24717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033839"/>
            <a:ext cx="41211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4" y="3201989"/>
            <a:ext cx="2587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92075"/>
            <a:ext cx="37020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314576"/>
            <a:ext cx="424815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30375" y="217489"/>
            <a:ext cx="3975100" cy="904875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 Evolution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1426" y="1320800"/>
            <a:ext cx="4752975" cy="800100"/>
          </a:xfrm>
          <a:prstGeom prst="roundRect">
            <a:avLst>
              <a:gd name="adj" fmla="val 30192"/>
            </a:avLst>
          </a:prstGeom>
          <a:solidFill>
            <a:srgbClr val="02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Globalization ?</a:t>
            </a:r>
            <a:endParaRPr lang="th-TH" sz="4800" b="1" u="sng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63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730375" y="193676"/>
            <a:ext cx="3975100" cy="696913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38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4" y="2217739"/>
            <a:ext cx="43338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897189" y="1004889"/>
            <a:ext cx="3405187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คนอเมริกาขับ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Ford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0213" y="438151"/>
            <a:ext cx="3308350" cy="696913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ออกแบบในเยอรมัน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5800" y="1504951"/>
            <a:ext cx="2160588" cy="1673225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ประกอบในโรงงานที่เม็กซิโก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18150" y="5238751"/>
            <a:ext cx="2490788" cy="1470025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เติมน้ำมันปั้ม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BP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ของอังกฤษ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05801" y="3503614"/>
            <a:ext cx="2195513" cy="3197225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ชิ้นส่วนผลิตใน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USA, Japan, Mexico, Other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28776" y="4327525"/>
            <a:ext cx="2803525" cy="2401888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น้ำมันดิบมาจากบ่อน้ำมันใน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Africa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โดยบริษัทฝรั่งเศส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0" y="1830388"/>
            <a:ext cx="1938338" cy="2343150"/>
          </a:xfrm>
          <a:prstGeom prst="roundRect">
            <a:avLst>
              <a:gd name="adj" fmla="val 2054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น้ำมันขนส่งด้วยเรือของบริษัทกรีซ</a:t>
            </a:r>
          </a:p>
        </p:txBody>
      </p:sp>
    </p:spTree>
    <p:extLst>
      <p:ext uri="{BB962C8B-B14F-4D97-AF65-F5344CB8AC3E}">
        <p14:creationId xmlns:p14="http://schemas.microsoft.com/office/powerpoint/2010/main" val="8827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30375" y="193676"/>
            <a:ext cx="3975100" cy="696913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51313" y="1135064"/>
            <a:ext cx="3992562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คนไทยใช้ </a:t>
            </a:r>
            <a:r>
              <a:rPr lang="en-US" sz="48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Iphone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830388"/>
            <a:ext cx="36099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65875" y="2462214"/>
            <a:ext cx="3811588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ออกแบบที่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USA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89713" y="3557588"/>
            <a:ext cx="3173412" cy="1568450"/>
          </a:xfrm>
          <a:prstGeom prst="roundRect">
            <a:avLst>
              <a:gd name="adj" fmla="val 20541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ชิ้นส่วนผลิตจากโรงานในเอเชีย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9" y="5672139"/>
            <a:ext cx="3171825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ประกอบในจีน</a:t>
            </a:r>
          </a:p>
        </p:txBody>
      </p:sp>
    </p:spTree>
    <p:extLst>
      <p:ext uri="{BB962C8B-B14F-4D97-AF65-F5344CB8AC3E}">
        <p14:creationId xmlns:p14="http://schemas.microsoft.com/office/powerpoint/2010/main" val="18581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27264" y="2913063"/>
            <a:ext cx="3976687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1" y="4108450"/>
            <a:ext cx="3744913" cy="24971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9" y="271463"/>
            <a:ext cx="4135437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6" y="2913063"/>
            <a:ext cx="37433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54200" y="327026"/>
            <a:ext cx="4667250" cy="696913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world is Flat 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82725"/>
            <a:ext cx="41656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37339" y="1292226"/>
            <a:ext cx="2905125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Resource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72351" y="2733676"/>
            <a:ext cx="2905125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Asset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2351" y="4129089"/>
            <a:ext cx="2905125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Property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21451" y="5702301"/>
            <a:ext cx="2905125" cy="695325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Competitor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57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2425" y="195263"/>
            <a:ext cx="3975100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089025"/>
            <a:ext cx="67738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47913" y="4506913"/>
            <a:ext cx="7662862" cy="889000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ชิ้นส่วน ลำตัว ประตู จากผู้ผลิต </a:t>
            </a: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รายในญี่ปุ่น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22425" y="5551488"/>
            <a:ext cx="8813800" cy="965200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ประตูด้านหัวเครื่องบินและ </a:t>
            </a: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Landing gear 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จากสิงค์</a:t>
            </a:r>
            <a:r>
              <a:rPr lang="th-TH" sz="4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โปร์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30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0389" y="2152650"/>
            <a:ext cx="6491287" cy="4872038"/>
          </a:xfrm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"/>
            <a:ext cx="3529012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30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6815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12192000" cy="68937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70858" y="765494"/>
            <a:ext cx="6052458" cy="979714"/>
          </a:xfrm>
          <a:prstGeom prst="roundRect">
            <a:avLst/>
          </a:prstGeom>
          <a:solidFill>
            <a:srgbClr val="0A697C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593272" y="2235065"/>
            <a:ext cx="6400800" cy="979714"/>
          </a:xfrm>
          <a:prstGeom prst="roundRect">
            <a:avLst/>
          </a:prstGeom>
          <a:solidFill>
            <a:srgbClr val="2FAEB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370114" y="3698787"/>
            <a:ext cx="7489371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217715" y="5162509"/>
            <a:ext cx="9133115" cy="9797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ประสิทธิภาพและประสิทธิผล</a:t>
            </a:r>
          </a:p>
        </p:txBody>
      </p:sp>
    </p:spTree>
    <p:extLst>
      <p:ext uri="{BB962C8B-B14F-4D97-AF65-F5344CB8AC3E}">
        <p14:creationId xmlns:p14="http://schemas.microsoft.com/office/powerpoint/2010/main" val="329317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20900" y="427038"/>
            <a:ext cx="3975100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182814"/>
            <a:ext cx="4749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43714" y="1123951"/>
            <a:ext cx="3335337" cy="747713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World Economy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3464" y="2601913"/>
            <a:ext cx="3284537" cy="1054100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Effectiveness and Efficiency Resource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56526" y="4292600"/>
            <a:ext cx="2538413" cy="838200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Productivity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8064" y="5767388"/>
            <a:ext cx="3336925" cy="747712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Better Living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1" y="1303339"/>
            <a:ext cx="1890713" cy="746125"/>
          </a:xfrm>
          <a:prstGeom prst="roundRect">
            <a:avLst>
              <a:gd name="adj" fmla="val 20541"/>
            </a:avLst>
          </a:prstGeom>
          <a:solidFill>
            <a:srgbClr val="0D9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Benefits</a:t>
            </a: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2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54201" y="185738"/>
            <a:ext cx="5427663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 of Globalization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252538"/>
            <a:ext cx="80200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7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8042275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1403351"/>
            <a:ext cx="75025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4897437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62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6525"/>
            <a:ext cx="743108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90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5038725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4" y="1514476"/>
            <a:ext cx="76358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50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3" y="439738"/>
            <a:ext cx="5154612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371600"/>
            <a:ext cx="75199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03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3" y="439738"/>
            <a:ext cx="4652962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531938"/>
            <a:ext cx="78724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64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5038725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1582739"/>
            <a:ext cx="78327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5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74863" y="439738"/>
            <a:ext cx="5461000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5364" y="1331914"/>
            <a:ext cx="2085975" cy="909637"/>
          </a:xfrm>
          <a:prstGeom prst="roundRect">
            <a:avLst>
              <a:gd name="adj" fmla="val 2054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98613" y="3024188"/>
            <a:ext cx="2011362" cy="908050"/>
          </a:xfrm>
          <a:prstGeom prst="roundRect">
            <a:avLst>
              <a:gd name="adj" fmla="val 2054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เคลื่อนย้าย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40214" y="3024188"/>
            <a:ext cx="1793875" cy="908050"/>
          </a:xfrm>
          <a:prstGeom prst="roundRect">
            <a:avLst>
              <a:gd name="adj" fmla="val 2054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7189" y="3057525"/>
            <a:ext cx="1641475" cy="909638"/>
          </a:xfrm>
          <a:prstGeom prst="roundRect">
            <a:avLst>
              <a:gd name="adj" fmla="val 2054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48738" y="3057525"/>
            <a:ext cx="1689100" cy="909638"/>
          </a:xfrm>
          <a:prstGeom prst="roundRect">
            <a:avLst>
              <a:gd name="adj" fmla="val 2054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98614" y="5170489"/>
            <a:ext cx="2871787" cy="909637"/>
          </a:xfrm>
          <a:prstGeom prst="roundRect">
            <a:avLst>
              <a:gd name="adj" fmla="val 205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สินค้าและบริการ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18088" y="5170489"/>
            <a:ext cx="2570162" cy="909637"/>
          </a:xfrm>
          <a:prstGeom prst="roundRect">
            <a:avLst>
              <a:gd name="adj" fmla="val 2054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67676" y="5170489"/>
            <a:ext cx="2570163" cy="909637"/>
          </a:xfrm>
          <a:prstGeom prst="roundRect">
            <a:avLst>
              <a:gd name="adj" fmla="val 2054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609976" y="3201988"/>
            <a:ext cx="671513" cy="552450"/>
          </a:xfrm>
          <a:prstGeom prst="rightArrow">
            <a:avLst/>
          </a:prstGeom>
          <a:solidFill>
            <a:srgbClr val="F89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4356100" y="5348289"/>
            <a:ext cx="673100" cy="554037"/>
          </a:xfrm>
          <a:prstGeom prst="rightArrow">
            <a:avLst/>
          </a:prstGeom>
          <a:solidFill>
            <a:srgbClr val="F89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Right Arrow 15"/>
          <p:cNvSpPr/>
          <p:nvPr/>
        </p:nvSpPr>
        <p:spPr>
          <a:xfrm>
            <a:off x="8348663" y="3201988"/>
            <a:ext cx="671512" cy="552450"/>
          </a:xfrm>
          <a:prstGeom prst="rightArrow">
            <a:avLst/>
          </a:prstGeom>
          <a:solidFill>
            <a:srgbClr val="F89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Right Arrow 17"/>
          <p:cNvSpPr/>
          <p:nvPr/>
        </p:nvSpPr>
        <p:spPr>
          <a:xfrm>
            <a:off x="7535863" y="5348289"/>
            <a:ext cx="671512" cy="554037"/>
          </a:xfrm>
          <a:prstGeom prst="rightArrow">
            <a:avLst/>
          </a:prstGeom>
          <a:solidFill>
            <a:srgbClr val="F89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Right Arrow 18"/>
          <p:cNvSpPr/>
          <p:nvPr/>
        </p:nvSpPr>
        <p:spPr>
          <a:xfrm>
            <a:off x="6034088" y="3201988"/>
            <a:ext cx="673100" cy="552450"/>
          </a:xfrm>
          <a:prstGeom prst="rightArrow">
            <a:avLst/>
          </a:prstGeom>
          <a:solidFill>
            <a:srgbClr val="F89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3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5038725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8538" y="1620839"/>
            <a:ext cx="2011362" cy="909637"/>
          </a:xfrm>
          <a:prstGeom prst="roundRect">
            <a:avLst>
              <a:gd name="adj" fmla="val 2054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Efficient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0275" y="1620839"/>
            <a:ext cx="2408238" cy="909637"/>
          </a:xfrm>
          <a:prstGeom prst="roundRect">
            <a:avLst>
              <a:gd name="adj" fmla="val 205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Effective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865438"/>
            <a:ext cx="42910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865438"/>
            <a:ext cx="36766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349501" y="171451"/>
            <a:ext cx="8042275" cy="809625"/>
          </a:xfrm>
          <a:prstGeom prst="roundRect">
            <a:avLst>
              <a:gd name="adj" fmla="val 32407"/>
            </a:avLst>
          </a:prstGeom>
          <a:solidFill>
            <a:srgbClr val="F47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Overview logistics</a:t>
            </a:r>
            <a:endParaRPr lang="th-TH" sz="6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7950" y="1866900"/>
            <a:ext cx="7943850" cy="2370138"/>
          </a:xfrm>
          <a:prstGeom prst="roundRect">
            <a:avLst>
              <a:gd name="adj" fmla="val 176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ตลอดช่วงระยะเวลา </a:t>
            </a:r>
            <a:r>
              <a:rPr lang="en-US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ทศวรรษที่ผ่านมาการ</a:t>
            </a:r>
            <a:r>
              <a:rPr lang="th-TH" sz="5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จัดการโล</a:t>
            </a:r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5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ได้ก้าวหน้าไปสู่บทบาทในด้าน</a:t>
            </a:r>
            <a:r>
              <a:rPr lang="th-TH" sz="5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47951" y="4957763"/>
            <a:ext cx="7210425" cy="1674812"/>
          </a:xfrm>
          <a:prstGeom prst="roundRect">
            <a:avLst>
              <a:gd name="adj" fmla="val 2163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คลอบคลุม</a:t>
            </a:r>
            <a:r>
              <a:rPr lang="th-TH" sz="6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กิจกรรมโล</a:t>
            </a: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60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6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ขาเข้า</a:t>
            </a: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6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ขาออก</a:t>
            </a:r>
          </a:p>
        </p:txBody>
      </p:sp>
    </p:spTree>
    <p:extLst>
      <p:ext uri="{BB962C8B-B14F-4D97-AF65-F5344CB8AC3E}">
        <p14:creationId xmlns:p14="http://schemas.microsoft.com/office/powerpoint/2010/main" val="40875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4864" y="439738"/>
            <a:ext cx="5038725" cy="696912"/>
          </a:xfrm>
          <a:prstGeom prst="roundRect">
            <a:avLst>
              <a:gd name="adj" fmla="val 1817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is Logistics?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8538" y="1620839"/>
            <a:ext cx="2011362" cy="909637"/>
          </a:xfrm>
          <a:prstGeom prst="roundRect">
            <a:avLst>
              <a:gd name="adj" fmla="val 2054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Cost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0275" y="1620839"/>
            <a:ext cx="2687638" cy="909637"/>
          </a:xfrm>
          <a:prstGeom prst="roundRect">
            <a:avLst>
              <a:gd name="adj" fmla="val 205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Trade-Offs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968626"/>
            <a:ext cx="42481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968626"/>
            <a:ext cx="426561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5867" y="985339"/>
            <a:ext cx="9159764" cy="2979682"/>
          </a:xfrm>
          <a:prstGeom prst="rect">
            <a:avLst/>
          </a:prstGeom>
          <a:noFill/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315312" y="1844567"/>
            <a:ext cx="2215707" cy="12770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ซัพพลายเออร์</a:t>
            </a:r>
            <a:b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ผู้ส่งมอบ, ผู้ผลิต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24996" y="2049515"/>
            <a:ext cx="1639614" cy="859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ฝ่ายจัดหา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54636" y="2041629"/>
            <a:ext cx="1859681" cy="8671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การดำเนินการผลิต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8102" y="2049515"/>
            <a:ext cx="1639614" cy="8671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การจัดส่ง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77550" y="1844567"/>
            <a:ext cx="2041964" cy="1276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ลูกค้า, ผู้บริโภค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351" y="1757856"/>
            <a:ext cx="6495070" cy="145042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>
            <a:off x="3844803" y="425667"/>
            <a:ext cx="4195611" cy="10484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Production</a:t>
            </a:r>
            <a:endParaRPr lang="th-TH" dirty="0"/>
          </a:p>
        </p:txBody>
      </p:sp>
      <p:sp>
        <p:nvSpPr>
          <p:cNvPr id="11" name="Left Arrow 10"/>
          <p:cNvSpPr/>
          <p:nvPr/>
        </p:nvSpPr>
        <p:spPr>
          <a:xfrm>
            <a:off x="3844803" y="3405430"/>
            <a:ext cx="4195611" cy="111918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&amp; Fund Flow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579618" y="4271833"/>
            <a:ext cx="33554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การบริหารการกระจายสินค้า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การบริหารการขนส่ง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การบริหารสินค้าคงคลัง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การบริหารคำสั่งซื้อ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การบริหารข้อมูลตลาด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4905" y="4934404"/>
            <a:ext cx="3355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การบริหารการกระจายสินค้า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การวางแผนระบบการผลิต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การบริหารข้อมูลการผลิต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753" y="4303885"/>
            <a:ext cx="29498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การจัดส่งวัตถุดิบ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การบริหารการขนส่ง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การบริหารสินค้าคงคลัง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การบริหารคลังสินค้า</a:t>
            </a:r>
          </a:p>
          <a:p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การบริหารข้อมูลวัตถุดิบ</a:t>
            </a:r>
          </a:p>
        </p:txBody>
      </p:sp>
    </p:spTree>
    <p:extLst>
      <p:ext uri="{BB962C8B-B14F-4D97-AF65-F5344CB8AC3E}">
        <p14:creationId xmlns:p14="http://schemas.microsoft.com/office/powerpoint/2010/main" val="28181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5643" y="509812"/>
            <a:ext cx="9837683" cy="1160806"/>
          </a:xfrm>
          <a:prstGeom prst="roundRect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ความสามารถในการแข่งขันขององค์กร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960622" y="2790820"/>
            <a:ext cx="5486400" cy="2756430"/>
          </a:xfrm>
          <a:prstGeom prst="triangle">
            <a:avLst>
              <a:gd name="adj" fmla="val 50313"/>
            </a:avLst>
          </a:prstGeom>
          <a:solidFill>
            <a:srgbClr val="FF7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การแข่งขัน</a:t>
            </a:r>
          </a:p>
        </p:txBody>
      </p:sp>
      <p:sp>
        <p:nvSpPr>
          <p:cNvPr id="6" name="TextBox 5"/>
          <p:cNvSpPr txBox="1"/>
          <p:nvPr/>
        </p:nvSpPr>
        <p:spPr>
          <a:xfrm rot="2740719">
            <a:off x="7918747" y="3604577"/>
            <a:ext cx="441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ความเป็นผู้นำทางต้นทุน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8940" y="5759776"/>
            <a:ext cx="402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มุ่งตลาดเฉพาะ</a:t>
            </a:r>
          </a:p>
        </p:txBody>
      </p:sp>
      <p:sp>
        <p:nvSpPr>
          <p:cNvPr id="8" name="TextBox 7"/>
          <p:cNvSpPr txBox="1"/>
          <p:nvPr/>
        </p:nvSpPr>
        <p:spPr>
          <a:xfrm rot="18963519">
            <a:off x="3719614" y="3294867"/>
            <a:ext cx="402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การสร้างความแตกต่าง</a:t>
            </a:r>
          </a:p>
        </p:txBody>
      </p:sp>
      <p:pic>
        <p:nvPicPr>
          <p:cNvPr id="10242" name="Picture 2" descr="Reazuddin Enterprise || Login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" y="2663073"/>
            <a:ext cx="3404418" cy="25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alues Graphic HD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47" y="1332449"/>
            <a:ext cx="10470776" cy="59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34951" y="1051717"/>
            <a:ext cx="814357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โลจิสติกส์.........       </a:t>
            </a:r>
          </a:p>
          <a:p>
            <a:r>
              <a:rPr lang="th-TH" sz="6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ช่วยในการบริหารธุรกิจอย่างไรได้บ้าง</a:t>
            </a:r>
            <a:r>
              <a:rPr lang="en-US" sz="6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6000" b="1" dirty="0">
              <a:solidFill>
                <a:srgbClr val="0A697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632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7990" y="735105"/>
            <a:ext cx="9473445" cy="1095661"/>
          </a:xfrm>
          <a:prstGeom prst="roundRect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เป้าหมายของธุรกิจคืออะไร</a:t>
            </a:r>
            <a:r>
              <a:rPr lang="en-US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8" name="Picture 6" descr="Goal Organization Marketing Clip Art - Animated Target Gif Png, Transparent  Png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91" y="2019760"/>
            <a:ext cx="3908467" cy="44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6832" y="2714387"/>
            <a:ext cx="61189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9011" y="4530058"/>
            <a:ext cx="80698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การสร้างความพึงพอใจ</a:t>
            </a:r>
          </a:p>
          <a:p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ให้กับ......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“Stakeholder”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72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256291"/>
            <a:ext cx="12192000" cy="1325563"/>
          </a:xfrm>
        </p:spPr>
        <p:txBody>
          <a:bodyPr>
            <a:noAutofit/>
          </a:bodyPr>
          <a:lstStyle/>
          <a:p>
            <a:r>
              <a:rPr lang="th-TH" sz="4800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ตอบสนองความต้องการ และสร้างความพึงพอใจให้กับ.....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31700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เจ้าของธุรกิจ </a:t>
            </a: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endParaRPr lang="th-TH" sz="8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0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รายได้สูง / ต้นทุนต่ำ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6128" y="338915"/>
            <a:ext cx="389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บริหารธุรกิจเพื่ออะไร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256291"/>
            <a:ext cx="12192000" cy="1325563"/>
          </a:xfrm>
        </p:spPr>
        <p:txBody>
          <a:bodyPr>
            <a:noAutofit/>
          </a:bodyPr>
          <a:lstStyle/>
          <a:p>
            <a:r>
              <a:rPr lang="th-TH" sz="4800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ตอบสนองความต้องการ และสร้างความพึงพอใจให้กับ.....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31700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endParaRPr lang="th-TH" sz="8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0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สินค้าคุณภาพดี / ราคาถูก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6128" y="338915"/>
            <a:ext cx="389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บริหารธุรกิจเพื่ออะไร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256291"/>
            <a:ext cx="12192000" cy="1325563"/>
          </a:xfrm>
        </p:spPr>
        <p:txBody>
          <a:bodyPr>
            <a:noAutofit/>
          </a:bodyPr>
          <a:lstStyle/>
          <a:p>
            <a:r>
              <a:rPr lang="th-TH" sz="4800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ตอบสนองความต้องการ และสร้างความพึงพอใจให้กับ.....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31700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endParaRPr lang="th-TH" sz="8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80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รายได้สูง / ค่าจ้างสูง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6128" y="338915"/>
            <a:ext cx="389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บริหารธุรกิจเพื่ออะไร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34274" y="3145435"/>
            <a:ext cx="13534243" cy="2323035"/>
          </a:xfrm>
          <a:prstGeom prst="roundRect">
            <a:avLst/>
          </a:prstGeom>
          <a:solidFill>
            <a:schemeClr val="accent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</a:t>
            </a:r>
            <a:r>
              <a:rPr lang="th-TH" sz="8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8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 </a:t>
            </a:r>
            <a:r>
              <a:rPr lang="en-US" sz="8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8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6" y="1292149"/>
            <a:ext cx="12192000" cy="1325563"/>
          </a:xfrm>
        </p:spPr>
        <p:txBody>
          <a:bodyPr>
            <a:noAutofit/>
          </a:bodyPr>
          <a:lstStyle/>
          <a:p>
            <a:r>
              <a:rPr lang="th-TH" sz="4800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ผลประโยชน์โดยรวมขององค์กร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6128" y="338915"/>
            <a:ext cx="3895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บริหารธุรกิจเพื่ออะไร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6128" y="338915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ปัจจัยการผลิต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942" y="2003178"/>
            <a:ext cx="27206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“4M”</a:t>
            </a:r>
            <a:endParaRPr lang="th-TH" sz="115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9492" y="1816883"/>
            <a:ext cx="4450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 = </a:t>
            </a:r>
            <a:r>
              <a:rPr lang="th-TH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คนงาน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2220" y="2750152"/>
            <a:ext cx="5798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Material = </a:t>
            </a:r>
            <a:r>
              <a:rPr lang="th-TH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4646" y="3865226"/>
            <a:ext cx="6670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Machine = </a:t>
            </a:r>
            <a:r>
              <a:rPr lang="th-TH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เครื่องจักร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807" y="5016158"/>
            <a:ext cx="7383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Method = </a:t>
            </a:r>
            <a:r>
              <a:rPr lang="th-TH" sz="8000" b="1" dirty="0">
                <a:solidFill>
                  <a:srgbClr val="0A69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วิธีการทำงาน</a:t>
            </a:r>
          </a:p>
        </p:txBody>
      </p:sp>
      <p:pic>
        <p:nvPicPr>
          <p:cNvPr id="14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5362" y="6260004"/>
            <a:ext cx="785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ทรัพยากรในการบริหารมาจากทฤษฎีทางเศษฐศาสตร์ร่วมกับทฤษฎีทางการบริหารการผลิต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13474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855914" y="411164"/>
            <a:ext cx="7464425" cy="1990725"/>
          </a:xfrm>
          <a:prstGeom prst="roundRect">
            <a:avLst>
              <a:gd name="adj" fmla="val 1980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บริษัทใช้เป็นเครื่องมือสร้างความแตกต่างทางด้าน</a:t>
            </a:r>
            <a:r>
              <a:rPr lang="th-TH" sz="6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2313" y="2852739"/>
            <a:ext cx="8177212" cy="3792537"/>
          </a:xfrm>
          <a:prstGeom prst="roundRect">
            <a:avLst>
              <a:gd name="adj" fmla="val 1894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และการตอบสนองความต้องการสินค้าของลูกค้าด้วยการสร้าง</a:t>
            </a:r>
            <a:r>
              <a:rPr lang="th-TH" sz="60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</a:t>
            </a:r>
            <a:r>
              <a:rPr lang="th-TH" sz="6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ผลิตภัณฑ์และบริการให้ลูกค้า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12339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352"/>
            <a:ext cx="10224247" cy="963132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9505" y="3894941"/>
            <a:ext cx="2528048" cy="882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49505" y="5551639"/>
            <a:ext cx="2528047" cy="1065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49505" y="2090375"/>
            <a:ext cx="2528047" cy="9341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44133" y="2215879"/>
            <a:ext cx="2871287" cy="1659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44133" y="4910231"/>
            <a:ext cx="2871287" cy="1702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689912" y="4095469"/>
            <a:ext cx="887506" cy="68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Up Arrow 14"/>
          <p:cNvSpPr/>
          <p:nvPr/>
        </p:nvSpPr>
        <p:spPr>
          <a:xfrm>
            <a:off x="2450726" y="4819611"/>
            <a:ext cx="831476" cy="662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Up Arrow 15"/>
          <p:cNvSpPr/>
          <p:nvPr/>
        </p:nvSpPr>
        <p:spPr>
          <a:xfrm>
            <a:off x="2457449" y="1351970"/>
            <a:ext cx="831476" cy="662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Up Arrow 16"/>
          <p:cNvSpPr/>
          <p:nvPr/>
        </p:nvSpPr>
        <p:spPr>
          <a:xfrm>
            <a:off x="2438400" y="3108052"/>
            <a:ext cx="831476" cy="662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Up Arrow 17"/>
          <p:cNvSpPr/>
          <p:nvPr/>
        </p:nvSpPr>
        <p:spPr>
          <a:xfrm>
            <a:off x="6717927" y="1379284"/>
            <a:ext cx="831476" cy="6627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Up Arrow 18"/>
          <p:cNvSpPr/>
          <p:nvPr/>
        </p:nvSpPr>
        <p:spPr>
          <a:xfrm>
            <a:off x="9144000" y="1351970"/>
            <a:ext cx="2026189" cy="52367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8327814" y="3907717"/>
            <a:ext cx="3611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2651596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43469" y="366882"/>
            <a:ext cx="5216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การเพิ่มยอดขาย / กำไร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5203" y="2850776"/>
            <a:ext cx="7007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7200" b="1" i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เพิ่มยอดขาย</a:t>
            </a:r>
          </a:p>
          <a:p>
            <a:r>
              <a:rPr lang="en-US" sz="7200" b="1" i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7200" b="1" i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กำหนดราคาขายให้สูงขึ้น</a:t>
            </a:r>
          </a:p>
        </p:txBody>
      </p:sp>
      <p:pic>
        <p:nvPicPr>
          <p:cNvPr id="8194" name="Picture 2" descr="11,957 Letter x Vector Images - Free &amp;amp; Royalty-free Letter x Vectors |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68" y="2509726"/>
            <a:ext cx="2501194" cy="2501194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21668" y="448904"/>
            <a:ext cx="7221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ปัจจุบันสิ่งที่ธุรกิจนิยมใช้และสามารถทำได้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2592" y="3227294"/>
            <a:ext cx="5698151" cy="1997469"/>
          </a:xfrm>
          <a:prstGeom prst="roundRect">
            <a:avLst/>
          </a:prstGeom>
          <a:solidFill>
            <a:srgbClr val="1A4060">
              <a:alpha val="5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3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</a:t>
            </a:r>
          </a:p>
        </p:txBody>
      </p:sp>
      <p:pic>
        <p:nvPicPr>
          <p:cNvPr id="10242" name="Picture 2" descr="Tick Ok Sign-vista Icon-free Icon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339">
            <a:off x="7903469" y="2756198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76956" y="528690"/>
            <a:ext cx="5036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คำนิยามการจัดการโลจิสติกส์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250" y="1818033"/>
            <a:ext cx="108709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การจัดการโลจิสติกส์เป็นส่วนหนึ่งของ </a:t>
            </a:r>
            <a:r>
              <a:rPr lang="th-TH" sz="4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การจัดการโซ่อุปทาน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ซึ่งวางแผน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(Plan)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นำไปปฎิบัติ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(Implement)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และควบคุม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Control) </a:t>
            </a:r>
            <a:r>
              <a:rPr lang="th-TH" sz="4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(Flow)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ทั้งไป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(Forward)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และกลับ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(Reverse) 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อย่างมีประสิทธิผล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(Effective)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และประสิทธิภาพ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(Efficiency)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ของสินค้า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(Product)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และบริการ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(Services)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และสารสนเทศที่เกี่ยวข้อง </a:t>
            </a:r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ระหว่างจุดเริ่มต้นและจุดที่มีการบริโภค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เพื่อที่จะได้ </a:t>
            </a:r>
            <a:r>
              <a:rPr lang="th-TH" sz="4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ตรงตามความต้องการของลูกค้า</a:t>
            </a:r>
          </a:p>
        </p:txBody>
      </p:sp>
      <p:pic>
        <p:nvPicPr>
          <p:cNvPr id="1026" name="Picture 2" descr="Council of Supply Chain Management Professionals | Yusen Logis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12" y="-18763"/>
            <a:ext cx="3881617" cy="13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1529" y="6360867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สภาวิชาชีพชั้นสูงด้านการจัดการโซ่อุปทาน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Council of Supply Chain Management Professional: 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CSCMP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02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399724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58573" y="603814"/>
            <a:ext cx="5181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เทคนิคการปรับปรุงงาน 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ECRS</a:t>
            </a:r>
            <a:endParaRPr lang="th-TH" sz="4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1048" y="2024251"/>
            <a:ext cx="79528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= Eliminate (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กำจัดออก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 = Combine (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รวมเข้าด้วยกัน)</a:t>
            </a:r>
          </a:p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= Rearrange (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จัดลำดับใหม่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 = Simplify (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ทำให้ง่ายขึ้น)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129" y="2998332"/>
            <a:ext cx="31767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ECRS</a:t>
            </a:r>
          </a:p>
        </p:txBody>
      </p: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98023" y="1127327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32390" y="296330"/>
            <a:ext cx="2840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Flow</a:t>
            </a:r>
            <a:endParaRPr lang="th-TH" sz="4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ความสัมพันธ์ระหว่างโลจิสติกส์กับโซ่อุปทาน  ความสัมพันธ์ระหว่างโลจิสติกส์กับโซ่อุปทาน (Logistic And Supply Chain)  ที่ผ่านมาเราได้กล่าวถึงคำว่า “โลจิสติกส์ (Logistics)” และ “โซ่อุปทาน (Supply  Chain)” อยู่บ้างจนอาจทำให้ผู้อ่านหลายคนสงสัยว่าคำสองคำนี้แตกต่างกันอย่างไร  ที่จริ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3" y="1319751"/>
            <a:ext cx="8156704" cy="50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6741" y="6457890"/>
            <a:ext cx="11474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91621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(ที่มา: </a:t>
            </a:r>
            <a:r>
              <a:rPr lang="en-US" sz="2000" b="1" dirty="0">
                <a:solidFill>
                  <a:srgbClr val="09162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/>
              </a:rPr>
              <a:t>http://www.greenlogisticsthai.org/index.php/whats-green-logistics/definition/50-2010-04-26-04-25-55</a:t>
            </a:r>
            <a:r>
              <a:rPr lang="en-US" sz="2000" b="1" dirty="0">
                <a:solidFill>
                  <a:srgbClr val="0916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)</a:t>
            </a:r>
            <a:endParaRPr lang="th-TH" sz="2000" dirty="0">
              <a:solidFill>
                <a:srgbClr val="0916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128190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6206" y="2889844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5M + 1i</a:t>
            </a:r>
          </a:p>
        </p:txBody>
      </p: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4687" y="332280"/>
            <a:ext cx="2840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Flow</a:t>
            </a:r>
            <a:endParaRPr lang="th-TH" sz="4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8183" y="1326325"/>
            <a:ext cx="2683748" cy="53553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u="sng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5M</a:t>
            </a:r>
          </a:p>
          <a:p>
            <a:pPr algn="ctr"/>
            <a:r>
              <a:rPr lang="en-US" sz="5400" b="1" dirty="0">
                <a:ln/>
                <a:solidFill>
                  <a:schemeClr val="accent1">
                    <a:lumMod val="50000"/>
                  </a:schemeClr>
                </a:solidFill>
              </a:rPr>
              <a:t>Man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Material</a:t>
            </a:r>
          </a:p>
          <a:p>
            <a:pPr algn="ctr"/>
            <a:r>
              <a:rPr lang="en-US" sz="5400" b="1" dirty="0">
                <a:ln/>
                <a:solidFill>
                  <a:schemeClr val="accent1">
                    <a:lumMod val="50000"/>
                  </a:schemeClr>
                </a:solidFill>
              </a:rPr>
              <a:t>Machine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Method</a:t>
            </a:r>
          </a:p>
          <a:p>
            <a:pPr algn="ctr"/>
            <a:r>
              <a:rPr lang="en-US" sz="5400" b="1" dirty="0">
                <a:ln/>
                <a:solidFill>
                  <a:schemeClr val="accent1">
                    <a:lumMod val="50000"/>
                  </a:schemeClr>
                </a:solidFill>
              </a:rPr>
              <a:t>Money</a:t>
            </a:r>
            <a:endParaRPr 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4206" y="1335291"/>
            <a:ext cx="3616951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u="sng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1i</a:t>
            </a:r>
          </a:p>
          <a:p>
            <a:pPr algn="ctr"/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endParaRPr lang="en-US" sz="5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63513" y="1301858"/>
            <a:ext cx="15497" cy="5488265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3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128190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4687" y="332280"/>
            <a:ext cx="2840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Flow</a:t>
            </a:r>
            <a:endParaRPr lang="th-TH" sz="4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283" y="2122232"/>
            <a:ext cx="10315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องค์กรต้องควบคุมการไหล(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Flow)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“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คุณค่าที่ลูกค้าต้องการเท่านั้น</a:t>
            </a:r>
            <a:r>
              <a:rPr lang="en-US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โดยองค์กรจะต้องเน้นที่ </a:t>
            </a:r>
            <a:r>
              <a:rPr lang="th-TH" sz="6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6000" b="1" i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 </a:t>
            </a:r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</a:t>
            </a:r>
          </a:p>
          <a:p>
            <a:pPr algn="thaiDist"/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76" y="4526869"/>
            <a:ext cx="1125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6600" i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8" name="Picture 4" descr="Pierce County Library &amp;gt; Customer Satisfaction Surv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18" y="4871184"/>
            <a:ext cx="1754980" cy="13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42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128190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3587" y="332280"/>
            <a:ext cx="6471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ประสิทธิภาพและประสิทธิผลคืออะไร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8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9614" y="2579914"/>
            <a:ext cx="12687300" cy="1387929"/>
          </a:xfrm>
          <a:prstGeom prst="rect">
            <a:avLst/>
          </a:prstGeom>
          <a:solidFill>
            <a:srgbClr val="0A6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 (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Efficiency)?</a:t>
            </a:r>
            <a:endParaRPr lang="th-TH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9614" y="4690515"/>
            <a:ext cx="12687300" cy="1387929"/>
          </a:xfrm>
          <a:prstGeom prst="rect">
            <a:avLst/>
          </a:prstGeom>
          <a:solidFill>
            <a:srgbClr val="FF7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(Effectiveness)?</a:t>
            </a:r>
            <a:endParaRPr lang="th-TH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3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151529" y="1128190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70559" y="332280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238" y="2412164"/>
            <a:ext cx="11421961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80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 </a:t>
            </a:r>
            <a:r>
              <a:rPr lang="en-US" sz="80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80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ผลผลิตที่ต้องการ</a:t>
            </a:r>
          </a:p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ลูกค้าสั่ง ของ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 องค์กรสามารถผลิตสินค้าได้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 √</a:t>
            </a:r>
          </a:p>
          <a:p>
            <a:pPr algn="ctr"/>
            <a:endParaRPr lang="en-US" sz="8000" b="1" cap="none" spc="0" dirty="0">
              <a:ln/>
              <a:solidFill>
                <a:schemeClr val="accent1">
                  <a:lumMod val="5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6707" y="5798755"/>
            <a:ext cx="5703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แต่........มีประสิทธิภาพหรือไม่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54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9" y="1970089"/>
            <a:ext cx="32480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608139" y="166689"/>
            <a:ext cx="3908425" cy="1997075"/>
          </a:xfrm>
          <a:prstGeom prst="roundRect">
            <a:avLst>
              <a:gd name="adj" fmla="val 113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4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สินค้าของผู้บริโภคมีทุกหนทุกแห่ง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27825" y="179389"/>
            <a:ext cx="3798888" cy="1984375"/>
          </a:xfrm>
          <a:prstGeom prst="roundRect">
            <a:avLst>
              <a:gd name="adj" fmla="val 113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4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จะสำเร็จลุล่วงไปได้ก็ต้อง</a:t>
            </a:r>
            <a:r>
              <a:rPr lang="th-TH" sz="4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อาศัยโล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4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8139" y="4649789"/>
            <a:ext cx="3908425" cy="1970087"/>
          </a:xfrm>
          <a:prstGeom prst="roundRect">
            <a:avLst>
              <a:gd name="adj" fmla="val 113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ผู้บริโภคมี</a:t>
            </a:r>
            <a:r>
              <a:rPr lang="th-TH" sz="4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และไม่มีความอดทน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27825" y="4649789"/>
            <a:ext cx="3798888" cy="1970087"/>
          </a:xfrm>
          <a:prstGeom prst="roundRect">
            <a:avLst>
              <a:gd name="adj" fmla="val 113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th-TH" sz="4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4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</a:t>
            </a:r>
            <a:r>
              <a:rPr lang="th-TH" sz="44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ท้าทาย</a:t>
            </a:r>
            <a:r>
              <a:rPr lang="th-TH" sz="4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ของธุรกิจในโลกยุคปัจจุบัน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22866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084003" y="1400628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5814" y="332247"/>
            <a:ext cx="5230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ประสิทธิภาพคืออะไร</a:t>
            </a:r>
            <a:r>
              <a:rPr lang="en-US" sz="66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6600" b="1" i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4" descr="Efficiency increase graphic icon mobile apps Vector Imag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" y="2473546"/>
            <a:ext cx="3581400" cy="3864331"/>
          </a:xfrm>
          <a:prstGeom prst="rect">
            <a:avLst/>
          </a:prstGeom>
          <a:noFill/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7347" y="3297715"/>
            <a:ext cx="33169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Efficiency =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8700" y="3851713"/>
            <a:ext cx="1617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4242" y="2914314"/>
            <a:ext cx="2133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34242" y="3851713"/>
            <a:ext cx="2138766" cy="15499"/>
          </a:xfrm>
          <a:prstGeom prst="line">
            <a:avLst/>
          </a:prstGeom>
          <a:ln w="76200">
            <a:solidFill>
              <a:srgbClr val="0A6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07862" y="2100520"/>
            <a:ext cx="6109955" cy="3843580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3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084003" y="1400628"/>
            <a:ext cx="9144000" cy="350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istics Series – Blog 2 - Global Economy vs Transportation Industry - The  Strategic Source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361893"/>
            <a:ext cx="1608874" cy="10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5814" y="332247"/>
            <a:ext cx="50321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i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การเพิ่มประสิทธิภาพ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129" y="1748737"/>
            <a:ext cx="112774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เพิ่มผลผลิตขึ้น โดย ใช้ทรัพยากรเท่าเดิม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127" y="2733404"/>
            <a:ext cx="11277445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เพิ่มผลผลิตขึ้น โดย ใช้ทรัพยากรลดลง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27" y="4677806"/>
            <a:ext cx="11277444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ใช้ทรัพยากรเพิ่มขึ้นเล็กน้อย แต่ ผลผลิตเพิ่มขึ้นมาก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127" y="5693469"/>
            <a:ext cx="112774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ลดผลผลิตเพียงเล็กน้อย แต่ลดการใช้ทรัพยากรได้อย่างมาก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048" y="3674959"/>
            <a:ext cx="112645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ผลผลิตเท่าเดิม โดย ลดการใช้ทรัพยากรลง</a:t>
            </a:r>
          </a:p>
        </p:txBody>
      </p:sp>
    </p:spTree>
    <p:extLst>
      <p:ext uri="{BB962C8B-B14F-4D97-AF65-F5344CB8AC3E}">
        <p14:creationId xmlns:p14="http://schemas.microsoft.com/office/powerpoint/2010/main" val="1306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ทริค!! ที่จะช่วยให้การจัดการ Logistics มีประสิทธิภาพยิ่งขึ้น, เพิ่ม ประสิทธิภาพโลจิสติกส์ | Prosoft 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-387459" y="3053165"/>
            <a:ext cx="12925587" cy="1131377"/>
          </a:xfrm>
          <a:solidFill>
            <a:srgbClr val="0A697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โลจิสติกส์จะช่วยให้ประสิทธิภาพขององค์กรดีขึ้น</a:t>
            </a:r>
          </a:p>
        </p:txBody>
      </p:sp>
    </p:spTree>
    <p:extLst>
      <p:ext uri="{BB962C8B-B14F-4D97-AF65-F5344CB8AC3E}">
        <p14:creationId xmlns:p14="http://schemas.microsoft.com/office/powerpoint/2010/main" val="223969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edEX-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1" y="438970"/>
            <a:ext cx="9542436" cy="53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6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2252935"/>
            <a:ext cx="5965371" cy="4876800"/>
          </a:xfrm>
        </p:spPr>
      </p:pic>
      <p:sp>
        <p:nvSpPr>
          <p:cNvPr id="5" name="TextBox 4"/>
          <p:cNvSpPr txBox="1"/>
          <p:nvPr/>
        </p:nvSpPr>
        <p:spPr>
          <a:xfrm>
            <a:off x="713952" y="526351"/>
            <a:ext cx="4290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</a:p>
          <a:p>
            <a:pPr algn="ctr"/>
            <a:r>
              <a:rPr lang="th-TH" sz="8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8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กรีก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8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45" y="366203"/>
            <a:ext cx="2739728" cy="273972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177143" y="3327118"/>
            <a:ext cx="1066800" cy="1279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17512" y="5112222"/>
            <a:ext cx="4984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ศิลปะในการคำนวณ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6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16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702" y="3076807"/>
            <a:ext cx="12415702" cy="1325563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การส่งกำลังบำรุงทางทหาร</a:t>
            </a:r>
            <a:r>
              <a:rPr lang="en-US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”</a:t>
            </a:r>
            <a:endParaRPr lang="th-TH" sz="7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50" y="3886200"/>
            <a:ext cx="5943600" cy="2971800"/>
          </a:xfrm>
        </p:spPr>
      </p:pic>
      <p:pic>
        <p:nvPicPr>
          <p:cNvPr id="1026" name="Picture 2" descr="Vector image for logotype by keywords air, force, army, enemy, russian, f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504">
            <a:off x="681622" y="332870"/>
            <a:ext cx="1043995" cy="10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Lương Nguyễn on Quick Saves in 2021 | Helicopter, Military drawings,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86" y="73358"/>
            <a:ext cx="3026228" cy="30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itary Tank Monochrome Icon Graphic by Hoeda80 · Creative Fab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7" y="4558008"/>
            <a:ext cx="3488871" cy="23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971418" y="1596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การทำศึกสงคราม</a:t>
            </a:r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24126" y="15849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การทหาร</a:t>
            </a:r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77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Jeff Grubb on Twitter: &amp;quot;well, the time has come to explain the supply chain  to my kids.… 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60" y="1046552"/>
            <a:ext cx="5797829" cy="48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entagon 28"/>
          <p:cNvSpPr/>
          <p:nvPr/>
        </p:nvSpPr>
        <p:spPr>
          <a:xfrm>
            <a:off x="544279" y="762000"/>
            <a:ext cx="3875322" cy="15675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69634" y="2493566"/>
            <a:ext cx="3180495" cy="2259825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</a:t>
            </a: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“Logistics”</a:t>
            </a:r>
            <a:endParaRPr lang="th-TH" sz="66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544279" y="2677884"/>
            <a:ext cx="3875322" cy="15675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การปฎิบัติ</a:t>
            </a:r>
          </a:p>
        </p:txBody>
      </p:sp>
      <p:sp>
        <p:nvSpPr>
          <p:cNvPr id="36" name="Pentagon 35"/>
          <p:cNvSpPr/>
          <p:nvPr/>
        </p:nvSpPr>
        <p:spPr>
          <a:xfrm>
            <a:off x="544279" y="4593765"/>
            <a:ext cx="3875322" cy="156755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92772" y="643982"/>
            <a:ext cx="226055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15357" y="2861494"/>
            <a:ext cx="250421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2063" y="5377539"/>
            <a:ext cx="4919937" cy="1200329"/>
          </a:xfrm>
          <a:prstGeom prst="rect">
            <a:avLst/>
          </a:prstGeom>
          <a:solidFill>
            <a:srgbClr val="FF7D7D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ข้อมูลสารสนเทศ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7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65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1324</Words>
  <Application>Microsoft Office PowerPoint</Application>
  <PresentationFormat>แบบจอกว้าง</PresentationFormat>
  <Paragraphs>240</Paragraphs>
  <Slides>63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63</vt:i4>
      </vt:variant>
    </vt:vector>
  </HeadingPairs>
  <TitlesOfParts>
    <vt:vector size="69" baseType="lpstr">
      <vt:lpstr>TH SarabunPSK</vt:lpstr>
      <vt:lpstr>Arial</vt:lpstr>
      <vt:lpstr>Calibri Light</vt:lpstr>
      <vt:lpstr>Times New Roman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“ การส่งกำลังบำรุงทางทหาร 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พ.ศ. 2523 – 2533 1980-1990</vt:lpstr>
      <vt:lpstr>“ความต้องการที่แท้จริงของลูกค้าคืออะไร”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ตอบสนองความต้องการ และสร้างความพึงพอใจให้กับ.....</vt:lpstr>
      <vt:lpstr>ตอบสนองความต้องการ และสร้างความพึงพอใจให้กับ.....</vt:lpstr>
      <vt:lpstr>ตอบสนองความต้องการ และสร้างความพึงพอใจให้กับ.....</vt:lpstr>
      <vt:lpstr>ผลประโยชน์โดยรวมขององค์กร</vt:lpstr>
      <vt:lpstr>งานนำเสนอ PowerPoint</vt:lpstr>
      <vt:lpstr>รายได้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ปิยมาส กล้าแข็ง</cp:lastModifiedBy>
  <cp:revision>89</cp:revision>
  <cp:lastPrinted>2021-07-27T16:21:33Z</cp:lastPrinted>
  <dcterms:created xsi:type="dcterms:W3CDTF">2021-07-19T16:16:03Z</dcterms:created>
  <dcterms:modified xsi:type="dcterms:W3CDTF">2023-07-10T04:40:24Z</dcterms:modified>
</cp:coreProperties>
</file>