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7"/>
  </p:notesMasterIdLst>
  <p:sldIdLst>
    <p:sldId id="444" r:id="rId2"/>
    <p:sldId id="445" r:id="rId3"/>
    <p:sldId id="455" r:id="rId4"/>
    <p:sldId id="456" r:id="rId5"/>
    <p:sldId id="457" r:id="rId6"/>
    <p:sldId id="476" r:id="rId7"/>
    <p:sldId id="458" r:id="rId8"/>
    <p:sldId id="459" r:id="rId9"/>
    <p:sldId id="477" r:id="rId10"/>
    <p:sldId id="461" r:id="rId11"/>
    <p:sldId id="478" r:id="rId12"/>
    <p:sldId id="479" r:id="rId13"/>
    <p:sldId id="462" r:id="rId14"/>
    <p:sldId id="480" r:id="rId15"/>
    <p:sldId id="463" r:id="rId16"/>
    <p:sldId id="481" r:id="rId17"/>
    <p:sldId id="483" r:id="rId18"/>
    <p:sldId id="486" r:id="rId19"/>
    <p:sldId id="484" r:id="rId20"/>
    <p:sldId id="485" r:id="rId21"/>
    <p:sldId id="464" r:id="rId22"/>
    <p:sldId id="465" r:id="rId23"/>
    <p:sldId id="491" r:id="rId24"/>
    <p:sldId id="466" r:id="rId25"/>
    <p:sldId id="527" r:id="rId26"/>
    <p:sldId id="531" r:id="rId27"/>
    <p:sldId id="533" r:id="rId28"/>
    <p:sldId id="534" r:id="rId29"/>
    <p:sldId id="530" r:id="rId30"/>
    <p:sldId id="468" r:id="rId31"/>
    <p:sldId id="469" r:id="rId32"/>
    <p:sldId id="492" r:id="rId33"/>
    <p:sldId id="536" r:id="rId34"/>
    <p:sldId id="537" r:id="rId35"/>
    <p:sldId id="538" r:id="rId36"/>
    <p:sldId id="766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8" r:id="rId46"/>
    <p:sldId id="549" r:id="rId47"/>
    <p:sldId id="550" r:id="rId48"/>
    <p:sldId id="551" r:id="rId49"/>
    <p:sldId id="552" r:id="rId50"/>
    <p:sldId id="553" r:id="rId51"/>
    <p:sldId id="554" r:id="rId52"/>
    <p:sldId id="555" r:id="rId53"/>
    <p:sldId id="556" r:id="rId54"/>
    <p:sldId id="470" r:id="rId55"/>
    <p:sldId id="471" r:id="rId56"/>
    <p:sldId id="472" r:id="rId57"/>
    <p:sldId id="493" r:id="rId58"/>
    <p:sldId id="495" r:id="rId59"/>
    <p:sldId id="516" r:id="rId60"/>
    <p:sldId id="513" r:id="rId61"/>
    <p:sldId id="515" r:id="rId62"/>
    <p:sldId id="518" r:id="rId63"/>
    <p:sldId id="521" r:id="rId64"/>
    <p:sldId id="517" r:id="rId65"/>
    <p:sldId id="508" r:id="rId66"/>
    <p:sldId id="509" r:id="rId67"/>
    <p:sldId id="565" r:id="rId68"/>
    <p:sldId id="566" r:id="rId69"/>
    <p:sldId id="559" r:id="rId70"/>
    <p:sldId id="567" r:id="rId71"/>
    <p:sldId id="577" r:id="rId72"/>
    <p:sldId id="578" r:id="rId73"/>
    <p:sldId id="579" r:id="rId74"/>
    <p:sldId id="580" r:id="rId75"/>
    <p:sldId id="581" r:id="rId76"/>
    <p:sldId id="582" r:id="rId77"/>
    <p:sldId id="583" r:id="rId78"/>
    <p:sldId id="584" r:id="rId79"/>
    <p:sldId id="571" r:id="rId80"/>
    <p:sldId id="523" r:id="rId81"/>
    <p:sldId id="585" r:id="rId82"/>
    <p:sldId id="733" r:id="rId83"/>
    <p:sldId id="724" r:id="rId84"/>
    <p:sldId id="725" r:id="rId85"/>
    <p:sldId id="734" r:id="rId86"/>
    <p:sldId id="735" r:id="rId87"/>
    <p:sldId id="738" r:id="rId88"/>
    <p:sldId id="739" r:id="rId89"/>
    <p:sldId id="749" r:id="rId90"/>
    <p:sldId id="750" r:id="rId91"/>
    <p:sldId id="751" r:id="rId92"/>
    <p:sldId id="752" r:id="rId93"/>
    <p:sldId id="753" r:id="rId94"/>
    <p:sldId id="764" r:id="rId95"/>
    <p:sldId id="765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7" autoAdjust="0"/>
    <p:restoredTop sz="83333" autoAdjust="0"/>
  </p:normalViewPr>
  <p:slideViewPr>
    <p:cSldViewPr>
      <p:cViewPr varScale="1">
        <p:scale>
          <a:sx n="53" d="100"/>
          <a:sy n="53" d="100"/>
        </p:scale>
        <p:origin x="165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088C-B627-4886-9411-2B4EE4578D6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D8D4D-EB2B-442D-A036-B46293394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77C845-ACDD-4856-9956-0D0E677B934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D3B1736-9355-4458-AB39-99723CA565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PowerPoint_Slide1.sldx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PowerPoint_Slide2.sldx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3.sldx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836" y="12192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8000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การวิเคราะห์สภาพแวดล้อมทางธุรกิจโลจิสติกส์</a:t>
            </a:r>
            <a:endParaRPr lang="en-US" sz="8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439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35" y="152400"/>
            <a:ext cx="8229600" cy="171000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การวิเคราะห์สภาพแวดล้อมเชิงปฏิบัติ หรือการวิเคราะห์อุตสาหกรรม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278" y="1767553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การวิเคราะห์สภาพแวดล้อมเชิงปฏิบัติ หรือการวิเคราะห์อุตสาหกรรม</a:t>
            </a:r>
            <a:r>
              <a:rPr lang="th-TH" sz="3800" dirty="0">
                <a:latin typeface="TH SarabunPSK" pitchFamily="34" charset="-34"/>
                <a:cs typeface="TH SarabunPSK" pitchFamily="34" charset="-34"/>
              </a:rPr>
              <a:t> เป็นการวิเคราะห์ปัจจัยที่กระทบโดยตรงต่ออุตสาหกรรมที่องค์การนั้นประกอบธุรกิจอยู่  ประกอบด้วย</a:t>
            </a:r>
            <a:endParaRPr lang="en-US" sz="3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800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สภาพแวดล้อมเชิงปฏิบัติการขององค์การภาครัฐ</a:t>
            </a:r>
            <a:r>
              <a:rPr lang="th-TH" sz="3800" dirty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3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    2. สภาพแวดล้อมเชิงปฏิบัติการขององค์การภาคธุรกิจเอกชน</a:t>
            </a:r>
            <a:r>
              <a:rPr lang="th-TH" sz="3800" dirty="0">
                <a:latin typeface="TH SarabunPSK" pitchFamily="34" charset="-34"/>
                <a:cs typeface="TH SarabunPSK" pitchFamily="34" charset="-34"/>
              </a:rPr>
              <a:t>  เป็นการวิเคราะห์สภาพแวดล้อมในอุตสาหกรรมที่กิจการดำเนินงานอยู่ หรือเรียกว่า การวิเคราะห์อุตสาหกรรม </a:t>
            </a:r>
            <a:r>
              <a:rPr lang="en-US" sz="3800" dirty="0">
                <a:latin typeface="TH SarabunPSK" pitchFamily="34" charset="-34"/>
                <a:cs typeface="TH SarabunPSK" pitchFamily="34" charset="-34"/>
              </a:rPr>
              <a:t>(Industrial Analysis)</a:t>
            </a:r>
            <a:r>
              <a:rPr lang="th-TH" sz="3800" dirty="0">
                <a:latin typeface="TH SarabunPSK" pitchFamily="34" charset="-34"/>
                <a:cs typeface="TH SarabunPSK" pitchFamily="34" charset="-34"/>
              </a:rPr>
              <a:t>             </a:t>
            </a:r>
            <a:endParaRPr lang="en-US" sz="3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800" dirty="0">
                <a:latin typeface="TH SarabunPSK" pitchFamily="34" charset="-34"/>
                <a:cs typeface="TH SarabunPSK" pitchFamily="34" charset="-34"/>
              </a:rPr>
              <a:t>             </a:t>
            </a:r>
            <a:endParaRPr lang="en-US" sz="3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534400" cy="1234440"/>
          </a:xfrm>
          <a:solidFill>
            <a:schemeClr val="bg2"/>
          </a:solidFill>
        </p:spPr>
        <p:txBody>
          <a:bodyPr/>
          <a:lstStyle/>
          <a:p>
            <a:pPr algn="ctr"/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สภาพแวดล้อมเชิงปฏิบัติการขององค์การภาครัฐ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534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 สภาพแวดล้อมเชิงปฏิบัติการขององค์การภาครัฐ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 มีองค์ประกอบสำคัญ  5 ประการ ได้แก่</a:t>
            </a:r>
            <a:endParaRPr lang="en-US" sz="3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1. สภาพปัญหาของสาขาการพัฒนาหรือภาคบริการ </a:t>
            </a:r>
            <a:r>
              <a:rPr lang="en-US" sz="3400" b="1" dirty="0">
                <a:latin typeface="TH SarabunPSK" pitchFamily="34" charset="-34"/>
                <a:cs typeface="TH SarabunPSK" pitchFamily="34" charset="-34"/>
              </a:rPr>
              <a:t>(Diagnosis of The Problems of The Sector or Services) 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โดยวิเคราะห์ข้อมูลพื้นฐานที่เกี่ยวข้องกับสาขาพัฒนาหรือภาคบริการนั้นๆ เชื่อมโยงกับสภาพแวดล้อม</a:t>
            </a:r>
            <a:endParaRPr lang="en-US" sz="3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2. ผู้รับผลประโยชน์และผู้รับบริการ </a:t>
            </a:r>
            <a:r>
              <a:rPr lang="en-US" sz="3400" b="1" dirty="0">
                <a:latin typeface="TH SarabunPSK" pitchFamily="34" charset="-34"/>
                <a:cs typeface="TH SarabunPSK" pitchFamily="34" charset="-34"/>
              </a:rPr>
              <a:t>(Identification of Beneficiaries and Clients) 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จากการจำแนกประเภทของกลุ่มเป้าหมายของประชากรโดยคำนึงถึงลักษณะความแตกต่างของกลุ่มสังคมที่ให้บริการ</a:t>
            </a:r>
            <a:endParaRPr lang="en-US" sz="3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127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3. ความต้องการของสังคมต่อการได้รับบริการจากแผนงาน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(Demand for The Program’s Service)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จาการวิเคราะห์ปัจจัยที่เอื้อและปัจจัยที่เป็นอุปสรรคทั้งทางการเมือง เศรษฐกิจ สังคม วัฒนธรรม และเทคโนโลยี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4. ความพร้อมของแผนงานในการให้บริการ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(Supply of The program’s Service)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ความเพียงพอของระบบการส่งทอดระหว่างหน่วยงานในการให้บริการทั้งด้านปริมาณและคุณภาพ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914400" algn="l"/>
              </a:tabLst>
            </a:pP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5. กลุ่มบุคคลผู้มีอิทธิพลต่อการตัดสินใจเกี่ยวกับความต้องการการได้รับบริการและความพร้อมในการให้บริการ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(Key Actors Influencing Demand and Supply)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จากการวิเคราะห์ภาวะความเป็นผู้นำที่เป็นทางการที่มีต่อสนับสนุนและคัดค้านการดำเนินงานตามแผนทั้งในระดับชาติและระดับท้องถิ่น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175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458200" cy="853440"/>
          </a:xfrm>
          <a:solidFill>
            <a:schemeClr val="bg2"/>
          </a:solidFill>
        </p:spPr>
        <p:txBody>
          <a:bodyPr/>
          <a:lstStyle/>
          <a:p>
            <a:pPr algn="ctr"/>
            <a:br>
              <a:rPr lang="th-TH" b="1" dirty="0"/>
            </a:b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สภาพแวดล้อมเชิงปฏิบัติการขององค์การภาคธุรกิจเอกชน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45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สภาพแวดล้อมเชิงปฏิบัติการขององค์การภาคธุรกิจ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เป็นการวิเคราะห์สภาพแวดล้อมในอุตสาหกรรมที่กิจการดำเนินงานอยู่ หรือเรียกว่า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“การวิเคราะห์อุตสาหกรรม </a:t>
            </a: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(Industrial Analysis)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เป็น สภาพแวดล้อมภายนอก ที่มีผลกระทบโดยตรงต่อองค์การ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463550" algn="l"/>
              </a:tabLst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1. ลูกค้า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(Customer)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ลูกค้าเป็นบุคคลสำคัญ และ/สาเหตุที่ทำให้ธุรกิจดำรงอยู่ การศึกษาพฤติกรรมของลูกค้า หรือ การบริการขององค์การจึงมีความสำคัญต่อองค์การมาก เพราะจะช่วยให้ผู้กำหนดกลยุทธ์ทราบถึงแนวความคิดในการปรับปรุงผลิตภัณฑ์หรือบริการตอบสนองให้ตรงกับความต้องการ ของลูกค้า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     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8610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9113" algn="l"/>
                <a:tab pos="914400" algn="l"/>
              </a:tabLst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en-US" sz="31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คู่แข่งขัน </a:t>
            </a:r>
            <a:r>
              <a:rPr lang="en-US" sz="3100" b="1" dirty="0">
                <a:latin typeface="TH SarabunPSK" pitchFamily="34" charset="-34"/>
                <a:cs typeface="TH SarabunPSK" pitchFamily="34" charset="-34"/>
              </a:rPr>
              <a:t>(Competitor) 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เป็นทั้งพันธมิตรและภัยคุกคามเป็นปัจจัยสำคัญกระตุ้นให้ธุรกิจมีพัฒนาการ การทำความเข้าใจในคู่แข่งขันจะเป็นปัจจัยแห่งความสำเร็จที่สำคัญในการพัฒนากลยุทธ์ธุรกิจ การวิเคราะห์คู่แข่งขันจึงเป็นการทำให้ผู้บริหารมองเห็นจุดอ่อนจุดแข็งของคู่แข่งขัน และคาดคะเนกลยุทธ์ของคู่แข่งขันได้ ได้แก่ จำนวนคู่แข่งขัน การเคลื่อนไหวของคู่แข่งขัน การเพิ่มส่วนแบ่งการตลาด และการจัดสรรทรัพยากร เป็นต้น</a:t>
            </a:r>
            <a:endParaRPr lang="en-US" sz="3100" dirty="0"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914400" algn="l"/>
              </a:tabLst>
            </a:pP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3. แรงงาน (</a:t>
            </a:r>
            <a:r>
              <a:rPr lang="en-US" sz="3100" b="1" dirty="0">
                <a:latin typeface="TH SarabunPSK" pitchFamily="34" charset="-34"/>
                <a:cs typeface="TH SarabunPSK" pitchFamily="34" charset="-34"/>
              </a:rPr>
              <a:t>Labor) 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การเปลี่ยนแปลงของตลาดแรงงานจะมีผลกรทบต่อการดำเนินงานและการจัดสรรทรัพยากรขององค์การ เช่น การขาดแคลนแรงงานฝีมือ ค่าจ้างแรงงานที่สูง และการเข้า-ออกของแรงงานสูง ทำให้องค์การต้องใช้เครื่องจักรเพื่อทดแทนแรงงานคนมากขึ้นเป็นต้น</a:t>
            </a:r>
            <a:endParaRPr lang="en-US" sz="31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4. ผู้จัดจำหน่ายวัตถุดิบ </a:t>
            </a:r>
            <a:r>
              <a:rPr lang="en-US" sz="3100" b="1" dirty="0">
                <a:latin typeface="TH SarabunPSK" pitchFamily="34" charset="-34"/>
                <a:cs typeface="TH SarabunPSK" pitchFamily="34" charset="-34"/>
              </a:rPr>
              <a:t>(Supplier) 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ระบบการผลิตขององค์การที่มีประสิทธิภาพและช่วยลดต้นทุนขึ้นอยู่กับการบริหารวัตถุดิบให้มีปริมาณที่เหมาะสมในเวลาที่ต้องการ มีส่วนทำให้องค์การธุรกิจมีความได้เปรียบในการดำเนินธุรกิจ</a:t>
            </a:r>
            <a:endParaRPr lang="en-US" sz="31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240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59"/>
            <a:ext cx="8686800" cy="1403019"/>
          </a:xfrm>
          <a:solidFill>
            <a:schemeClr val="bg2"/>
          </a:solidFill>
        </p:spPr>
        <p:txBody>
          <a:bodyPr/>
          <a:lstStyle/>
          <a:p>
            <a:pPr algn="ctr"/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การวิเคราะห์สภาพแวดล้อมภายในองค์การธุรกิจโลจิสติกส์</a:t>
            </a:r>
            <a:br>
              <a:rPr lang="en-US" sz="60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310" y="1905000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การวิเคราะห์สภาพแวดล้อมภายในองค์การธุรกิจโลจิสติกส์</a:t>
            </a:r>
            <a:r>
              <a:rPr lang="th-TH" sz="5400" dirty="0">
                <a:latin typeface="TH SarabunPSK" pitchFamily="34" charset="-34"/>
                <a:cs typeface="TH SarabunPSK" pitchFamily="34" charset="-34"/>
              </a:rPr>
              <a:t> เป็นการวิเคราะห์ทรัพยากรและความสามารถขององค์การเพื่อต้องการทราบว่ามีปัจจัยใดบ้างที่เป็นข้อได้เปรียบ และเป็นข้อเสียเปรียบ เมื่อเปรียบเทียบกับคู่แข่งขัน แล้ว        </a:t>
            </a:r>
            <a:endParaRPr lang="en-US" sz="5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45" y="302359"/>
            <a:ext cx="85343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การวิเคราะห์สภาพแวดล้อมภายในองค์การ</a:t>
            </a:r>
            <a:r>
              <a:rPr lang="th-TH" sz="6000" dirty="0">
                <a:latin typeface="TH SarabunPSK" pitchFamily="34" charset="-34"/>
                <a:cs typeface="TH SarabunPSK" pitchFamily="34" charset="-34"/>
              </a:rPr>
              <a:t> หรือเรียกว่า </a:t>
            </a:r>
            <a:r>
              <a:rPr lang="th-TH" sz="6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6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การวิเคราะห์องค์การ” </a:t>
            </a:r>
            <a:r>
              <a:rPr lang="th-TH" sz="6000" dirty="0">
                <a:latin typeface="TH SarabunPSK" pitchFamily="34" charset="-34"/>
                <a:cs typeface="TH SarabunPSK" pitchFamily="34" charset="-34"/>
              </a:rPr>
              <a:t>เพื่อแสวงหาข้อได้เปรียบและเสียเปรียบทางการแข่งขัน โดยการวิเคราะห์ จุดแข็ง และจุดอ่อนจากปัจจัยภายในองค์การ คือ </a:t>
            </a:r>
            <a:r>
              <a:rPr lang="th-TH" sz="6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ปัจจัยด้านทรัพยากร และปัจจัยด้านความสามารถขององค์การ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val="182674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33400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การประเมินความสำคัญของทรัพยากร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ว่าเป็นปัจจัยภายในที่มีผลต่อกลยุทธ์หรือไม่สามารถทำได้โดยการเปรียบเทียบทรัพยากรที่มีนั้นกับ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1. ผลการดำเนินงานในอดีตที่ผ่านมาของบริษัท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2. คู่แข่งสำคัญของบริษัท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3. อุตสาหกรรมโดยรวม เปรียบเทียบหาความแตกต่างระหว่างผลงานในอดีต คู่แข่งขันหรือค่าเฉลี่ยอุตสาหกรรม           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89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tabLst>
                <a:tab pos="450850" algn="l"/>
                <a:tab pos="809625" algn="l"/>
                <a:tab pos="1169988" algn="l"/>
              </a:tabLst>
            </a:pPr>
            <a:br>
              <a:rPr lang="en-US" sz="6700" b="1" dirty="0">
                <a:latin typeface="TH SarabunPSK" pitchFamily="34" charset="-34"/>
                <a:cs typeface="TH SarabunPSK" pitchFamily="34" charset="-34"/>
              </a:rPr>
            </a:b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b="1" cap="none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วิเคราะห์สภาพแวดล้อมภายนอกและภายใน</a:t>
            </a:r>
            <a:br>
              <a:rPr lang="en-US" sz="4400" cap="none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b="1" cap="none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(Internal and External Environmental Analysis)</a:t>
            </a:r>
            <a:br>
              <a:rPr lang="en-US" sz="4400" cap="none" dirty="0">
                <a:latin typeface="TH SarabunPSK" pitchFamily="34" charset="-34"/>
                <a:cs typeface="TH SarabunPSK" pitchFamily="34" charset="-34"/>
              </a:rPr>
            </a:b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br>
              <a:rPr lang="th-TH" sz="3600" b="1" dirty="0">
                <a:latin typeface="TH SarabunPSK" pitchFamily="34" charset="-34"/>
                <a:cs typeface="TH SarabunPSK" pitchFamily="34" charset="-34"/>
              </a:rPr>
            </a:b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6700" b="1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10288"/>
              </p:ext>
            </p:extLst>
          </p:nvPr>
        </p:nvGraphicFramePr>
        <p:xfrm>
          <a:off x="457200" y="1447800"/>
          <a:ext cx="838200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170305" algn="l"/>
                        </a:tabLs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จุดแข็ง </a:t>
                      </a: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(Strengths)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170305" algn="l"/>
                        </a:tabLs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สภาพแวดล้อมขององค์การที่เป็น              “ข้อได้เปรียบ” ทางการแข่งขัน</a:t>
                      </a:r>
                      <a:endParaRPr lang="en-US" sz="28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170305" algn="l"/>
                        </a:tabLs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จุดอ่อน </a:t>
                      </a: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(Weakness)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170305" algn="l"/>
                        </a:tabLs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สภาพแวดล้อมขององค์การที่เป็น              “ข้อเสียเปรียบ” ทางการแข่งขัน</a:t>
                      </a:r>
                      <a:endParaRPr lang="en-US" sz="28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170305" algn="l"/>
                        </a:tabLst>
                      </a:pPr>
                      <a:r>
                        <a:rPr lang="th-TH" sz="2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โอกาส  </a:t>
                      </a:r>
                      <a:r>
                        <a:rPr lang="en-US" sz="2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(Opportunities)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170305" algn="l"/>
                        </a:tabLst>
                      </a:pPr>
                      <a:r>
                        <a:rPr lang="th-TH" sz="2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สภาพแวดล้อมภายนอกองค์การที่                         “เอื้อประโยชน์” ต่อกิจการ</a:t>
                      </a:r>
                      <a:endParaRPr lang="en-US" sz="28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170305" algn="l"/>
                        </a:tabLs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อุปสรรค  </a:t>
                      </a: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(Weakness)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810260" algn="l"/>
                          <a:tab pos="1170305" algn="l"/>
                        </a:tabLs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สภาพแวดล้อมภายนอกองค์การที่                         เป็น“ภัยคุกคาม” ต่อกิจการ</a:t>
                      </a:r>
                      <a:endParaRPr lang="en-US" sz="28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6088558"/>
            <a:ext cx="845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</a:tabLst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</a:tabLst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ภาพที่ 3.1</a:t>
            </a:r>
            <a:r>
              <a:rPr kumimoji="0" lang="th-TH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เครื่องมือวิเคราะห์สภาพแวดล้อมภายนอกและภายใน 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SWOT Analysis)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</a:tabLst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ที่มา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:  From Business Analysis techniques, (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Cadle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J., Paul, D. and Turner, P., 2010)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6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3716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6700" b="1" dirty="0">
                <a:latin typeface="TH SarabunPSK" pitchFamily="34" charset="-34"/>
                <a:cs typeface="TH SarabunPSK" pitchFamily="34" charset="-34"/>
              </a:rPr>
            </a:br>
            <a:r>
              <a:rPr lang="en-US" b="1" dirty="0">
                <a:latin typeface="TH SarabunPSK" pitchFamily="34" charset="-34"/>
                <a:cs typeface="TH SarabunPSK" pitchFamily="34" charset="-34"/>
              </a:rPr>
              <a:t>LOG 3201</a:t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300" b="1" dirty="0">
                <a:latin typeface="TH SarabunPSK" pitchFamily="34" charset="-34"/>
                <a:cs typeface="TH SarabunPSK" pitchFamily="34" charset="-34"/>
              </a:rPr>
              <a:t>เครื่องมือที่ใช้วิเคราะห์สภาวะแวดล้อม</a:t>
            </a:r>
            <a:br>
              <a:rPr lang="en-US" sz="5300" b="1" dirty="0">
                <a:latin typeface="TH SarabunPSK" pitchFamily="34" charset="-34"/>
                <a:cs typeface="TH SarabunPSK" pitchFamily="34" charset="-34"/>
              </a:rPr>
            </a:br>
            <a:br>
              <a:rPr lang="th-TH" sz="5300" b="1" dirty="0">
                <a:latin typeface="TH SarabunPSK" pitchFamily="34" charset="-34"/>
                <a:cs typeface="TH SarabunPSK" pitchFamily="34" charset="-34"/>
              </a:rPr>
            </a:b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6700" b="1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5105400"/>
          </a:xfrm>
        </p:spPr>
        <p:txBody>
          <a:bodyPr>
            <a:normAutofit fontScale="25000" lnSpcReduction="20000"/>
          </a:bodyPr>
          <a:lstStyle/>
          <a:p>
            <a:pPr marL="339725" indent="-339725">
              <a:lnSpc>
                <a:spcPct val="120000"/>
              </a:lnSpc>
              <a:buFont typeface="Wingdings" pitchFamily="2" charset="2"/>
              <a:buChar char="q"/>
            </a:pPr>
            <a:r>
              <a:rPr lang="th-TH" sz="14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76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เครื่องมือที่ใช้วิเคราะห์สภาพแวดล้อมภายนอก </a:t>
            </a:r>
            <a:endParaRPr lang="th-TH" sz="17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</a:pPr>
            <a:r>
              <a:rPr lang="th-TH" sz="176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17600" dirty="0">
                <a:latin typeface="TH SarabunPSK" pitchFamily="34" charset="-34"/>
                <a:cs typeface="TH SarabunPSK" pitchFamily="34" charset="-34"/>
              </a:rPr>
              <a:t>1. SWOT Analysis (Opportunities/Threats)</a:t>
            </a:r>
          </a:p>
          <a:p>
            <a:pPr>
              <a:lnSpc>
                <a:spcPct val="120000"/>
              </a:lnSpc>
            </a:pPr>
            <a:r>
              <a:rPr lang="en-US" sz="17600" dirty="0">
                <a:latin typeface="TH SarabunPSK" pitchFamily="34" charset="-34"/>
                <a:cs typeface="TH SarabunPSK" pitchFamily="34" charset="-34"/>
              </a:rPr>
              <a:t>     2</a:t>
            </a:r>
            <a:r>
              <a:rPr lang="th-TH" sz="176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7600" dirty="0">
                <a:latin typeface="TH SarabunPSK" pitchFamily="34" charset="-34"/>
                <a:cs typeface="TH SarabunPSK" pitchFamily="34" charset="-34"/>
              </a:rPr>
              <a:t> Five Force Model (Michael E. Porter, 1979)</a:t>
            </a:r>
          </a:p>
          <a:p>
            <a:pPr>
              <a:lnSpc>
                <a:spcPct val="120000"/>
              </a:lnSpc>
            </a:pPr>
            <a:r>
              <a:rPr lang="en-US" sz="17600" dirty="0">
                <a:latin typeface="TH SarabunPSK" pitchFamily="34" charset="-34"/>
                <a:cs typeface="TH SarabunPSK" pitchFamily="34" charset="-34"/>
              </a:rPr>
              <a:t>     3</a:t>
            </a:r>
            <a:r>
              <a:rPr lang="th-TH" sz="176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7600" dirty="0">
                <a:latin typeface="TH SarabunPSK" pitchFamily="34" charset="-34"/>
                <a:cs typeface="TH SarabunPSK" pitchFamily="34" charset="-34"/>
              </a:rPr>
              <a:t> Industry Life Cycle  </a:t>
            </a:r>
          </a:p>
          <a:p>
            <a:pPr marL="0" indent="0" defTabSz="515938">
              <a:lnSpc>
                <a:spcPct val="120000"/>
              </a:lnSpc>
            </a:pPr>
            <a:r>
              <a:rPr lang="en-US" sz="17600" dirty="0">
                <a:latin typeface="TH SarabunPSK" pitchFamily="34" charset="-34"/>
                <a:cs typeface="TH SarabunPSK" pitchFamily="34" charset="-34"/>
              </a:rPr>
              <a:t>     4</a:t>
            </a:r>
            <a:r>
              <a:rPr lang="th-TH" sz="176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7600" dirty="0">
                <a:latin typeface="TH SarabunPSK" pitchFamily="34" charset="-34"/>
                <a:cs typeface="TH SarabunPSK" pitchFamily="34" charset="-34"/>
              </a:rPr>
              <a:t> PEST (Political, Economic, Social, and Technology)</a:t>
            </a:r>
          </a:p>
          <a:p>
            <a:pPr>
              <a:lnSpc>
                <a:spcPct val="120000"/>
              </a:lnSpc>
            </a:pPr>
            <a:r>
              <a:rPr lang="th-TH" sz="17600" dirty="0">
                <a:latin typeface="TH SarabunPSK" pitchFamily="34" charset="-34"/>
                <a:cs typeface="TH SarabunPSK" pitchFamily="34" charset="-34"/>
              </a:rPr>
              <a:t>          </a:t>
            </a:r>
            <a:endParaRPr lang="en-US" sz="17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984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34440"/>
          </a:xfrm>
          <a:solidFill>
            <a:schemeClr val="bg2"/>
          </a:solidFill>
        </p:spPr>
        <p:txBody>
          <a:bodyPr/>
          <a:lstStyle/>
          <a:p>
            <a:pPr algn="ctr"/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สภาพแวดล้อมทางธุรกิจ</a:t>
            </a:r>
            <a:br>
              <a:rPr lang="en-US" sz="4400" b="1" dirty="0">
                <a:latin typeface="TH SarabunPSK" pitchFamily="34" charset="-34"/>
                <a:cs typeface="TH SarabunPSK" pitchFamily="34" charset="-34"/>
              </a:rPr>
            </a:b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840475" y="1502688"/>
            <a:ext cx="7467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  <a:tabLst>
                <a:tab pos="860425" algn="l"/>
              </a:tabLst>
            </a:pP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สภาพแวดล้อมทางธุรกิจ</a:t>
            </a:r>
            <a:r>
              <a:rPr lang="en-US" sz="3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800" dirty="0">
                <a:latin typeface="TH SarabunPSK" pitchFamily="34" charset="-34"/>
                <a:cs typeface="TH SarabunPSK" pitchFamily="34" charset="-34"/>
              </a:rPr>
              <a:t>เป็นปัจจัยสำคัญที่มีผลต่อความสำเร็จหรือความล้มเหลวในการดำเนินงานขององค์การ โดยเฉพาะสถานการณ์ปัจจุบัน</a:t>
            </a:r>
            <a:r>
              <a:rPr lang="en-US" sz="3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800" dirty="0">
                <a:latin typeface="TH SarabunPSK" pitchFamily="34" charset="-34"/>
                <a:cs typeface="TH SarabunPSK" pitchFamily="34" charset="-34"/>
              </a:rPr>
              <a:t>ซึ่งความได้เปรียบเสียเปรียบทางธุรกิจสามารถเกิดขึ้นได้และเปลี่ยนแปลงอย่างรวดเร็ว องค์การธุรกิจจึงมีความจำเป็นต้องให้ความสนใจสภาวะแวดล้อมทางธุรกิจ เป็นสิ่งที่องค์การต้องทำการวิเคราะห์เพื่อกำหนดทิศทางและกลยุทธ์ขององค์การ เพื่อเตรียมความพร้อมรองรับการเปลี่ยนแปลงและการแข่งขันที่จะเกิดขึ้น</a:t>
            </a:r>
            <a:endParaRPr lang="en-US" sz="3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4321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 fontScale="25000" lnSpcReduction="20000"/>
          </a:bodyPr>
          <a:lstStyle/>
          <a:p>
            <a:pPr marL="339725" indent="-339725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1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เครื่องมือที่ใช้วิเคราะห์สภาวะแวดล้อมภายใน</a:t>
            </a:r>
            <a:endParaRPr lang="en-US" sz="160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16000" dirty="0">
                <a:latin typeface="TH SarabunPSK" pitchFamily="34" charset="-34"/>
                <a:cs typeface="TH SarabunPSK" pitchFamily="34" charset="-34"/>
              </a:rPr>
              <a:t>     1. </a:t>
            </a: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SWOT Analysis (Strength/ Weakness)</a:t>
            </a:r>
          </a:p>
          <a:p>
            <a:pPr>
              <a:lnSpc>
                <a:spcPct val="120000"/>
              </a:lnSpc>
            </a:pP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16000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VRIO Framework (Barney, J. B., 1991)</a:t>
            </a:r>
          </a:p>
          <a:p>
            <a:pPr>
              <a:lnSpc>
                <a:spcPct val="120000"/>
              </a:lnSpc>
            </a:pP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    3</a:t>
            </a:r>
            <a:r>
              <a:rPr lang="th-TH" sz="160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Product Life Cycle (Raymond Vernon, 1966)                   </a:t>
            </a:r>
          </a:p>
          <a:p>
            <a:pPr>
              <a:lnSpc>
                <a:spcPct val="120000"/>
              </a:lnSpc>
            </a:pPr>
            <a:r>
              <a:rPr lang="th-TH" sz="160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60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Value-chain Analysis (Michael E. Porter, 1985)</a:t>
            </a:r>
          </a:p>
          <a:p>
            <a:pPr>
              <a:lnSpc>
                <a:spcPct val="120000"/>
              </a:lnSpc>
            </a:pP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    5</a:t>
            </a:r>
            <a:r>
              <a:rPr lang="th-TH" sz="160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Scanning Functional Resources </a:t>
            </a:r>
          </a:p>
          <a:p>
            <a:pPr>
              <a:lnSpc>
                <a:spcPct val="120000"/>
              </a:lnSpc>
            </a:pP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6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60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Marketing Mixed (4Ps, 6Ps, 8Ps)</a:t>
            </a:r>
          </a:p>
          <a:p>
            <a:pPr>
              <a:lnSpc>
                <a:spcPct val="120000"/>
              </a:lnSpc>
            </a:pP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16000" dirty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Financial Ratio Analysis</a:t>
            </a:r>
          </a:p>
          <a:p>
            <a:pPr>
              <a:lnSpc>
                <a:spcPct val="120000"/>
              </a:lnSpc>
            </a:pP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    8</a:t>
            </a:r>
            <a:r>
              <a:rPr lang="th-TH" sz="160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6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GB" sz="16000" dirty="0">
                <a:latin typeface="TH SarabunPSK" pitchFamily="34" charset="-34"/>
                <a:cs typeface="TH SarabunPSK" pitchFamily="34" charset="-34"/>
              </a:rPr>
              <a:t>Mckinsey7- S frame work</a:t>
            </a:r>
            <a:endParaRPr lang="en-US" sz="16000" dirty="0">
              <a:latin typeface="TH SarabunPSK" pitchFamily="34" charset="-34"/>
              <a:cs typeface="TH SarabunPSK" pitchFamily="34" charset="-34"/>
            </a:endParaRPr>
          </a:p>
          <a:p>
            <a:pPr defTabSz="457200">
              <a:buClrTx/>
              <a:buFont typeface="Wingdings" pitchFamily="2" charset="2"/>
              <a:buChar char="q"/>
            </a:pP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91511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1303551" y="2616200"/>
            <a:ext cx="1600200" cy="55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effectLst/>
                <a:latin typeface="Calibri"/>
                <a:ea typeface="Times New Roman"/>
                <a:cs typeface="TH SarabunPSK"/>
              </a:rPr>
              <a:t>ผู้ขายวัตถุดิบ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H SarabunPSK"/>
                <a:ea typeface="Times New Roman"/>
                <a:cs typeface="Cordia New"/>
              </a:rPr>
              <a:t>(Suppliers)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3492500" y="46482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H SarabunPSK"/>
                <a:ea typeface="Times New Roman"/>
                <a:cs typeface="Cordia New"/>
              </a:rPr>
              <a:t> </a:t>
            </a:r>
            <a:r>
              <a:rPr lang="th-TH" sz="1400" b="1" dirty="0">
                <a:effectLst/>
                <a:latin typeface="Calibri"/>
                <a:ea typeface="Times New Roman"/>
                <a:cs typeface="TH SarabunPSK"/>
              </a:rPr>
              <a:t>สินค้าหรือบริการทดแทน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H SarabunPSK"/>
                <a:ea typeface="Times New Roman"/>
                <a:cs typeface="Cordia New"/>
              </a:rPr>
              <a:t>(Substitute Products or Services)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TH SarabunPSK"/>
                <a:ea typeface="Times New Roman"/>
                <a:cs typeface="Cordia New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TH SarabunPSK"/>
                <a:ea typeface="Times New Roman"/>
                <a:cs typeface="Cordia New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492500" y="1332865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TH SarabunPSK"/>
                <a:ea typeface="Times New Roman"/>
                <a:cs typeface="Cordia New"/>
              </a:rPr>
              <a:t> 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b="1">
                <a:effectLst/>
                <a:latin typeface="Calibri"/>
                <a:ea typeface="Times New Roman"/>
                <a:cs typeface="TH SarabunPSK"/>
              </a:rPr>
              <a:t>คู่แข่งรายใหม่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TH SarabunPSK"/>
                <a:ea typeface="Times New Roman"/>
                <a:cs typeface="Cordia New"/>
              </a:rPr>
              <a:t>(New Entrance)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5626100" y="2616200"/>
            <a:ext cx="1574800" cy="139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TH SarabunPSK"/>
                <a:ea typeface="Times New Roman"/>
                <a:cs typeface="Cordia New"/>
              </a:rPr>
              <a:t> 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TH SarabunPSK"/>
                <a:ea typeface="Times New Roman"/>
                <a:cs typeface="Cordia New"/>
              </a:rPr>
              <a:t> </a:t>
            </a:r>
            <a:r>
              <a:rPr lang="th-TH" sz="1400" b="1">
                <a:effectLst/>
                <a:latin typeface="TH SarabunPSK"/>
                <a:ea typeface="Times New Roman"/>
                <a:cs typeface="Cordia New"/>
              </a:rPr>
              <a:t>ผู้ซื้อ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b="1">
                <a:effectLst/>
                <a:latin typeface="Calibri"/>
                <a:ea typeface="Times New Roman"/>
                <a:cs typeface="TH SarabunPSK"/>
              </a:rPr>
              <a:t>(</a:t>
            </a:r>
            <a:r>
              <a:rPr lang="en-US" sz="1400" b="1">
                <a:effectLst/>
                <a:latin typeface="TH SarabunPSK"/>
                <a:ea typeface="Times New Roman"/>
                <a:cs typeface="Cordia New"/>
              </a:rPr>
              <a:t>Buyers)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TH SarabunPSK"/>
                <a:ea typeface="Times New Roman"/>
                <a:cs typeface="Cordia New"/>
              </a:rPr>
              <a:t> 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303551" y="3629342"/>
            <a:ext cx="1600200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b="1">
                <a:effectLst/>
                <a:latin typeface="Calibri"/>
                <a:ea typeface="Times New Roman"/>
                <a:cs typeface="TH SarabunPSK"/>
              </a:rPr>
              <a:t>ผู้มีส่วนได้เสีย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TH SarabunPSK"/>
                <a:ea typeface="Times New Roman"/>
                <a:cs typeface="Cordia New"/>
              </a:rPr>
              <a:t>(Stakeholders)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3492500" y="2567305"/>
            <a:ext cx="1600200" cy="1670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1400" b="1">
                <a:effectLst/>
                <a:latin typeface="Calibri"/>
                <a:ea typeface="Times New Roman"/>
                <a:cs typeface="TH SarabunPSK"/>
              </a:rPr>
              <a:t>คู่แข่งขันในอุตสาหกรรม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Times New Roman"/>
                <a:cs typeface="Cordia New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Times New Roman"/>
                <a:cs typeface="Cordia New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1400" b="1">
                <a:effectLst/>
                <a:latin typeface="Calibri"/>
                <a:ea typeface="Times New Roman"/>
                <a:cs typeface="TH SarabunPSK"/>
              </a:rPr>
              <a:t>การแข่งขันระหว่างธุรกิจ       ที่มีอยู่ในปัจจุบัน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5464175" y="1959930"/>
            <a:ext cx="1898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effectLst/>
                <a:latin typeface="Calibri"/>
                <a:ea typeface="Times New Roman"/>
                <a:cs typeface="TH SarabunPSK"/>
              </a:rPr>
              <a:t>อำนาจการต่อรองของผู้ซื้อ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154326" y="1883723"/>
            <a:ext cx="1898650" cy="384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effectLst/>
                <a:latin typeface="Calibri"/>
                <a:ea typeface="Times New Roman"/>
                <a:cs typeface="TH SarabunPSK"/>
              </a:rPr>
              <a:t>อำนาจการต่อรองของผู้ขายวัตถุดิบ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1303551" y="4553585"/>
            <a:ext cx="1600200" cy="384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effectLst/>
                <a:latin typeface="Calibri"/>
                <a:ea typeface="Times New Roman"/>
                <a:cs typeface="TH SarabunPSK"/>
              </a:rPr>
              <a:t>อำนาจของผู้มีส่วนได้เสีย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sp>
        <p:nvSpPr>
          <p:cNvPr id="14" name="AutoShape 55"/>
          <p:cNvSpPr>
            <a:spLocks noChangeArrowheads="1"/>
          </p:cNvSpPr>
          <p:nvPr/>
        </p:nvSpPr>
        <p:spPr bwMode="auto">
          <a:xfrm>
            <a:off x="3098800" y="2616200"/>
            <a:ext cx="361950" cy="450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auto">
          <a:xfrm flipH="1">
            <a:off x="5143500" y="3314065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3098800" y="3749040"/>
            <a:ext cx="361950" cy="412750"/>
          </a:xfrm>
          <a:prstGeom prst="rightArrow">
            <a:avLst>
              <a:gd name="adj1" fmla="val 50000"/>
              <a:gd name="adj2" fmla="val 25385"/>
            </a:avLst>
          </a:prstGeom>
          <a:solidFill>
            <a:srgbClr val="FFFFFF"/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AutoShape 58"/>
          <p:cNvSpPr>
            <a:spLocks noChangeArrowheads="1"/>
          </p:cNvSpPr>
          <p:nvPr/>
        </p:nvSpPr>
        <p:spPr bwMode="auto">
          <a:xfrm>
            <a:off x="3997325" y="2295525"/>
            <a:ext cx="485775" cy="2190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AutoShape 59"/>
          <p:cNvSpPr>
            <a:spLocks noChangeArrowheads="1"/>
          </p:cNvSpPr>
          <p:nvPr/>
        </p:nvSpPr>
        <p:spPr bwMode="auto">
          <a:xfrm>
            <a:off x="4051300" y="4296410"/>
            <a:ext cx="488950" cy="2571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AutoShape 60"/>
          <p:cNvSpPr>
            <a:spLocks noChangeArrowheads="1"/>
          </p:cNvSpPr>
          <p:nvPr/>
        </p:nvSpPr>
        <p:spPr bwMode="auto">
          <a:xfrm flipV="1">
            <a:off x="4298950" y="2860675"/>
            <a:ext cx="612775" cy="706120"/>
          </a:xfrm>
          <a:prstGeom prst="curvedLeftArrow">
            <a:avLst>
              <a:gd name="adj1" fmla="val 23047"/>
              <a:gd name="adj2" fmla="val 4609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>
            <a:off x="3619500" y="2898775"/>
            <a:ext cx="577850" cy="746125"/>
          </a:xfrm>
          <a:prstGeom prst="curvedRightArrow">
            <a:avLst>
              <a:gd name="adj1" fmla="val 25824"/>
              <a:gd name="adj2" fmla="val 5164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5327650" y="4745672"/>
            <a:ext cx="2171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effectLst/>
                <a:latin typeface="Calibri"/>
                <a:ea typeface="Times New Roman"/>
                <a:cs typeface="TH SarabunPSK"/>
              </a:rPr>
              <a:t>อุปสรรคของสินค้าหรือบริการทดแทน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884345" y="302722"/>
            <a:ext cx="77845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</a:tabLst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เครื่องมือวิเคราะห์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Five Force Model (Michael E. Porter, 1979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164306" y="5977353"/>
            <a:ext cx="88272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</a:tabLst>
            </a:pP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ภาพที่ 3.2 เครื่องมือวิเคราะห์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Five Force Model (Michael E. Porter, 1979)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</a:tabLst>
            </a:pP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ที่มา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: 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ดัดแปลงจาก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The Five Competitive Forces That Shape Strategy. (Porter E. Michael, 2008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).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2359"/>
            <a:ext cx="87061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  จากภาพที่ 3.3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Five Force Model (Michael E. Porter, 1979)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แสดงให้เห็นถึงการใช้เป็นเครื่องมือวิเคราะห์สภาวะการแข่งขันของธุรกิจเพื่อศึกษาความได้เปรียบเชิงการแข่งขัน โดยพิจารณาดังนี้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463550" algn="l"/>
              </a:tabLst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1.  คู่แข่งรายใหม่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(New Entrance)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การเข้ามาในอุตสาหกรรมนี้ง่ายหรือยาก  วิเคราะห์ได้จาก นโยบายของรัฐขนาดของการผลิตที่ประหยัดเงินทุน  การมีสินค้าหรือบริการที่แตกต่างกัน  การไปสู่ช่องทางการจัดจำหน่ายสินค้าหรือบริการง่ายหรือยาก ประสบการณ์ในอุตสาหกรรม การเข้ามาในอุตสาหกรรมนี้ง่ายจะมีการแข่งขันสูงเป็นอุปสรรคต่อการทำธุรกิจในอนาคต การออกจากธุรกิจนี้ง่ายหรือยาก ถ้าการออกจากอุตสาหกรรมนี้ยาก ก็จะทำให้คู่แข่งขันไม่ได้ลดปริมาณลง  การแข่งขันก็จะสูงโดยจะมีการใช้กลยุทธ์การต่อสู้เพื่อความอยู่รอดของกิจการ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2.  คู่แข่งขันในอุตสาหกรรมและการแข่งขันระหว่างธุรกิจที่มีอยู่ในปัจจุบัน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สภาพการแข่งขันของผู้ทำธุรกิจในปัจจุบัน ดูจากคู่แข่งขันปัจจุบันซึ่งจะขึ้นอยู่กับจำนวนคู่แข่งขัน การพัฒนาเทคโนโลยี และอัตราการเติบโตของตลาด ถ้าอุตสาหกรรมยังเติบโตสูงการแข่งขันก็จะไม่รุนแรง เพราะว่ากิจการในอุตสาหกรรมนี้ยังสามารถโตตามอุตสาหกรรมได้ดีกว่าอุตสาหกรรมที่มีอัตราการเติบโตต่ำ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3.  สินค้าทดแทน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ถ้ามีสินค้าทดแทนการแข่งขันจะสูง เพราะผู้บริโภคสามารถมีทางเลือกไปใช้สินค้าทดแทนได้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4.  อำนาจต่อรองของผู้ซื้อ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Bargaining Power of the Buyers)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ถ้าลูกค้ามีอำนาจต่อรอง สภาวะการแข่งขันจะสูงเพราะลูกค้าสามารถต่อรองราคา และสามารถเปลี่ยนไปใช้สินค้าหรือบริการของคู่แข่งได้ อำนาจการต่อรองของลูกค้าศึกษาได้จากปริมาณการซื้อสินค้าหรือบริการของลูกค้า  ค่าใช้จ่ายในการเปลี่ยนสินค้า/บริการ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(Switching Cost)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ความแตกต่างในสินค้าหรือบริการ ความสามารถในการทำ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backward Integration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เป็นต้น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5. อำนาจต่อรองของ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Suppliers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Bargaining Power of the Suppliers)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ถ้า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Suppliers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มีอำนาจต่อรอง การแข่งแข่งขันจะสูง อาจมีการขึ้นราคา ศึกษาได้จากปริมาณการขายของ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Suppliers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ค่าใช้จ่ายในการเปลี่ยนผลิตภัณฑ์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(Switching Cost)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ความแตกต่างในสินค้าหรือบริการ ความสามารถในการทำ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forward Integration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เป็นต้น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6.  ผู้มีส่วนได้เสีย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Stakeholder)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ผลกระทบจากกลุ่มต่างๆ เช่นรัฐบาล ชุมชน ได้แก่  การออกกฎระเบียบ ข้อบังคับที่มีผลดี  -  ผลเสีย ต่อธุรกิจ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697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357" y="296628"/>
            <a:ext cx="7773282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</a:tabLst>
            </a:pPr>
            <a:r>
              <a:rPr kumimoji="0" lang="th-TH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เครื่องมือวิเคราะห์วงจรชีวิตของผลิตภัณฑ์ (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Product Life Cycle Analysis)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54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500" y="55626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ภาพที่ 3</a:t>
            </a:r>
            <a:r>
              <a:rPr lang="en-US" sz="2000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3</a:t>
            </a: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วิเคราะห์วงจรชีวิตของผลิตภัณฑ์ </a:t>
            </a:r>
            <a:r>
              <a:rPr lang="en-US" sz="2000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Product Life Cycle Analysis (Raymond Vernon, 1966)</a:t>
            </a:r>
            <a:endParaRPr lang="en-US" sz="2000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ที่มา </a:t>
            </a:r>
            <a:r>
              <a:rPr lang="en-US" sz="2000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: </a:t>
            </a: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ดัดแปลงจาก </a:t>
            </a:r>
            <a:r>
              <a:rPr lang="en-US" sz="2000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Product Life Cycle Analysis (Raymond Vernon, 1966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sz="4400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ว</a:t>
            </a:r>
            <a:r>
              <a:rPr lang="th-TH" sz="4400" b="1" cap="none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งจรชีวิตอุตสาหกรรม</a:t>
            </a:r>
            <a:endParaRPr lang="en-US" sz="4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1219201"/>
            <a:ext cx="8610600" cy="54168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ว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งจรชีวิตอุตสาหกรรม (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Industry Life Cycle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 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เป็นรูปแบบขั้นตอนการพัฒนาอุตสาหกรรม ซึ่งแบ่งออกได้เป็น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4 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ขั้น คือ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indent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1.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 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ขั้นบุกเบิก (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Start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-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up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เป็นระยะเริ่มแรกที่มีผู้ผลิตเพียงไม่กี่ราย ผลิตภัณฑ์ยังไม่เป็นที่ยอมรับและยังไม่เป็นที่รู้จักในวงกว้าง โดยในช่วงนี้ยอดขายและกำไรจะค่อนข้างต่ำ เป็นที่ยอมรับ เริ่มมองเห็นแนวโน้มของอุตสาหกรรมได้ชัดเจนขึ้น ทำให้เริ่มมีคู่แข่งขันรายใหม่เข้ามาในอุตสาหกรรมมากขึ้นแต่จะค่อย ๆ พัฒนาไปอย่างช้า ๆ เนื่องจากต้องใช้ระยะเวลาและเงินทุนในการปรับปรุง พัฒนา และ ต่อยอดสินค้าให้เป็นไปในทิศทางที่ดีขึ้น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มีผู้ผลิตน้อยราย ยอดขายเติบโตช้า ผลิตภัณฑ์ยังพัฒนาไม่สมบูรณ์ กำไรต่ำหรือขาดทุน และอัตราการล้มเหลวของกิจการสูง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929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4717" y="381000"/>
            <a:ext cx="8610600" cy="60939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2. </a:t>
            </a: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ขั้นเจริญเติบโต (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Growth</a:t>
            </a: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ในระยะนี้สินค้าเริ่มเป็นที่รู้จักและแต่การแข่งขันยังไม่รุนแรงมากนัก โดยผลตอบแทนของบริษัทเหล่านี้จะถูกนำไปลงทุนต่อซะเป็นส่วนใหญ่เพื่อรองรับความต้องการของตลาดที่มีเพิ่มมากขึ้นอย่างรวดเร็ว</a:t>
            </a:r>
            <a:endParaRPr kumimoji="0" lang="th-TH" sz="36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ผลิตภัณฑ์เป็นที่ยอมรับของตลาด ยอดขายเพิ่มขึ้นรวดเร็ว เริ่มมีคู่แข่งเข้ามาในตลาด แต่การแข่งขันอาจยังไม่รุนแรง ทำให้กำไรมีโน้มเอียงสูงขึ้น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indent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เมือมีการขยายตัว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ผลิตภัณฑ์กลายเป็นที่ยอมรับของตลาด ยอดขายและกำไรเป็นบวกอย่างต่อเนื่อง มีคู่แข่งเพิ่มขึ้นมากมายและมีการแข่งขันในตลาดที่สูงขึ้นกว่าเดิมมาก ความได้เปรียบจาก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Economies of Scale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เกิดขึ้น บริษัทเล็ก ๆ เริ่มถูกบีบออกจากตลาด</a:t>
            </a:r>
          </a:p>
        </p:txBody>
      </p:sp>
    </p:spTree>
    <p:extLst>
      <p:ext uri="{BB962C8B-B14F-4D97-AF65-F5344CB8AC3E}">
        <p14:creationId xmlns:p14="http://schemas.microsoft.com/office/powerpoint/2010/main" val="2323890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815" y="236184"/>
            <a:ext cx="8610600" cy="66479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3.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 </a:t>
            </a:r>
            <a:r>
              <a:rPr kumimoji="0" lang="th-TH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ขั้นเติบโตเต็มที่ (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Maturity</a:t>
            </a:r>
            <a:r>
              <a:rPr kumimoji="0" lang="th-TH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การเติบโตเริ่มช้าลงและเข้าสู่ระยะอิ่มตัวเมื่อเทียบกับระยะก่อนหน้านี้ เป้าหมายหลักของบริษัทคือการเพิ่มส่วนแบ่งตลาดของผลิตภัณฑ์ (</a:t>
            </a:r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Market Share) </a:t>
            </a: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โดยบริษัทที่อยู่ในระยะนี้จะมีความสามารถในการจ่ายเงินปันผลได้มากขึ้นกว่าในระยะก่อนหน้า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ยอดขายเพิ่มในอัตราที่ลดลง ผลิตภัณฑ์เลียนแบบเข้ามาแข่งขัน ทำให้การแข่งขันเริ่มรุนแรง กำไรมีแนวโน้มลดลง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3932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9600" y="781334"/>
            <a:ext cx="7848600" cy="54168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4.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 </a:t>
            </a:r>
            <a:r>
              <a:rPr kumimoji="0" lang="th-TH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ขั้นถดถอย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 (Declination)</a:t>
            </a:r>
          </a:p>
          <a:p>
            <a:pPr indent="685800"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ยอดขายและรายได้ลดน้อยลง และหากบริษัทในอุตสาหกรรมไม่สามารถเปลี่ยนแปลงผลิตภัณฑ์ให้ตอบสนองต่อความต้องการของผู้บริโภคได้อีกต่อไปก็อาจถูกแทนที่ด้วยอุตสาหกรรมใหม่ไปเลย (เข้าสู่ระยะเสื่อมถอย)</a:t>
            </a: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3932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943970" y="1740932"/>
            <a:ext cx="0" cy="36576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43970" y="5370099"/>
            <a:ext cx="6781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88525" y="1817132"/>
            <a:ext cx="0" cy="3581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62651" y="1771639"/>
            <a:ext cx="0" cy="3581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2735" y="1771639"/>
            <a:ext cx="0" cy="3581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43970" y="2419956"/>
            <a:ext cx="5923128" cy="2933083"/>
          </a:xfrm>
          <a:custGeom>
            <a:avLst/>
            <a:gdLst>
              <a:gd name="connsiteX0" fmla="*/ 0 w 5923128"/>
              <a:gd name="connsiteY0" fmla="*/ 2470196 h 2490176"/>
              <a:gd name="connsiteX1" fmla="*/ 423080 w 5923128"/>
              <a:gd name="connsiteY1" fmla="*/ 2388310 h 2490176"/>
              <a:gd name="connsiteX2" fmla="*/ 1528549 w 5923128"/>
              <a:gd name="connsiteY2" fmla="*/ 1678626 h 2490176"/>
              <a:gd name="connsiteX3" fmla="*/ 1528549 w 5923128"/>
              <a:gd name="connsiteY3" fmla="*/ 1651331 h 2490176"/>
              <a:gd name="connsiteX4" fmla="*/ 3207224 w 5923128"/>
              <a:gd name="connsiteY4" fmla="*/ 163725 h 2490176"/>
              <a:gd name="connsiteX5" fmla="*/ 4817660 w 5923128"/>
              <a:gd name="connsiteY5" fmla="*/ 163725 h 2490176"/>
              <a:gd name="connsiteX6" fmla="*/ 5923128 w 5923128"/>
              <a:gd name="connsiteY6" fmla="*/ 1282841 h 2490176"/>
              <a:gd name="connsiteX7" fmla="*/ 5923128 w 5923128"/>
              <a:gd name="connsiteY7" fmla="*/ 1282841 h 249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3128" h="2490176">
                <a:moveTo>
                  <a:pt x="0" y="2470196"/>
                </a:moveTo>
                <a:cubicBezTo>
                  <a:pt x="84161" y="2495217"/>
                  <a:pt x="168322" y="2520238"/>
                  <a:pt x="423080" y="2388310"/>
                </a:cubicBezTo>
                <a:cubicBezTo>
                  <a:pt x="677838" y="2256382"/>
                  <a:pt x="1344304" y="1801456"/>
                  <a:pt x="1528549" y="1678626"/>
                </a:cubicBezTo>
                <a:cubicBezTo>
                  <a:pt x="1712794" y="1555796"/>
                  <a:pt x="1248770" y="1903814"/>
                  <a:pt x="1528549" y="1651331"/>
                </a:cubicBezTo>
                <a:cubicBezTo>
                  <a:pt x="1808328" y="1398847"/>
                  <a:pt x="2659039" y="411659"/>
                  <a:pt x="3207224" y="163725"/>
                </a:cubicBezTo>
                <a:cubicBezTo>
                  <a:pt x="3755409" y="-84209"/>
                  <a:pt x="4365009" y="-22794"/>
                  <a:pt x="4817660" y="163725"/>
                </a:cubicBezTo>
                <a:cubicBezTo>
                  <a:pt x="5270311" y="350244"/>
                  <a:pt x="5923128" y="1282841"/>
                  <a:pt x="5923128" y="1282841"/>
                </a:cubicBezTo>
                <a:lnTo>
                  <a:pt x="5923128" y="12828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136022"/>
            <a:ext cx="8382000" cy="9296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sz="4400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ว</a:t>
            </a:r>
            <a:r>
              <a:rPr lang="th-TH" sz="4400" b="1" cap="none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งจรชีวิตอุตสาหกรรม</a:t>
            </a:r>
            <a:endParaRPr lang="en-US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236227" y="13716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ปริมาณยอดขายต่อปี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725770" y="516837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ระยะเวลา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73529" y="5568790"/>
            <a:ext cx="942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1.ขั้นบุกเบิก</a:t>
            </a:r>
          </a:p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Start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up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9400" y="5605774"/>
            <a:ext cx="1366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2.ขั้นเจริญเติบโต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Consolidation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79526" y="5615462"/>
            <a:ext cx="1245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3.ขั้นเติบโตเต็มที่ </a:t>
            </a:r>
          </a:p>
          <a:p>
            <a:pPr algn="ctr"/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Maturity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62337" y="5645874"/>
            <a:ext cx="1220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4.ขั้นถดถอย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 (Declination</a:t>
            </a:r>
            <a:r>
              <a:rPr lang="en-US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6465332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ภาพที่ 3.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 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วงจรชีวิตอุตสาหกรรม (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Industry Life Cycle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9495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344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ความหมายของสภาพแวดล้อมทางธุรกิจ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52600"/>
            <a:ext cx="746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สภาพแวดล้อมทางธุรกิจ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หมายถึง ปัจจัยที่มีอิทธิพลต่อการดำเนินงานขององค์การ สภาพแวดล้อมทางธุรกิจจะก่อให้เกิดผลทั้งในเชิงบวกและเชิงลบต่อการดำเนินงานในปัจจุบัน สภาพแวดล้อมทางธุรกิจประกอบด้วยสภาพแวดล้อมภายนอกก่อให้เกิด โอกาส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(Opportunity)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และอุปสรรค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(Threat)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และสภาพแวดล้อมภายใน ก่อให้เกิดจุดแข็ง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(Strength)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จุดอ่อน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(Weakness)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ต่อองค์การ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7856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25740" cy="10668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การวิเคราะห์สภาพแวดล้อมภายในโดยใช้เครื่องมือวิเคราะห์ </a:t>
            </a:r>
            <a:r>
              <a:rPr lang="en-GB" b="1" dirty="0">
                <a:latin typeface="TH SarabunPSK" pitchFamily="34" charset="-34"/>
                <a:cs typeface="TH SarabunPSK" pitchFamily="34" charset="-34"/>
              </a:rPr>
              <a:t>              McKinsey7- S 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Model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McKinsey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Jurevicius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O., 2013)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AutoShape 66"/>
          <p:cNvSpPr>
            <a:spLocks noChangeArrowheads="1"/>
          </p:cNvSpPr>
          <p:nvPr/>
        </p:nvSpPr>
        <p:spPr bwMode="auto">
          <a:xfrm>
            <a:off x="4248150" y="1905000"/>
            <a:ext cx="882650" cy="7493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41" name="AutoShape 86"/>
          <p:cNvCxnSpPr>
            <a:cxnSpLocks noChangeShapeType="1"/>
          </p:cNvCxnSpPr>
          <p:nvPr/>
        </p:nvCxnSpPr>
        <p:spPr bwMode="auto">
          <a:xfrm flipV="1">
            <a:off x="2743200" y="2304415"/>
            <a:ext cx="1536700" cy="501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87"/>
          <p:cNvCxnSpPr>
            <a:cxnSpLocks noChangeShapeType="1"/>
          </p:cNvCxnSpPr>
          <p:nvPr/>
        </p:nvCxnSpPr>
        <p:spPr bwMode="auto">
          <a:xfrm>
            <a:off x="5137150" y="2304415"/>
            <a:ext cx="1289050" cy="704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74"/>
          <p:cNvSpPr>
            <a:spLocks noChangeArrowheads="1"/>
          </p:cNvSpPr>
          <p:nvPr/>
        </p:nvSpPr>
        <p:spPr bwMode="auto">
          <a:xfrm>
            <a:off x="2216150" y="2723515"/>
            <a:ext cx="882650" cy="7493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4" name="AutoShape 75"/>
          <p:cNvSpPr>
            <a:spLocks noChangeArrowheads="1"/>
          </p:cNvSpPr>
          <p:nvPr/>
        </p:nvSpPr>
        <p:spPr bwMode="auto">
          <a:xfrm>
            <a:off x="4216400" y="3206115"/>
            <a:ext cx="882650" cy="749300"/>
          </a:xfrm>
          <a:prstGeom prst="flowChartConnector">
            <a:avLst/>
          </a:prstGeom>
          <a:solidFill>
            <a:srgbClr val="FFFFFF"/>
          </a:solidFill>
          <a:ln w="38100" cmpd="sng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5" name="AutoShape 76"/>
          <p:cNvSpPr>
            <a:spLocks noChangeArrowheads="1"/>
          </p:cNvSpPr>
          <p:nvPr/>
        </p:nvSpPr>
        <p:spPr bwMode="auto">
          <a:xfrm>
            <a:off x="6096000" y="4020185"/>
            <a:ext cx="882650" cy="7493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46" name="AutoShape 94"/>
          <p:cNvCxnSpPr>
            <a:cxnSpLocks noChangeShapeType="1"/>
          </p:cNvCxnSpPr>
          <p:nvPr/>
        </p:nvCxnSpPr>
        <p:spPr bwMode="auto">
          <a:xfrm flipH="1">
            <a:off x="2952750" y="2600325"/>
            <a:ext cx="1460500" cy="1295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95"/>
          <p:cNvCxnSpPr>
            <a:cxnSpLocks noChangeShapeType="1"/>
          </p:cNvCxnSpPr>
          <p:nvPr/>
        </p:nvCxnSpPr>
        <p:spPr bwMode="auto">
          <a:xfrm>
            <a:off x="5022850" y="2568575"/>
            <a:ext cx="1206500" cy="1587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AutoShape 78"/>
          <p:cNvSpPr>
            <a:spLocks noChangeArrowheads="1"/>
          </p:cNvSpPr>
          <p:nvPr/>
        </p:nvSpPr>
        <p:spPr bwMode="auto">
          <a:xfrm>
            <a:off x="4216400" y="4464685"/>
            <a:ext cx="882650" cy="7493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4216400" y="2146300"/>
            <a:ext cx="914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1100" b="1">
                <a:effectLst/>
                <a:latin typeface="Calibri"/>
                <a:ea typeface="Times New Roman"/>
                <a:cs typeface="TH SarabunPSK"/>
              </a:rPr>
              <a:t>โครงสร้าง</a:t>
            </a:r>
            <a:r>
              <a:rPr lang="en-US" sz="1100" b="1">
                <a:effectLst/>
                <a:latin typeface="TH SarabunPSK"/>
                <a:ea typeface="Times New Roman"/>
                <a:cs typeface="Cordia New"/>
              </a:rPr>
              <a:t>Structure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</p:txBody>
      </p:sp>
      <p:sp>
        <p:nvSpPr>
          <p:cNvPr id="50" name="Text Box 99"/>
          <p:cNvSpPr txBox="1">
            <a:spLocks noChangeArrowheads="1"/>
          </p:cNvSpPr>
          <p:nvPr/>
        </p:nvSpPr>
        <p:spPr bwMode="auto">
          <a:xfrm>
            <a:off x="2216150" y="2780665"/>
            <a:ext cx="91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200" b="1" dirty="0">
                <a:effectLst/>
                <a:latin typeface="Calibri"/>
                <a:ea typeface="Times New Roman"/>
                <a:cs typeface="TH SarabunPSK"/>
              </a:rPr>
              <a:t>กลยุทธ์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H SarabunPSK"/>
                <a:ea typeface="Times New Roman"/>
                <a:cs typeface="Cordia New"/>
              </a:rPr>
              <a:t>Strategy</a:t>
            </a:r>
            <a:endParaRPr lang="en-US" sz="1100" dirty="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cxnSp>
        <p:nvCxnSpPr>
          <p:cNvPr id="51" name="AutoShape 82"/>
          <p:cNvCxnSpPr>
            <a:cxnSpLocks noChangeShapeType="1"/>
          </p:cNvCxnSpPr>
          <p:nvPr/>
        </p:nvCxnSpPr>
        <p:spPr bwMode="auto">
          <a:xfrm flipH="1">
            <a:off x="5099050" y="3300095"/>
            <a:ext cx="96520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85"/>
          <p:cNvCxnSpPr>
            <a:cxnSpLocks noChangeShapeType="1"/>
          </p:cNvCxnSpPr>
          <p:nvPr/>
        </p:nvCxnSpPr>
        <p:spPr bwMode="auto">
          <a:xfrm>
            <a:off x="5016500" y="3861435"/>
            <a:ext cx="11176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90"/>
          <p:cNvCxnSpPr>
            <a:cxnSpLocks noChangeShapeType="1"/>
          </p:cNvCxnSpPr>
          <p:nvPr/>
        </p:nvCxnSpPr>
        <p:spPr bwMode="auto">
          <a:xfrm>
            <a:off x="2889250" y="4427220"/>
            <a:ext cx="1365250" cy="546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AutoShape 77"/>
          <p:cNvSpPr>
            <a:spLocks noChangeArrowheads="1"/>
          </p:cNvSpPr>
          <p:nvPr/>
        </p:nvSpPr>
        <p:spPr bwMode="auto">
          <a:xfrm>
            <a:off x="2260600" y="3861435"/>
            <a:ext cx="882650" cy="7493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5" name="AutoShape 79"/>
          <p:cNvSpPr>
            <a:spLocks noChangeArrowheads="1"/>
          </p:cNvSpPr>
          <p:nvPr/>
        </p:nvSpPr>
        <p:spPr bwMode="auto">
          <a:xfrm>
            <a:off x="6057900" y="2882900"/>
            <a:ext cx="882650" cy="7493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56" name="AutoShape 97"/>
          <p:cNvCxnSpPr>
            <a:cxnSpLocks noChangeShapeType="1"/>
          </p:cNvCxnSpPr>
          <p:nvPr/>
        </p:nvCxnSpPr>
        <p:spPr bwMode="auto">
          <a:xfrm flipH="1" flipV="1">
            <a:off x="2889250" y="3396615"/>
            <a:ext cx="1524000" cy="1149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 Box 101"/>
          <p:cNvSpPr txBox="1">
            <a:spLocks noChangeArrowheads="1"/>
          </p:cNvSpPr>
          <p:nvPr/>
        </p:nvSpPr>
        <p:spPr bwMode="auto">
          <a:xfrm>
            <a:off x="6096000" y="4106545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200">
                <a:effectLst/>
                <a:latin typeface="Calibri"/>
                <a:ea typeface="Times New Roman"/>
                <a:cs typeface="TH SarabunPSK"/>
              </a:rPr>
              <a:t>รูปแบบ</a:t>
            </a:r>
            <a:r>
              <a:rPr lang="en-US" sz="1200">
                <a:effectLst/>
                <a:latin typeface="TH SarabunPSK"/>
                <a:ea typeface="Times New Roman"/>
                <a:cs typeface="Cordia New"/>
              </a:rPr>
              <a:t>          </a:t>
            </a:r>
            <a:r>
              <a:rPr lang="th-TH" sz="1200">
                <a:effectLst/>
                <a:latin typeface="TH SarabunPSK"/>
                <a:ea typeface="Times New Roman"/>
                <a:cs typeface="Cordia New"/>
              </a:rPr>
              <a:t>การบริหาร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effectLst/>
                <a:latin typeface="TH SarabunPSK"/>
                <a:ea typeface="Times New Roman"/>
                <a:cs typeface="Cordia New"/>
              </a:rPr>
              <a:t>Style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sp>
        <p:nvSpPr>
          <p:cNvPr id="58" name="Text Box 102"/>
          <p:cNvSpPr txBox="1">
            <a:spLocks noChangeArrowheads="1"/>
          </p:cNvSpPr>
          <p:nvPr/>
        </p:nvSpPr>
        <p:spPr bwMode="auto">
          <a:xfrm>
            <a:off x="4184650" y="3340100"/>
            <a:ext cx="91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200" b="1">
                <a:effectLst/>
                <a:latin typeface="Calibri"/>
                <a:ea typeface="Times New Roman"/>
                <a:cs typeface="TH SarabunPSK"/>
              </a:rPr>
              <a:t>ค่านิยมร่วม</a:t>
            </a:r>
            <a:r>
              <a:rPr lang="en-US" sz="1200" b="1">
                <a:effectLst/>
                <a:latin typeface="TH SarabunPSK"/>
                <a:ea typeface="Times New Roman"/>
                <a:cs typeface="Cordia New"/>
              </a:rPr>
              <a:t>Share values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sp>
        <p:nvSpPr>
          <p:cNvPr id="59" name="Text Box 100"/>
          <p:cNvSpPr txBox="1">
            <a:spLocks noChangeArrowheads="1"/>
          </p:cNvSpPr>
          <p:nvPr/>
        </p:nvSpPr>
        <p:spPr bwMode="auto">
          <a:xfrm>
            <a:off x="6026150" y="2952750"/>
            <a:ext cx="91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200">
                <a:effectLst/>
                <a:latin typeface="Calibri"/>
                <a:ea typeface="Times New Roman"/>
                <a:cs typeface="TH SarabunPSK"/>
              </a:rPr>
              <a:t>ระบบ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effectLst/>
                <a:latin typeface="TH SarabunPSK"/>
                <a:ea typeface="Times New Roman"/>
                <a:cs typeface="Cordia New"/>
              </a:rPr>
              <a:t>Systems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sp>
        <p:nvSpPr>
          <p:cNvPr id="60" name="Text Box 103"/>
          <p:cNvSpPr txBox="1">
            <a:spLocks noChangeArrowheads="1"/>
          </p:cNvSpPr>
          <p:nvPr/>
        </p:nvSpPr>
        <p:spPr bwMode="auto">
          <a:xfrm>
            <a:off x="2260600" y="3988435"/>
            <a:ext cx="91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200">
                <a:effectLst/>
                <a:latin typeface="Calibri"/>
                <a:ea typeface="Times New Roman"/>
                <a:cs typeface="TH SarabunPSK"/>
              </a:rPr>
              <a:t>ทักษะฝีมือ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H SarabunPSK"/>
                <a:ea typeface="Times New Roman"/>
                <a:cs typeface="Cordia New"/>
              </a:rPr>
              <a:t>Skills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sp>
        <p:nvSpPr>
          <p:cNvPr id="61" name="Text Box 104"/>
          <p:cNvSpPr txBox="1">
            <a:spLocks noChangeArrowheads="1"/>
          </p:cNvSpPr>
          <p:nvPr/>
        </p:nvSpPr>
        <p:spPr bwMode="auto">
          <a:xfrm>
            <a:off x="4248150" y="4662170"/>
            <a:ext cx="91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2095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200">
                <a:effectLst/>
                <a:latin typeface="Calibri"/>
                <a:ea typeface="Times New Roman"/>
                <a:cs typeface="TH SarabunPSK"/>
              </a:rPr>
              <a:t>พนักงาน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2095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H SarabunPSK"/>
                <a:ea typeface="Times New Roman"/>
                <a:cs typeface="Cordia New"/>
              </a:rPr>
              <a:t>Staff</a:t>
            </a:r>
            <a:endParaRPr lang="en-US" sz="1100">
              <a:effectLst/>
              <a:latin typeface="Calibri"/>
              <a:ea typeface="Times New Roman"/>
              <a:cs typeface="Cordia New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Times New Roman"/>
                <a:cs typeface="Cordia New"/>
              </a:rPr>
              <a:t> </a:t>
            </a:r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4704715" y="2654300"/>
            <a:ext cx="0" cy="551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2660015" y="3467735"/>
            <a:ext cx="0" cy="393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4666615" y="3988435"/>
            <a:ext cx="0" cy="48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6527800" y="3638550"/>
            <a:ext cx="6350" cy="381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AutoShape 67"/>
          <p:cNvCxnSpPr>
            <a:cxnSpLocks noChangeShapeType="1"/>
          </p:cNvCxnSpPr>
          <p:nvPr/>
        </p:nvCxnSpPr>
        <p:spPr bwMode="auto">
          <a:xfrm>
            <a:off x="3098800" y="3206115"/>
            <a:ext cx="1117600" cy="2844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68"/>
          <p:cNvCxnSpPr>
            <a:cxnSpLocks noChangeShapeType="1"/>
          </p:cNvCxnSpPr>
          <p:nvPr/>
        </p:nvCxnSpPr>
        <p:spPr bwMode="auto">
          <a:xfrm flipV="1">
            <a:off x="5099050" y="4661535"/>
            <a:ext cx="1130300" cy="3124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69"/>
          <p:cNvCxnSpPr>
            <a:cxnSpLocks noChangeShapeType="1"/>
          </p:cNvCxnSpPr>
          <p:nvPr/>
        </p:nvCxnSpPr>
        <p:spPr bwMode="auto">
          <a:xfrm flipV="1">
            <a:off x="5060950" y="3554730"/>
            <a:ext cx="1168400" cy="1139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70"/>
          <p:cNvCxnSpPr>
            <a:cxnSpLocks noChangeShapeType="1"/>
          </p:cNvCxnSpPr>
          <p:nvPr/>
        </p:nvCxnSpPr>
        <p:spPr bwMode="auto">
          <a:xfrm flipV="1">
            <a:off x="3130550" y="3785870"/>
            <a:ext cx="1149350" cy="311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71"/>
          <p:cNvCxnSpPr>
            <a:cxnSpLocks noChangeShapeType="1"/>
          </p:cNvCxnSpPr>
          <p:nvPr/>
        </p:nvCxnSpPr>
        <p:spPr bwMode="auto">
          <a:xfrm>
            <a:off x="3130550" y="4363720"/>
            <a:ext cx="296545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72"/>
          <p:cNvCxnSpPr>
            <a:cxnSpLocks noChangeShapeType="1"/>
          </p:cNvCxnSpPr>
          <p:nvPr/>
        </p:nvCxnSpPr>
        <p:spPr bwMode="auto">
          <a:xfrm>
            <a:off x="3098800" y="3009900"/>
            <a:ext cx="3073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8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  <a:tab pos="4500563" algn="l"/>
              </a:tabLst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  <a:tab pos="4500563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8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  <a:tab pos="2609850" algn="l"/>
              </a:tabLst>
            </a:pPr>
            <a:r>
              <a:rPr kumimoji="0" lang="th-TH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  <a:tab pos="26098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8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809625" algn="l"/>
                <a:tab pos="1169988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8693" y="5802909"/>
            <a:ext cx="8349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ภาพที่ 3.5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เครื่องมือวิเคราะห์สภาพแวดล้อมภายใน </a:t>
            </a:r>
            <a:r>
              <a:rPr lang="en-GB" sz="2000" dirty="0">
                <a:latin typeface="TH SarabunPSK" pitchFamily="34" charset="-34"/>
                <a:cs typeface="TH SarabunPSK" pitchFamily="34" charset="-34"/>
              </a:rPr>
              <a:t>McKinsey7- S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Model  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From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Strategic Management Insight. (</a:t>
            </a:r>
            <a:r>
              <a:rPr lang="en-US" sz="2000" dirty="0" err="1">
                <a:latin typeface="TH SarabunPSK" pitchFamily="34" charset="-34"/>
                <a:cs typeface="TH SarabunPSK" pitchFamily="34" charset="-34"/>
              </a:rPr>
              <a:t>Jurevicius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, O., 2013) </a:t>
            </a: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               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จากภาพที่ 3.5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แสดงเครื่องมือการวิเคราะห์สภาพแวดล้อมภายใน </a:t>
            </a:r>
            <a:r>
              <a:rPr lang="en-GB" sz="3200" dirty="0">
                <a:latin typeface="TH SarabunPSK" pitchFamily="34" charset="-34"/>
                <a:cs typeface="TH SarabunPSK" pitchFamily="34" charset="-34"/>
              </a:rPr>
              <a:t>McKinsey7- S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Model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McKinsey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การวิเคราะห์โดยพิจารณาจาก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7 -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S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อธิบายได้ดังนี้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โครงสร้าง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(Structure)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คือ แผนภูมิขององค์การพร้อมข้อมูลที่เกี่ยวข้องแสดงให้เห็น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ความสัมพันธ์ว่าใครต้องรายงานขึ้นตรงต่อใคร รวมทั้งแสดงให้เห็นว่าสายงานต่างๆ มีการจัดแบ่งและรวมกันอย่างไร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กลยุทธ์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(Strategy)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ชุดของการปฏิบัติการ โดยมีความมุ่งหมายเพื่อสร้างความได้เปรียบเหนือคู่แข่งขันที่ยั่งยืน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ระบบ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(Systems)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คือ กระบวนการและทิศทางการไหลของงาน  ที่แสดงให้เห็นว่าการดำเนินงานประจำวันขององค์การดำเนินไปอย่างไร เช่น ระบบข้อมูล ระบบการจัดงบประมาณเงินทุน ระบบการผลิต  ระบบควบคุมคุณภาพ และระบบการวัดผลการดำเนินงาน  เป็นต้น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534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รูปแบบการบริหาร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(Style)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คือ สิ่งที่ผู้จัดการถือเป็นสิ่งสำคัญ   ที่แสดงออกมาในรูปของการใช้เวลา การให้ความสนใจและพฤติกรรมการบริหารงานที่เป็นแบบของเขา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พนักงาน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(Staff) 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คือ สมาชิกทั้งหมดในองค์การอันประกอบด้วยพนักงานทุกระดับในองค์การ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ทักษะฝีมือ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(Skills) 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คือ ความรู้ความสามารถที่เป็นจุดเด่นที่องค์การมี ที่จะสามารถดำเนินกลยุทธ์ให้งานบรรลุผลสำเร็จได้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ค่านิยมร่วม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(Shared values)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คือ ค่านิยมที่คนส่วนมากในองค์การยึดถือเป็นแนวปฏิบัติ ปกติจะเขียนเป็นข้อความแสดงถึงเป้าหมายหรือวัตถุประสงค์ที่บริษัทยึดถือร่วมกัน ข้อความที่เขียนมีความชัดเจน เข้าใจง่าย ครอบคลุมถึงทุกคนทั่วทั้งองค์การ และใช้เป็นหลักยึดถือได้ตลอดไป 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4674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BCG Growth – Share Matrix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17761" name="Object 1"/>
          <p:cNvGraphicFramePr>
            <a:graphicFrameLocks noChangeAspect="1"/>
          </p:cNvGraphicFramePr>
          <p:nvPr/>
        </p:nvGraphicFramePr>
        <p:xfrm>
          <a:off x="428596" y="1357298"/>
          <a:ext cx="8286808" cy="488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ภาพนิ่ง" r:id="rId2" imgW="4570342" imgH="3427430" progId="PowerPoint.Slide.12">
                  <p:embed/>
                </p:oleObj>
              </mc:Choice>
              <mc:Fallback>
                <p:oleObj name="ภาพนิ่ง" r:id="rId2" imgW="4570342" imgH="342743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357298"/>
                        <a:ext cx="8286808" cy="4881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111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BCG Growth – Share Matrix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AngsanaUPC" pitchFamily="18" charset="-34"/>
                <a:cs typeface="AngsanaUPC" pitchFamily="18" charset="-34"/>
              </a:rPr>
              <a:t>    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BCG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มาจาก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Boston Consultant</a:t>
            </a:r>
            <a:r>
              <a:rPr lang="th-TH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Group</a:t>
            </a:r>
            <a:r>
              <a:rPr lang="th-TH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 วิธีการของ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The Boston Consulting Group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 หรือ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BCG Approach</a:t>
            </a:r>
            <a:r>
              <a:rPr lang="th-TH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เปรียบเทียบความสัมพันธ์ระหว่างอัตราการเจริญเติบโตของตลาด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 (Market growth rate)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 และ ส่วนครองตลาดเปรียบเทียบ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 (Relative market share) 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โดยเปรียบเทียบกับคู่แข่งขันรายใหญ่ที่สุด จัดทำตารางที่เรียกว่า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BCG Growth-Share Matrix </a:t>
            </a:r>
          </a:p>
          <a:p>
            <a:pPr marL="0" indent="0">
              <a:buNone/>
            </a:pPr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STARS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หมายถึง มีศักยภาพการทำกำไร และการเติบโตอย่างรวดเร็วมักจะมีเงินทุนพอที่จะทำธุรกิจได้ยั่งยืน ธุรกิจที่อยู่ในฐานะนี้ควรมุ่งเติบโตต่อไป</a:t>
            </a:r>
            <a:endParaRPr lang="en-US" sz="4000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          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3144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BCG Growth – Share Matrix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QUESTION MARK</a:t>
            </a:r>
            <a:r>
              <a:rPr lang="th-TH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หมายถึง มีกระแสเงินสดค่อนข้างน้อย ธุรกิจต้องการเงินทุน เพื่อการเจริญเติบโตต่อไป เนื่องจากส่วนของตลาดต่ำทำให้ไม่สามารถสร้างรายได้จากการดำเนินงาน เครื่องหมาย 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?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 เป็นการรู้ว่าต้องติดตามใกล้ชิด  จะกว้าวไปสู่ </a:t>
            </a:r>
            <a:r>
              <a:rPr lang="en-US" sz="4000" dirty="0">
                <a:latin typeface="AngsanaUPC" pitchFamily="18" charset="-34"/>
                <a:cs typeface="AngsanaUPC" pitchFamily="18" charset="-34"/>
              </a:rPr>
              <a:t>Stars 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หรือลดการลงทุน</a:t>
            </a:r>
            <a:endParaRPr lang="en-US" sz="40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4000" dirty="0"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CASH COWS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หมายถึง มีการเติบโตต่ำและมีส่วนการตลาดสูง มีรายได้ละเงินสด เนื่องจากมีการเติบโตไม่สูงควรลงทุนต่ำ และควรเอาเงินไปลงทุนในธุรกิจอื่นที่มีศักยภาพ </a:t>
            </a:r>
            <a:endParaRPr lang="en-US" sz="40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4000" dirty="0"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DOGS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000" dirty="0">
                <a:latin typeface="AngsanaUPC" pitchFamily="18" charset="-34"/>
                <a:cs typeface="AngsanaUPC" pitchFamily="18" charset="-34"/>
              </a:rPr>
              <a:t>หมายถึง การลดการลงทุนหรือถอนตัว ทั้งนี้ เพราะอัตราการเจริญเติบโตของอุตสาหกรรมต่ำและธุรกิจเองก็มีส่วนของตลาดต่ำ</a:t>
            </a:r>
            <a:endParaRPr lang="en-US" sz="4000" dirty="0">
              <a:latin typeface="AngsanaUPC" pitchFamily="18" charset="-34"/>
              <a:cs typeface="AngsanaUPC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1198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F5C316-66B7-5F2D-6C52-A07CDC83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206240"/>
          </a:xfrm>
        </p:spPr>
        <p:txBody>
          <a:bodyPr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7</a:t>
            </a:r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การประเมินโซ่คุณค่า</a:t>
            </a:r>
            <a:br>
              <a:rPr lang="en-US" sz="2800" b="1" dirty="0">
                <a:latin typeface="TH SarabunPSK" pitchFamily="34" charset="-34"/>
                <a:cs typeface="TH SarabunPSK" pitchFamily="34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8626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357158" y="457200"/>
          <a:ext cx="8501122" cy="604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ภาพนิ่ง" r:id="rId2" imgW="4570342" imgH="3427430" progId="PowerPoint.Slide.12">
                  <p:embed/>
                </p:oleObj>
              </mc:Choice>
              <mc:Fallback>
                <p:oleObj name="ภาพนิ่ง" r:id="rId2" imgW="4570342" imgH="342743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57200"/>
                        <a:ext cx="8501122" cy="60436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813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th-TH" b="1" dirty="0"/>
            </a:b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การประเมินโซ่คุณค่า (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Value Chain 1985)</a:t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การประเมินโซ่คุณค่าของบริษัทสำหรับกิจกรรมหลัก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(Primary Activities)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การนำเข้าวัสดุการผลิต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(Inbound Logistics)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ได้แก่ (1) ความสามารถด้านการจัดระบบการควบคุมวัสดุและสินค้าคงคลัง และ (2) ประสิทธิภาพของกิจกรรมคลังสินค้าคลังสินค้าวัตถุดิบ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การผลิตเป็นสินค้าสำเร็จรูป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(Operations)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ได้แก่ (1) ผลิตภาพของอุปกรณ์การผลิต เปรียบเทียบกับคู่แข่งสำคัญของบริษัท (2) ความเหมาะสมของการจัดระบบ กระบวนการผลิตอัตโนมัติ (3) ประสิทธิผลของระบบควบคุมการผลิตเพื่อปรับปรุงคุณภาพและลดต้นทุน และ(4) ประสิทธิภาพของการวางผังโรงงาน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(plant layout)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และการออกแบบการไหลของงาน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(Work flow design)</a:t>
            </a:r>
          </a:p>
          <a:p>
            <a:pPr marL="0" indent="0"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การนำผลิตภัณฑ์ออกจำหน่าย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(Outbound logistics)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(1) การตรงต่อเวลาและประสิทธิภาพของการส่งมอบสินค้าและบริการ และ (2) ประสิทธิภาพของกิจกรรมคลังสินค้าสำเร็จรูป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8108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th-TH" b="1" dirty="0"/>
            </a:b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การประเมินโซ่คุณค่า (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Value Chain) </a:t>
            </a: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722313" algn="l"/>
                <a:tab pos="900113" algn="l"/>
              </a:tabLst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 การตลาดและการขาย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(Marketing and sales)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ได้แก่ (1) ประสิทธิผลการวิจัยตลาดในการกำหนดส่วนตลาดและความต้องการของลูกค้า แนวคิดใหม่ในการส่งเสริมการขายและการโฆษณา (2) การประเมินการเปลี่ยนแปลงช่องทางการจัดจำหน่าย การจูงใจและ (3) ความสามารถของหน่วยงานขาย (4) การพัฒนาภาพลักษณ์ของคุณภาพและชื่อเสียงที่ดี (5) ระดับความภักดีต่อตราสินค้าของผู้บริโภค และ (6) ระดับความเป็นผู้นำในส่วนตลาดหรือในตลาดทั้งหมด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 การบริการลูกค้า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Customers Service)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ได้แก่ (1) วิธีการขอข้อมูลจากลูกค้าเพื่อการปรับปรุงผลิตภัณฑ์ (2) การให้ความสนใจต่อข้อร้องเรียนของลูกค้าทันที (3) ความเหมาะสมของนโยบายการรับประกันคุณภาพสินค้าและบริการ (4) คุณภาพการให้ความรู้และการฝึกอบรมให้แก่ลูกค้า และ(5) ความสามารถในการจัดหาการบริการหลังขาย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762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305800" cy="12344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การวิเคราะห์สภาวะแวดล้อม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458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การวิเคราะห์สภาวะแวดล้อม (</a:t>
            </a:r>
            <a:r>
              <a:rPr lang="en-US" sz="3400" b="1" dirty="0">
                <a:latin typeface="TH SarabunPSK" pitchFamily="34" charset="-34"/>
                <a:cs typeface="TH SarabunPSK" pitchFamily="34" charset="-34"/>
              </a:rPr>
              <a:t>Environment Analysis) 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เป็นขั้นตอนสำคัญของการจัดการเชิงกลยุทธ์ที่จะทำให้การกำหนดกลยุทธ์มีความถูกต้องและเหมาะสมกับสภาพแวดล้อมจริง ซึ่งผู้กำหนดกลยุทธ์ขององค์การจะต้องเข้าใจความสัมพันธ์และแนวโน้มความเป็นไปของปัจจัยแวดล้อม เพื่อที่จะกำหนดทิศทางและกลยุทธ์ขององค์การอย่างมีประสิทธิภาพ สอดคล้องกับการเปลี่ยนแปลงของสภาพแวดล้อมอย่างเหมาะสมครอบคลุมสภาพแวดล้อมทางธุรกิจทั้งภายนอกและภายใน ให้เกิดความสมดุลระหว่างระหว่างความต้องการของสภาพแวดล้อมกับสถานะขององค์การ และระหว่างความต้องการขององค์การกับความสามารถในการตอบสนองของสภาพแวดล้อม </a:t>
            </a:r>
            <a:endParaRPr lang="en-US" sz="3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79690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th-TH" b="1" dirty="0"/>
            </a:br>
            <a:br>
              <a:rPr lang="th-TH" b="1" dirty="0"/>
            </a:br>
            <a:br>
              <a:rPr lang="en-US" b="1" dirty="0"/>
            </a:b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การประเมินโซ่คุณค่า (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Value Chain) </a:t>
            </a: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br>
              <a:rPr lang="en-US" sz="4900" dirty="0">
                <a:latin typeface="TH SarabunPSK" pitchFamily="34" charset="-34"/>
                <a:cs typeface="TH SarabunPSK" pitchFamily="34" charset="-34"/>
              </a:rPr>
            </a:br>
            <a:endParaRPr lang="th-TH" sz="49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4300" b="0" dirty="0">
                <a:latin typeface="TH SarabunPSK" pitchFamily="34" charset="-34"/>
                <a:cs typeface="TH SarabunPSK" pitchFamily="34" charset="-34"/>
              </a:rPr>
              <a:t>การประเมินโซ่คุณค่าของบริษัท</a:t>
            </a:r>
            <a:r>
              <a:rPr lang="en-US" sz="4300" b="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300" dirty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en-US" sz="43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300" dirty="0">
                <a:latin typeface="TH SarabunPSK" pitchFamily="34" charset="-34"/>
                <a:cs typeface="TH SarabunPSK" pitchFamily="34" charset="-34"/>
              </a:rPr>
              <a:t>กิจกรรมสนับสนุน</a:t>
            </a:r>
            <a:r>
              <a:rPr lang="en-US" sz="4300" dirty="0">
                <a:latin typeface="TH SarabunPSK" pitchFamily="34" charset="-34"/>
                <a:cs typeface="TH SarabunPSK" pitchFamily="34" charset="-34"/>
              </a:rPr>
              <a:t>  (Support Activities)</a:t>
            </a:r>
          </a:p>
          <a:p>
            <a:pPr marL="0" indent="0">
              <a:buNone/>
            </a:pPr>
            <a:r>
              <a:rPr lang="th-TH" sz="4300" b="0" dirty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4300" dirty="0">
                <a:latin typeface="TH SarabunPSK" pitchFamily="34" charset="-34"/>
                <a:cs typeface="TH SarabunPSK" pitchFamily="34" charset="-34"/>
              </a:rPr>
              <a:t>1.   การจัดซื้อ </a:t>
            </a:r>
            <a:r>
              <a:rPr lang="en-US" sz="4300" dirty="0">
                <a:latin typeface="TH SarabunPSK" pitchFamily="34" charset="-34"/>
                <a:cs typeface="TH SarabunPSK" pitchFamily="34" charset="-34"/>
              </a:rPr>
              <a:t>(Procurement)</a:t>
            </a:r>
            <a:r>
              <a:rPr lang="th-TH" sz="43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300" b="0" dirty="0">
                <a:latin typeface="TH SarabunPSK" pitchFamily="34" charset="-34"/>
                <a:cs typeface="TH SarabunPSK" pitchFamily="34" charset="-34"/>
              </a:rPr>
              <a:t>ได้แก่ (1) การจัดหาทางเลือกแหล่งจัดซื้อวัตถุดิบป้อนโรงงานเพื่อไม่ต้องพึ่งพาแหล่งจำหน่ายเพียงแหล่งเดียว (2) การจัดซื้อวัตถุดิบ</a:t>
            </a:r>
            <a:r>
              <a:rPr lang="en-US" sz="4300" b="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300" b="0" dirty="0">
                <a:latin typeface="TH SarabunPSK" pitchFamily="34" charset="-34"/>
                <a:cs typeface="TH SarabunPSK" pitchFamily="34" charset="-34"/>
              </a:rPr>
              <a:t>  เวลาที่จะซื้อ  ต้นทุนต่ำสุด และระดับคุณภาพที่รับได้ (3) กรรมวิธีการจัดซื้อโรงงาน  เครื่องจักร และอาคาร (4) เกณฑ์ที่กำหนดขึ้นสำหรับการเช่าและการซื้อ (5) ความสัมพันธ์ที่ดีในระยะยาวกับผู้ขายปัจจัยการผลิตที่เชื่อถือได้</a:t>
            </a:r>
            <a:endParaRPr lang="en-US" sz="43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300" dirty="0">
                <a:latin typeface="TH SarabunPSK" pitchFamily="34" charset="-34"/>
                <a:cs typeface="TH SarabunPSK" pitchFamily="34" charset="-34"/>
              </a:rPr>
              <a:t>           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9982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572560" cy="12954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th-TH" b="1" dirty="0"/>
            </a:b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การประเมินโซ่คุณค่าของบริษัท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                    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สำหรับกิจกรรมสนับสนุน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143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4300" b="1" dirty="0">
                <a:latin typeface="AngsanaUPC" pitchFamily="18" charset="-34"/>
                <a:cs typeface="AngsanaUPC" pitchFamily="18" charset="-34"/>
              </a:rPr>
              <a:t>         </a:t>
            </a:r>
            <a:r>
              <a:rPr lang="th-TH" sz="43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การพัฒนาเทคโนโลยี </a:t>
            </a:r>
            <a:r>
              <a:rPr lang="en-US" sz="4600" b="0" dirty="0">
                <a:latin typeface="TH SarabunPSK" pitchFamily="34" charset="-34"/>
                <a:cs typeface="TH SarabunPSK" pitchFamily="34" charset="-34"/>
              </a:rPr>
              <a:t>(Technology development)</a:t>
            </a:r>
            <a:r>
              <a:rPr lang="th-TH" sz="4600" b="0" dirty="0">
                <a:latin typeface="TH SarabunPSK" pitchFamily="34" charset="-34"/>
                <a:cs typeface="TH SarabunPSK" pitchFamily="34" charset="-34"/>
              </a:rPr>
              <a:t> ได้แก่ </a:t>
            </a:r>
            <a:r>
              <a:rPr lang="th-TH" sz="4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ความสำเร็จของกิจกรรมการวิจัยและพัฒนา </a:t>
            </a:r>
            <a:r>
              <a:rPr lang="en-US" sz="4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(R&amp;D)</a:t>
            </a:r>
            <a:r>
              <a:rPr lang="th-TH" sz="4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600" b="0" dirty="0">
                <a:latin typeface="TH SarabunPSK" pitchFamily="34" charset="-34"/>
                <a:cs typeface="TH SarabunPSK" pitchFamily="34" charset="-34"/>
              </a:rPr>
              <a:t>(นำไปสู่นวัตกรรมด้านผลิตภัณฑ์และบริการ) คุณภาพของความสัมพันธ์ในการทำงานร่วมกันระหว่างพนักงานแผนก </a:t>
            </a:r>
            <a:r>
              <a:rPr lang="en-US" sz="4600" b="0" dirty="0">
                <a:latin typeface="TH SarabunPSK" pitchFamily="34" charset="-34"/>
                <a:cs typeface="TH SarabunPSK" pitchFamily="34" charset="-34"/>
              </a:rPr>
              <a:t>R&amp;D </a:t>
            </a:r>
            <a:r>
              <a:rPr lang="th-TH" sz="4600" b="0" dirty="0">
                <a:latin typeface="TH SarabunPSK" pitchFamily="34" charset="-34"/>
                <a:cs typeface="TH SarabunPSK" pitchFamily="34" charset="-34"/>
              </a:rPr>
              <a:t>กับแผนกอื่นๆ  ได้แก่ </a:t>
            </a:r>
          </a:p>
          <a:p>
            <a:pPr marL="914400" indent="-914400">
              <a:buNone/>
            </a:pPr>
            <a:r>
              <a:rPr lang="th-TH" sz="4600" b="0" dirty="0">
                <a:latin typeface="TH SarabunPSK" pitchFamily="34" charset="-34"/>
                <a:cs typeface="TH SarabunPSK" pitchFamily="34" charset="-34"/>
              </a:rPr>
              <a:t>1) กิจกรรมการพัฒนาเทคโนโลยีกระทำได้ทันตามเวลากำหนด </a:t>
            </a:r>
          </a:p>
          <a:p>
            <a:pPr marL="914400" indent="-914400">
              <a:buNone/>
            </a:pPr>
            <a:r>
              <a:rPr lang="th-TH" sz="4600" b="0" dirty="0">
                <a:latin typeface="TH SarabunPSK" pitchFamily="34" charset="-34"/>
                <a:cs typeface="TH SarabunPSK" pitchFamily="34" charset="-34"/>
              </a:rPr>
              <a:t>2) คุณภาพของห้องปฏิบัติการและสิ่งอำนวยความสะดวกอื่นๆ </a:t>
            </a:r>
          </a:p>
          <a:p>
            <a:pPr marL="914400" indent="-914400">
              <a:buNone/>
            </a:pPr>
            <a:r>
              <a:rPr lang="th-TH" sz="4600" b="0" dirty="0">
                <a:latin typeface="TH SarabunPSK" pitchFamily="34" charset="-34"/>
                <a:cs typeface="TH SarabunPSK" pitchFamily="34" charset="-34"/>
              </a:rPr>
              <a:t>3) คุณสมบัติและประสบการณ์ของเจ้าหน้าที่เทคนิคของ</a:t>
            </a:r>
          </a:p>
          <a:p>
            <a:pPr marL="914400" indent="-914400">
              <a:buNone/>
            </a:pPr>
            <a:r>
              <a:rPr lang="th-TH" sz="4600" b="0" dirty="0">
                <a:latin typeface="TH SarabunPSK" pitchFamily="34" charset="-34"/>
                <a:cs typeface="TH SarabunPSK" pitchFamily="34" charset="-34"/>
              </a:rPr>
              <a:t>ห้องปฏิบัติการและนักวิทยาศาสตร์  และ</a:t>
            </a:r>
          </a:p>
          <a:p>
            <a:pPr marL="0" indent="0">
              <a:buNone/>
            </a:pPr>
            <a:r>
              <a:rPr lang="th-TH" sz="4600" b="0" dirty="0">
                <a:latin typeface="TH SarabunPSK" pitchFamily="34" charset="-34"/>
                <a:cs typeface="TH SarabunPSK" pitchFamily="34" charset="-34"/>
              </a:rPr>
              <a:t>4) บรรยากาศการทำงานที่จะกระตุ้นให้เกิดความคิดสร้างสรรค์และนวัตกรรม</a:t>
            </a:r>
            <a:endParaRPr lang="en-US" sz="4600" b="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8678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600" dirty="0">
                <a:latin typeface="AngsanaUPC" pitchFamily="18" charset="-34"/>
                <a:cs typeface="AngsanaUPC" pitchFamily="18" charset="-34"/>
              </a:rPr>
              <a:t>         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 การจัดการทรัพยากรมนุษย์ 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ได้แก่ </a:t>
            </a:r>
          </a:p>
          <a:p>
            <a:pPr marL="0" indent="0">
              <a:buAutoNum type="arabicParenR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ประสิทธิผลของกรรมวิธีในการสรรหา การฝึกอบรม  การเลื่อนชั้นเลื่อนตำแหน่งพนักงานทุกระดับ </a:t>
            </a:r>
          </a:p>
          <a:p>
            <a:pPr marL="0" indent="0"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2) ความเหมาะสมของระบบการให้รางวัล เพื่อจูงใจ และท้าทายพนักงาน </a:t>
            </a:r>
          </a:p>
          <a:p>
            <a:pPr marL="0" indent="0"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3) สิ่งแวดล้อมในการทำงานที่ทำให้การขาดงานพนักงานน้อยที่สุด และรักษาการหมุนเวียนเข้าออกของพนักงานในระดับที่น่าพอใจ </a:t>
            </a:r>
          </a:p>
          <a:p>
            <a:pPr marL="0" indent="0"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4) การมีส่วนร่วมที่เข้มแข็งของผู้จัดการและเจ้าหน้าที่เทคนิคในองค์การงานอาชีพ และ </a:t>
            </a:r>
          </a:p>
          <a:p>
            <a:pPr marL="0" indent="0"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5) ระดับการจูงใจพนักงานและความพึงพอใจในการทำงาน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การประเมินโซ่คุณค่าของบริษัทสำหรับกิจกรรมสนับสนุน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6819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2400" y="1285860"/>
            <a:ext cx="8839200" cy="5214974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33413" algn="l"/>
              </a:tabLst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โครงสร้างพื้นฐานของบริษัท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(Firms infrastructure)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ได้แก่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tabLst>
                <a:tab pos="633413" algn="l"/>
              </a:tabLst>
            </a:pP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1)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ขีดความสามารถในการกำหนดโอกาสทางการตลาดของผลิตภัณฑ์ใหม่และภัยคุกคามในสิ่งแวดล้อมที่อาจเกิดขึ้นในอนาคต </a:t>
            </a:r>
          </a:p>
          <a:p>
            <a:pPr marL="0" indent="0">
              <a:buNone/>
              <a:tabLst>
                <a:tab pos="633413" algn="l"/>
              </a:tabLst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2) คุณภาพของระบบการวางแผนเชิงกลยุทธ์ เพื่อบรรลุผลสำเร็จของบริษัท </a:t>
            </a:r>
          </a:p>
          <a:p>
            <a:pPr marL="0" indent="0">
              <a:buNone/>
              <a:tabLst>
                <a:tab pos="633413" algn="l"/>
              </a:tabLst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3) ความเหมาะสมของระบบการให้รางวัล เพื่อจูงใจ และท้าทายพนักงาน </a:t>
            </a:r>
          </a:p>
          <a:p>
            <a:pPr marL="0" indent="0">
              <a:buNone/>
              <a:tabLst>
                <a:tab pos="633413" algn="l"/>
              </a:tabLst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4) การประสานงานและการรวมกิจกรรมทั้งหมด ที่สัมพันธ์กับห่วงโซ่คุณค่าระหว่างหน่วยงานย่อยต่าง ๆ ในองค์การ 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การประเมินโซ่คุณค่าของบริษัทสำหรับกิจกรรมสนับสนุน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(ต่อ)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3259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33413" algn="l"/>
              </a:tabLst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5) ความสามารถในการจัดหาแหล่งเงินทุนต้นทุนต่ำ เพื่อนำมาใช้ในการลงทุนและเงินทุนหมุนเวียน </a:t>
            </a:r>
          </a:p>
          <a:p>
            <a:pPr marL="0" indent="0">
              <a:buNone/>
              <a:tabLst>
                <a:tab pos="633413" algn="l"/>
              </a:tabLst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6) ระดับของระบบข้อมูลสนับสนุน เพื่อการตัดสินใจเชิงกลยุทธ์และการตัดสินใจที่เป็นกิจวัตร </a:t>
            </a:r>
          </a:p>
          <a:p>
            <a:pPr marL="0" indent="0">
              <a:buNone/>
              <a:tabLst>
                <a:tab pos="633413" algn="l"/>
              </a:tabLst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7) การมีข้อมูลเพื่อการจัดการที่ถูกต้องทันเวลา  และทันต่อสถานการณ์  สภาพแว้อมทางธุรกิจและสภาพแวดล้อมทางการแข่งขัน </a:t>
            </a:r>
          </a:p>
          <a:p>
            <a:pPr marL="0" indent="0">
              <a:buNone/>
              <a:tabLst>
                <a:tab pos="633413" algn="l"/>
              </a:tabLst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8) ความสัมพันธ์กับผู้กำหนดนโยบายชุมชนและกลุ่มผลประโยชน์ 9) ภาพลักษณ์ต่อสาธารณชนและฐานะประชากรบริษัท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การประเมินโซ่คุณค่าของบริษัทสำหรับกิจกรรมสนับสนุน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6578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ข้อมูลอุตสาหกรรมที่ควรทราบ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2451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ขนาดของตลาด 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(Market size)</a:t>
            </a: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อัตราการเจริญเติบโตของอุตสาหกรรม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ช่วงชีวิตของอุตสาหกรรม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(Life Cycle)</a:t>
            </a: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จำนวนธุรกิจในอุตสาหกรรม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ขอบเขต รูปแบบการแข่งขันในอุตสาหกรรม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ความยากง่ายในการทำธุรกิจต่อเนื่องไปข้างหน้าและข้างหลัง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(vertical Integration)</a:t>
            </a: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การยากง่ายในการเข้าอุตสาหกรรม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755952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ข้อมูลอุตสาหกรรมที่ควรทราบ(ต่อ)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2451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การยากง่ายในการเข้าอุตสาหกรรม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ขนาดของอุตสาหกรรมที่ประหยัด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ความก้าวหน้าทางด้านเทคโนโลยีในอุตสาหกรรม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กำลังผลิตรวมในอุตสาหกรรมและอัตราการใช้งาน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อัตรากำไรของอุตสาหกรรม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ประสบการณ์และการเรียนรู้ในอุตสาหกรรม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ชนิดและขนาดลูกค้าในอุตสาหกรรม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274074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ข้อมูลคู่แข่งขันที่ควรทราบ</a:t>
            </a:r>
            <a:br>
              <a:rPr lang="en-US" sz="4400" b="1" dirty="0">
                <a:latin typeface="TH SarabunPSK" pitchFamily="34" charset="-34"/>
                <a:cs typeface="TH SarabunPSK" pitchFamily="34" charset="-34"/>
              </a:rPr>
            </a:b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มีใครอยู่ในอุตสาหกรรมเดียวกับเราบ้าง  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โครงสร้างองค์การและวัฒนธรรม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ใครมียอดขาย/ ส่วนของตลาดสูงสุด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(Market Share)  </a:t>
            </a: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ใครมีฐานะการเงินและกำไรดีกว่ากัน   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ใครคือผู้บริหารและผู้ผู้ถือหุ้นใหญ่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ใครมีกลยุทธ์ทางด้านการตลาดเหนือกว่ากัน 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ใครมีบุคลากรที่มีคุณภาพ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0618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ข้อมูลคู่แข่งขันที่ควรทราบ (ต่อ)</a:t>
            </a:r>
            <a:br>
              <a:rPr lang="en-US" sz="4400" b="1" dirty="0">
                <a:latin typeface="TH SarabunPSK" pitchFamily="34" charset="-34"/>
                <a:cs typeface="TH SarabunPSK" pitchFamily="34" charset="-34"/>
              </a:rPr>
            </a:b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ใครมีการขยายตัวตามแนวดิ่ง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(Vertical integration)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และมีการขยายตัวตามแนวนอน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(Horizontal integration)</a:t>
            </a: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ใครมีต้นทุนต่ำกว่ากัน 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ใครมีเทคโนโลยีดีกว่ากัน ขนาดของโรงงาน อายุเครื่องจักร   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2268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ข้อมูลคู่แข่งขันที่ควรทราบ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(ต่อ)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เครือข่ายในธุรกิจต่าง ๆ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(Industry network)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วิสัยทัศน์ในการบริหารงานองค์การ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การวิจัยและการพัฒนา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ภาพลักษณ์ขององค์การ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ศักยภาพของคู่แข่งขันในอนาคต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              แหล่งข้อมูลคู่แข่ง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อาจได้จากข้อมูลทุติยภูมิ  รายงานทางการเงินจากตลาดหลักทรัพย์ หรือการทำวิจัยธุรกิจ  ใช้การสำรวจและสังเกต</a:t>
            </a:r>
          </a:p>
        </p:txBody>
      </p:sp>
    </p:spTree>
    <p:extLst>
      <p:ext uri="{BB962C8B-B14F-4D97-AF65-F5344CB8AC3E}">
        <p14:creationId xmlns:p14="http://schemas.microsoft.com/office/powerpoint/2010/main" val="8006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12344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บทบาทสำคัญของการวิเคราะห์สภาพแวดล้อม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การวิเคราะห์สภาพแวดล้อม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มีบทบาทสำคัญ 3 ประการ คือ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1. บทบาทในการกำหนดนโยบายหรือกลยุทธ์ขององค์การจากการศึกษาแนวโน้มของ สภาพแวดล้อมที่จะเกิดโดยรวมซึ่งจะมีผลกระทบต่อองค์การ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2. บทบาทในการประสานแผนงานขององค์การจากการศึกษาแนวโน้มสภาพแวดล้อมที่จะมีผลกระทบต่อหน่วยงานย่อยภายในองค์การ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3. บทบาทในการกำหนดหน้าที่ขององค์การ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20940" cy="9144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ปัจจัยที่สร้างข้อได้เปรียบด้านการแข่งขัน</a:t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049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ชื่อเสียงของบริษัท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นวัตกรรมด้านสินค้า/ บริการ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ความสามารถด้านการบริหาร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ความสามารถในการประสานการใช้ทรัพยากร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คุณภาพของสินค้าและบริการ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เทคโนโลยี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ทรัพยากรทางการเงิน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Core Competency</a:t>
            </a:r>
          </a:p>
          <a:p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2110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0584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ผลที่ได้จากการวิเคราะห์คู่แข่งขัน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ข้อได้เปรียบเสียเปรียบด้านการแข่งขัน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เข้าใจพฤติกรรมและกลยุทธ์ของคู่แข่งขัน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สามารถทำนายกลยุทธ์ที่คู่แข่งขันใช้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สามารถวางกลยุทธ์ของธุรกิจของเราให้เหนือคู่แข่งขัน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ผลการศึกษาและวิเคราะห์ เพื่อนำมาสร้างความได้เปรียบด้านการแข่งขัน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600" b="1" i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ผลกระทบด้านการแข่งขันมีผลต่อโอกาสและอุปสรรคของธุรกิจ</a:t>
            </a:r>
            <a:endParaRPr lang="en-US" sz="3600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1901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br>
              <a:rPr lang="th-TH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ตัวอย่างการวิเคราะห์อุตสาหกรรมและการแข่งขัน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357158" y="1196752"/>
          <a:ext cx="8429684" cy="525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ภาพนิ่ง" r:id="rId2" imgW="4570342" imgH="3427430" progId="PowerPoint.Slide.12">
                  <p:embed/>
                </p:oleObj>
              </mc:Choice>
              <mc:Fallback>
                <p:oleObj name="ภาพนิ่ง" r:id="rId2" imgW="4570342" imgH="342743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196752"/>
                        <a:ext cx="8429684" cy="5251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508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th-TH" sz="3600" dirty="0"/>
              <a:t>ตัวอย่างการวิเคราะห์อุตสาหกรรมและการแข่งขัน(ต่อ)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03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594960"/>
              </p:ext>
            </p:extLst>
          </p:nvPr>
        </p:nvGraphicFramePr>
        <p:xfrm>
          <a:off x="428596" y="1000108"/>
          <a:ext cx="8358246" cy="541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ภาพนิ่ง" r:id="rId2" imgW="4570342" imgH="3427430" progId="PowerPoint.Slide.12">
                  <p:embed/>
                </p:oleObj>
              </mc:Choice>
              <mc:Fallback>
                <p:oleObj name="ภาพนิ่ง" r:id="rId2" imgW="4570342" imgH="342743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000108"/>
                        <a:ext cx="8358246" cy="54197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989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610600" cy="10058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6000" b="1" dirty="0">
                <a:latin typeface="TH SarabunPSK" pitchFamily="34" charset="-34"/>
                <a:cs typeface="TH SarabunPSK" pitchFamily="34" charset="-34"/>
              </a:rPr>
              <a:t>SWOT analysis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การวิเคราะห์สถานการณ์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 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Situation Analysis)</a:t>
            </a:r>
            <a:endParaRPr lang="en-US" dirty="0"/>
          </a:p>
          <a:p>
            <a:r>
              <a:rPr lang="en-US" dirty="0"/>
              <a:t>          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เป็นการตรวจสอบหาโอกาสและภัยคุกคาม จากปัจจัยภายนอก และตรวจสอบ จุดแข็ง และจุดอ่อนของบริษัทจากปัจจัยภายใน บางครั้งการวิเคราะห์สภาพแวดล้อมจะเรียกว่าการวิเคราะห์สถานการณ์ หรือ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 “SWOT analysis” 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ซึ่งจะต้องทราบว่า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 “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สภาพบริษัทปัจจุบันเป็นอย่างไร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” 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 “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ทิศทางการดำเนินงานของบริษัทต่อไปจะมุ่งไปทางใด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” 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ซึ่งสามารถหาคำตอบได้จากการศึกษา จุดแข็ง จุดอ่อน และตรวจสอบสภาพแวดล้อมภายนอกเพื่อหาโอกาสและอุปสรรค โดยการเปรียบเทียบกับคู่แข่งและค่าเฉลี่ยอุตสาหกรรม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609600"/>
            <a:ext cx="8229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1.จุดแข็ง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 (Strengths)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หมายถึง ข้อได้เปรียบขององค์การหรือบริษัทเหนือคู่แข่งขันที่บริษัทสามารถนำมาใช้ในการดำเนินงาน เช่น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1.1 ความได้เปรียบด้านต้นทุน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1.2 คุณภาพด้านผลิตภัณฑ์ดีกว่าคู่แข่ง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1.3 การบริหารบุคลากรที่ดี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1.4 รูปแบบผลิตภัณฑ์ที่ลอกเลียนแบบได้ยาก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1.5 มีชื่อเสียงดี</a:t>
            </a: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1.6 พนักงานซื่อสัตย์และจงรักภักดี ฯลฯ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838200"/>
            <a:ext cx="7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2. 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จุดอ่อน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 (Weaknesses)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หมายถึง สิ่งที่บริษัทยังขาดหรือมีแต่ด้อยกว่าของคู่แข่งขันหรืออยู่ในสภาพที่เสียเปรียบ อันเป็นปัญหาหรืออุปสรรคในการดำเนินงาน เช่น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2.1 การขาดทรัพยากรด้านการเงิน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2.2 ส่วนแบ่งตลาดน้อยกว่า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2.3 การขาดประสบการณ์ด้านการบริหารในอุตสาหกรรมนั้น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2.4 ชื่อเสียงไม่มีเพราะเป็นบริษัทใหม่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2.5 โครงสร้างขององค์การใหญ่ และเชื่องช้าเกินไป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2.6 ผู้บริหารไม่มีวิสัยทัศน์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2.7 การวิจัยและพัฒนา 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R &amp; D) 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ยังล้าหลัง ฯลฯ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81000"/>
            <a:ext cx="777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b="1" dirty="0"/>
              <a:t>     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โอกาส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 (Opportunities)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หมายถึง ปัจจัยหรือสถานการณ์ภายนอก ที่มีส่วนช่วยให้บริษัทสามารถใช้ความพยายามเพื่อให้บรรลุวัตถุประสงค์ที่วาง ไว้ หรือมากกว่าที่มุ่งหวังไว้อย่างมาก โอกาสของบริษัทที่เป็นไปได้ เช่น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3.1 การเพิ่มบริการให้กับกลุ่มลูกค้ามากขึ้น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3.2 การขยายสายผลิตภัณฑ์เพิ่มขึ้น เพื่อให้สอดคล้องกับความต้องการของลูกค้าที่มีขอบเขตกว้างขึ้น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3.3 การเพิ่มบริการให้กับกลุ่มลูกค้ามากขึ้น หรือการขยายเข้าสู่ตลาดใหม่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3.4 การนำความรู้ความชำนาญ หรือความรู้ด้านเทคโนโลยีของบริษัทมาใช้เพื่อพัฒนาผลิตภัณฑ์ใหม่ ฯลฯ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5994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612845"/>
            <a:ext cx="777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b="1" dirty="0"/>
              <a:t>        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4.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อุปสรรคหรือภัยคุกคาม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 (Threats)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หมายถึง ปัจจัยภายนอกซึ่งอาจมีผลกระทบทำให้บริษัทประสบความล้มเหลว ไม่บรรลุวัตถุประสงค์ที่วางไว้ เช่น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   4.1 ความเป็นไปได้ที่คู่แข่งหน้าใหม่ที่มีพลังจะเข้ามาเป็นคู่แข่งในอนาคต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   4.2 การเกิดสินค้าทดแทน ทำให้สูญเสียยอดขายไป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   4.3 การเจริญเติบโตของตลาด มีอัตราชะลอตัวลง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   4.4 อำนาจต่อรองของลูกค้าหรือผู้จัดจำหน่ายวัตถุดิบมีมากขึ้น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   4.5 การเปลี่ยนแปลงที่เป็นผลร้าย ทางด้านประชากรศาสตร์ ฯลฯ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344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3395172"/>
          </a:xfrm>
        </p:spPr>
        <p:txBody>
          <a:bodyPr>
            <a:noAutofit/>
          </a:bodyPr>
          <a:lstStyle/>
          <a:p>
            <a:pPr algn="ctr"/>
            <a:r>
              <a:rPr lang="th-TH" sz="9600" dirty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แนวปฏิบัติการวิเคราะห์สภาพแวดล้อม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539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344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โครงสร้างของสภาพแวดล้อม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52600"/>
            <a:ext cx="7467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โครงสร้างของสภาพแวดล้อม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914400" algn="l"/>
              </a:tabLst>
            </a:pP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   1. สภาพแวดล้อมภายนอกโดยทั่วไป (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General Environment)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   2. สภาพแวดล้อมเชิงปฏิบัติการ (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Operating Environment)</a:t>
            </a: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   3. สภาพแวดล้อมภายใน (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Internal Environment)</a:t>
            </a:r>
          </a:p>
        </p:txBody>
      </p:sp>
    </p:spTree>
    <p:extLst>
      <p:ext uri="{BB962C8B-B14F-4D97-AF65-F5344CB8AC3E}">
        <p14:creationId xmlns:p14="http://schemas.microsoft.com/office/powerpoint/2010/main" val="4661215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solidFill>
            <a:schemeClr val="bg2"/>
          </a:solidFill>
        </p:spPr>
        <p:txBody>
          <a:bodyPr/>
          <a:lstStyle/>
          <a:p>
            <a:pPr algn="ctr">
              <a:spcBef>
                <a:spcPts val="0"/>
              </a:spcBef>
            </a:pPr>
            <a:br>
              <a:rPr lang="th-TH" sz="3600" b="1" dirty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</a:b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แนวปฏิบัติ การบวนการที่ ๑กระบวนการวิเคราะห์สภาพแวดล้อม </a:t>
            </a:r>
            <a:br>
              <a:rPr lang="en-US" sz="3600" dirty="0">
                <a:latin typeface="TH SarabunPSK" pitchFamily="34" charset="-34"/>
                <a:cs typeface="TH SarabunPSK" pitchFamily="34" charset="-34"/>
              </a:rPr>
            </a:br>
            <a:endParaRPr lang="en-US" sz="4400" dirty="0">
              <a:latin typeface="TH SarabunPSK" pitchFamily="34" charset="-34"/>
              <a:ea typeface="Times New Roman"/>
              <a:cs typeface="TH SarabunPSK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37668"/>
              </p:ext>
            </p:extLst>
          </p:nvPr>
        </p:nvGraphicFramePr>
        <p:xfrm>
          <a:off x="228600" y="1143000"/>
          <a:ext cx="876299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1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263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กระบวนการ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หลักการ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วิธีการ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417">
                <a:tc>
                  <a:txBody>
                    <a:bodyPr/>
                    <a:lstStyle/>
                    <a:p>
                      <a:r>
                        <a:rPr lang="th-TH" sz="2000" b="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กระบวนการวิเคราะห์สภาพแวดล้อม </a:t>
                      </a:r>
                      <a:endParaRPr lang="en-US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1.วิเคราะห์สภาพแวดล้อมภายในองค์องค์การและภายนอก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จัดให้มีคณะกรรมการพัฒนาการบริหารจัดการเชิงกลยุทธ์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2. จัดให้มีคณะทำงานวิเคราะห์สภาพแวดล้อม   </a:t>
                      </a:r>
                      <a:endParaRPr lang="th-TH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2000" dirty="0"/>
                        <a:t> จัดให้มีการวิเคราะห์สภาพแวดล้อม ภายในองค์องค์การให้ครอบคลุมทุกด้าน  </a:t>
                      </a:r>
                    </a:p>
                    <a:p>
                      <a:r>
                        <a:rPr lang="th-TH" sz="2000" dirty="0"/>
                        <a:t>4.</a:t>
                      </a:r>
                      <a:r>
                        <a:rPr lang="th-TH" sz="2000" baseline="0" dirty="0"/>
                        <a:t> </a:t>
                      </a:r>
                      <a:r>
                        <a:rPr lang="th-TH" sz="2000" dirty="0"/>
                        <a:t>จัดให้มีการวิเคราะห์สภาพแวดล้อม ภายนอกองค์องค์การให้ครอบคลุมทุกด้าน </a:t>
                      </a:r>
                      <a:endParaRPr lang="en-US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ใช้เครื่องมือวิเคราะห์สภาพแวดล้อมภายในและภายนอก อย่างเหมาะสม</a:t>
                      </a: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แต่งตั้งคณะกรรมการพัฒนาการบริหารจัดการเชิงกลยุทธ์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(ผู้บริหารระดับสูง)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2. คณะกรรมการฯ แต่งตั้งคณะทำงาน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(นักกลยุทธ์)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/>
                        <a:t> </a:t>
                      </a:r>
                      <a:endParaRPr lang="en-US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เลือกใช้เครื่องมือวิเคราะห์สภาพแวดล้อมภายในและภายนอก อย่างเหมาะสม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4.ดำเนินการวิเคราะห์สภาพแวดล้อม ภายในองค์องค์การให้ครอบคลุมด้านทรัพยากร ความสามารถ และศักยภาพองค์การ เพื่อค้นหาปัจจัยภายในที่เป็นจุดแข็งที่เป็นข้อได้เปรียบ และจุดอ่อนที่เป็นข้อเสียเปรียบ เมื่อเปรียบเทียบกับคู่แข่งขัน </a:t>
                      </a:r>
                      <a:endParaRPr lang="en-US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ผลการวิเคราะห์สภาพแวดล้อมภายในและภายนอก</a:t>
                      </a:r>
                    </a:p>
                    <a:p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999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24065"/>
              </p:ext>
            </p:extLst>
          </p:nvPr>
        </p:nvGraphicFramePr>
        <p:xfrm>
          <a:off x="228599" y="304800"/>
          <a:ext cx="8610601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1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กระบวนการ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หลักการ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วิธีการ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7550">
                <a:tc>
                  <a:txBody>
                    <a:bodyPr/>
                    <a:lstStyle/>
                    <a:p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5.ดำเนินการวิเคราะห์สภาพแวดล้อม ภายนอกองค์องค์การ ได้แก่</a:t>
                      </a:r>
                      <a:r>
                        <a:rPr lang="th-TH" sz="2000" baseline="0" dirty="0"/>
                        <a:t> อุตสาหกรรม การแข่งขัน  การเมืองและกฏหมาย เศรษฐกิจ สังคมวัฒนธรรม และเทคโนโลยี </a:t>
                      </a:r>
                      <a:r>
                        <a:rPr lang="th-TH" sz="2000" dirty="0"/>
                        <a:t> เพื่อค้นหาปัจจัยภายนอกที่เอื้อประโยชน์และ เป็นอุปสรรคหรือภัยคุกคามต่อความสำเร็จของธุรกิจ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6. ใช้เครื่องมือวิเคราะห์สภาพแวดล้อมภายใน และภายนอก ที่หลากหลายอย่างเหมาะสม 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1135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78011"/>
              </p:ext>
            </p:extLst>
          </p:nvPr>
        </p:nvGraphicFramePr>
        <p:xfrm>
          <a:off x="152400" y="228600"/>
          <a:ext cx="8610601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1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32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กระบวนการ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หลักการ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วิธีการ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6473">
                <a:tc>
                  <a:txBody>
                    <a:bodyPr/>
                    <a:lstStyle/>
                    <a:p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2.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จัดทำตาราง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IFAS,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 EFAS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1. ใช้ผลการวิเคราะห์สภาพแวดล้อมภายใน จุดแข็งและจุดอ่อน และภายนอก โอกาส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และอุปสรรค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จัดทำตาราง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IFAS, EFAS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ปัจจัยภายในและปัจจัยภายนอกที่ใช้ทำตาราง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IFAS, EFAS 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อย่างละไม่น้อยกว่า 5 ปัจจัย แต่ไม่เกิน 10 ปัจจัย 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ถ่วงน้ำหนัก ในตาราง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คะแนนถ่วงน้ำหนักรวมกันทั้งจุดอ่อน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และจุดแข่ง  ไม่เกิน 1.00  </a:t>
                      </a: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4.ถ่วงน้ำหนัก ในตาราง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EFAS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คะแนนถ่วงน้ำหนักรวมกันทั้งโอกาส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และอุปสรรคไม่เกิน 1.00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1. นำผลการวิเคราะห์สภาพแวดล้อมภายใน จุดแข็งและจุดอ่อน และภายนอก โอกาส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และอุปสรรค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ที่ได้จากทุกเครื่องมือที่ใช้วิเคราะห์สภาพแวดล้อมฯ 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การประเมินระดับความสำคัญของปัจจัยต่อความสำเร็จของธุรกิจ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2. นำผล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การประเมินระดับความสำคัญของปัจจัยต่อความสำเร็จของธุรกิจ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มาจัดลำดับความสำคัญของปัจจัยภายในและภายนอก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โดยการจัดลำดับจากปัจจัยภายในหรือภายนอก (แยกกัน) ระดับคะแนนสูงสุดอยู่ในระดับ 1 ลำดับรองลงมาคือปัจจัยที่มีระดับคะแนนลดลั่นกันลงไปตามลำดับ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IFAS, EFAS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SFAS 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เพื่อนำข้อมูลไปใช้กำหนดกลยุทธ์องค์การในตาราง 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TOWS Matrix 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ต่อไป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857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17628"/>
              </p:ext>
            </p:extLst>
          </p:nvPr>
        </p:nvGraphicFramePr>
        <p:xfrm>
          <a:off x="228600" y="304801"/>
          <a:ext cx="8610601" cy="6177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กระบวนการ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หลักการ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วิธีการ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89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5.การประเมินปัจจัยภายในและภายนอกใน 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IFAS, EFAS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ใช้เกณฑ์ประเมิน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คะแนน 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3.นำปัจจัยภายในและปัจจัยภายนอก (5-10 ปัจจัย) ใส่ลงในตาราง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IFAS, EFAS 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ถ่วงน้ำหนัก ในตาราง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คะแนนถ่วงน้ำหนักรวมกันทั้งจุดอ่อน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และจุดแข่ง  ไม่เกิน 1.00  </a:t>
                      </a: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5..ถ่วงน้ำหนัก ในตาราง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EFAS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คะแนนถ่วงน้ำหนักรวมกันทั้งโอกาส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และอุปสรรคไม่เกิน 1.00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6.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ประเมินปัจจัยภายในและภายนอกใน 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IFAS, EFAS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ใช้เกณฑ์ประเมิน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คะแนน 1-5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7. เอาคะแนนที่ประเมินได้จริงคูณกับค่าน้ำหนักเป็นคะแนนถ่วงน้ำหนัก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8.รวมคะแนนปัจจัยภายในและปัจจัยภายนอก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9.แปลผลคะแนน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2345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838200"/>
          </a:xfrm>
          <a:solidFill>
            <a:schemeClr val="bg2"/>
          </a:solidFill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แนวปฏิบัติในการวิเคราะห์สภาพแวดล้อม (ต่อ)</a:t>
            </a:r>
            <a:r>
              <a:rPr lang="en-US" sz="4400" dirty="0">
                <a:latin typeface="TH SarabunPSK" pitchFamily="34" charset="-34"/>
                <a:ea typeface="Times New Roman"/>
                <a:cs typeface="TH SarabunPSK" pitchFamily="34" charset="-34"/>
              </a:rPr>
              <a:t>                                                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77798"/>
              </p:ext>
            </p:extLst>
          </p:nvPr>
        </p:nvGraphicFramePr>
        <p:xfrm>
          <a:off x="228599" y="1143000"/>
          <a:ext cx="8610601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1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28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กระบวนการ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หลักการ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วิธีการ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0913">
                <a:tc>
                  <a:txBody>
                    <a:bodyPr/>
                    <a:lstStyle/>
                    <a:p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2.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จัดทำตาราง 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SFAS 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เพื่อใช้กำหนดกลยุทธ์องค์การ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1.ใช้ข้อมูลปัจจัยภายในและปัจจัยภายนอก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(5-10 ปัจจัย)จาก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IFAS,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และ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EFAS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ถ่วงน้ำหนักปัจจัยภายในและปัจจัยภายนอก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คะแนนถ่วงน้ำหนักไม่เกิน 1.00และประเมิน</a:t>
                      </a:r>
                    </a:p>
                    <a:p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3. ประเมินระดับความสำคัญของปัจจัยภายในและปัจจัยภายนอกใหม่ โดยใช้มาตรวัด (คะแนน 1-5) </a:t>
                      </a:r>
                    </a:p>
                    <a:p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4. การแปลผลข้อมูล ใช้เกณฑ์ค่าเฉลี่ย (1.00-1.80 ถึง 4.21-5.00)</a:t>
                      </a:r>
                    </a:p>
                    <a:p>
                      <a:endParaRPr lang="th-TH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1.นำปัจจัยภายในและปัจจัยภายนอก (5-10 ปัจจัย) ที่ได้จากตาราง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IFAS, EFAS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มาลงในตาราง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SFAS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เพื่อใช้วิเคราะหืปัจจัยเชิงกลยุทธ์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ถ่วงน้ำหนัก รวมกันทั้ง 4 ด้าน คือ จุดแข็ง จุดอ่อน โอกาส และอุปสรรค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ในตาราง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SFAS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 ไม่เกิน 1.00  </a:t>
                      </a:r>
                    </a:p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5..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ประเมินปัจจัยเชิงกลยุทธ์ในตาราง  </a:t>
                      </a:r>
                      <a:r>
                        <a:rPr lang="en-US" sz="2000" baseline="0"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r>
                        <a:rPr lang="en-US" sz="2000">
                          <a:latin typeface="TH SarabunPSK" pitchFamily="34" charset="-34"/>
                          <a:cs typeface="TH SarabunPSK" pitchFamily="34" charset="-34"/>
                        </a:rPr>
                        <a:t>FAS 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ใช้เกณฑ์ประเมิน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คะแนน 1-5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7. เอาคะแนนที่ประเมินได้จริงคูณกับค่าน้ำหนักเป็นคะแนนถ่วงน้ำหนัก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8.รวมคะแนนปัจจัยภายในและปัจจัยภายนอก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9.แปลผลคะแนน</a:t>
                      </a:r>
                    </a:p>
                    <a:p>
                      <a:pPr marL="0" indent="0">
                        <a:buNone/>
                      </a:pP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ปัจจัยเชิง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กลยุทธ์องค์จากปัจจัยภายในและภายนอก 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5521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4864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กระบวนการที่ 1 การวิเคราะห์สภาพแวดล้อมทางธุรกิจ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838165"/>
              </p:ext>
            </p:extLst>
          </p:nvPr>
        </p:nvGraphicFramePr>
        <p:xfrm>
          <a:off x="304800" y="838200"/>
          <a:ext cx="8686797" cy="594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367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กระบวนการ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ประเด็น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จุดแข็ง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จุดอ่อน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ข้อได้เปรียบ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ข้อเสียเปรียบ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77">
                <a:tc rowSpan="7">
                  <a:txBody>
                    <a:bodyPr/>
                    <a:lstStyle/>
                    <a:p>
                      <a:r>
                        <a:rPr lang="th-TH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กระบวนการวิเคราะห์สภาพแวดล้อมทางธุรกิจ</a:t>
                      </a:r>
                      <a:endParaRPr lang="en-US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th-TH" dirty="0"/>
                        <a:t>1.วิเคราะห์สภาพแวด ล้อมภายใน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1.ทรัพยากร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1.1ทรัพยากรจับต้องได้</a:t>
                      </a:r>
                    </a:p>
                    <a:p>
                      <a:r>
                        <a:rPr lang="th-TH" dirty="0"/>
                        <a:t>1.1.1..............................</a:t>
                      </a:r>
                    </a:p>
                    <a:p>
                      <a:r>
                        <a:rPr lang="th-TH" dirty="0"/>
                        <a:t>1.1.2..............................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1.2ทรัพยากรจับต้องไม่ได้</a:t>
                      </a:r>
                    </a:p>
                    <a:p>
                      <a:r>
                        <a:rPr lang="th-TH" dirty="0"/>
                        <a:t>1.2.1..............................</a:t>
                      </a:r>
                    </a:p>
                    <a:p>
                      <a:r>
                        <a:rPr lang="th-TH" dirty="0"/>
                        <a:t>1.2.2..............................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5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2.ความสามารถทางการจัดการ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7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2.1ความสามารถปฏิบัติการ</a:t>
                      </a:r>
                    </a:p>
                    <a:p>
                      <a:r>
                        <a:rPr lang="th-TH" dirty="0"/>
                        <a:t>2.1.1..............................</a:t>
                      </a:r>
                    </a:p>
                    <a:p>
                      <a:r>
                        <a:rPr lang="th-TH" dirty="0"/>
                        <a:t>2.1.2..............................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5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2.2 ความสามารถเชิงพลวัตร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5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2.2.1.............................</a:t>
                      </a:r>
                    </a:p>
                    <a:p>
                      <a:r>
                        <a:rPr lang="th-TH" dirty="0"/>
                        <a:t>2.2.2.............................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492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525314"/>
              </p:ext>
            </p:extLst>
          </p:nvPr>
        </p:nvGraphicFramePr>
        <p:xfrm>
          <a:off x="304800" y="914400"/>
          <a:ext cx="8686797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710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กระบวนการ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ประเด็น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จุดแข็ง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จุดอ่อน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ข้อได้เปรียบ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ข้อเสียเปรียบ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86">
                <a:tc rowSpan="3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3.</a:t>
                      </a:r>
                      <a:r>
                        <a:rPr lang="th-TH" sz="2000" baseline="0" dirty="0"/>
                        <a:t> องค์การ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1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3.1  ศักยภาพองค์การ</a:t>
                      </a:r>
                    </a:p>
                    <a:p>
                      <a:r>
                        <a:rPr lang="th-TH" dirty="0"/>
                        <a:t>3.1.1การตลาด</a:t>
                      </a:r>
                    </a:p>
                    <a:p>
                      <a:r>
                        <a:rPr lang="th-TH" dirty="0"/>
                        <a:t>3.1.2 การปฏิบัติการ</a:t>
                      </a:r>
                    </a:p>
                    <a:p>
                      <a:r>
                        <a:rPr lang="th-TH" dirty="0"/>
                        <a:t>3.1.3 การเงิน</a:t>
                      </a:r>
                    </a:p>
                    <a:p>
                      <a:r>
                        <a:rPr lang="th-TH" dirty="0"/>
                        <a:t>3.1.4 การวิจัยและพัฒนา</a:t>
                      </a:r>
                    </a:p>
                    <a:p>
                      <a:r>
                        <a:rPr lang="th-TH" dirty="0"/>
                        <a:t>3.1.5 ทรัพยากรมนุษย์</a:t>
                      </a:r>
                    </a:p>
                    <a:p>
                      <a:r>
                        <a:rPr lang="th-TH" dirty="0"/>
                        <a:t>3.1.6</a:t>
                      </a:r>
                      <a:r>
                        <a:rPr lang="th-TH" baseline="0" dirty="0"/>
                        <a:t> เทคโนโลยี</a:t>
                      </a:r>
                    </a:p>
                    <a:p>
                      <a:r>
                        <a:rPr lang="th-TH" baseline="0" dirty="0"/>
                        <a:t>3.1.7 อื่นๆ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66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2547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การประเมินทรัพยากร (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Resource-base)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1124744"/>
            <a:ext cx="8501122" cy="5304652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ทรัพยากรขององค์การ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ประกอบด้วย  </a:t>
            </a:r>
            <a:endParaRPr lang="en-US" sz="5100" b="0" dirty="0">
              <a:latin typeface="TH SarabunPSK" pitchFamily="34" charset="-34"/>
              <a:cs typeface="TH SarabunPSK" pitchFamily="34" charset="-34"/>
            </a:endParaRPr>
          </a:p>
          <a:p>
            <a:pPr marL="0" indent="0"/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ทรัพยากรที่มีตัวตน </a:t>
            </a: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(Tangible Assets)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ได้แก่ สินทรัพย์ต่างๆ  โดยปกติจะบันทึก  และ</a:t>
            </a:r>
            <a:endParaRPr lang="en-US" sz="5100" b="0" dirty="0">
              <a:latin typeface="TH SarabunPSK" pitchFamily="34" charset="-34"/>
              <a:cs typeface="TH SarabunPSK" pitchFamily="34" charset="-34"/>
            </a:endParaRPr>
          </a:p>
          <a:p>
            <a:pPr marL="0" indent="0"/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ทรัพยากรที่ไม่มีตัวตน </a:t>
            </a: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(Intangible Resources)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ได้แก่  ทักษะ </a:t>
            </a:r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(Skills)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ความรู้   ตราสินค้า ประสบการณ์ และชื่อเสียง เป็นต้น</a:t>
            </a:r>
            <a:endParaRPr lang="en-US" sz="51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ความสามารถขององค์การ </a:t>
            </a: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(Organization capabilities)    </a:t>
            </a:r>
          </a:p>
          <a:p>
            <a:pPr marL="0" indent="0"/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เป็นการผสมผสานของสินทรัพย์ คน  กระบวนการ  ที่องค์การได้ใช้แปรสภาพเป็นผลผลิตขององค์การ  ความสามารถขององค์การอาจวัดได้จากประสิทธิผล  ประสิทธิภาพ  ความเร็ว  การตอบสนอง  คุณภาพ เป็นต้น</a:t>
            </a:r>
            <a:endParaRPr lang="en-US" sz="51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5100" dirty="0">
              <a:latin typeface="Arial Narrow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3842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404664"/>
            <a:ext cx="8320438" cy="6336704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th-TH" sz="6000" b="0" dirty="0">
                <a:latin typeface="AngsanaUPC" pitchFamily="18" charset="-34"/>
                <a:cs typeface="AngsanaUPC" pitchFamily="18" charset="-34"/>
              </a:rPr>
              <a:t>การวิเคราะห์ตามหน้าที่ (</a:t>
            </a:r>
            <a:r>
              <a:rPr lang="en-US" sz="6000" b="0" dirty="0">
                <a:latin typeface="AngsanaUPC" pitchFamily="18" charset="-34"/>
                <a:cs typeface="AngsanaUPC" pitchFamily="18" charset="-34"/>
              </a:rPr>
              <a:t>Functional Analysis)</a:t>
            </a:r>
            <a:r>
              <a:rPr lang="th-TH" sz="6000" b="0" dirty="0">
                <a:latin typeface="AngsanaUPC" pitchFamily="18" charset="-34"/>
                <a:cs typeface="AngsanaUPC" pitchFamily="18" charset="-34"/>
              </a:rPr>
              <a:t>  เป็นการวิเคราะห์จุดอ่อนและจุดแข็ง ของบริษัท คือ การวิเคราะห์ ตามหน้าที่ธุรกิจหรือตามสายงานที่สำคัญได้แก่  การตลาด  การเงิน  การวิจัยและพัฒนา </a:t>
            </a:r>
            <a:r>
              <a:rPr lang="en-US" sz="6000" b="0" dirty="0">
                <a:latin typeface="AngsanaUPC" pitchFamily="18" charset="-34"/>
                <a:cs typeface="AngsanaUPC" pitchFamily="18" charset="-34"/>
              </a:rPr>
              <a:t>(R&amp;D) </a:t>
            </a:r>
            <a:r>
              <a:rPr lang="th-TH" sz="6000" b="0" dirty="0">
                <a:latin typeface="AngsanaUPC" pitchFamily="18" charset="-34"/>
                <a:cs typeface="AngsanaUPC" pitchFamily="18" charset="-34"/>
              </a:rPr>
              <a:t>การผลิต  ทรัพยากรมนุษย์ และระบบข้อมูล</a:t>
            </a:r>
            <a:endParaRPr lang="en-US" sz="6000" b="0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61740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760"/>
            <a:ext cx="8305800" cy="12344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การวิเคราะห์ตามหน้าที่ 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628507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การวิเคราะห์ตามหน้าที่ (</a:t>
            </a:r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Functional Analysis)</a:t>
            </a: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  เป็นการวิเคราะห์จุดอ่อนและจุดแข็ง ของบริษัท คือ การวิเคราะห์ ตามหน้าที่ธุรกิจหรือตามสายงานที่สำคัญได้แก่  การตลาด  การเงิน  การวิจัยและพัฒนา </a:t>
            </a:r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(R&amp;D) </a:t>
            </a: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การผลิต  ทรัพยากรมนุษย์ และระบบข้อมูล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366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229600" cy="1234440"/>
          </a:xfrm>
          <a:solidFill>
            <a:schemeClr val="bg2"/>
          </a:solidFill>
        </p:spPr>
        <p:txBody>
          <a:bodyPr/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การวิเคราะห์สภาพแวดล้อมภายนอก</a:t>
            </a:r>
            <a:br>
              <a:rPr lang="en-US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องค์การธุรกิจโลจิสติกส์ 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การวิเคราะห์สภาพแวดล้อมภาพนอก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หมายถึง การตรวจสอบ ประเมิน และการกรองปัจจัยหรือข้อมูลจากสภาพแวดล้อมภายนอกที่มีผลกระทบต่อองค์การจะพิจารณาจาก 2 แนวทาง คือ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การวิเคราะห์สภาพแวดล้อมภายนอกโดยทั่วไป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การวิเคราะห์สภาพแวดล้อมเชิงปฏิบัติ หรือการวิเคราะห์อุตสาหกรรม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การวิเคราะห์ลูกค้า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(Customers Analysis)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 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1556792"/>
            <a:ext cx="8572560" cy="508691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th-TH" sz="51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วิเคราะห์ลูกค้า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เพื่อสร้างความพึงพอใจแก่ลูกค้า ควรศึกษา ดังนี้</a:t>
            </a:r>
            <a:endParaRPr lang="en-US" sz="51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en-US" sz="51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Symbol"/>
              </a:rPr>
              <a:t>    </a:t>
            </a:r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Segmentation</a:t>
            </a:r>
            <a:r>
              <a:rPr lang="en-US" sz="51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ใครคือลูกค้ารายใหญ่ในปัจจุบันของเรา  ใครคือลูกค้าที่มีศักยภาพในอนาคต และแบ่งกลุ่มลูกค้าเพื่อเป็นแนวทางการวางแผนกลยุทธ์ธุรกิจ</a:t>
            </a:r>
            <a:endParaRPr lang="en-US" sz="51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     ปัจจัยที่ควรพิจารณา คือ  </a:t>
            </a:r>
          </a:p>
          <a:p>
            <a:pPr marL="0" indent="0">
              <a:buNone/>
            </a:pP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            1) ตามลักษณะของลูกค้า  ได้แก่  (1) ภูมิศาสตร์  (2) ชนิดขององค์การ/ขนาด (4) คุณภาพชีวิต (5) เพศ  (6) อายุ  (7) อาชีพ</a:t>
            </a:r>
            <a:endParaRPr lang="en-US" sz="51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            2) ตาม </a:t>
            </a:r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Product - related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 ได้แก่   (1)  </a:t>
            </a:r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User type 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(2) </a:t>
            </a:r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 Usage 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(3) </a:t>
            </a:r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 Benefits 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และ(4) </a:t>
            </a:r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 Price sensitivity  </a:t>
            </a:r>
          </a:p>
          <a:p>
            <a:pPr marL="0" indent="0">
              <a:buNone/>
            </a:pPr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            3) Customer Motivation </a:t>
            </a:r>
            <a:r>
              <a:rPr lang="th-TH" sz="5100" b="0" dirty="0">
                <a:latin typeface="TH SarabunPSK" pitchFamily="34" charset="-34"/>
                <a:cs typeface="TH SarabunPSK" pitchFamily="34" charset="-34"/>
              </a:rPr>
              <a:t>ได้แก่ (1) คุณค่าที่ผู้บริโภคคาดหวังมากที่สุด  (2) วัตถุประสงค์ของลูกค้า  (3) เหตุผลในการซื้อ  และ (4) ความเปลี่ยนแปลงในแรงจูงใจ</a:t>
            </a:r>
            <a:endParaRPr lang="en-US" sz="51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5100" b="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5100" b="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39563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th-TH" b="1" dirty="0"/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การวิเคราะห์การดำเนินงาน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Operation analysis)  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92500"/>
          </a:bodyPr>
          <a:lstStyle/>
          <a:p>
            <a:pPr marL="860425" indent="-396875">
              <a:buNone/>
              <a:tabLst>
                <a:tab pos="914400" algn="l"/>
              </a:tabLst>
            </a:pPr>
            <a:r>
              <a:rPr lang="th-TH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ความสำเร็จของการจัดการด้านการดำเนินงาน </a:t>
            </a: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คือ </a:t>
            </a:r>
          </a:p>
          <a:p>
            <a:pPr marL="860425" indent="-396875">
              <a:buAutoNum type="arabicParenR"/>
              <a:tabLst>
                <a:tab pos="914400" algn="l"/>
              </a:tabLst>
            </a:pP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คุณภาพของสินค้าและบริการ </a:t>
            </a:r>
            <a:r>
              <a:rPr lang="en-US" sz="3600" b="0" dirty="0">
                <a:latin typeface="TH SarabunPSK" pitchFamily="34" charset="-34"/>
                <a:cs typeface="TH SarabunPSK" pitchFamily="34" charset="-34"/>
              </a:rPr>
              <a:t>(Quality) </a:t>
            </a:r>
          </a:p>
          <a:p>
            <a:pPr marL="860425" indent="-396875">
              <a:buAutoNum type="arabicParenR"/>
              <a:tabLst>
                <a:tab pos="914400" algn="l"/>
              </a:tabLst>
            </a:pP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ความรวดเร็วของการจัดส่ง </a:t>
            </a:r>
            <a:r>
              <a:rPr lang="en-US" sz="3600" b="0" dirty="0">
                <a:latin typeface="TH SarabunPSK" pitchFamily="34" charset="-34"/>
                <a:cs typeface="TH SarabunPSK" pitchFamily="34" charset="-34"/>
              </a:rPr>
              <a:t>(Speed) </a:t>
            </a: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860425" indent="-396875">
              <a:buAutoNum type="arabicParenR"/>
              <a:tabLst>
                <a:tab pos="914400" algn="l"/>
              </a:tabLst>
            </a:pP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ต้นทุน </a:t>
            </a:r>
            <a:r>
              <a:rPr lang="en-US" sz="3600" b="0" dirty="0">
                <a:latin typeface="TH SarabunPSK" pitchFamily="34" charset="-34"/>
                <a:cs typeface="TH SarabunPSK" pitchFamily="34" charset="-34"/>
              </a:rPr>
              <a:t>(Cost) </a:t>
            </a:r>
            <a:endParaRPr lang="th-TH" sz="3600" b="0" dirty="0">
              <a:latin typeface="TH SarabunPSK" pitchFamily="34" charset="-34"/>
              <a:cs typeface="TH SarabunPSK" pitchFamily="34" charset="-34"/>
            </a:endParaRPr>
          </a:p>
          <a:p>
            <a:pPr marL="860425" indent="-396875">
              <a:buAutoNum type="arabicParenR"/>
              <a:tabLst>
                <a:tab pos="914400" algn="l"/>
              </a:tabLst>
            </a:pP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เทคโนโลยีการผลิต </a:t>
            </a:r>
            <a:r>
              <a:rPr lang="en-US" sz="3600" b="0" dirty="0">
                <a:latin typeface="TH SarabunPSK" pitchFamily="34" charset="-34"/>
                <a:cs typeface="TH SarabunPSK" pitchFamily="34" charset="-34"/>
              </a:rPr>
              <a:t>(Technology) </a:t>
            </a: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และ</a:t>
            </a:r>
          </a:p>
          <a:p>
            <a:pPr marL="860425" indent="-396875">
              <a:buAutoNum type="arabicParenR"/>
              <a:tabLst>
                <a:tab pos="914400" algn="l"/>
              </a:tabLst>
            </a:pP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ความยืดหยุ่น </a:t>
            </a:r>
            <a:r>
              <a:rPr lang="en-US" sz="3600" b="0" dirty="0">
                <a:latin typeface="TH SarabunPSK" pitchFamily="34" charset="-34"/>
                <a:cs typeface="TH SarabunPSK" pitchFamily="34" charset="-34"/>
              </a:rPr>
              <a:t>(Flexibility)</a:t>
            </a:r>
          </a:p>
          <a:p>
            <a:pPr marL="463550" indent="0">
              <a:tabLst>
                <a:tab pos="914400" algn="l"/>
              </a:tabLst>
            </a:pP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ดังนั้น การบริหารงานด้านการดำเนินงานธุรกิจจะต้องบริหาร </a:t>
            </a:r>
            <a:r>
              <a:rPr lang="en-US" sz="3600" b="0" dirty="0">
                <a:latin typeface="TH SarabunPSK" pitchFamily="34" charset="-34"/>
                <a:cs typeface="TH SarabunPSK" pitchFamily="34" charset="-34"/>
              </a:rPr>
              <a:t>(1) </a:t>
            </a: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ด้านการบริหารการผลิต </a:t>
            </a:r>
            <a:r>
              <a:rPr lang="en-US" sz="3600" b="0" dirty="0">
                <a:latin typeface="TH SarabunPSK" pitchFamily="34" charset="-34"/>
                <a:cs typeface="TH SarabunPSK" pitchFamily="34" charset="-34"/>
              </a:rPr>
              <a:t>(production management) (2) </a:t>
            </a: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ด้านการจัดส่ง </a:t>
            </a:r>
            <a:r>
              <a:rPr lang="en-US" sz="3600" b="0" dirty="0">
                <a:latin typeface="TH SarabunPSK" pitchFamily="34" charset="-34"/>
                <a:cs typeface="TH SarabunPSK" pitchFamily="34" charset="-34"/>
              </a:rPr>
              <a:t>(Logistics Management) </a:t>
            </a: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600" b="0" dirty="0">
                <a:latin typeface="TH SarabunPSK" pitchFamily="34" charset="-34"/>
                <a:cs typeface="TH SarabunPSK" pitchFamily="34" charset="-34"/>
              </a:rPr>
              <a:t>(3) </a:t>
            </a:r>
            <a:r>
              <a:rPr lang="th-TH" sz="3600" b="0" dirty="0">
                <a:latin typeface="TH SarabunPSK" pitchFamily="34" charset="-34"/>
                <a:cs typeface="TH SarabunPSK" pitchFamily="34" charset="-34"/>
              </a:rPr>
              <a:t>ด้านการบริหารสินค้าคงเหลือ</a:t>
            </a:r>
            <a:endParaRPr lang="en-US" sz="3600" b="0" dirty="0">
              <a:latin typeface="TH SarabunPSK" pitchFamily="34" charset="-34"/>
              <a:cs typeface="TH SarabunPSK" pitchFamily="34" charset="-34"/>
            </a:endParaRPr>
          </a:p>
          <a:p>
            <a:pPr marL="0" indent="860425"/>
            <a:endParaRPr lang="th-TH" sz="3600" b="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7414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6834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th-TH" b="1" dirty="0"/>
            </a:b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การประเมินการบริหารทรัพยากรบุคคล</a:t>
            </a:r>
            <a:br>
              <a:rPr lang="en-US" sz="4900" dirty="0">
                <a:latin typeface="TH SarabunPSK" pitchFamily="34" charset="-34"/>
                <a:cs typeface="TH SarabunPSK" pitchFamily="34" charset="-34"/>
              </a:rPr>
            </a:br>
            <a:endParaRPr lang="th-TH" sz="49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6006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            </a:t>
            </a:r>
            <a:r>
              <a:rPr lang="th-TH" sz="5800" dirty="0">
                <a:latin typeface="TH SarabunPSK" pitchFamily="34" charset="-34"/>
                <a:cs typeface="TH SarabunPSK" pitchFamily="34" charset="-34"/>
              </a:rPr>
              <a:t>การประเมินการบริหารทรัพยากรบุคคล เพื่อให้ประสิทธิภาพการทำงานของพนักงานสูงและพนักงานมีความจงรักภักดีต่อองค์การ </a:t>
            </a:r>
          </a:p>
          <a:p>
            <a:pPr marL="0" indent="0">
              <a:buNone/>
            </a:pPr>
            <a:r>
              <a:rPr lang="th-TH" sz="5800" dirty="0">
                <a:latin typeface="TH SarabunPSK" pitchFamily="34" charset="-34"/>
                <a:cs typeface="TH SarabunPSK" pitchFamily="34" charset="-34"/>
              </a:rPr>
              <a:t>         ดังนั้น องค์การควรมีระบบการบริหารทรัพยากรบุคคลที่ดี  ได้แก่ </a:t>
            </a:r>
          </a:p>
          <a:p>
            <a:pPr marL="0" indent="0">
              <a:buNone/>
            </a:pPr>
            <a:r>
              <a:rPr lang="th-TH" sz="5800" dirty="0">
                <a:latin typeface="TH SarabunPSK" pitchFamily="34" charset="-34"/>
                <a:cs typeface="TH SarabunPSK" pitchFamily="34" charset="-34"/>
              </a:rPr>
              <a:t>          1) มีการสรรหาคัดเลือกพนักงานที่เหมาะสมเข้าทำงานในหน้าที่ต่างๆ </a:t>
            </a:r>
          </a:p>
          <a:p>
            <a:pPr marL="0" indent="0">
              <a:buNone/>
            </a:pPr>
            <a:r>
              <a:rPr lang="th-TH" sz="5800" dirty="0">
                <a:latin typeface="TH SarabunPSK" pitchFamily="34" charset="-34"/>
                <a:cs typeface="TH SarabunPSK" pitchFamily="34" charset="-34"/>
              </a:rPr>
              <a:t>          2) มีระบบเงินเดือนที่เหมาะสม </a:t>
            </a:r>
          </a:p>
          <a:p>
            <a:pPr marL="0" indent="0">
              <a:buNone/>
            </a:pPr>
            <a:r>
              <a:rPr lang="th-TH" sz="5800" dirty="0">
                <a:latin typeface="TH SarabunPSK" pitchFamily="34" charset="-34"/>
                <a:cs typeface="TH SarabunPSK" pitchFamily="34" charset="-34"/>
              </a:rPr>
              <a:t>          3) มีการพัฒนาฝึกอบรมพนักงาน เพื่อเพิ่มศักยภาพในการทำงาน </a:t>
            </a:r>
          </a:p>
          <a:p>
            <a:pPr marL="0" indent="0">
              <a:buNone/>
            </a:pPr>
            <a:r>
              <a:rPr lang="th-TH" sz="5800" dirty="0">
                <a:latin typeface="TH SarabunPSK" pitchFamily="34" charset="-34"/>
                <a:cs typeface="TH SarabunPSK" pitchFamily="34" charset="-34"/>
              </a:rPr>
              <a:t>          4) มีการประเมินผลการปฏิบัติงานของบุคลากรที่เหมาะสม </a:t>
            </a:r>
          </a:p>
          <a:p>
            <a:pPr marL="0" indent="0">
              <a:buNone/>
            </a:pPr>
            <a:r>
              <a:rPr lang="th-TH" sz="5800" dirty="0">
                <a:latin typeface="TH SarabunPSK" pitchFamily="34" charset="-34"/>
                <a:cs typeface="TH SarabunPSK" pitchFamily="34" charset="-34"/>
              </a:rPr>
              <a:t>           5) มีระบบการบริหารและจูงใจที่ดีที่มองเห็นคุณค่าของพนักงาน และ </a:t>
            </a:r>
          </a:p>
          <a:p>
            <a:pPr marL="0" indent="0">
              <a:buNone/>
            </a:pPr>
            <a:r>
              <a:rPr lang="th-TH" sz="5800" dirty="0">
                <a:latin typeface="TH SarabunPSK" pitchFamily="34" charset="-34"/>
                <a:cs typeface="TH SarabunPSK" pitchFamily="34" charset="-34"/>
              </a:rPr>
              <a:t>           6) ให้โอกาสแก่พนักงานให้โตไปพร้อมกับกิจการ</a:t>
            </a:r>
            <a:endParaRPr lang="en-US" sz="5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11587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การประเมินการบริหารด้านการเงิน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53975" indent="-53975">
              <a:buNone/>
            </a:pPr>
            <a:r>
              <a:rPr lang="en-US" b="1" dirty="0"/>
              <a:t> </a:t>
            </a:r>
            <a:r>
              <a:rPr lang="en-US" b="0" dirty="0"/>
              <a:t>     </a:t>
            </a:r>
            <a:r>
              <a:rPr lang="th-TH" b="0" dirty="0"/>
              <a:t>        </a:t>
            </a:r>
            <a:r>
              <a:rPr lang="th-TH" sz="4600" b="0" dirty="0">
                <a:latin typeface="Angsana New" pitchFamily="18" charset="-34"/>
                <a:cs typeface="Angsana New" pitchFamily="18" charset="-34"/>
              </a:rPr>
              <a:t>ความสำเร็จของการบริหารการเงิน คือ การเพิ่มมูลค่าของกิจการ  ควรคำนึงถึงผลตอบแทนของกิจการ  </a:t>
            </a:r>
            <a:r>
              <a:rPr lang="th-TH" sz="4600" b="0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ควรคำนึงถึงผลตอบแทนของธุรกิจในระยะยาว  ความเสี่ยงและค่าเงิน</a:t>
            </a:r>
            <a:endParaRPr lang="en-US" sz="4600" b="0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4600" b="0" dirty="0">
                <a:latin typeface="Angsana New" pitchFamily="18" charset="-34"/>
                <a:cs typeface="Angsana New" pitchFamily="18" charset="-34"/>
              </a:rPr>
              <a:t>            การตัดสินใจด้านการเงิน</a:t>
            </a:r>
            <a:endParaRPr lang="en-US" sz="4600" b="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4600" b="0" dirty="0">
                <a:latin typeface="Angsana New" pitchFamily="18" charset="-34"/>
                <a:cs typeface="Angsana New" pitchFamily="18" charset="-34"/>
              </a:rPr>
              <a:t>            1. ด้านการลงทุน </a:t>
            </a:r>
            <a:r>
              <a:rPr lang="en-US" sz="4600" b="0" dirty="0">
                <a:latin typeface="Angsana New" pitchFamily="18" charset="-34"/>
                <a:cs typeface="Angsana New" pitchFamily="18" charset="-34"/>
              </a:rPr>
              <a:t>(Investment decision) </a:t>
            </a:r>
            <a:r>
              <a:rPr lang="th-TH" sz="4600" b="0" dirty="0">
                <a:latin typeface="Angsana New" pitchFamily="18" charset="-34"/>
                <a:cs typeface="Angsana New" pitchFamily="18" charset="-34"/>
              </a:rPr>
              <a:t>คือการลงทุนในสินทรัพย์ต่างๆ</a:t>
            </a:r>
            <a:endParaRPr lang="en-US" sz="4600" b="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4600" b="0" dirty="0">
                <a:latin typeface="Angsana New" pitchFamily="18" charset="-34"/>
                <a:cs typeface="Angsana New" pitchFamily="18" charset="-34"/>
              </a:rPr>
              <a:t>            2. ด้านการหาแหล่งที่มาของเงินทุน </a:t>
            </a:r>
            <a:r>
              <a:rPr lang="en-US" sz="4600" b="0" dirty="0">
                <a:latin typeface="Angsana New" pitchFamily="18" charset="-34"/>
                <a:cs typeface="Angsana New" pitchFamily="18" charset="-34"/>
              </a:rPr>
              <a:t>(Financing decision) </a:t>
            </a:r>
            <a:r>
              <a:rPr lang="th-TH" sz="4600" b="0" dirty="0">
                <a:latin typeface="Angsana New" pitchFamily="18" charset="-34"/>
                <a:cs typeface="Angsana New" pitchFamily="18" charset="-34"/>
              </a:rPr>
              <a:t>คือการตัดสินใจว่าจะหาแหล่งที่มาของเงินทุนของกิจการจากทางใด ได้แก่ (1) จากภานอกกิจการ เช่น การกู้ หรือการออกหุ้น (2) จากภายในกิจการ</a:t>
            </a:r>
            <a:endParaRPr lang="en-US" sz="4600" b="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4200" b="0" dirty="0">
                <a:latin typeface="Angsana New" pitchFamily="18" charset="-34"/>
                <a:cs typeface="Angsana New" pitchFamily="18" charset="-34"/>
              </a:rPr>
              <a:t> </a:t>
            </a:r>
            <a:endParaRPr lang="th-TH" b="0" dirty="0"/>
          </a:p>
        </p:txBody>
      </p:sp>
    </p:spTree>
    <p:extLst>
      <p:ext uri="{BB962C8B-B14F-4D97-AF65-F5344CB8AC3E}">
        <p14:creationId xmlns:p14="http://schemas.microsoft.com/office/powerpoint/2010/main" val="21072683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การประเมินสุขภาพทางการเงิน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71546"/>
            <a:ext cx="8382000" cy="5429288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การประเมินสุขภาพทางการเงิน</a:t>
            </a:r>
            <a:r>
              <a:rPr lang="th-TH" sz="4400" b="0" dirty="0">
                <a:latin typeface="TH SarabunPSK" pitchFamily="34" charset="-34"/>
                <a:cs typeface="TH SarabunPSK" pitchFamily="34" charset="-34"/>
              </a:rPr>
              <a:t>โดยการวิเคราะห์อัตราส่วนทางการเงิน (</a:t>
            </a:r>
            <a:r>
              <a:rPr lang="en-US" sz="4400" b="0" dirty="0">
                <a:latin typeface="TH SarabunPSK" pitchFamily="34" charset="-34"/>
                <a:cs typeface="TH SarabunPSK" pitchFamily="34" charset="-34"/>
              </a:rPr>
              <a:t>Ratio Analysis</a:t>
            </a:r>
            <a:r>
              <a:rPr lang="th-TH" sz="4400" b="0" dirty="0">
                <a:latin typeface="TH SarabunPSK" pitchFamily="34" charset="-34"/>
                <a:cs typeface="TH SarabunPSK" pitchFamily="34" charset="-34"/>
              </a:rPr>
              <a:t>) </a:t>
            </a:r>
            <a:endParaRPr lang="en-US" sz="4400" b="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Profitability Ratio </a:t>
            </a:r>
            <a:r>
              <a:rPr lang="th-TH" sz="4400" b="0" dirty="0">
                <a:latin typeface="TH SarabunPSK" pitchFamily="34" charset="-34"/>
                <a:cs typeface="TH SarabunPSK" pitchFamily="34" charset="-34"/>
              </a:rPr>
              <a:t>(อัตราส่วนความสามารถด้านทำกำไร)</a:t>
            </a:r>
            <a:endParaRPr lang="en-US" sz="4400" b="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Activity Ratio          </a:t>
            </a:r>
            <a:r>
              <a:rPr lang="en-US" sz="4400" b="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400" b="0" dirty="0">
                <a:latin typeface="TH SarabunPSK" pitchFamily="34" charset="-34"/>
                <a:cs typeface="TH SarabunPSK" pitchFamily="34" charset="-34"/>
              </a:rPr>
              <a:t>อัตราส่วนวัดประสิทธิภาพ)</a:t>
            </a:r>
            <a:endParaRPr lang="en-US" sz="4400" b="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Liquidity Ratio        </a:t>
            </a:r>
            <a:r>
              <a:rPr lang="en-US" sz="4400" b="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400" b="0" dirty="0">
                <a:latin typeface="TH SarabunPSK" pitchFamily="34" charset="-34"/>
                <a:cs typeface="TH SarabunPSK" pitchFamily="34" charset="-34"/>
              </a:rPr>
              <a:t>อัตราส่วนสภาพคล่อง)</a:t>
            </a:r>
            <a:endParaRPr lang="en-US" sz="4400" b="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Leverage ratio         </a:t>
            </a:r>
            <a:r>
              <a:rPr lang="en-US" sz="4400" b="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400" b="0" dirty="0">
                <a:latin typeface="TH SarabunPSK" pitchFamily="34" charset="-34"/>
                <a:cs typeface="TH SarabunPSK" pitchFamily="34" charset="-34"/>
              </a:rPr>
              <a:t>อัตราส่วนที่มาของเงินทุน)</a:t>
            </a:r>
            <a:endParaRPr lang="en-US" sz="4400" b="0" dirty="0">
              <a:latin typeface="TH SarabunPSK" pitchFamily="34" charset="-34"/>
              <a:cs typeface="TH SarabunPSK" pitchFamily="34" charset="-34"/>
            </a:endParaRPr>
          </a:p>
          <a:p>
            <a:pPr marL="0" indent="0"/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42229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การประเมินสุขภาพทางการเงิน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การประเมินความคุ้มทุน และกำไร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โดยการวิเคราะห์จุดคุ้มทุน การทำ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Common Size </a:t>
            </a:r>
          </a:p>
          <a:p>
            <a:pPr marL="53975" indent="-53975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Statement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เทียบสัดส่วนร้อยละของยอดขายในงบกำขาดทุน และเป็นร้อยละของสินทรัพย์ในงบดุล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การจัดการทุนหมุนเวียน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(Working capital)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ว่าเหมาะสมหรือไม่ คือ มีความสามารถ</a:t>
            </a:r>
          </a:p>
          <a:p>
            <a:pPr>
              <a:buNone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ในการชำระภาระผูกพันระยะสั้น รวมทั้งการทำกำไรและความเสี่ยง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(Risk and Return)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14588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69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การประเมินสุขภาพทางการเงิน (ต่อ)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4800" y="1214422"/>
            <a:ext cx="8424834" cy="528641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Font typeface="Wingdings" pitchFamily="2" charset="2"/>
              <a:buChar char="q"/>
            </a:pPr>
            <a:r>
              <a:rPr lang="th-TH" sz="3700" b="1" dirty="0">
                <a:latin typeface="TH SarabunPSK" pitchFamily="34" charset="-34"/>
                <a:cs typeface="TH SarabunPSK" pitchFamily="34" charset="-34"/>
              </a:rPr>
              <a:t>สภาพคล่อง </a:t>
            </a:r>
            <a:r>
              <a:rPr lang="en-US" sz="3700" dirty="0">
                <a:latin typeface="TH SarabunPSK" pitchFamily="34" charset="-34"/>
                <a:cs typeface="TH SarabunPSK" pitchFamily="34" charset="-34"/>
              </a:rPr>
              <a:t>(Liquidity)  </a:t>
            </a:r>
            <a:r>
              <a:rPr lang="th-TH" sz="3700" dirty="0">
                <a:latin typeface="TH SarabunPSK" pitchFamily="34" charset="-34"/>
                <a:cs typeface="TH SarabunPSK" pitchFamily="34" charset="-34"/>
              </a:rPr>
              <a:t>พิจารณาการไหลของกระแสเงินสด เข้าและออกในแต่ละงวดเวลา เช่นแต่ละเดือน เพื่อจัดการเงินสดให้เหมาะสม  ไม่สภาพคล่องสูงหรือต่ำ เกินไป    </a:t>
            </a:r>
            <a:endParaRPr lang="en-US" sz="3700" dirty="0">
              <a:latin typeface="TH SarabunPSK" pitchFamily="34" charset="-34"/>
              <a:cs typeface="TH SarabunPSK" pitchFamily="34" charset="-34"/>
            </a:endParaRPr>
          </a:p>
          <a:p>
            <a:pPr marL="0" lvl="0" indent="0">
              <a:buFont typeface="Wingdings" pitchFamily="2" charset="2"/>
              <a:buChar char="q"/>
            </a:pPr>
            <a:r>
              <a:rPr lang="th-TH" sz="37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700" b="1" dirty="0">
                <a:latin typeface="TH SarabunPSK" pitchFamily="34" charset="-34"/>
                <a:cs typeface="TH SarabunPSK" pitchFamily="34" charset="-34"/>
              </a:rPr>
              <a:t>ความสามารถในการทำกำไร  </a:t>
            </a:r>
            <a:r>
              <a:rPr lang="th-TH" sz="3700" dirty="0">
                <a:latin typeface="TH SarabunPSK" pitchFamily="34" charset="-34"/>
                <a:cs typeface="TH SarabunPSK" pitchFamily="34" charset="-34"/>
              </a:rPr>
              <a:t>โดยเปรียบเทียบปัจจุบันกับอดีตและเปรียบเทียบกับอุตสาหกรรมและคู่แข่งขัน โดยดูอัตราส่วนดังต่อไปนี้</a:t>
            </a:r>
            <a:endParaRPr lang="en-US" sz="3700" dirty="0">
              <a:latin typeface="TH SarabunPSK" pitchFamily="34" charset="-34"/>
              <a:cs typeface="TH SarabunPSK" pitchFamily="34" charset="-34"/>
            </a:endParaRPr>
          </a:p>
          <a:p>
            <a:pPr marL="0" lvl="0" indent="0">
              <a:buFont typeface="Wingdings" pitchFamily="2" charset="2"/>
              <a:buChar char="q"/>
            </a:pPr>
            <a:r>
              <a:rPr lang="en-US" sz="3700" dirty="0">
                <a:latin typeface="TH SarabunPSK" pitchFamily="34" charset="-34"/>
                <a:cs typeface="TH SarabunPSK" pitchFamily="34" charset="-34"/>
              </a:rPr>
              <a:t>ROI   </a:t>
            </a:r>
            <a:r>
              <a:rPr lang="th-TH" sz="3700" dirty="0">
                <a:latin typeface="TH SarabunPSK" pitchFamily="34" charset="-34"/>
                <a:cs typeface="TH SarabunPSK" pitchFamily="34" charset="-34"/>
              </a:rPr>
              <a:t> ผลตอบแทนต่อยอดขาย</a:t>
            </a:r>
            <a:r>
              <a:rPr lang="en-US" sz="3700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0" lvl="0" indent="0">
              <a:buFont typeface="Wingdings" pitchFamily="2" charset="2"/>
              <a:buChar char="q"/>
            </a:pPr>
            <a:r>
              <a:rPr lang="en-US" sz="3700" dirty="0">
                <a:latin typeface="TH SarabunPSK" pitchFamily="34" charset="-34"/>
                <a:cs typeface="TH SarabunPSK" pitchFamily="34" charset="-34"/>
              </a:rPr>
              <a:t>ROA  </a:t>
            </a:r>
            <a:r>
              <a:rPr lang="th-TH" sz="3700" dirty="0">
                <a:latin typeface="TH SarabunPSK" pitchFamily="34" charset="-34"/>
                <a:cs typeface="TH SarabunPSK" pitchFamily="34" charset="-34"/>
              </a:rPr>
              <a:t>ผลตอบแทนต่อสินทรัพย์</a:t>
            </a:r>
            <a:r>
              <a:rPr lang="en-US" sz="3700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0" lvl="0" indent="0">
              <a:buFont typeface="Wingdings" pitchFamily="2" charset="2"/>
              <a:buChar char="q"/>
            </a:pPr>
            <a:r>
              <a:rPr lang="en-US" sz="3700" dirty="0">
                <a:latin typeface="TH SarabunPSK" pitchFamily="34" charset="-34"/>
                <a:cs typeface="TH SarabunPSK" pitchFamily="34" charset="-34"/>
              </a:rPr>
              <a:t>ROE  </a:t>
            </a:r>
            <a:r>
              <a:rPr lang="th-TH" sz="3700" dirty="0">
                <a:latin typeface="TH SarabunPSK" pitchFamily="34" charset="-34"/>
                <a:cs typeface="TH SarabunPSK" pitchFamily="34" charset="-34"/>
              </a:rPr>
              <a:t> ผลตอบแทนต่อส่วนของเจ้าของ</a:t>
            </a:r>
            <a:endParaRPr lang="en-US" sz="3700" dirty="0">
              <a:latin typeface="TH SarabunPSK" pitchFamily="34" charset="-34"/>
              <a:cs typeface="TH SarabunPSK" pitchFamily="34" charset="-34"/>
            </a:endParaRPr>
          </a:p>
          <a:p>
            <a:pPr marL="0" lvl="0" indent="0">
              <a:buFont typeface="Wingdings" pitchFamily="2" charset="2"/>
              <a:buChar char="q"/>
            </a:pPr>
            <a:r>
              <a:rPr lang="th-TH" sz="37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700" b="1" dirty="0">
                <a:latin typeface="TH SarabunPSK" pitchFamily="34" charset="-34"/>
                <a:cs typeface="TH SarabunPSK" pitchFamily="34" charset="-34"/>
              </a:rPr>
              <a:t>โครงสร้างเงินทุน </a:t>
            </a:r>
            <a:r>
              <a:rPr lang="en-US" sz="3700" dirty="0">
                <a:latin typeface="TH SarabunPSK" pitchFamily="34" charset="-34"/>
                <a:cs typeface="TH SarabunPSK" pitchFamily="34" charset="-34"/>
              </a:rPr>
              <a:t>(Capital Structure)  </a:t>
            </a:r>
            <a:r>
              <a:rPr lang="th-TH" sz="3700" dirty="0">
                <a:latin typeface="TH SarabunPSK" pitchFamily="34" charset="-34"/>
                <a:cs typeface="TH SarabunPSK" pitchFamily="34" charset="-34"/>
              </a:rPr>
              <a:t>เพื่อดูความเสี่ยงจากโครงสร้างของเงินทุนว่ามาจากหนี้สินและเงินของตัวเองมากน้อยเพียงใด  ถ้าหากเงินทุนมาจากการกู้ยืมและธุรกิจมีความสามารถในการจ่ายดอกเบี้ยและชำระเงินต้นหรือไม่</a:t>
            </a:r>
            <a:endParaRPr lang="en-US" sz="3700" dirty="0">
              <a:latin typeface="TH SarabunPSK" pitchFamily="34" charset="-34"/>
              <a:cs typeface="TH SarabunPSK" pitchFamily="34" charset="-34"/>
            </a:endParaRPr>
          </a:p>
          <a:p>
            <a:pPr marL="0" lvl="0" indent="0">
              <a:buFont typeface="Wingdings" pitchFamily="2" charset="2"/>
              <a:buChar char="q"/>
            </a:pPr>
            <a:r>
              <a:rPr lang="th-TH" sz="37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700" b="1" dirty="0">
                <a:latin typeface="TH SarabunPSK" pitchFamily="34" charset="-34"/>
                <a:cs typeface="TH SarabunPSK" pitchFamily="34" charset="-34"/>
              </a:rPr>
              <a:t>พิจารณาความเสี่ยงทางธุรกิจ  </a:t>
            </a:r>
            <a:r>
              <a:rPr lang="th-TH" sz="3700" dirty="0">
                <a:latin typeface="TH SarabunPSK" pitchFamily="34" charset="-34"/>
                <a:cs typeface="TH SarabunPSK" pitchFamily="34" charset="-34"/>
              </a:rPr>
              <a:t>ว่ายอดขาย ที่ขึ้นลงมีผลกำไรของธุรกิจมากน้อยเพียงใด  ซึงขึ้นอยู่กับค่าใช้จ่ายของกิจการเป็นค่าใช้จ่ายคงที่หรือผันแปร ได้เป็นสัดส่วนมากน้อยเพียงใด  </a:t>
            </a:r>
            <a:endParaRPr lang="en-US" sz="370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650368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การประเมินกลุ่มผู้ที่เกี่ยวข้อง 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(Stakeholder)</a:t>
            </a:r>
            <a:b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th-TH" sz="3200" b="0" dirty="0">
                <a:latin typeface="TH SarabunPSK" pitchFamily="34" charset="-34"/>
                <a:cs typeface="TH SarabunPSK" pitchFamily="34" charset="-34"/>
              </a:rPr>
              <a:t>           ในการประกอบการธุรกิจจะมีกลุ่มที่เกี่ยวข้อง  3   กลุ่ม</a:t>
            </a:r>
            <a:endParaRPr lang="en-US" sz="32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th-TH" sz="3200" b="0" dirty="0">
                <a:latin typeface="TH SarabunPSK" pitchFamily="34" charset="-34"/>
                <a:cs typeface="TH SarabunPSK" pitchFamily="34" charset="-34"/>
              </a:rPr>
              <a:t>  กลุ่มตลาดทุน  ผู้ที่เป็นแหล่งเงินทุนให้ภาคธุรกิจได้แก่ ผู้ถือหุ้น  </a:t>
            </a:r>
            <a:r>
              <a:rPr lang="en-US" sz="3200" b="0" dirty="0">
                <a:latin typeface="TH SarabunPSK" pitchFamily="34" charset="-34"/>
                <a:cs typeface="TH SarabunPSK" pitchFamily="34" charset="-34"/>
              </a:rPr>
              <a:t>(Stockholder) </a:t>
            </a:r>
            <a:r>
              <a:rPr lang="th-TH" sz="3200" b="0" dirty="0">
                <a:latin typeface="TH SarabunPSK" pitchFamily="34" charset="-34"/>
                <a:cs typeface="TH SarabunPSK" pitchFamily="34" charset="-34"/>
              </a:rPr>
              <a:t>และสถาบันการเงิน</a:t>
            </a:r>
            <a:endParaRPr lang="en-US" sz="32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th-TH" sz="3200" b="0" dirty="0">
                <a:latin typeface="TH SarabunPSK" pitchFamily="34" charset="-34"/>
                <a:cs typeface="TH SarabunPSK" pitchFamily="34" charset="-34"/>
              </a:rPr>
              <a:t>  กลุ่มภายนอกที่เกี่ยวข้องกับกิจการด้านอื่นๆได้แก่ ลูกค้า </a:t>
            </a:r>
            <a:r>
              <a:rPr lang="en-US" sz="3200" b="0" dirty="0">
                <a:latin typeface="TH SarabunPSK" pitchFamily="34" charset="-34"/>
                <a:cs typeface="TH SarabunPSK" pitchFamily="34" charset="-34"/>
              </a:rPr>
              <a:t>Suppliers </a:t>
            </a:r>
            <a:r>
              <a:rPr lang="th-TH" sz="3200" b="0" dirty="0">
                <a:latin typeface="TH SarabunPSK" pitchFamily="34" charset="-34"/>
                <a:cs typeface="TH SarabunPSK" pitchFamily="34" charset="-34"/>
              </a:rPr>
              <a:t>ชุมนุม และภาครัฐ</a:t>
            </a:r>
            <a:endParaRPr lang="en-US" sz="32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th-TH" sz="3200" b="0" dirty="0">
                <a:latin typeface="TH SarabunPSK" pitchFamily="34" charset="-34"/>
                <a:cs typeface="TH SarabunPSK" pitchFamily="34" charset="-34"/>
              </a:rPr>
              <a:t>  กลุ่มภายในองค์การ ได้แก่ พนักงาน  ผู้บริหารภายใน</a:t>
            </a:r>
            <a:endParaRPr lang="en-US" sz="3200" b="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0" dirty="0">
                <a:latin typeface="TH SarabunPSK" pitchFamily="34" charset="-34"/>
                <a:cs typeface="TH SarabunPSK" pitchFamily="34" charset="-34"/>
              </a:rPr>
              <a:t>       ผู้เกี่ยวข้องแต่ละกลุ่มมีบทบาท ความคาดหวังสร้างผลกระทบต่อองค์การแตกต่างกัน  การบริหารองค์การ ต้องคำนึงกลุ่มต่างๆ ข้างต้นนี้ด้วย เพื่อให้องค์การสามารถมีการพัฒนาที่ยั่งยืน</a:t>
            </a:r>
            <a:endParaRPr lang="en-US" sz="3200" b="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30813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058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การประเมินด้านองค์การและการจัดการ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การประเมินด้านองค์การและการจัดการ เป็นการประเมินเพื่อให้ทราบถึง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ประสิทธิผลขององค์การ โดยพิจารณาจาก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ปรัชญาและแนวคิดของผู้ประกอบการ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มีโครงสร้างองค์การและการแบ่งงานเหมาะสมหรือไม่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การมอบหมายงาน  การสื่อสาร  และการสอนงาน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การประสานงานฝ่ายต่างๆ ในองค์การ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การมีวิสัยทัศน์ของผู้ประกอบการ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จรรยาบรรณของผู้บริหาร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89646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760"/>
            <a:ext cx="8305800" cy="12344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Work Shop : Activity No.3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dirty="0"/>
              <a:t>               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มอบหมายงานรายกลุ่ม กิจกรรมที่ ๓  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๑. วิเคราะห์สภาพแวดล้อมภายในและภายนอกจากกรณีศึกษาที่อาจารย์ผู้สอนกำหนด </a:t>
            </a:r>
          </a:p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๒. จัดทำตำราง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IFAS, EFAS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SFAS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จากผลของการวิเคราะห์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SWOT 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๓. จัดทำรูปเล่มในรูปแบบรายงาน</a:t>
            </a:r>
          </a:p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๔. กำหนดส่งงานและนำเสนองานตามที่อาจารย์ผู้สอนกำหนด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638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582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การวิเคราะห์สภาพแวดล้อมภายนอกโดยทั่วไป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52798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การวิเคราะห์สภาพแวดล้อมภายนอกโดยทั่วไป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เป็นการวิเคราะห์สภาพแวดล้อมที่มีผลกระทบโดยอ้อมต่อการปฏิบัติการขององค์การ ทั้งที่เป็นองค์การภาคเอกชนและภาครัฐ ในระยะยาว ประกอบด้วย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1. ปัจจัยด้านการเมืองและกฎหมาย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(Political and Legal Factors)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เช่น นโยบาย และเสถียรภาพของรัฐบาล การแก้ไขกฎหมาย และการปรับปรุงระเบียบต่าง ๆ ที่มีผลการปรับเปลี่ยนวิธีการทางการบริหาร ฯลฯ</a:t>
            </a: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2. ปัจจัยเศรษฐกิจ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(Environment)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เช่น อัตราเงินเฟ้อ อัตราดอกเบี้ย อัตราภาษี และอัตราว่างงาน ฯลฯ</a:t>
            </a:r>
          </a:p>
        </p:txBody>
      </p:sp>
    </p:spTree>
    <p:extLst>
      <p:ext uri="{BB962C8B-B14F-4D97-AF65-F5344CB8AC3E}">
        <p14:creationId xmlns:p14="http://schemas.microsoft.com/office/powerpoint/2010/main" val="30220862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4104456"/>
          </a:xfrm>
        </p:spPr>
        <p:txBody>
          <a:bodyPr>
            <a:normAutofit/>
          </a:bodyPr>
          <a:lstStyle/>
          <a:p>
            <a:pPr algn="ctr"/>
            <a:r>
              <a:rPr lang="en-US" sz="20000" dirty="0">
                <a:latin typeface="Old English Text MT" panose="03040902040508030806" pitchFamily="66" charset="0"/>
              </a:rPr>
              <a:t>Q&amp;A</a:t>
            </a:r>
            <a:endParaRPr lang="th-TH" sz="20000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013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28-38DB-4785-8222-70FF8FA6735D}" type="datetime1">
              <a:rPr lang="th-TH" smtClean="0"/>
              <a:pPr/>
              <a:t>06/09/66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ดร.เบญจพนธ์ มีเงิน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498B-A9B2-47B4-B745-BF18C545ED10}" type="slidenum">
              <a:rPr lang="th-TH" smtClean="0"/>
              <a:pPr/>
              <a:t>81</a:t>
            </a:fld>
            <a:endParaRPr lang="th-TH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357450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th-TH" sz="96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>
              <a:buNone/>
            </a:pPr>
            <a:r>
              <a:rPr lang="th-TH" sz="11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จบการบรรยาย </a:t>
            </a:r>
          </a:p>
          <a:p>
            <a:pPr marL="0" indent="36513" algn="ctr">
              <a:buNone/>
            </a:pPr>
            <a:r>
              <a:rPr lang="th-TH" sz="9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อาจารย์ปิยมาส กล้าแข็ง</a:t>
            </a:r>
            <a:r>
              <a:rPr lang="th-TH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9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4977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100628"/>
            <a:ext cx="8153400" cy="4385772"/>
          </a:xfrm>
          <a:noFill/>
        </p:spPr>
        <p:txBody>
          <a:bodyPr>
            <a:normAutofit fontScale="45000" lnSpcReduction="20000"/>
          </a:bodyPr>
          <a:lstStyle/>
          <a:p>
            <a:pPr algn="ctr"/>
            <a:br>
              <a:rPr lang="en-US" sz="6700" b="1" dirty="0">
                <a:latin typeface="TH SarabunPSK" pitchFamily="34" charset="-34"/>
                <a:cs typeface="TH SarabunPSK" pitchFamily="34" charset="-34"/>
              </a:rPr>
            </a:br>
            <a:b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300" b="1" dirty="0"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13300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13300" b="1" dirty="0">
                <a:latin typeface="TH SarabunPSK" pitchFamily="34" charset="-34"/>
                <a:cs typeface="TH SarabunPSK" pitchFamily="34" charset="-34"/>
              </a:rPr>
              <a:t>                                                 </a:t>
            </a:r>
            <a:br>
              <a:rPr lang="th-TH" sz="107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1400" dirty="0">
                <a:latin typeface="TH SarabunPSK" pitchFamily="34" charset="-34"/>
                <a:cs typeface="TH SarabunPSK" pitchFamily="34" charset="-34"/>
              </a:rPr>
              <a:t>การควบคุมเชิงกลยุทธ์ในธุรกิจโลจิสติกส์</a:t>
            </a:r>
            <a:endParaRPr lang="en-US" sz="114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0000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6700" dirty="0">
                <a:latin typeface="TH SarabunPSK" pitchFamily="34" charset="-34"/>
                <a:cs typeface="TH SarabunPSK" pitchFamily="34" charset="-34"/>
              </a:rPr>
            </a:br>
            <a:br>
              <a:rPr lang="th-TH" sz="67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br>
              <a:rPr lang="th-TH" sz="67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67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53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62892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5007"/>
            <a:ext cx="8153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บทที่ 8 การควบคุมเชิงกลยุทธ์ในธุรกิจโลจิสติกส์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170" y="1453917"/>
            <a:ext cx="8131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  8.1 การควบคุมเชิงกลยุทธ์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8.2 กระบวนการควบคุมกลยุทธ์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  8.3 การควบคุมกลยุทธ์แบบดั้งเดิม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  8.4 ความสัมพันธ์ระหว่างกลยุทธ์กับการควบคุม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  8.5 การประเมินผลเชิงกลยุทธ์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        8.6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แบบจำลอง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Balance Scorecard (BSC)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        8.7 แผนที่กลยุทธ์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95305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71960"/>
            <a:ext cx="8153400" cy="1389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การควบคุมเชิงกลยุทธ์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(Strategic Control)</a:t>
            </a:r>
            <a:endParaRPr lang="en-US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81425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             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การควบคุมเชิงกลยุทธ์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หมายถึง การความคุมทางการจัดการที่มีลักษณะพิเศษที่ให้ความสำคัญต่อการติดตาม และการประเมินกระบวนการดำเนินงานเชิงกลยุทธ์ขององค์การว่าสามารถบรรลุวัตถุประสงค์ที่ต้องการหรือหรือไม่ การดำเนินการมีประสิทธิภาพเพียงใด และต้องการปรับปรุงอย่างไร เพื่อให้กระบวนการจัดการเชิงกลยุทธ์ประสบความสำเร็จ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dirty="0" err="1">
                <a:latin typeface="TH SarabunPSK" pitchFamily="34" charset="-34"/>
                <a:cs typeface="TH SarabunPSK" pitchFamily="34" charset="-34"/>
              </a:rPr>
              <a:t>Wheelen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, et al.,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5)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95305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1961"/>
            <a:ext cx="8534400" cy="771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กระบวนการควบคุมกลยุทธ์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94139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กระบวนการควบคุมกลยุทธ์ที่สำคัญ ดังนี้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Wheelen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, et al.,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5)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ขั้นตอนที่ 1 กำหนดเกณฑ์และมาตรฐาน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ผู้บริหารต้องกำหนดวิธีการและมาตรวัดการดำเนินงานเชิงกลยุทธ์ การควบคุมกลยุทธ์ต้องกำหนดเกณฑ์และมาตรฐานในการวัดผลงานที่เหมาะสม โดยแต่ละองค์การจะมีมาตรฐานและเกณฑ์การดำเนินงานของตน ตลอดจนมีความแตกต่างกันตามอุตสาหกรรม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การวัดผลดำเนินการ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ผู้ควบคุมกลยุทธ์จะวัดผลการดำเนินงานตามวิธีการที่กำหนดไว้ในขั้นตอนที่ 1 ซึ่งสะท้อนภาพรวมของกระบวนการการจัดการเชิงกลยุทธ์ เรียกว่า “การตรวจสอบกลยุทธ์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(Strategic Audit)”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ซึ่งเป็นขั้นตอนสำคัญที่มีความละเอียดอ่อนและต้องดำเนินงานด้วยความเข้าใจ เพื่อที่จะสามารถวัดข้อมูลที่ต้องการที่จะสามารถสะท้อนผลการดำเนินงานได้อย่างเป็นรูปธรรม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0376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66678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ขั้นตอนที่ 3 การเปรียบเทียบและประเมินผล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ผู้ควบคุมกลยุทธ์นำผลลัพธ์จากการวัดผลการดำเนินงานมาเปรียบเทียบกับเป้าหมาย และมาตรฐานที่กำหนด โดยเป้าหมายขององค์การจะอยู่ในรูปของภารกิจและวัตถุประสงค์ ขณะที่มาตรฐานถูกกำหนดขึ้นเพื่อใช้เป็นระดับของการดำเนินงานหรือผลลัพธ์ที่ยอมรับได้ และ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ขั้นตอนที่ 4 การดำเนินการแก้ไข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ผู้ควบคุมทำการศึกษาและวิเคราะห์สาเหตุของความแตกต่างระหว่างผลการดำเนินงานมาเปรียบกับเป้าหมายและมาตรฐานของการดำเนินงานเพื่อกำหนดแนวทางแก้ไขหรือปรับปรุงการดำเนินงานให้ได้มาตรฐานและสามารถบรรลุเป้าหมายอย่างมีประสิทธิภาพ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23212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7648"/>
            <a:ext cx="8153400" cy="115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การควบคุมการปฏิบัติ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(Implementation Control) 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77287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การควบคุมการปฏิบัติ 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สามารถแบ่งออกได้เป็น 2 ส่วนที่สำคัญคือ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การควบคุมการดำเนินงานและการควบคุมการปฏิบัติการเชิงกลยุทธ์ ดังนี้</a:t>
            </a:r>
            <a:endParaRPr lang="en-US" sz="2200" dirty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  1.การควบคุมการดำเนินงาน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(Operations Control) 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เกี่ยวข้องกับการตรวจสอบดูว่ากลยุทธ์ของบริษัทได้นำไปสู่การปฏิบัติตามแผนที่กำหนดไว้หรือไม่ ซึ่งการตรวจสอบจะยึดถือตามแนวคำถาม เช่น</a:t>
            </a:r>
            <a:endParaRPr lang="en-US" sz="2200" dirty="0">
              <a:latin typeface="TH SarabunPSK" pitchFamily="34" charset="-34"/>
              <a:cs typeface="TH SarabunPSK" pitchFamily="34" charset="-34"/>
            </a:endParaRPr>
          </a:p>
          <a:p>
            <a:pPr marL="0" lvl="1"/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วัตถุประสงค์ด้านกำไรระยะสั้น การเจริญเติบโต และประสิทธิภาพ บรรลุผลตามที่กำหนดไว้หรือไม่</a:t>
            </a:r>
            <a:endParaRPr lang="en-US" sz="2200" dirty="0">
              <a:latin typeface="TH SarabunPSK" pitchFamily="34" charset="-34"/>
              <a:cs typeface="TH SarabunPSK" pitchFamily="34" charset="-34"/>
            </a:endParaRPr>
          </a:p>
          <a:p>
            <a:pPr marL="0" lvl="1"/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ทรัพยากรต่าง ๆ ได้รับการจัดสรรอย่างเหมาะสมแล้วหรือไม การปฏิบัติงานอยู่ในงบประมาณและเป็นไปตามแผนที่กำหนดหรือไม่</a:t>
            </a:r>
            <a:endParaRPr lang="en-US" sz="2200" dirty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2.การควบคุมการปฏิบัติเชิงกลยุทธ์ 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(Strategic Implementation Control) 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เกี่ยวข้องกับคำถามกว้าง ๆ เช่น กลยุทธ์โดยรวมของบริษัทควรจะปรับปรุงเปลี่ยนแปลงไปตามเหตุการณ์หรือแนวโน้มที่ปรากฏตัวออกมาให้เห็นหรือไม่ หากสังเกตพบว่า มีบางสิ่งบางอย่างไม่เป็นไปตามแผนก็ไม่ได้หมายความว่าสิ่งที่เกิดขึ้นนั้นเป็นสัญญาณที่จะทำให้กลยุทธ์เข้าสู่วิกฤต หรือต้องประสบความล้มเหลวโดยอัตโนมัติก็หาไม่ การควบคุมการปฏิบัติการเชิงกลยุทธ์จะเกี่ยวข้องมากกว่าการพิจารณาว่าวัตถุประสงค์ระยะสั้นของบริษัทบรรลุวัตถุประสงค์หรือไป แต่จะพิจารราดูผลลัพธ์ในระหว่างที่ดำเดินการอยู่ ภายใต้เหตุการณ์และแนวโน้มที่กำลังเกิดขึ้นนั้นในสภาพแวดล้อมทั้งภายในและภายนอกบริษัท</a:t>
            </a:r>
            <a:endParaRPr lang="en-US" sz="2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23212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1960"/>
            <a:ext cx="8534400" cy="1389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เกณฑ์ที่นิยมกันมากในการใช้วัดผลการดำเนินงาน 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เกณฑ์ที่นิยมกันมากในการใช้วัดผลการดำเนินงาน คือ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  <a:p>
            <a:pPr marL="685800" lvl="0" indent="-685800">
              <a:buFont typeface="Wingdings" pitchFamily="2" charset="2"/>
              <a:buChar char="q"/>
            </a:pP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การใช้เกณฑ์ด้านการเงิน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  <a:p>
            <a:pPr marL="685800" lvl="0" indent="-685800">
              <a:buFont typeface="Wingdings" pitchFamily="2" charset="2"/>
              <a:buChar char="q"/>
            </a:pP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การใช้หลักการบริหารตามวัตถุประสงค์ </a:t>
            </a:r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(MBO)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  <a:p>
            <a:pPr marL="685800" lvl="0" indent="-685800">
              <a:buFont typeface="Wingdings" pitchFamily="2" charset="2"/>
              <a:buChar char="q"/>
            </a:pP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การใช้แบบจำลอง </a:t>
            </a:r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Balance Scorecard </a:t>
            </a: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685800" lvl="0" indent="-685800">
              <a:buFont typeface="Wingdings" pitchFamily="2" charset="2"/>
              <a:buChar char="q"/>
            </a:pP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แผนที่กลยุทธ์ </a:t>
            </a:r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(Strategic Map)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  <a:p>
            <a:pPr marL="685800" lvl="0" indent="-685800">
              <a:buFont typeface="Wingdings" pitchFamily="2" charset="2"/>
              <a:buChar char="q"/>
            </a:pP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การใช้การเปรียบเทียบ </a:t>
            </a:r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34323212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534400" cy="1020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การใช้เกณฑ์ด้านการเงินวัดผลการดำเนินงาน 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02578"/>
            <a:ext cx="8610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การใช้เกณฑ์ด้านการเงิน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(Financial Measures)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กณฑ์ด้านการเงินเป็นเกณฑ์ดั้งเดิมที่นิยมใช้กันอยู่ทั่วไปมากที่สุดในการวัดผลการดำเนินงานของบริษัทในแง่ของความสามารถในการทำกำไร โดยปกติแล้วผู้จัดการด้านกลยุทธ์จะเป็นผู้เลือกเป้าหมายทางการเงินอย่างใดอย่างหนึ่งที่บริษัทต้องการจะบรรลุผลสำเร็จ เป็นเกณฑ์กำหนดไว้ก่อน เช่น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ด้านการเจริญเติบโต ด้านความสามารถในการทำกำไร และด้านผลตอบแทนตามเป้าหมายของผู้ถือหุ้น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เป็นต้น จากนั้นก็จะทำการวัดว่าเป้าหมายที่กำหนดไว้นั้นผลการดำเนินงานบรรลุผลสำเร็จหรือไม่ เกณฑ์ด้านการเงินนิยมใช้วัดผลการดำเนินงานของบริษัทก็คือ สามารถวัดได้แน่นอนและชัดเจน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(objective)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ผลการดำเนินงานของบริษัทหนึ่งสามารถนำมาเปรียบเทียบกับอีกบริษัทหนึ่ง บริษัทใดประสบผลสำเร็จมากกว่า ก็อาจพิจารณาได้จาก</a:t>
            </a:r>
            <a:r>
              <a:rPr lang="th-TH" sz="28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ราคาหุ้นในตลาดหลักทรัพย์ </a:t>
            </a:r>
            <a:r>
              <a:rPr lang="en-US" sz="28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(stock market price) </a:t>
            </a:r>
            <a:r>
              <a:rPr lang="th-TH" sz="28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ผลตอบแทนการลงทุน </a:t>
            </a:r>
            <a:r>
              <a:rPr lang="en-US" sz="28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(return on investment : ROI) </a:t>
            </a:r>
            <a:r>
              <a:rPr lang="th-TH" sz="28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ส่วนแบ่งตลาด </a:t>
            </a:r>
            <a:r>
              <a:rPr lang="en-US" sz="28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(market share)</a:t>
            </a:r>
            <a:r>
              <a:rPr lang="th-TH" sz="28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หรือเงินสดไหลเวียน </a:t>
            </a:r>
            <a:r>
              <a:rPr lang="en-US" sz="28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(cash flow)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เป็นต้น บริษัทที่สามารถทำผลงานในสิ่งเหล่านี้ได้ดีกว่าก็ย่อมแสดงถึงความสามารถในการดำเนินงานที่เหนือกว่าด้วย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676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33400"/>
            <a:ext cx="777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3. ปัจจัยทางด้านสังคมวัฒนธรรม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(Socio- Cultural Factors)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เช่น โครงสร้างทางเพศ อายุ ระดับการศึกษา ค่านิยม ความเชื่อ ขนบธรรมเนียมและประเพณี ตลอดจนพฤติกรรมการบริโภคอุปโภค ฯลฯ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4. ปัจจัยด้านเทคโนโลยี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(Technological Factors)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เช่น การผลิตคิดค้นทางเทคโนโลยีต่างๆ เครื่องจักรกลทางอุตสาหกรรม เครื่องจักรสมองกลและเทคโนโลยีสารสนเทศ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5558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1960"/>
            <a:ext cx="8534400" cy="1389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การใช้หลักการบริหารตามวัตถุประสงค์ 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(MBO)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วัดผลการดำเนินงาน 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การใช้หลักการบริหารตามวัตถุประสงค์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(Management By Objective: MBO)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การบริหารตามวัตถุประสงค์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MBO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เป็นปรัชญาการบริหารเพื่อควบคุมการดำเนินงานที่ได้ผลดีที่สุดวิธีหนึ่งที่หลายบริษัทนิยมใช้กันอยู่ในปัจจุบัน </a:t>
            </a: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MBO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เป็นกระบวนการที่กำหนดขึ้นอย่างมีระบบเพื่อประเมินความสามารถของผู้จัดการในการ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ดำเนินงาน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เพื่อให้บรรลุผลสำเร็จตามเป้าหมายโดยเฉพาะขององค์การ หรือมาตรฐานการดำเนินงาน และอยู่ภายใต้งบประมาณปฏิบัติการ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(operating budgets)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ตามที่กำหนดไว้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67622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29" y="187294"/>
            <a:ext cx="8534400" cy="1389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การใช้แบบจำลอง </a:t>
            </a:r>
            <a:r>
              <a:rPr lang="en-US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Balance Scorecard 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วัดผลการดำเนินงาน </a:t>
            </a:r>
            <a:endParaRPr lang="en-US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029" y="1588173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000" b="1" dirty="0">
                <a:latin typeface="TH SarabunPSK" pitchFamily="34" charset="-34"/>
                <a:cs typeface="TH SarabunPSK" pitchFamily="34" charset="-34"/>
              </a:rPr>
              <a:t>Balance Scorecard (BSC)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เกิดจากแนวคิดของ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Robert Kaplan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 และ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David Norton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เสนอแนวคิด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BSC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โดยได้ทำการศึกษาและพบว่าการใช้ตัวชี้วัดความสำเร็จด้านการเงินเพียงอย่างเดียวไม่สามารถส่งสัญญาณเตือนให้องค์การทราบถึงสถานการณ์ที่แท้จริงขององค์การได้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0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แบบจำลอง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Balance Scorecard (BSC)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ะช่วยให้ผู้ควบคุมกลยุทธ์สามารถแปลงภารกิจและกลยุทธ์ขององค์การให้เป็นการวัดผลการดำเนินงานที่ครอบคลุมในด้านต่างๆ ซึ่งจะใช้เป็นกรอบในการวัดผลของระบบการบริหารและกระบวนการจัดการเชิงกลยุทธ์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Kaplan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Newton (1992)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ได้เสนอ 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แนวคิดเรื่องการใช้มุมมอง </a:t>
            </a:r>
            <a:r>
              <a:rPr lang="en-US" sz="3000" b="1" dirty="0">
                <a:latin typeface="TH SarabunPSK" pitchFamily="34" charset="-34"/>
                <a:cs typeface="TH SarabunPSK" pitchFamily="34" charset="-34"/>
              </a:rPr>
              <a:t>(Perspective) 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ทั้ง 4 มุมมอง ในการวัดผลการดำเนินงานของธุรกิจ ได้แก่ มุมมองด้านการเงิน มุมมองด้านลูกค้า มุมมองด้านกระบวนการทางธุรกิจภายในองค์การ และมุมมองด้านการเรียนรู้และการเติบโต </a:t>
            </a:r>
            <a:endParaRPr lang="en-US" sz="3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67622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1960"/>
            <a:ext cx="8534400" cy="1389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แผนที่กลยุทธ์ 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(Strategic Map)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วัดผลการดำเนินงาน 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610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แผนที่กลยุทธ์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หรือ “แผนที่ยุทธศาสตร์” เป็นเครื่องมือทางการบริหารอีกอย่างหนึ่งที่เกี่ยวข้องสัมพันธ์คู่กับ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Balance Scorecard (BSC)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ตามแนวความคิดของ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Kaplan &amp; Norton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แล้ว แผนที่กลยุทธ์ถือเป็นนวัตกรรมเชิงกระบวนการ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(process innovation)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ที่คิดค้นขึ้นมาเพื่อช่วยให้ผู้บริหารสามารถนำมาใช้เป็นองค์ประกอบที่สำคัญขององค์การที่ใช้การบริหารเชิงกลยุทธ์ โดยใช้แผนที่กลยุทธ์ทำหน้าที่เป็นแผนที่คอยชี้ทิศทางแสดงความเชื่อมโยงรวมทั้งค่าความสัมพันธ์ในเชิงเหตุและผลของวัตถุประสงค์ต่าง ๆ ภายใต้มุมมองของ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BSC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โดยสอดคล้องสนับสนุนต่อวิสัยทัศน์และกลยุทธ์หลักขององค์การ แผนที่กลยุทธ์และ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BSC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จึงเป็นตัวปรับเพื่อให้พนักงานทุกคนในองค์การทำวานในทิศทางเดียวกันกับกลยุทธ์ เพื่อนำองค์การสู่ความสำเร็จตามวิสัยทัศน์ที่มุ่งหวังไว้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67622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914" y="371960"/>
            <a:ext cx="8534400" cy="1389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การใช้การเปรียบเทียบ 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Benchmarking</a:t>
            </a:r>
          </a:p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วัดผลการดำเนินงาน 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9262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610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Benchmarking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กระบวนการค้นหาวิธีการปฏิบัติงานที่ดีที่สุดด้วยการเปรียบเทียบกับบริษัทอื่น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โดยมีจุดมุ่งหมายเพื่อให้เกิดการเรียนรู้ในสิ่งที่ผู้อื่นทำ และประสบผลสำเร็จมาแล้ว เพื่อนำมาประยุกต์ใช้ในหน่วยงานของตนเอง ซึ่งวิธีนี้จะช่วยให้บริษัทสามารถยกระดับผลิตภัณฑ์หรือบริการ และกระบวนการของตนให้อยู่ในระดับเดียวกันกับบริษัทชั้นนำในอุตสาหกรรมได้ การทำ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Benchmarking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จึงไม่เพียงแต่การเปรียบเทียบผลการดำเนินงานอย่างเดียว แต่ยังช่วยให้บริษัทเลือกวิธีการต่าง ๆ ที่ดีที่สุดที่ผู้อื่นทำและนำมาปรับปรุงประสิทธิภาพการดำเนินงานของตนให้ดียิ่งขึ้นอีกด้วย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6520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4104456"/>
          </a:xfrm>
        </p:spPr>
        <p:txBody>
          <a:bodyPr>
            <a:normAutofit/>
          </a:bodyPr>
          <a:lstStyle/>
          <a:p>
            <a:pPr algn="ctr"/>
            <a:r>
              <a:rPr lang="en-US" sz="20000" dirty="0">
                <a:latin typeface="Old English Text MT" panose="03040902040508030806" pitchFamily="66" charset="0"/>
              </a:rPr>
              <a:t>Q&amp;A</a:t>
            </a:r>
            <a:endParaRPr lang="th-TH" sz="20000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867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28-38DB-4785-8222-70FF8FA6735D}" type="datetime1">
              <a:rPr lang="th-TH" smtClean="0"/>
              <a:pPr/>
              <a:t>06/09/66</a:t>
            </a:fld>
            <a:endParaRPr lang="th-TH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63272" cy="46413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h-TH" sz="11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จบการบรรยาย </a:t>
            </a:r>
          </a:p>
          <a:p>
            <a:pPr algn="ctr">
              <a:buNone/>
            </a:pPr>
            <a:r>
              <a:rPr lang="th-TH" sz="11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th-TH" sz="11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</a:t>
            </a:r>
            <a:endParaRPr lang="th-TH" sz="1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36513" algn="ctr">
              <a:buNone/>
            </a:pPr>
            <a:r>
              <a:rPr lang="th-TH" sz="9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อาจารย์ปิยมาส กล้าแข็ง</a:t>
            </a:r>
            <a:r>
              <a:rPr lang="th-TH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9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0854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3790</TotalTime>
  <Words>8622</Words>
  <Application>Microsoft Office PowerPoint</Application>
  <PresentationFormat>นำเสนอทางหน้าจอ (4:3)</PresentationFormat>
  <Paragraphs>604</Paragraphs>
  <Slides>95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95</vt:i4>
      </vt:variant>
    </vt:vector>
  </HeadingPairs>
  <TitlesOfParts>
    <vt:vector size="108" baseType="lpstr">
      <vt:lpstr>Angsana New</vt:lpstr>
      <vt:lpstr>AngsanaUPC</vt:lpstr>
      <vt:lpstr>Arial</vt:lpstr>
      <vt:lpstr>Arial Narrow</vt:lpstr>
      <vt:lpstr>Calibri</vt:lpstr>
      <vt:lpstr>Franklin Gothic Book</vt:lpstr>
      <vt:lpstr>Franklin Gothic Medium</vt:lpstr>
      <vt:lpstr>Old English Text MT</vt:lpstr>
      <vt:lpstr>TH Niramit AS</vt:lpstr>
      <vt:lpstr>TH SarabunPSK</vt:lpstr>
      <vt:lpstr>Wingdings</vt:lpstr>
      <vt:lpstr>Angles</vt:lpstr>
      <vt:lpstr>ภาพนิ่ง</vt:lpstr>
      <vt:lpstr>งานนำเสนอ PowerPoint</vt:lpstr>
      <vt:lpstr> สภาพแวดล้อมทางธุรกิจ </vt:lpstr>
      <vt:lpstr>ความหมายของสภาพแวดล้อมทางธุรกิจ </vt:lpstr>
      <vt:lpstr>การวิเคราะห์สภาวะแวดล้อม </vt:lpstr>
      <vt:lpstr>บทบาทสำคัญของการวิเคราะห์สภาพแวดล้อม </vt:lpstr>
      <vt:lpstr>โครงสร้างของสภาพแวดล้อม</vt:lpstr>
      <vt:lpstr>   การวิเคราะห์สภาพแวดล้อมภายนอก องค์การธุรกิจโลจิสติกส์    </vt:lpstr>
      <vt:lpstr>การวิเคราะห์สภาพแวดล้อมภายนอกโดยทั่วไป </vt:lpstr>
      <vt:lpstr>งานนำเสนอ PowerPoint</vt:lpstr>
      <vt:lpstr>การวิเคราะห์สภาพแวดล้อมเชิงปฏิบัติ หรือการวิเคราะห์อุตสาหกรรม </vt:lpstr>
      <vt:lpstr> สภาพแวดล้อมเชิงปฏิบัติการขององค์การภาครัฐ  </vt:lpstr>
      <vt:lpstr>งานนำเสนอ PowerPoint</vt:lpstr>
      <vt:lpstr> สภาพแวดล้อมเชิงปฏิบัติการขององค์การภาคธุรกิจเอกชน  </vt:lpstr>
      <vt:lpstr>งานนำเสนอ PowerPoint</vt:lpstr>
      <vt:lpstr>   การวิเคราะห์สภาพแวดล้อมภายในองค์การธุรกิจโลจิสติกส์    </vt:lpstr>
      <vt:lpstr>งานนำเสนอ PowerPoint</vt:lpstr>
      <vt:lpstr>งานนำเสนอ PowerPoint</vt:lpstr>
      <vt:lpstr>     การวิเคราะห์สภาพแวดล้อมภายนอกและภายใน (Internal and External Environmental Analysis)      </vt:lpstr>
      <vt:lpstr> LOG 3201    เครื่องมือที่ใช้วิเคราะห์สภาวะแวดล้อม  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วงจรชีวิตอุตสาหกรรม</vt:lpstr>
      <vt:lpstr>งานนำเสนอ PowerPoint</vt:lpstr>
      <vt:lpstr>งานนำเสนอ PowerPoint</vt:lpstr>
      <vt:lpstr>งานนำเสนอ PowerPoint</vt:lpstr>
      <vt:lpstr>วงจรชีวิตอุตสาหกรรม</vt:lpstr>
      <vt:lpstr>การวิเคราะห์สภาพแวดล้อมภายในโดยใช้เครื่องมือวิเคราะห์               McKinsey7- S   Model ของ McKinsey (Jurevicius, O., 2013)  </vt:lpstr>
      <vt:lpstr>งานนำเสนอ PowerPoint</vt:lpstr>
      <vt:lpstr>งานนำเสนอ PowerPoint</vt:lpstr>
      <vt:lpstr> BCG Growth – Share Matrix </vt:lpstr>
      <vt:lpstr> BCG Growth – Share Matrix </vt:lpstr>
      <vt:lpstr> BCG Growth – Share Matrix </vt:lpstr>
      <vt:lpstr>บทที่ 7 การประเมินโซ่คุณค่า </vt:lpstr>
      <vt:lpstr>งานนำเสนอ PowerPoint</vt:lpstr>
      <vt:lpstr> การประเมินโซ่คุณค่า (Value Chain 1985) </vt:lpstr>
      <vt:lpstr> การประเมินโซ่คุณค่า (Value Chain) (ต่อ) </vt:lpstr>
      <vt:lpstr>   การประเมินโซ่คุณค่า (Value Chain) (ต่อ)  </vt:lpstr>
      <vt:lpstr> การประเมินโซ่คุณค่าของบริษัท                                      สำหรับกิจกรรมสนับสนุน   (ต่อ)  </vt:lpstr>
      <vt:lpstr> การประเมินโซ่คุณค่าของบริษัทสำหรับกิจกรรมสนับสนุน   (ต่อ)  </vt:lpstr>
      <vt:lpstr> การประเมินโซ่คุณค่าของบริษัทสำหรับกิจกรรมสนับสนุน   (ต่อ)  </vt:lpstr>
      <vt:lpstr> การประเมินโซ่คุณค่าของบริษัทสำหรับกิจกรรมสนับสนุน   (ต่อ)  </vt:lpstr>
      <vt:lpstr> ข้อมูลอุตสาหกรรมที่ควรทราบ </vt:lpstr>
      <vt:lpstr> ข้อมูลอุตสาหกรรมที่ควรทราบ(ต่อ) </vt:lpstr>
      <vt:lpstr> ข้อมูลคู่แข่งขันที่ควรทราบ </vt:lpstr>
      <vt:lpstr> ข้อมูลคู่แข่งขันที่ควรทราบ (ต่อ) </vt:lpstr>
      <vt:lpstr> ข้อมูลคู่แข่งขันที่ควรทราบ (ต่อ) </vt:lpstr>
      <vt:lpstr> ปัจจัยที่สร้างข้อได้เปรียบด้านการแข่งขัน </vt:lpstr>
      <vt:lpstr> ผลที่ได้จากการวิเคราะห์คู่แข่งขัน </vt:lpstr>
      <vt:lpstr> ตัวอย่างการวิเคราะห์อุตสาหกรรมและการแข่งขัน </vt:lpstr>
      <vt:lpstr>ตัวอย่างการวิเคราะห์อุตสาหกรรมและการแข่งขัน(ต่อ)</vt:lpstr>
      <vt:lpstr>  SWOT analysis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แนวปฏิบัติ การบวนการที่ ๑กระบวนการวิเคราะห์สภาพแวดล้อม  </vt:lpstr>
      <vt:lpstr>งานนำเสนอ PowerPoint</vt:lpstr>
      <vt:lpstr>งานนำเสนอ PowerPoint</vt:lpstr>
      <vt:lpstr>งานนำเสนอ PowerPoint</vt:lpstr>
      <vt:lpstr>แนวปฏิบัติในการวิเคราะห์สภาพแวดล้อม (ต่อ)                                                  </vt:lpstr>
      <vt:lpstr>กระบวนการที่ 1 การวิเคราะห์สภาพแวดล้อมทางธุรกิจ</vt:lpstr>
      <vt:lpstr>งานนำเสนอ PowerPoint</vt:lpstr>
      <vt:lpstr>การประเมินทรัพยากร (Resource-base)</vt:lpstr>
      <vt:lpstr>งานนำเสนอ PowerPoint</vt:lpstr>
      <vt:lpstr>การวิเคราะห์ตามหน้าที่ </vt:lpstr>
      <vt:lpstr>  การวิเคราะห์ลูกค้า (Customers Analysis)   </vt:lpstr>
      <vt:lpstr> การวิเคราะห์การดำเนินงาน (Operation analysis)   </vt:lpstr>
      <vt:lpstr> การประเมินการบริหารทรัพยากรบุคคล </vt:lpstr>
      <vt:lpstr>การประเมินการบริหารด้านการเงิน</vt:lpstr>
      <vt:lpstr>การประเมินสุขภาพทางการเงิน</vt:lpstr>
      <vt:lpstr>การประเมินสุขภาพทางการเงิน</vt:lpstr>
      <vt:lpstr>การประเมินสุขภาพทางการเงิน (ต่อ)</vt:lpstr>
      <vt:lpstr> การประเมินกลุ่มผู้ที่เกี่ยวข้อง (Stakeholder) </vt:lpstr>
      <vt:lpstr> การประเมินด้านองค์การและการจัดการ </vt:lpstr>
      <vt:lpstr>Work Shop : Activity No.3</vt:lpstr>
      <vt:lpstr>Q&amp;A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Q&amp;A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2-102</dc:creator>
  <cp:lastModifiedBy>ปิยมาส กล้าแข็ง</cp:lastModifiedBy>
  <cp:revision>458</cp:revision>
  <dcterms:created xsi:type="dcterms:W3CDTF">2019-05-13T04:46:44Z</dcterms:created>
  <dcterms:modified xsi:type="dcterms:W3CDTF">2023-09-06T04:41:36Z</dcterms:modified>
</cp:coreProperties>
</file>