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sldIdLst>
    <p:sldId id="256" r:id="rId2"/>
    <p:sldId id="291" r:id="rId3"/>
    <p:sldId id="338" r:id="rId4"/>
    <p:sldId id="339" r:id="rId5"/>
    <p:sldId id="341" r:id="rId6"/>
    <p:sldId id="342" r:id="rId7"/>
    <p:sldId id="343" r:id="rId8"/>
    <p:sldId id="344" r:id="rId9"/>
    <p:sldId id="340" r:id="rId10"/>
    <p:sldId id="345" r:id="rId11"/>
    <p:sldId id="346" r:id="rId12"/>
    <p:sldId id="347" r:id="rId13"/>
    <p:sldId id="348" r:id="rId14"/>
    <p:sldId id="349" r:id="rId15"/>
    <p:sldId id="351" r:id="rId16"/>
    <p:sldId id="352" r:id="rId17"/>
    <p:sldId id="353" r:id="rId18"/>
    <p:sldId id="350" r:id="rId19"/>
    <p:sldId id="354" r:id="rId20"/>
    <p:sldId id="283" r:id="rId21"/>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52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5446CE3C-F2B2-4DF8-BCE3-31C88C36644E}" type="datetimeFigureOut">
              <a:rPr lang="th-TH" smtClean="0"/>
              <a:t>09/04/66</a:t>
            </a:fld>
            <a:endParaRPr lang="th-TH"/>
          </a:p>
        </p:txBody>
      </p:sp>
      <p:sp>
        <p:nvSpPr>
          <p:cNvPr id="17" name="Footer Placeholder 16"/>
          <p:cNvSpPr>
            <a:spLocks noGrp="1"/>
          </p:cNvSpPr>
          <p:nvPr>
            <p:ph type="ftr" sz="quarter" idx="11"/>
          </p:nvPr>
        </p:nvSpPr>
        <p:spPr>
          <a:xfrm>
            <a:off x="5410200" y="4205288"/>
            <a:ext cx="1295400" cy="457200"/>
          </a:xfrm>
        </p:spPr>
        <p:txBody>
          <a:bodyPr/>
          <a:lstStyle/>
          <a:p>
            <a:endParaRPr lang="th-TH"/>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AF33039-F711-421D-A0C9-D03020307860}" type="slidenum">
              <a:rPr lang="th-TH" smtClean="0"/>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46CE3C-F2B2-4DF8-BCE3-31C88C36644E}" type="datetimeFigureOut">
              <a:rPr lang="th-TH" smtClean="0"/>
              <a:t>09/04/66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46CE3C-F2B2-4DF8-BCE3-31C88C36644E}" type="datetimeFigureOut">
              <a:rPr lang="th-TH" smtClean="0"/>
              <a:t>09/04/66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66800" y="0"/>
            <a:ext cx="7772400" cy="6553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3" name="Rectangle 6"/>
          <p:cNvSpPr>
            <a:spLocks noGrp="1" noChangeArrowheads="1"/>
          </p:cNvSpPr>
          <p:nvPr>
            <p:ph type="sldNum" sz="quarter" idx="10"/>
          </p:nvPr>
        </p:nvSpPr>
        <p:spPr>
          <a:ln/>
        </p:spPr>
        <p:txBody>
          <a:bodyPr/>
          <a:lstStyle>
            <a:lvl1pPr>
              <a:defRPr/>
            </a:lvl1pPr>
          </a:lstStyle>
          <a:p>
            <a:pPr>
              <a:defRPr/>
            </a:pPr>
            <a:fld id="{8B680913-54E1-4B6C-877A-53F8EF8A76A8}" type="slidenum">
              <a:rPr lang="en-US"/>
              <a:pPr>
                <a:defRPr/>
              </a:pPr>
              <a:t>‹#›</a:t>
            </a:fld>
            <a:endParaRPr lang="en-US"/>
          </a:p>
        </p:txBody>
      </p:sp>
    </p:spTree>
    <p:extLst>
      <p:ext uri="{BB962C8B-B14F-4D97-AF65-F5344CB8AC3E}">
        <p14:creationId xmlns:p14="http://schemas.microsoft.com/office/powerpoint/2010/main" val="504664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46CE3C-F2B2-4DF8-BCE3-31C88C36644E}" type="datetimeFigureOut">
              <a:rPr lang="th-TH" smtClean="0"/>
              <a:t>09/04/66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446CE3C-F2B2-4DF8-BCE3-31C88C36644E}" type="datetimeFigureOut">
              <a:rPr lang="th-TH" smtClean="0"/>
              <a:t>09/04/66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446CE3C-F2B2-4DF8-BCE3-31C88C36644E}" type="datetimeFigureOut">
              <a:rPr lang="th-TH" smtClean="0"/>
              <a:t>09/04/66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446CE3C-F2B2-4DF8-BCE3-31C88C36644E}" type="datetimeFigureOut">
              <a:rPr lang="th-TH" smtClean="0"/>
              <a:t>09/04/66</a:t>
            </a:fld>
            <a:endParaRPr lang="th-TH"/>
          </a:p>
        </p:txBody>
      </p:sp>
      <p:sp>
        <p:nvSpPr>
          <p:cNvPr id="27" name="Slide Number Placeholder 26"/>
          <p:cNvSpPr>
            <a:spLocks noGrp="1"/>
          </p:cNvSpPr>
          <p:nvPr>
            <p:ph type="sldNum" sz="quarter" idx="11"/>
          </p:nvPr>
        </p:nvSpPr>
        <p:spPr/>
        <p:txBody>
          <a:bodyPr rtlCol="0"/>
          <a:lstStyle/>
          <a:p>
            <a:fld id="{DAF33039-F711-421D-A0C9-D03020307860}" type="slidenum">
              <a:rPr lang="th-TH" smtClean="0"/>
              <a:t>‹#›</a:t>
            </a:fld>
            <a:endParaRPr lang="th-TH"/>
          </a:p>
        </p:txBody>
      </p:sp>
      <p:sp>
        <p:nvSpPr>
          <p:cNvPr id="28" name="Footer Placeholder 27"/>
          <p:cNvSpPr>
            <a:spLocks noGrp="1"/>
          </p:cNvSpPr>
          <p:nvPr>
            <p:ph type="ftr" sz="quarter" idx="12"/>
          </p:nvPr>
        </p:nvSpPr>
        <p:spPr/>
        <p:txBody>
          <a:bodyPr rtlCol="0"/>
          <a:lstStyle/>
          <a:p>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5446CE3C-F2B2-4DF8-BCE3-31C88C36644E}" type="datetimeFigureOut">
              <a:rPr lang="th-TH" smtClean="0"/>
              <a:t>09/04/66</a:t>
            </a:fld>
            <a:endParaRPr lang="th-TH"/>
          </a:p>
        </p:txBody>
      </p:sp>
      <p:sp>
        <p:nvSpPr>
          <p:cNvPr id="4" name="Footer Placeholder 3"/>
          <p:cNvSpPr>
            <a:spLocks noGrp="1"/>
          </p:cNvSpPr>
          <p:nvPr>
            <p:ph type="ftr" sz="quarter" idx="11"/>
          </p:nvPr>
        </p:nvSpPr>
        <p:spPr>
          <a:xfrm>
            <a:off x="5257800" y="612648"/>
            <a:ext cx="1325880" cy="457200"/>
          </a:xfrm>
        </p:spPr>
        <p:txBody>
          <a:bodyPr/>
          <a:lstStyle/>
          <a:p>
            <a:endParaRPr lang="th-TH"/>
          </a:p>
        </p:txBody>
      </p:sp>
      <p:sp>
        <p:nvSpPr>
          <p:cNvPr id="5" name="Slide Number Placeholder 4"/>
          <p:cNvSpPr>
            <a:spLocks noGrp="1"/>
          </p:cNvSpPr>
          <p:nvPr>
            <p:ph type="sldNum" sz="quarter" idx="12"/>
          </p:nvPr>
        </p:nvSpPr>
        <p:spPr>
          <a:xfrm>
            <a:off x="8174736" y="2272"/>
            <a:ext cx="762000" cy="365760"/>
          </a:xfrm>
        </p:spPr>
        <p:txBody>
          <a:bodyPr/>
          <a:lstStyle/>
          <a:p>
            <a:fld id="{DAF33039-F711-421D-A0C9-D03020307860}" type="slidenum">
              <a:rPr lang="th-TH" smtClean="0"/>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46CE3C-F2B2-4DF8-BCE3-31C88C36644E}" type="datetimeFigureOut">
              <a:rPr lang="th-TH" smtClean="0"/>
              <a:t>09/04/66</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446CE3C-F2B2-4DF8-BCE3-31C88C36644E}" type="datetimeFigureOut">
              <a:rPr lang="th-TH" smtClean="0"/>
              <a:t>09/04/66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446CE3C-F2B2-4DF8-BCE3-31C88C36644E}" type="datetimeFigureOut">
              <a:rPr lang="th-TH" smtClean="0"/>
              <a:t>09/04/66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446CE3C-F2B2-4DF8-BCE3-31C88C36644E}" type="datetimeFigureOut">
              <a:rPr lang="th-TH" smtClean="0"/>
              <a:t>09/04/66</a:t>
            </a:fld>
            <a:endParaRPr lang="th-TH"/>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th-TH"/>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AF33039-F711-421D-A0C9-D03020307860}" type="slidenum">
              <a:rPr lang="th-TH" smtClean="0"/>
              <a:t>‹#›</a:t>
            </a:fld>
            <a:endParaRPr lang="th-TH"/>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 id="2147484044"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2564904"/>
            <a:ext cx="8640960" cy="1102274"/>
          </a:xfrm>
        </p:spPr>
        <p:txBody>
          <a:bodyPr>
            <a:normAutofit/>
          </a:bodyPr>
          <a:lstStyle/>
          <a:p>
            <a:r>
              <a:rPr lang="en-US" sz="2000" dirty="0"/>
              <a:t>TOM 2204</a:t>
            </a:r>
            <a:r>
              <a:rPr lang="th-TH" sz="2000" dirty="0"/>
              <a:t> </a:t>
            </a:r>
            <a:r>
              <a:rPr lang="en-US" sz="2000" dirty="0"/>
              <a:t>Road Safety Administration</a:t>
            </a:r>
            <a:endParaRPr lang="th-TH" sz="2000" dirty="0"/>
          </a:p>
        </p:txBody>
      </p:sp>
      <p:sp>
        <p:nvSpPr>
          <p:cNvPr id="4" name="TextBox 3"/>
          <p:cNvSpPr txBox="1"/>
          <p:nvPr/>
        </p:nvSpPr>
        <p:spPr>
          <a:xfrm>
            <a:off x="5508104" y="4941168"/>
            <a:ext cx="3490058" cy="400110"/>
          </a:xfrm>
          <a:prstGeom prst="rect">
            <a:avLst/>
          </a:prstGeom>
          <a:noFill/>
        </p:spPr>
        <p:txBody>
          <a:bodyPr wrap="none" rtlCol="0">
            <a:spAutoFit/>
          </a:bodyPr>
          <a:lstStyle/>
          <a:p>
            <a:r>
              <a:rPr lang="en-US" sz="2000" dirty="0"/>
              <a:t>Professor piyamas klakhaeng</a:t>
            </a:r>
          </a:p>
        </p:txBody>
      </p:sp>
      <p:pic>
        <p:nvPicPr>
          <p:cNvPr id="5" name="Picture 4">
            <a:extLst>
              <a:ext uri="{FF2B5EF4-FFF2-40B4-BE49-F238E27FC236}">
                <a16:creationId xmlns:a16="http://schemas.microsoft.com/office/drawing/2014/main" id="{162F23A3-55AE-4C43-AC68-68464EE765FA}"/>
              </a:ext>
            </a:extLst>
          </p:cNvPr>
          <p:cNvPicPr>
            <a:picLocks noChangeAspect="1"/>
          </p:cNvPicPr>
          <p:nvPr/>
        </p:nvPicPr>
        <p:blipFill rotWithShape="1">
          <a:blip r:embed="rId2"/>
          <a:srcRect l="23226" t="22000" r="24800" b="6601"/>
          <a:stretch/>
        </p:blipFill>
        <p:spPr>
          <a:xfrm>
            <a:off x="0" y="3949770"/>
            <a:ext cx="3733814" cy="2885220"/>
          </a:xfrm>
          <a:prstGeom prst="rect">
            <a:avLst/>
          </a:prstGeom>
        </p:spPr>
      </p:pic>
      <p:sp>
        <p:nvSpPr>
          <p:cNvPr id="6" name="TextBox 5">
            <a:extLst>
              <a:ext uri="{FF2B5EF4-FFF2-40B4-BE49-F238E27FC236}">
                <a16:creationId xmlns:a16="http://schemas.microsoft.com/office/drawing/2014/main" id="{A81EAFDB-BE1B-4B15-881C-87E995B00CF4}"/>
              </a:ext>
            </a:extLst>
          </p:cNvPr>
          <p:cNvSpPr txBox="1"/>
          <p:nvPr/>
        </p:nvSpPr>
        <p:spPr>
          <a:xfrm>
            <a:off x="107504" y="908720"/>
            <a:ext cx="8784976" cy="1077218"/>
          </a:xfrm>
          <a:prstGeom prst="rect">
            <a:avLst/>
          </a:prstGeom>
          <a:noFill/>
        </p:spPr>
        <p:txBody>
          <a:bodyPr wrap="square">
            <a:spAutoFit/>
          </a:bodyPr>
          <a:lstStyle/>
          <a:p>
            <a:pPr marL="0" indent="0" algn="ctr">
              <a:buNone/>
            </a:pPr>
            <a:r>
              <a:rPr lang="en-US" sz="3200" dirty="0"/>
              <a:t>Topic 4</a:t>
            </a:r>
            <a:endParaRPr lang="th-TH" sz="3200" dirty="0"/>
          </a:p>
          <a:p>
            <a:pPr marL="0" indent="0" algn="ctr">
              <a:buNone/>
            </a:pPr>
            <a:r>
              <a:rPr lang="en-US" sz="3200" dirty="0"/>
              <a:t>Road safety operations</a:t>
            </a:r>
            <a:endParaRPr lang="th-TH" sz="4400" dirty="0">
              <a:solidFill>
                <a:schemeClr val="bg1"/>
              </a:solidFill>
            </a:endParaRPr>
          </a:p>
        </p:txBody>
      </p:sp>
    </p:spTree>
    <p:extLst>
      <p:ext uri="{BB962C8B-B14F-4D97-AF65-F5344CB8AC3E}">
        <p14:creationId xmlns:p14="http://schemas.microsoft.com/office/powerpoint/2010/main" val="984514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D64CE80E-134D-48D3-8EED-A17B7FE8D09E}"/>
              </a:ext>
            </a:extLst>
          </p:cNvPr>
          <p:cNvSpPr>
            <a:spLocks noGrp="1"/>
          </p:cNvSpPr>
          <p:nvPr>
            <p:ph type="title"/>
          </p:nvPr>
        </p:nvSpPr>
        <p:spPr/>
        <p:txBody>
          <a:bodyPr>
            <a:normAutofit/>
          </a:bodyPr>
          <a:lstStyle/>
          <a:p>
            <a:r>
              <a:rPr lang="en-US" dirty="0"/>
              <a:t>Awareness and training</a:t>
            </a:r>
            <a:endParaRPr lang="th-TH" dirty="0"/>
          </a:p>
        </p:txBody>
      </p:sp>
      <p:sp>
        <p:nvSpPr>
          <p:cNvPr id="3" name="ตัวแทนเนื้อหา 2">
            <a:extLst>
              <a:ext uri="{FF2B5EF4-FFF2-40B4-BE49-F238E27FC236}">
                <a16:creationId xmlns:a16="http://schemas.microsoft.com/office/drawing/2014/main" id="{D19D79F1-DBC8-47CA-B94F-B7AEC4A8D162}"/>
              </a:ext>
            </a:extLst>
          </p:cNvPr>
          <p:cNvSpPr>
            <a:spLocks noGrp="1"/>
          </p:cNvSpPr>
          <p:nvPr>
            <p:ph idx="1"/>
          </p:nvPr>
        </p:nvSpPr>
        <p:spPr/>
        <p:txBody>
          <a:bodyPr>
            <a:normAutofit/>
          </a:bodyPr>
          <a:lstStyle/>
          <a:p>
            <a:r>
              <a:rPr lang="en-US" sz="2400" dirty="0"/>
              <a:t>Use content issues in Necessary Competence, Quality and Road Safety standards. It is the basis for determining the curriculum.</a:t>
            </a:r>
          </a:p>
          <a:p>
            <a:r>
              <a:rPr lang="en-US" sz="2400" dirty="0"/>
              <a:t>Provide personnel training according to the above courses and methods.</a:t>
            </a:r>
          </a:p>
          <a:p>
            <a:r>
              <a:rPr lang="en-US" sz="2400" dirty="0"/>
              <a:t>Retrain if necessary. to work for achieve goals</a:t>
            </a:r>
            <a:endParaRPr lang="th-TH" sz="2400" dirty="0"/>
          </a:p>
        </p:txBody>
      </p:sp>
    </p:spTree>
    <p:extLst>
      <p:ext uri="{BB962C8B-B14F-4D97-AF65-F5344CB8AC3E}">
        <p14:creationId xmlns:p14="http://schemas.microsoft.com/office/powerpoint/2010/main" val="3912721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ED145E43-14A6-41EE-A179-F4BB58B71CB4}"/>
              </a:ext>
            </a:extLst>
          </p:cNvPr>
          <p:cNvSpPr>
            <a:spLocks noGrp="1"/>
          </p:cNvSpPr>
          <p:nvPr>
            <p:ph type="title"/>
          </p:nvPr>
        </p:nvSpPr>
        <p:spPr/>
        <p:txBody>
          <a:bodyPr/>
          <a:lstStyle/>
          <a:p>
            <a:r>
              <a:rPr lang="en-US" dirty="0"/>
              <a:t>Safety awareness system</a:t>
            </a:r>
            <a:endParaRPr lang="th-TH" dirty="0"/>
          </a:p>
        </p:txBody>
      </p:sp>
      <p:sp>
        <p:nvSpPr>
          <p:cNvPr id="3" name="ตัวแทนเนื้อหา 2">
            <a:extLst>
              <a:ext uri="{FF2B5EF4-FFF2-40B4-BE49-F238E27FC236}">
                <a16:creationId xmlns:a16="http://schemas.microsoft.com/office/drawing/2014/main" id="{683B96A7-72BE-4910-A0BA-30522CA4554B}"/>
              </a:ext>
            </a:extLst>
          </p:cNvPr>
          <p:cNvSpPr>
            <a:spLocks noGrp="1"/>
          </p:cNvSpPr>
          <p:nvPr>
            <p:ph idx="1"/>
          </p:nvPr>
        </p:nvSpPr>
        <p:spPr/>
        <p:txBody>
          <a:bodyPr>
            <a:normAutofit/>
          </a:bodyPr>
          <a:lstStyle/>
          <a:p>
            <a:r>
              <a:rPr lang="fr-FR" sz="2400" dirty="0"/>
              <a:t>a) communication system, information distribution.</a:t>
            </a:r>
          </a:p>
          <a:p>
            <a:r>
              <a:rPr lang="en-US" sz="2400" dirty="0"/>
              <a:t>b) Prepare an emergency operating manual.</a:t>
            </a:r>
          </a:p>
          <a:p>
            <a:r>
              <a:rPr lang="en-US" sz="2400" dirty="0"/>
              <a:t>c) Set up safety boards and safety statistic boards.</a:t>
            </a:r>
          </a:p>
          <a:p>
            <a:r>
              <a:rPr lang="en-US" sz="2400" dirty="0"/>
              <a:t>d) System of rewarding and honoring drivers.</a:t>
            </a:r>
            <a:endParaRPr lang="th-TH" sz="2400" dirty="0"/>
          </a:p>
        </p:txBody>
      </p:sp>
    </p:spTree>
    <p:extLst>
      <p:ext uri="{BB962C8B-B14F-4D97-AF65-F5344CB8AC3E}">
        <p14:creationId xmlns:p14="http://schemas.microsoft.com/office/powerpoint/2010/main" val="2898889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2CD438FD-98B2-4393-9DBD-6A4BE0AEF2A6}"/>
              </a:ext>
            </a:extLst>
          </p:cNvPr>
          <p:cNvSpPr>
            <a:spLocks noGrp="1"/>
          </p:cNvSpPr>
          <p:nvPr>
            <p:ph type="title"/>
          </p:nvPr>
        </p:nvSpPr>
        <p:spPr/>
        <p:txBody>
          <a:bodyPr/>
          <a:lstStyle/>
          <a:p>
            <a:r>
              <a:rPr lang="en-US" dirty="0"/>
              <a:t>Communication</a:t>
            </a:r>
            <a:endParaRPr lang="th-TH" dirty="0"/>
          </a:p>
        </p:txBody>
      </p:sp>
      <p:sp>
        <p:nvSpPr>
          <p:cNvPr id="3" name="ตัวแทนเนื้อหา 2">
            <a:extLst>
              <a:ext uri="{FF2B5EF4-FFF2-40B4-BE49-F238E27FC236}">
                <a16:creationId xmlns:a16="http://schemas.microsoft.com/office/drawing/2014/main" id="{C0F36868-2480-4E6B-A777-97FBE3283E75}"/>
              </a:ext>
            </a:extLst>
          </p:cNvPr>
          <p:cNvSpPr>
            <a:spLocks noGrp="1"/>
          </p:cNvSpPr>
          <p:nvPr>
            <p:ph idx="1"/>
          </p:nvPr>
        </p:nvSpPr>
        <p:spPr/>
        <p:txBody>
          <a:bodyPr>
            <a:normAutofit/>
          </a:bodyPr>
          <a:lstStyle/>
          <a:p>
            <a:pPr marL="109728" indent="0">
              <a:buNone/>
            </a:pPr>
            <a:r>
              <a:rPr lang="en-US" dirty="0"/>
              <a:t>Communication of road safety information within the company</a:t>
            </a:r>
            <a:endParaRPr lang="th-TH" dirty="0"/>
          </a:p>
          <a:p>
            <a:pPr marL="624078" indent="-514350">
              <a:buFont typeface="+mj-lt"/>
              <a:buAutoNum type="alphaUcPeriod"/>
            </a:pPr>
            <a:r>
              <a:rPr lang="en-US" sz="2000" dirty="0"/>
              <a:t>Road safety information that should be communicated within the company</a:t>
            </a:r>
          </a:p>
          <a:p>
            <a:pPr marL="624078" indent="-514350">
              <a:buFont typeface="+mj-lt"/>
              <a:buAutoNum type="alphaUcPeriod"/>
            </a:pPr>
            <a:r>
              <a:rPr lang="en-US" sz="2000" dirty="0"/>
              <a:t>Internal communication methods may take many forms as appropriate.</a:t>
            </a:r>
          </a:p>
          <a:p>
            <a:pPr marL="624078" indent="-514350">
              <a:buFont typeface="+mj-lt"/>
              <a:buAutoNum type="alphaUcPeriod"/>
            </a:pPr>
            <a:r>
              <a:rPr lang="en-US" sz="2000" dirty="0"/>
              <a:t>Road safety officers determine plans or directions for communicating road safety information and assign road safety officers or their delegates to implement them.</a:t>
            </a:r>
          </a:p>
          <a:p>
            <a:pPr marL="624078" indent="-514350">
              <a:buFont typeface="+mj-lt"/>
              <a:buAutoNum type="alphaUcPeriod"/>
            </a:pPr>
            <a:r>
              <a:rPr lang="en-US" sz="2000" dirty="0"/>
              <a:t>Consider selecting road safety information and implementing communication channels Appropriate communication with target employees</a:t>
            </a:r>
            <a:endParaRPr lang="th-TH" sz="2000" dirty="0"/>
          </a:p>
        </p:txBody>
      </p:sp>
    </p:spTree>
    <p:extLst>
      <p:ext uri="{BB962C8B-B14F-4D97-AF65-F5344CB8AC3E}">
        <p14:creationId xmlns:p14="http://schemas.microsoft.com/office/powerpoint/2010/main" val="680019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6946FCD9-21F6-4450-A972-F15592A5918F}"/>
              </a:ext>
            </a:extLst>
          </p:cNvPr>
          <p:cNvSpPr>
            <a:spLocks noGrp="1"/>
          </p:cNvSpPr>
          <p:nvPr>
            <p:ph type="title"/>
          </p:nvPr>
        </p:nvSpPr>
        <p:spPr/>
        <p:txBody>
          <a:bodyPr>
            <a:normAutofit fontScale="90000"/>
          </a:bodyPr>
          <a:lstStyle/>
          <a:p>
            <a:r>
              <a:rPr lang="en-US" dirty="0"/>
              <a:t>Communication of road safety information outside the company.</a:t>
            </a:r>
            <a:endParaRPr lang="th-TH" dirty="0"/>
          </a:p>
        </p:txBody>
      </p:sp>
      <p:sp>
        <p:nvSpPr>
          <p:cNvPr id="3" name="ตัวแทนเนื้อหา 2">
            <a:extLst>
              <a:ext uri="{FF2B5EF4-FFF2-40B4-BE49-F238E27FC236}">
                <a16:creationId xmlns:a16="http://schemas.microsoft.com/office/drawing/2014/main" id="{CA7FF827-51D2-49E4-9A28-45C38E6C0A90}"/>
              </a:ext>
            </a:extLst>
          </p:cNvPr>
          <p:cNvSpPr>
            <a:spLocks noGrp="1"/>
          </p:cNvSpPr>
          <p:nvPr>
            <p:ph idx="1"/>
          </p:nvPr>
        </p:nvSpPr>
        <p:spPr/>
        <p:txBody>
          <a:bodyPr>
            <a:normAutofit/>
          </a:bodyPr>
          <a:lstStyle/>
          <a:p>
            <a:r>
              <a:rPr lang="en-US" sz="2000" dirty="0"/>
              <a:t>a) Road safety information that should be communicated outside the Company.</a:t>
            </a:r>
          </a:p>
          <a:p>
            <a:r>
              <a:rPr lang="en-US" sz="2000" dirty="0"/>
              <a:t>b) Methods of external communication may cause can be done in many forms as appropriate.</a:t>
            </a:r>
          </a:p>
          <a:p>
            <a:r>
              <a:rPr lang="en-US" sz="2000" dirty="0"/>
              <a:t>c) Road safety grievances have guidelines for implementation.</a:t>
            </a:r>
            <a:endParaRPr lang="th-TH" sz="2000" dirty="0"/>
          </a:p>
        </p:txBody>
      </p:sp>
    </p:spTree>
    <p:extLst>
      <p:ext uri="{BB962C8B-B14F-4D97-AF65-F5344CB8AC3E}">
        <p14:creationId xmlns:p14="http://schemas.microsoft.com/office/powerpoint/2010/main" val="2441711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7D0A0C8A-8C00-44E8-9AD7-634FD868ADC0}"/>
              </a:ext>
            </a:extLst>
          </p:cNvPr>
          <p:cNvSpPr>
            <a:spLocks noGrp="1"/>
          </p:cNvSpPr>
          <p:nvPr>
            <p:ph type="title"/>
          </p:nvPr>
        </p:nvSpPr>
        <p:spPr>
          <a:xfrm>
            <a:off x="28781" y="476672"/>
            <a:ext cx="8229600" cy="1066800"/>
          </a:xfrm>
        </p:spPr>
        <p:txBody>
          <a:bodyPr/>
          <a:lstStyle/>
          <a:p>
            <a:r>
              <a:rPr lang="en-US" dirty="0"/>
              <a:t>Communication system</a:t>
            </a:r>
            <a:endParaRPr lang="th-TH" dirty="0"/>
          </a:p>
        </p:txBody>
      </p:sp>
      <p:sp>
        <p:nvSpPr>
          <p:cNvPr id="3" name="ตัวแทนเนื้อหา 2">
            <a:extLst>
              <a:ext uri="{FF2B5EF4-FFF2-40B4-BE49-F238E27FC236}">
                <a16:creationId xmlns:a16="http://schemas.microsoft.com/office/drawing/2014/main" id="{1A98C05D-DF86-4CCC-A7E1-C15C777CABAB}"/>
              </a:ext>
            </a:extLst>
          </p:cNvPr>
          <p:cNvSpPr>
            <a:spLocks noGrp="1"/>
          </p:cNvSpPr>
          <p:nvPr>
            <p:ph idx="1"/>
          </p:nvPr>
        </p:nvSpPr>
        <p:spPr>
          <a:xfrm>
            <a:off x="107504" y="1381994"/>
            <a:ext cx="8712968" cy="5472608"/>
          </a:xfrm>
        </p:spPr>
        <p:txBody>
          <a:bodyPr>
            <a:normAutofit lnSpcReduction="10000"/>
          </a:bodyPr>
          <a:lstStyle/>
          <a:p>
            <a:pPr marL="109728" indent="0">
              <a:buNone/>
            </a:pPr>
            <a:r>
              <a:rPr lang="en-US" dirty="0"/>
              <a:t>Security communications can take the forms listed below. </a:t>
            </a:r>
          </a:p>
          <a:p>
            <a:r>
              <a:rPr lang="en-US" sz="2400" dirty="0"/>
              <a:t>- Use the document system to distribute information.</a:t>
            </a:r>
            <a:r>
              <a:rPr lang="th-TH" sz="2400" dirty="0"/>
              <a:t> </a:t>
            </a:r>
          </a:p>
          <a:p>
            <a:r>
              <a:rPr lang="en-US" sz="2400" dirty="0"/>
              <a:t>- Statement of policies and job titles</a:t>
            </a:r>
            <a:r>
              <a:rPr lang="th-TH" sz="2400" dirty="0"/>
              <a:t> </a:t>
            </a:r>
          </a:p>
          <a:p>
            <a:r>
              <a:rPr lang="en-US" sz="2400" dirty="0"/>
              <a:t>- Abridged documents and brochures</a:t>
            </a:r>
            <a:endParaRPr lang="th-TH" sz="2400" dirty="0"/>
          </a:p>
          <a:p>
            <a:r>
              <a:rPr lang="en-US" sz="2400" dirty="0"/>
              <a:t>- Executive statement</a:t>
            </a:r>
          </a:p>
          <a:p>
            <a:r>
              <a:rPr lang="en-US" sz="2400" dirty="0"/>
              <a:t>- Meeting Minutes</a:t>
            </a:r>
          </a:p>
          <a:p>
            <a:r>
              <a:rPr lang="en-US" sz="2400" dirty="0"/>
              <a:t>- News and updates on safety</a:t>
            </a:r>
            <a:r>
              <a:rPr lang="th-TH" sz="2400" dirty="0"/>
              <a:t> </a:t>
            </a:r>
          </a:p>
          <a:p>
            <a:r>
              <a:rPr lang="en-US" sz="2400" dirty="0"/>
              <a:t>- Weekly safety brochures</a:t>
            </a:r>
            <a:r>
              <a:rPr lang="th-TH" sz="2400" dirty="0"/>
              <a:t> </a:t>
            </a:r>
          </a:p>
          <a:p>
            <a:r>
              <a:rPr lang="en-US" sz="2400" dirty="0"/>
              <a:t>- Statistical work data</a:t>
            </a:r>
            <a:r>
              <a:rPr lang="th-TH" sz="2400" dirty="0"/>
              <a:t> </a:t>
            </a:r>
          </a:p>
          <a:p>
            <a:r>
              <a:rPr lang="en-US" sz="2400" dirty="0"/>
              <a:t>- Inspection and check report</a:t>
            </a:r>
            <a:r>
              <a:rPr lang="th-TH" sz="2400" dirty="0"/>
              <a:t> </a:t>
            </a:r>
          </a:p>
          <a:p>
            <a:r>
              <a:rPr lang="en-US" sz="2400" dirty="0"/>
              <a:t>- List of road accident investigations </a:t>
            </a:r>
          </a:p>
          <a:p>
            <a:r>
              <a:rPr lang="en-US" sz="2400" dirty="0"/>
              <a:t>- Report on the progress of the road safety action plan</a:t>
            </a:r>
          </a:p>
          <a:p>
            <a:r>
              <a:rPr lang="en-US" sz="2400" dirty="0"/>
              <a:t>- Guide</a:t>
            </a:r>
            <a:endParaRPr lang="th-TH" sz="2400" dirty="0"/>
          </a:p>
        </p:txBody>
      </p:sp>
    </p:spTree>
    <p:extLst>
      <p:ext uri="{BB962C8B-B14F-4D97-AF65-F5344CB8AC3E}">
        <p14:creationId xmlns:p14="http://schemas.microsoft.com/office/powerpoint/2010/main" val="3012253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BE936771-CBDC-4EC4-8C13-EA76F562D453}"/>
              </a:ext>
            </a:extLst>
          </p:cNvPr>
          <p:cNvSpPr>
            <a:spLocks noGrp="1"/>
          </p:cNvSpPr>
          <p:nvPr>
            <p:ph type="title"/>
          </p:nvPr>
        </p:nvSpPr>
        <p:spPr>
          <a:xfrm>
            <a:off x="457200" y="332656"/>
            <a:ext cx="8229600" cy="1066800"/>
          </a:xfrm>
        </p:spPr>
        <p:txBody>
          <a:bodyPr/>
          <a:lstStyle/>
          <a:p>
            <a:r>
              <a:rPr lang="en-US" dirty="0"/>
              <a:t>Meeting</a:t>
            </a:r>
            <a:endParaRPr lang="th-TH" dirty="0"/>
          </a:p>
        </p:txBody>
      </p:sp>
      <p:sp>
        <p:nvSpPr>
          <p:cNvPr id="3" name="ตัวแทนเนื้อหา 2">
            <a:extLst>
              <a:ext uri="{FF2B5EF4-FFF2-40B4-BE49-F238E27FC236}">
                <a16:creationId xmlns:a16="http://schemas.microsoft.com/office/drawing/2014/main" id="{92069091-40FA-41B5-98FB-4EF46ABC1B60}"/>
              </a:ext>
            </a:extLst>
          </p:cNvPr>
          <p:cNvSpPr>
            <a:spLocks noGrp="1"/>
          </p:cNvSpPr>
          <p:nvPr>
            <p:ph idx="1"/>
          </p:nvPr>
        </p:nvSpPr>
        <p:spPr>
          <a:xfrm>
            <a:off x="457200" y="1268760"/>
            <a:ext cx="8229600" cy="5305776"/>
          </a:xfrm>
        </p:spPr>
        <p:txBody>
          <a:bodyPr>
            <a:normAutofit/>
          </a:bodyPr>
          <a:lstStyle/>
          <a:p>
            <a:r>
              <a:rPr lang="en-US" sz="2000" dirty="0"/>
              <a:t>- High-level meeting between transport business and government sector</a:t>
            </a:r>
          </a:p>
          <a:p>
            <a:r>
              <a:rPr lang="en-US" sz="2000" dirty="0"/>
              <a:t>- HSE Board Meeting and Land Transport Safety Board Meeting </a:t>
            </a:r>
          </a:p>
          <a:p>
            <a:r>
              <a:rPr lang="en-US" sz="2000" dirty="0"/>
              <a:t>- Other meetings</a:t>
            </a:r>
          </a:p>
          <a:p>
            <a:r>
              <a:rPr lang="en-US" sz="2000" dirty="0"/>
              <a:t>- Transportation business meeting</a:t>
            </a:r>
            <a:r>
              <a:rPr lang="th-TH" sz="2000" dirty="0"/>
              <a:t> </a:t>
            </a:r>
          </a:p>
          <a:p>
            <a:r>
              <a:rPr lang="en-US" sz="2000" dirty="0"/>
              <a:t>- Subcontractor</a:t>
            </a:r>
            <a:r>
              <a:rPr lang="th-TH" sz="2000" dirty="0"/>
              <a:t> </a:t>
            </a:r>
          </a:p>
          <a:p>
            <a:r>
              <a:rPr lang="en-US" sz="2000" dirty="0"/>
              <a:t>- Driver safety official meeting</a:t>
            </a:r>
            <a:r>
              <a:rPr lang="th-TH" sz="2000" dirty="0"/>
              <a:t> </a:t>
            </a:r>
          </a:p>
          <a:p>
            <a:r>
              <a:rPr lang="en-US" sz="2000" dirty="0"/>
              <a:t>- Quality group building meetings and staff meetings with similar abilities</a:t>
            </a:r>
            <a:r>
              <a:rPr lang="th-TH" sz="2000" dirty="0"/>
              <a:t> </a:t>
            </a:r>
          </a:p>
          <a:p>
            <a:r>
              <a:rPr lang="en-US" sz="2000" dirty="0"/>
              <a:t>- general considerations (unofficial)</a:t>
            </a:r>
          </a:p>
          <a:p>
            <a:r>
              <a:rPr lang="en-US" sz="2000" dirty="0"/>
              <a:t>- Industrial Committee Meeting</a:t>
            </a:r>
          </a:p>
          <a:p>
            <a:r>
              <a:rPr lang="en-US" sz="2000" dirty="0"/>
              <a:t>- Transport business meeting, media</a:t>
            </a:r>
            <a:endParaRPr lang="th-TH" sz="2000" dirty="0"/>
          </a:p>
        </p:txBody>
      </p:sp>
    </p:spTree>
    <p:extLst>
      <p:ext uri="{BB962C8B-B14F-4D97-AF65-F5344CB8AC3E}">
        <p14:creationId xmlns:p14="http://schemas.microsoft.com/office/powerpoint/2010/main" val="24110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00763E68-1957-493B-872E-3703281704A0}"/>
              </a:ext>
            </a:extLst>
          </p:cNvPr>
          <p:cNvSpPr>
            <a:spLocks noGrp="1"/>
          </p:cNvSpPr>
          <p:nvPr>
            <p:ph type="title"/>
          </p:nvPr>
        </p:nvSpPr>
        <p:spPr/>
        <p:txBody>
          <a:bodyPr/>
          <a:lstStyle/>
          <a:p>
            <a:r>
              <a:rPr lang="en-US" dirty="0"/>
              <a:t>Exhibit</a:t>
            </a:r>
            <a:endParaRPr lang="th-TH" dirty="0"/>
          </a:p>
        </p:txBody>
      </p:sp>
      <p:sp>
        <p:nvSpPr>
          <p:cNvPr id="3" name="ตัวแทนเนื้อหา 2">
            <a:extLst>
              <a:ext uri="{FF2B5EF4-FFF2-40B4-BE49-F238E27FC236}">
                <a16:creationId xmlns:a16="http://schemas.microsoft.com/office/drawing/2014/main" id="{9408081D-1FC2-4361-8288-C73AF1FD309C}"/>
              </a:ext>
            </a:extLst>
          </p:cNvPr>
          <p:cNvSpPr>
            <a:spLocks noGrp="1"/>
          </p:cNvSpPr>
          <p:nvPr>
            <p:ph idx="1"/>
          </p:nvPr>
        </p:nvSpPr>
        <p:spPr/>
        <p:txBody>
          <a:bodyPr/>
          <a:lstStyle/>
          <a:p>
            <a:r>
              <a:rPr lang="en-US" dirty="0"/>
              <a:t>- safety poster</a:t>
            </a:r>
            <a:r>
              <a:rPr lang="th-TH" dirty="0"/>
              <a:t> </a:t>
            </a:r>
          </a:p>
          <a:p>
            <a:r>
              <a:rPr lang="en-US" dirty="0"/>
              <a:t>- safety activity board (Show accident-free days)</a:t>
            </a:r>
            <a:r>
              <a:rPr lang="th-TH" dirty="0"/>
              <a:t> </a:t>
            </a:r>
          </a:p>
          <a:p>
            <a:r>
              <a:rPr lang="en-US" dirty="0"/>
              <a:t>- Driver's board showing dangerous spots Accident details (main cause/ picture)</a:t>
            </a:r>
            <a:r>
              <a:rPr lang="th-TH" dirty="0"/>
              <a:t> </a:t>
            </a:r>
          </a:p>
        </p:txBody>
      </p:sp>
    </p:spTree>
    <p:extLst>
      <p:ext uri="{BB962C8B-B14F-4D97-AF65-F5344CB8AC3E}">
        <p14:creationId xmlns:p14="http://schemas.microsoft.com/office/powerpoint/2010/main" val="3078913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E06789D1-A147-441D-805D-D1D910463232}"/>
              </a:ext>
            </a:extLst>
          </p:cNvPr>
          <p:cNvSpPr>
            <a:spLocks noGrp="1"/>
          </p:cNvSpPr>
          <p:nvPr>
            <p:ph type="title"/>
          </p:nvPr>
        </p:nvSpPr>
        <p:spPr/>
        <p:txBody>
          <a:bodyPr/>
          <a:lstStyle/>
          <a:p>
            <a:r>
              <a:rPr lang="en-US" dirty="0"/>
              <a:t>Video and tape</a:t>
            </a:r>
            <a:endParaRPr lang="th-TH" dirty="0"/>
          </a:p>
        </p:txBody>
      </p:sp>
      <p:sp>
        <p:nvSpPr>
          <p:cNvPr id="3" name="ตัวแทนเนื้อหา 2">
            <a:extLst>
              <a:ext uri="{FF2B5EF4-FFF2-40B4-BE49-F238E27FC236}">
                <a16:creationId xmlns:a16="http://schemas.microsoft.com/office/drawing/2014/main" id="{F13951DF-AB56-4BD8-B266-3C7BE7B6A52C}"/>
              </a:ext>
            </a:extLst>
          </p:cNvPr>
          <p:cNvSpPr>
            <a:spLocks noGrp="1"/>
          </p:cNvSpPr>
          <p:nvPr>
            <p:ph idx="1"/>
          </p:nvPr>
        </p:nvSpPr>
        <p:spPr/>
        <p:txBody>
          <a:bodyPr>
            <a:normAutofit/>
          </a:bodyPr>
          <a:lstStyle/>
          <a:p>
            <a:r>
              <a:rPr lang="en-US" sz="2400" dirty="0"/>
              <a:t>- Road safety publicity video</a:t>
            </a:r>
            <a:r>
              <a:rPr lang="th-TH" sz="2400" dirty="0"/>
              <a:t> </a:t>
            </a:r>
          </a:p>
          <a:p>
            <a:r>
              <a:rPr lang="en-US" sz="2400" dirty="0"/>
              <a:t>- TV and video on consciousness structures (private and government owned)</a:t>
            </a:r>
            <a:r>
              <a:rPr lang="th-TH" sz="2400" dirty="0"/>
              <a:t> </a:t>
            </a:r>
          </a:p>
          <a:p>
            <a:r>
              <a:rPr lang="en-US" sz="2400" dirty="0"/>
              <a:t>- Video discussing statements from executives and transport managers on the topic “Leadership and mission that must be performed.”</a:t>
            </a:r>
            <a:r>
              <a:rPr lang="th-TH" sz="2400" dirty="0"/>
              <a:t> </a:t>
            </a:r>
          </a:p>
          <a:p>
            <a:r>
              <a:rPr lang="en-US" sz="2400" dirty="0"/>
              <a:t>- Training and awareness building videos</a:t>
            </a:r>
            <a:r>
              <a:rPr lang="th-TH" sz="2400" dirty="0"/>
              <a:t> </a:t>
            </a:r>
          </a:p>
        </p:txBody>
      </p:sp>
    </p:spTree>
    <p:extLst>
      <p:ext uri="{BB962C8B-B14F-4D97-AF65-F5344CB8AC3E}">
        <p14:creationId xmlns:p14="http://schemas.microsoft.com/office/powerpoint/2010/main" val="4285263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F964F187-180A-4568-B707-B122038B7E4B}"/>
              </a:ext>
            </a:extLst>
          </p:cNvPr>
          <p:cNvSpPr>
            <a:spLocks noGrp="1"/>
          </p:cNvSpPr>
          <p:nvPr>
            <p:ph type="title"/>
          </p:nvPr>
        </p:nvSpPr>
        <p:spPr/>
        <p:txBody>
          <a:bodyPr/>
          <a:lstStyle/>
          <a:p>
            <a:r>
              <a:rPr lang="en-US" dirty="0"/>
              <a:t>Toolbox meeting</a:t>
            </a:r>
            <a:endParaRPr lang="th-TH" dirty="0"/>
          </a:p>
        </p:txBody>
      </p:sp>
      <p:sp>
        <p:nvSpPr>
          <p:cNvPr id="3" name="ตัวแทนเนื้อหา 2">
            <a:extLst>
              <a:ext uri="{FF2B5EF4-FFF2-40B4-BE49-F238E27FC236}">
                <a16:creationId xmlns:a16="http://schemas.microsoft.com/office/drawing/2014/main" id="{1FF3A0A4-7E28-4A1E-A881-462CC4E73FE2}"/>
              </a:ext>
            </a:extLst>
          </p:cNvPr>
          <p:cNvSpPr>
            <a:spLocks noGrp="1"/>
          </p:cNvSpPr>
          <p:nvPr>
            <p:ph idx="1"/>
          </p:nvPr>
        </p:nvSpPr>
        <p:spPr/>
        <p:txBody>
          <a:bodyPr/>
          <a:lstStyle/>
          <a:p>
            <a:r>
              <a:rPr lang="en-US" dirty="0"/>
              <a:t>It takes about 5-10 minutes. Meetings can create a good way to communicate between The transport control chief meets the driver.</a:t>
            </a:r>
            <a:endParaRPr lang="th-TH" dirty="0"/>
          </a:p>
        </p:txBody>
      </p:sp>
    </p:spTree>
    <p:extLst>
      <p:ext uri="{BB962C8B-B14F-4D97-AF65-F5344CB8AC3E}">
        <p14:creationId xmlns:p14="http://schemas.microsoft.com/office/powerpoint/2010/main" val="2894580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F94CDBA2-0A18-42F3-A26A-1B3C0102114F}"/>
              </a:ext>
            </a:extLst>
          </p:cNvPr>
          <p:cNvSpPr>
            <a:spLocks noGrp="1"/>
          </p:cNvSpPr>
          <p:nvPr>
            <p:ph type="title"/>
          </p:nvPr>
        </p:nvSpPr>
        <p:spPr/>
        <p:txBody>
          <a:bodyPr/>
          <a:lstStyle/>
          <a:p>
            <a:r>
              <a:rPr lang="en-US" dirty="0"/>
              <a:t>Road safety promotion</a:t>
            </a:r>
            <a:endParaRPr lang="th-TH" dirty="0"/>
          </a:p>
        </p:txBody>
      </p:sp>
      <p:sp>
        <p:nvSpPr>
          <p:cNvPr id="3" name="ตัวแทนเนื้อหา 2">
            <a:extLst>
              <a:ext uri="{FF2B5EF4-FFF2-40B4-BE49-F238E27FC236}">
                <a16:creationId xmlns:a16="http://schemas.microsoft.com/office/drawing/2014/main" id="{0CAF9385-0429-4088-9454-7443305A9717}"/>
              </a:ext>
            </a:extLst>
          </p:cNvPr>
          <p:cNvSpPr>
            <a:spLocks noGrp="1"/>
          </p:cNvSpPr>
          <p:nvPr>
            <p:ph idx="1"/>
          </p:nvPr>
        </p:nvSpPr>
        <p:spPr/>
        <p:txBody>
          <a:bodyPr/>
          <a:lstStyle/>
          <a:p>
            <a:pPr marL="109728" indent="0">
              <a:buNone/>
            </a:pPr>
            <a:r>
              <a:rPr lang="th-TH" dirty="0"/>
              <a:t> </a:t>
            </a:r>
            <a:r>
              <a:rPr lang="en-US" dirty="0"/>
              <a:t>Road safety promotion road safety promotion</a:t>
            </a:r>
            <a:endParaRPr lang="th-TH" dirty="0"/>
          </a:p>
        </p:txBody>
      </p:sp>
    </p:spTree>
    <p:extLst>
      <p:ext uri="{BB962C8B-B14F-4D97-AF65-F5344CB8AC3E}">
        <p14:creationId xmlns:p14="http://schemas.microsoft.com/office/powerpoint/2010/main" val="535635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A0CC03-EBBD-4229-B685-73E92B916746}"/>
              </a:ext>
            </a:extLst>
          </p:cNvPr>
          <p:cNvSpPr>
            <a:spLocks noGrp="1"/>
          </p:cNvSpPr>
          <p:nvPr>
            <p:ph idx="1"/>
          </p:nvPr>
        </p:nvSpPr>
        <p:spPr>
          <a:xfrm>
            <a:off x="457200" y="1412776"/>
            <a:ext cx="8229600" cy="5161760"/>
          </a:xfrm>
        </p:spPr>
        <p:txBody>
          <a:bodyPr>
            <a:normAutofit/>
          </a:bodyPr>
          <a:lstStyle/>
          <a:p>
            <a:r>
              <a:rPr lang="en-US" dirty="0"/>
              <a:t>O</a:t>
            </a:r>
            <a:r>
              <a:rPr lang="en-US" sz="2800" dirty="0"/>
              <a:t>rganization</a:t>
            </a:r>
            <a:endParaRPr lang="th-TH" sz="2800" dirty="0"/>
          </a:p>
          <a:p>
            <a:pPr lvl="1"/>
            <a:r>
              <a:rPr lang="en-US" dirty="0"/>
              <a:t>Successfully managing land transport safety is a responsibility. Principles, which must be reflected in the structure of the organization and in the allocation of personnel.</a:t>
            </a:r>
            <a:endParaRPr lang="th-TH" dirty="0"/>
          </a:p>
          <a:p>
            <a:r>
              <a:rPr lang="en-US" sz="2800" dirty="0"/>
              <a:t>Resources </a:t>
            </a:r>
            <a:r>
              <a:rPr lang="en-US" dirty="0"/>
              <a:t>R</a:t>
            </a:r>
            <a:r>
              <a:rPr lang="en-US" sz="2800" dirty="0"/>
              <a:t>ole</a:t>
            </a:r>
            <a:r>
              <a:rPr lang="th-TH" sz="2800" dirty="0"/>
              <a:t> </a:t>
            </a:r>
            <a:r>
              <a:rPr lang="en-US" sz="2800" dirty="0"/>
              <a:t>Duties and Responsibilities</a:t>
            </a:r>
            <a:endParaRPr lang="th-TH" sz="2800" dirty="0"/>
          </a:p>
          <a:p>
            <a:pPr lvl="1"/>
            <a:r>
              <a:rPr lang="en-US" sz="2800" dirty="0"/>
              <a:t>Top management should allocate sufficient resources to operate effectively.</a:t>
            </a:r>
            <a:endParaRPr lang="th-TH" sz="2800" dirty="0"/>
          </a:p>
          <a:p>
            <a:pPr marL="411480" lvl="1" indent="0">
              <a:buNone/>
            </a:pPr>
            <a:r>
              <a:rPr lang="en-US" sz="2400" dirty="0">
                <a:solidFill>
                  <a:srgbClr val="FF0000"/>
                </a:solidFill>
              </a:rPr>
              <a:t>must be qualified It must be properly trained and its performance evaluated on an ongoing basis.</a:t>
            </a:r>
            <a:endParaRPr lang="th-TH" sz="3200" dirty="0">
              <a:solidFill>
                <a:srgbClr val="FF0000"/>
              </a:solidFill>
            </a:endParaRPr>
          </a:p>
        </p:txBody>
      </p:sp>
      <p:sp>
        <p:nvSpPr>
          <p:cNvPr id="6" name="TextBox 5">
            <a:extLst>
              <a:ext uri="{FF2B5EF4-FFF2-40B4-BE49-F238E27FC236}">
                <a16:creationId xmlns:a16="http://schemas.microsoft.com/office/drawing/2014/main" id="{BD40E8AA-3F65-41F9-97C4-BF5585F338F9}"/>
              </a:ext>
            </a:extLst>
          </p:cNvPr>
          <p:cNvSpPr txBox="1"/>
          <p:nvPr/>
        </p:nvSpPr>
        <p:spPr>
          <a:xfrm>
            <a:off x="-396552" y="764704"/>
            <a:ext cx="8892480" cy="584775"/>
          </a:xfrm>
          <a:prstGeom prst="rect">
            <a:avLst/>
          </a:prstGeom>
          <a:noFill/>
        </p:spPr>
        <p:txBody>
          <a:bodyPr wrap="square">
            <a:spAutoFit/>
          </a:bodyPr>
          <a:lstStyle/>
          <a:p>
            <a:pPr marL="0" indent="0" algn="ctr">
              <a:buNone/>
            </a:pPr>
            <a:r>
              <a:rPr lang="en-US" sz="3200" dirty="0"/>
              <a:t>road safety operations</a:t>
            </a:r>
            <a:endParaRPr lang="th-TH" sz="4400" dirty="0">
              <a:solidFill>
                <a:srgbClr val="002060"/>
              </a:solidFill>
            </a:endParaRPr>
          </a:p>
        </p:txBody>
      </p:sp>
    </p:spTree>
    <p:extLst>
      <p:ext uri="{BB962C8B-B14F-4D97-AF65-F5344CB8AC3E}">
        <p14:creationId xmlns:p14="http://schemas.microsoft.com/office/powerpoint/2010/main" val="1318560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3356992"/>
            <a:ext cx="8352928" cy="769441"/>
          </a:xfrm>
          <a:prstGeom prst="rect">
            <a:avLst/>
          </a:prstGeom>
          <a:noFill/>
        </p:spPr>
        <p:txBody>
          <a:bodyPr wrap="square" rtlCol="0">
            <a:spAutoFit/>
          </a:bodyPr>
          <a:lstStyle/>
          <a:p>
            <a:pPr algn="ctr"/>
            <a:r>
              <a:rPr lang="en-US" sz="4400" dirty="0"/>
              <a:t>END.</a:t>
            </a:r>
            <a:endParaRPr lang="th-TH" sz="4400" dirty="0"/>
          </a:p>
        </p:txBody>
      </p:sp>
    </p:spTree>
    <p:extLst>
      <p:ext uri="{BB962C8B-B14F-4D97-AF65-F5344CB8AC3E}">
        <p14:creationId xmlns:p14="http://schemas.microsoft.com/office/powerpoint/2010/main" val="3651974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90C924E6-4FB5-4A84-9DBC-5CBF5F0ABEAB}"/>
              </a:ext>
            </a:extLst>
          </p:cNvPr>
          <p:cNvSpPr>
            <a:spLocks noGrp="1"/>
          </p:cNvSpPr>
          <p:nvPr>
            <p:ph type="title"/>
          </p:nvPr>
        </p:nvSpPr>
        <p:spPr/>
        <p:txBody>
          <a:bodyPr>
            <a:normAutofit/>
          </a:bodyPr>
          <a:lstStyle/>
          <a:p>
            <a:r>
              <a:rPr lang="en-US" dirty="0"/>
              <a:t>Assignment of personnel</a:t>
            </a:r>
            <a:endParaRPr lang="th-TH" dirty="0"/>
          </a:p>
        </p:txBody>
      </p:sp>
      <p:sp>
        <p:nvSpPr>
          <p:cNvPr id="3" name="ตัวแทนเนื้อหา 2">
            <a:extLst>
              <a:ext uri="{FF2B5EF4-FFF2-40B4-BE49-F238E27FC236}">
                <a16:creationId xmlns:a16="http://schemas.microsoft.com/office/drawing/2014/main" id="{7E05AC89-1972-43D7-B10C-7922BE220D2F}"/>
              </a:ext>
            </a:extLst>
          </p:cNvPr>
          <p:cNvSpPr>
            <a:spLocks noGrp="1"/>
          </p:cNvSpPr>
          <p:nvPr>
            <p:ph idx="1"/>
          </p:nvPr>
        </p:nvSpPr>
        <p:spPr/>
        <p:txBody>
          <a:bodyPr>
            <a:normAutofit/>
          </a:bodyPr>
          <a:lstStyle/>
          <a:p>
            <a:r>
              <a:rPr lang="en-US" sz="2400" dirty="0"/>
              <a:t>The transport group will assign tasks. packing appointment Promote to personnel in accordance with their performance, attitude, knowledge and ability Appropriate experience or educational background to identify the duties and responsibilities and competencies required. Necessary Competence distributed to personnel of the transportation group after receiving assignments.</a:t>
            </a:r>
            <a:endParaRPr lang="th-TH" sz="2000" dirty="0"/>
          </a:p>
          <a:p>
            <a:endParaRPr lang="th-TH" dirty="0"/>
          </a:p>
        </p:txBody>
      </p:sp>
    </p:spTree>
    <p:extLst>
      <p:ext uri="{BB962C8B-B14F-4D97-AF65-F5344CB8AC3E}">
        <p14:creationId xmlns:p14="http://schemas.microsoft.com/office/powerpoint/2010/main" val="3694088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05C42470-8800-4048-B70C-74B08858A1AC}"/>
              </a:ext>
            </a:extLst>
          </p:cNvPr>
          <p:cNvSpPr>
            <a:spLocks noGrp="1"/>
          </p:cNvSpPr>
          <p:nvPr>
            <p:ph type="title"/>
          </p:nvPr>
        </p:nvSpPr>
        <p:spPr/>
        <p:txBody>
          <a:bodyPr>
            <a:normAutofit fontScale="90000"/>
          </a:bodyPr>
          <a:lstStyle/>
          <a:p>
            <a:r>
              <a:rPr lang="en-US" sz="4000" dirty="0">
                <a:solidFill>
                  <a:srgbClr val="FF0000"/>
                </a:solidFill>
              </a:rPr>
              <a:t>Personnel competence Road safety awareness training</a:t>
            </a:r>
            <a:r>
              <a:rPr lang="th-TH" sz="4000" dirty="0">
                <a:solidFill>
                  <a:srgbClr val="FF0000"/>
                </a:solidFill>
              </a:rPr>
              <a:t>.</a:t>
            </a:r>
            <a:endParaRPr lang="th-TH" dirty="0"/>
          </a:p>
        </p:txBody>
      </p:sp>
      <p:sp>
        <p:nvSpPr>
          <p:cNvPr id="3" name="ตัวแทนเนื้อหา 2">
            <a:extLst>
              <a:ext uri="{FF2B5EF4-FFF2-40B4-BE49-F238E27FC236}">
                <a16:creationId xmlns:a16="http://schemas.microsoft.com/office/drawing/2014/main" id="{7187B206-3872-4861-B3D4-EE5DB901F29F}"/>
              </a:ext>
            </a:extLst>
          </p:cNvPr>
          <p:cNvSpPr>
            <a:spLocks noGrp="1"/>
          </p:cNvSpPr>
          <p:nvPr>
            <p:ph idx="1"/>
          </p:nvPr>
        </p:nvSpPr>
        <p:spPr/>
        <p:txBody>
          <a:bodyPr/>
          <a:lstStyle/>
          <a:p>
            <a:r>
              <a:rPr lang="en-US" dirty="0"/>
              <a:t>roles and responsibilities</a:t>
            </a:r>
            <a:endParaRPr lang="th-TH" dirty="0"/>
          </a:p>
          <a:p>
            <a:r>
              <a:rPr lang="th-TH" dirty="0"/>
              <a:t>- </a:t>
            </a:r>
            <a:r>
              <a:rPr lang="en-US" dirty="0"/>
              <a:t>Personal ability</a:t>
            </a:r>
            <a:endParaRPr lang="th-TH" dirty="0"/>
          </a:p>
          <a:p>
            <a:r>
              <a:rPr lang="th-TH" dirty="0"/>
              <a:t>- </a:t>
            </a:r>
            <a:r>
              <a:rPr lang="en-US" dirty="0"/>
              <a:t>Knowledge and abilities developed from experience.</a:t>
            </a:r>
            <a:endParaRPr lang="th-TH" dirty="0"/>
          </a:p>
          <a:p>
            <a:r>
              <a:rPr lang="th-TH" dirty="0"/>
              <a:t>- </a:t>
            </a:r>
            <a:r>
              <a:rPr lang="en-US" dirty="0"/>
              <a:t>knowledge and competencies acquired through     training.</a:t>
            </a:r>
            <a:endParaRPr lang="th-TH" dirty="0"/>
          </a:p>
        </p:txBody>
      </p:sp>
    </p:spTree>
    <p:extLst>
      <p:ext uri="{BB962C8B-B14F-4D97-AF65-F5344CB8AC3E}">
        <p14:creationId xmlns:p14="http://schemas.microsoft.com/office/powerpoint/2010/main" val="1994234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EA86DD74-59D4-456D-BBE9-9852386E0696}"/>
              </a:ext>
            </a:extLst>
          </p:cNvPr>
          <p:cNvSpPr>
            <a:spLocks noGrp="1"/>
          </p:cNvSpPr>
          <p:nvPr>
            <p:ph type="title"/>
          </p:nvPr>
        </p:nvSpPr>
        <p:spPr/>
        <p:txBody>
          <a:bodyPr/>
          <a:lstStyle/>
          <a:p>
            <a:r>
              <a:rPr lang="en-US" dirty="0"/>
              <a:t>Training</a:t>
            </a:r>
            <a:endParaRPr lang="th-TH" dirty="0"/>
          </a:p>
        </p:txBody>
      </p:sp>
      <p:sp>
        <p:nvSpPr>
          <p:cNvPr id="3" name="ตัวแทนเนื้อหา 2">
            <a:extLst>
              <a:ext uri="{FF2B5EF4-FFF2-40B4-BE49-F238E27FC236}">
                <a16:creationId xmlns:a16="http://schemas.microsoft.com/office/drawing/2014/main" id="{CD950C98-7B5E-4BA2-93AF-C0289190CA38}"/>
              </a:ext>
            </a:extLst>
          </p:cNvPr>
          <p:cNvSpPr>
            <a:spLocks noGrp="1"/>
          </p:cNvSpPr>
          <p:nvPr>
            <p:ph idx="1"/>
          </p:nvPr>
        </p:nvSpPr>
        <p:spPr>
          <a:xfrm>
            <a:off x="457200" y="1916832"/>
            <a:ext cx="8229600" cy="4657704"/>
          </a:xfrm>
        </p:spPr>
        <p:txBody>
          <a:bodyPr>
            <a:normAutofit/>
          </a:bodyPr>
          <a:lstStyle/>
          <a:p>
            <a:r>
              <a:rPr lang="en-US" sz="2400" dirty="0"/>
              <a:t>Major flaw Occurring in the main agency may have to select a person who is more suitable than defined to work. with training Specifically, follow the steps below.</a:t>
            </a:r>
            <a:endParaRPr lang="th-TH" sz="2400" dirty="0"/>
          </a:p>
          <a:p>
            <a:pPr lvl="1"/>
            <a:r>
              <a:rPr lang="th-TH" sz="2200" dirty="0"/>
              <a:t>- </a:t>
            </a:r>
            <a:r>
              <a:rPr lang="en-US" sz="2200" dirty="0"/>
              <a:t>Definition of job title scope</a:t>
            </a:r>
            <a:endParaRPr lang="th-TH" sz="2200" dirty="0"/>
          </a:p>
          <a:p>
            <a:pPr lvl="1"/>
            <a:r>
              <a:rPr lang="th-TH" sz="2200" dirty="0"/>
              <a:t>- </a:t>
            </a:r>
            <a:r>
              <a:rPr lang="en-US" sz="2200" dirty="0"/>
              <a:t>Identify the competencies required for that job and list them. order of needs</a:t>
            </a:r>
            <a:r>
              <a:rPr lang="th-TH" sz="2200" dirty="0"/>
              <a:t> </a:t>
            </a:r>
          </a:p>
          <a:p>
            <a:pPr lvl="1"/>
            <a:r>
              <a:rPr lang="th-TH" sz="2200" dirty="0"/>
              <a:t>- </a:t>
            </a:r>
            <a:r>
              <a:rPr lang="en-US" sz="2200" dirty="0"/>
              <a:t>Assess the abilities of those who are currently capable.</a:t>
            </a:r>
            <a:endParaRPr lang="th-TH" sz="2200" dirty="0"/>
          </a:p>
          <a:p>
            <a:pPr lvl="1"/>
            <a:r>
              <a:rPr lang="th-TH" sz="2200" dirty="0"/>
              <a:t>- </a:t>
            </a:r>
            <a:r>
              <a:rPr lang="en-US" sz="2200" dirty="0"/>
              <a:t>Prepare a plan for development</a:t>
            </a:r>
            <a:endParaRPr lang="th-TH" sz="2200" dirty="0"/>
          </a:p>
          <a:p>
            <a:pPr lvl="1"/>
            <a:r>
              <a:rPr lang="th-TH" sz="2200" dirty="0"/>
              <a:t>- </a:t>
            </a:r>
            <a:r>
              <a:rPr lang="en-US" sz="2200" dirty="0"/>
              <a:t>Provide training practical training self-study as needed</a:t>
            </a:r>
            <a:endParaRPr lang="th-TH" sz="2200" dirty="0"/>
          </a:p>
          <a:p>
            <a:pPr lvl="1"/>
            <a:r>
              <a:rPr lang="th-TH" sz="2200" dirty="0"/>
              <a:t>- </a:t>
            </a:r>
            <a:r>
              <a:rPr lang="en-US" sz="2200" dirty="0"/>
              <a:t>Review work</a:t>
            </a:r>
            <a:endParaRPr lang="th-TH" sz="2200" dirty="0"/>
          </a:p>
        </p:txBody>
      </p:sp>
    </p:spTree>
    <p:extLst>
      <p:ext uri="{BB962C8B-B14F-4D97-AF65-F5344CB8AC3E}">
        <p14:creationId xmlns:p14="http://schemas.microsoft.com/office/powerpoint/2010/main" val="2851545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41F40BFF-6543-492B-B262-F36FF765742B}"/>
              </a:ext>
            </a:extLst>
          </p:cNvPr>
          <p:cNvSpPr>
            <a:spLocks noGrp="1"/>
          </p:cNvSpPr>
          <p:nvPr>
            <p:ph type="title"/>
          </p:nvPr>
        </p:nvSpPr>
        <p:spPr>
          <a:xfrm>
            <a:off x="457200" y="620688"/>
            <a:ext cx="8229600" cy="1066800"/>
          </a:xfrm>
        </p:spPr>
        <p:txBody>
          <a:bodyPr>
            <a:normAutofit fontScale="90000"/>
          </a:bodyPr>
          <a:lstStyle/>
          <a:p>
            <a:r>
              <a:rPr lang="en-US" dirty="0"/>
              <a:t>The transport manager's competency should be structured which includes:</a:t>
            </a:r>
            <a:endParaRPr lang="th-TH" dirty="0"/>
          </a:p>
        </p:txBody>
      </p:sp>
      <p:sp>
        <p:nvSpPr>
          <p:cNvPr id="3" name="ตัวแทนเนื้อหา 2">
            <a:extLst>
              <a:ext uri="{FF2B5EF4-FFF2-40B4-BE49-F238E27FC236}">
                <a16:creationId xmlns:a16="http://schemas.microsoft.com/office/drawing/2014/main" id="{8B85B4AC-2E43-4370-A488-FE6881E41112}"/>
              </a:ext>
            </a:extLst>
          </p:cNvPr>
          <p:cNvSpPr>
            <a:spLocks noGrp="1"/>
          </p:cNvSpPr>
          <p:nvPr>
            <p:ph idx="1"/>
          </p:nvPr>
        </p:nvSpPr>
        <p:spPr>
          <a:xfrm>
            <a:off x="395536" y="1772816"/>
            <a:ext cx="8229600" cy="4566814"/>
          </a:xfrm>
        </p:spPr>
        <p:txBody>
          <a:bodyPr>
            <a:normAutofit/>
          </a:bodyPr>
          <a:lstStyle/>
          <a:p>
            <a:pPr marL="109728" indent="0">
              <a:buNone/>
            </a:pPr>
            <a:r>
              <a:rPr lang="en-US" dirty="0"/>
              <a:t>The procedure for ensuring transport managers' competence should be structured, which includes:</a:t>
            </a:r>
            <a:endParaRPr lang="th-TH" dirty="0"/>
          </a:p>
          <a:p>
            <a:pPr>
              <a:buFontTx/>
              <a:buChar char="-"/>
            </a:pPr>
            <a:r>
              <a:rPr lang="en-US" sz="2400" dirty="0"/>
              <a:t>Road transport management</a:t>
            </a:r>
          </a:p>
          <a:p>
            <a:pPr>
              <a:buFontTx/>
              <a:buChar char="-"/>
            </a:pPr>
            <a:r>
              <a:rPr lang="en-US" sz="2400" dirty="0"/>
              <a:t>Health management road safety and security</a:t>
            </a:r>
          </a:p>
          <a:p>
            <a:pPr>
              <a:buFontTx/>
              <a:buChar char="-"/>
            </a:pPr>
            <a:r>
              <a:rPr lang="en-US" sz="2400" dirty="0"/>
              <a:t>Customer service Receiving orders and scheduling work</a:t>
            </a:r>
            <a:r>
              <a:rPr lang="th-TH" sz="2400" dirty="0"/>
              <a:t> </a:t>
            </a:r>
          </a:p>
          <a:p>
            <a:pPr>
              <a:buFontTx/>
              <a:buChar char="-"/>
            </a:pPr>
            <a:r>
              <a:rPr lang="en-US" sz="2400" dirty="0"/>
              <a:t>Managing and controlling products or goods</a:t>
            </a:r>
          </a:p>
          <a:p>
            <a:pPr>
              <a:buFontTx/>
              <a:buChar char="-"/>
            </a:pPr>
            <a:r>
              <a:rPr lang="en-US" sz="2400" dirty="0"/>
              <a:t>Management of partners and subcontractors</a:t>
            </a:r>
          </a:p>
          <a:p>
            <a:pPr>
              <a:buFontTx/>
              <a:buChar char="-"/>
            </a:pPr>
            <a:r>
              <a:rPr lang="en-US" sz="2400" dirty="0"/>
              <a:t>Land transportation planning</a:t>
            </a:r>
          </a:p>
          <a:p>
            <a:pPr>
              <a:buFontTx/>
              <a:buChar char="-"/>
            </a:pPr>
            <a:r>
              <a:rPr lang="en-US" sz="2400" dirty="0"/>
              <a:t>Domestic transportation and exchange planning</a:t>
            </a:r>
            <a:endParaRPr lang="th-TH" sz="2400" dirty="0"/>
          </a:p>
        </p:txBody>
      </p:sp>
    </p:spTree>
    <p:extLst>
      <p:ext uri="{BB962C8B-B14F-4D97-AF65-F5344CB8AC3E}">
        <p14:creationId xmlns:p14="http://schemas.microsoft.com/office/powerpoint/2010/main" val="2309176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2617F8B2-6D3B-4D3C-BF7B-FC7DFB7DA6D5}"/>
              </a:ext>
            </a:extLst>
          </p:cNvPr>
          <p:cNvSpPr>
            <a:spLocks noGrp="1"/>
          </p:cNvSpPr>
          <p:nvPr>
            <p:ph type="title"/>
          </p:nvPr>
        </p:nvSpPr>
        <p:spPr/>
        <p:txBody>
          <a:bodyPr>
            <a:normAutofit fontScale="90000"/>
          </a:bodyPr>
          <a:lstStyle/>
          <a:p>
            <a:r>
              <a:rPr lang="en-US" dirty="0"/>
              <a:t>The competence of the driver should be structured which consists of</a:t>
            </a:r>
            <a:endParaRPr lang="th-TH" dirty="0"/>
          </a:p>
        </p:txBody>
      </p:sp>
      <p:sp>
        <p:nvSpPr>
          <p:cNvPr id="3" name="ตัวแทนเนื้อหา 2">
            <a:extLst>
              <a:ext uri="{FF2B5EF4-FFF2-40B4-BE49-F238E27FC236}">
                <a16:creationId xmlns:a16="http://schemas.microsoft.com/office/drawing/2014/main" id="{60FA091B-86F6-4AA0-B19C-2ECB953BE9AC}"/>
              </a:ext>
            </a:extLst>
          </p:cNvPr>
          <p:cNvSpPr>
            <a:spLocks noGrp="1"/>
          </p:cNvSpPr>
          <p:nvPr>
            <p:ph idx="1"/>
          </p:nvPr>
        </p:nvSpPr>
        <p:spPr/>
        <p:txBody>
          <a:bodyPr>
            <a:normAutofit/>
          </a:bodyPr>
          <a:lstStyle/>
          <a:p>
            <a:r>
              <a:rPr lang="en-US" sz="2400" dirty="0"/>
              <a:t>Driving skills appropriate to the type of vehicle.</a:t>
            </a:r>
          </a:p>
          <a:p>
            <a:r>
              <a:rPr lang="en-US" sz="2400" dirty="0"/>
              <a:t>Knowledge of defensive driving 32</a:t>
            </a:r>
          </a:p>
          <a:p>
            <a:r>
              <a:rPr lang="en-US" sz="2400" dirty="0"/>
              <a:t>Knowledge and understanding of laws/regulations related to road safety such as the Highway Code.</a:t>
            </a:r>
          </a:p>
          <a:p>
            <a:r>
              <a:rPr lang="en-US" sz="2400" dirty="0"/>
              <a:t>emergency response (including fire fighting)</a:t>
            </a:r>
          </a:p>
          <a:p>
            <a:r>
              <a:rPr lang="en-US" sz="2400" dirty="0"/>
              <a:t>general work and vehicle mechanics</a:t>
            </a:r>
          </a:p>
          <a:p>
            <a:r>
              <a:rPr lang="en-US" sz="2400" dirty="0"/>
              <a:t>vehicle inspection</a:t>
            </a:r>
            <a:endParaRPr lang="th-TH" sz="2400" dirty="0"/>
          </a:p>
          <a:p>
            <a:r>
              <a:rPr lang="en-US" sz="2400" dirty="0"/>
              <a:t>first aid</a:t>
            </a:r>
          </a:p>
          <a:p>
            <a:r>
              <a:rPr lang="en-US" sz="2400" dirty="0"/>
              <a:t>product knowledge</a:t>
            </a:r>
            <a:endParaRPr lang="th-TH" sz="2400" dirty="0"/>
          </a:p>
        </p:txBody>
      </p:sp>
    </p:spTree>
    <p:extLst>
      <p:ext uri="{BB962C8B-B14F-4D97-AF65-F5344CB8AC3E}">
        <p14:creationId xmlns:p14="http://schemas.microsoft.com/office/powerpoint/2010/main" val="222780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5C1B29B2-60D0-4455-9FF1-601C6CD0F7E7}"/>
              </a:ext>
            </a:extLst>
          </p:cNvPr>
          <p:cNvSpPr>
            <a:spLocks noGrp="1"/>
          </p:cNvSpPr>
          <p:nvPr>
            <p:ph type="title"/>
          </p:nvPr>
        </p:nvSpPr>
        <p:spPr>
          <a:xfrm>
            <a:off x="179512" y="1143000"/>
            <a:ext cx="8784976" cy="1066800"/>
          </a:xfrm>
        </p:spPr>
        <p:txBody>
          <a:bodyPr>
            <a:normAutofit fontScale="90000"/>
          </a:bodyPr>
          <a:lstStyle/>
          <a:p>
            <a:r>
              <a:rPr lang="en-US" dirty="0"/>
              <a:t>Competencies of Transport Controller/Chief Driver</a:t>
            </a:r>
            <a:endParaRPr lang="th-TH" dirty="0"/>
          </a:p>
        </p:txBody>
      </p:sp>
      <p:sp>
        <p:nvSpPr>
          <p:cNvPr id="3" name="ตัวแทนเนื้อหา 2">
            <a:extLst>
              <a:ext uri="{FF2B5EF4-FFF2-40B4-BE49-F238E27FC236}">
                <a16:creationId xmlns:a16="http://schemas.microsoft.com/office/drawing/2014/main" id="{300D8FA9-EA63-4739-9FFD-FAAB19D59714}"/>
              </a:ext>
            </a:extLst>
          </p:cNvPr>
          <p:cNvSpPr>
            <a:spLocks noGrp="1"/>
          </p:cNvSpPr>
          <p:nvPr>
            <p:ph idx="1"/>
          </p:nvPr>
        </p:nvSpPr>
        <p:spPr/>
        <p:txBody>
          <a:bodyPr/>
          <a:lstStyle/>
          <a:p>
            <a:r>
              <a:rPr lang="en-US" dirty="0"/>
              <a:t>Proficiency in Presentation and Training - Proficiency in driving active vehicles.</a:t>
            </a:r>
          </a:p>
          <a:p>
            <a:r>
              <a:rPr lang="en-US" dirty="0"/>
              <a:t>Knowledge of transport routes</a:t>
            </a:r>
          </a:p>
          <a:p>
            <a:r>
              <a:rPr lang="en-US" dirty="0"/>
              <a:t>Knowledge of safety management system in land transport</a:t>
            </a:r>
            <a:endParaRPr lang="th-TH" dirty="0"/>
          </a:p>
        </p:txBody>
      </p:sp>
    </p:spTree>
    <p:extLst>
      <p:ext uri="{BB962C8B-B14F-4D97-AF65-F5344CB8AC3E}">
        <p14:creationId xmlns:p14="http://schemas.microsoft.com/office/powerpoint/2010/main" val="4136147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228AF766-4170-4FC9-8D07-408A497911AF}"/>
              </a:ext>
            </a:extLst>
          </p:cNvPr>
          <p:cNvSpPr>
            <a:spLocks noGrp="1"/>
          </p:cNvSpPr>
          <p:nvPr>
            <p:ph type="title"/>
          </p:nvPr>
        </p:nvSpPr>
        <p:spPr/>
        <p:txBody>
          <a:bodyPr>
            <a:normAutofit fontScale="90000"/>
          </a:bodyPr>
          <a:lstStyle/>
          <a:p>
            <a:r>
              <a:rPr lang="en-US" dirty="0"/>
              <a:t>Documented details of the work done.</a:t>
            </a:r>
            <a:endParaRPr lang="th-TH" dirty="0"/>
          </a:p>
        </p:txBody>
      </p:sp>
      <p:sp>
        <p:nvSpPr>
          <p:cNvPr id="3" name="ตัวแทนเนื้อหา 2">
            <a:extLst>
              <a:ext uri="{FF2B5EF4-FFF2-40B4-BE49-F238E27FC236}">
                <a16:creationId xmlns:a16="http://schemas.microsoft.com/office/drawing/2014/main" id="{E2E641CC-74B8-486B-A1A0-29493347F434}"/>
              </a:ext>
            </a:extLst>
          </p:cNvPr>
          <p:cNvSpPr>
            <a:spLocks noGrp="1"/>
          </p:cNvSpPr>
          <p:nvPr>
            <p:ph idx="1"/>
          </p:nvPr>
        </p:nvSpPr>
        <p:spPr/>
        <p:txBody>
          <a:bodyPr>
            <a:normAutofit lnSpcReduction="10000"/>
          </a:bodyPr>
          <a:lstStyle/>
          <a:p>
            <a:r>
              <a:rPr lang="en-US" sz="2200" dirty="0"/>
              <a:t>Fleet Critical Hierarchy (Fleet Management Fleet Management System)</a:t>
            </a:r>
          </a:p>
          <a:p>
            <a:r>
              <a:rPr lang="en-US" sz="2200" dirty="0"/>
              <a:t>Basic Duties of Each Position - Minimum criteria/qualifications required for each position.</a:t>
            </a:r>
            <a:r>
              <a:rPr lang="th-TH" sz="2200" dirty="0"/>
              <a:t> </a:t>
            </a:r>
          </a:p>
          <a:p>
            <a:r>
              <a:rPr lang="en-US" sz="2200" dirty="0"/>
              <a:t>Organizational structure</a:t>
            </a:r>
          </a:p>
          <a:p>
            <a:r>
              <a:rPr lang="en-US" sz="2200" dirty="0"/>
              <a:t>important responsibility</a:t>
            </a:r>
          </a:p>
          <a:p>
            <a:r>
              <a:rPr lang="en-US" sz="2200" dirty="0"/>
              <a:t>Characteristics and scope of the position</a:t>
            </a:r>
          </a:p>
          <a:p>
            <a:endParaRPr lang="th-TH" dirty="0"/>
          </a:p>
          <a:p>
            <a:pPr marL="109728" indent="0">
              <a:buNone/>
            </a:pPr>
            <a:r>
              <a:rPr lang="en-US" sz="2200" dirty="0"/>
              <a:t>As the function of transportation management is to prioritize FLEET, FLEET-specific requirements should be drawn up and compared to the existing skills of the officer and/or the FLEET. Applicants with what necessary to meet the requirements</a:t>
            </a:r>
            <a:endParaRPr lang="th-TH" sz="2200" dirty="0"/>
          </a:p>
        </p:txBody>
      </p:sp>
    </p:spTree>
    <p:extLst>
      <p:ext uri="{BB962C8B-B14F-4D97-AF65-F5344CB8AC3E}">
        <p14:creationId xmlns:p14="http://schemas.microsoft.com/office/powerpoint/2010/main" val="3992396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333</TotalTime>
  <Words>923</Words>
  <Application>Microsoft Office PowerPoint</Application>
  <PresentationFormat>On-screen Show (4:3)</PresentationFormat>
  <Paragraphs>113</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Georgia</vt:lpstr>
      <vt:lpstr>Trebuchet MS</vt:lpstr>
      <vt:lpstr>Wingdings 2</vt:lpstr>
      <vt:lpstr>Urban</vt:lpstr>
      <vt:lpstr>TOM 2204 Road Safety Administration</vt:lpstr>
      <vt:lpstr>PowerPoint Presentation</vt:lpstr>
      <vt:lpstr>Assignment of personnel</vt:lpstr>
      <vt:lpstr>Personnel competence Road safety awareness training.</vt:lpstr>
      <vt:lpstr>Training</vt:lpstr>
      <vt:lpstr>The transport manager's competency should be structured which includes:</vt:lpstr>
      <vt:lpstr>The competence of the driver should be structured which consists of</vt:lpstr>
      <vt:lpstr>Competencies of Transport Controller/Chief Driver</vt:lpstr>
      <vt:lpstr>Documented details of the work done.</vt:lpstr>
      <vt:lpstr>Awareness and training</vt:lpstr>
      <vt:lpstr>Safety awareness system</vt:lpstr>
      <vt:lpstr>Communication</vt:lpstr>
      <vt:lpstr>Communication of road safety information outside the company.</vt:lpstr>
      <vt:lpstr>Communication system</vt:lpstr>
      <vt:lpstr>Meeting</vt:lpstr>
      <vt:lpstr>Exhibit</vt:lpstr>
      <vt:lpstr>Video and tape</vt:lpstr>
      <vt:lpstr>Toolbox meeting</vt:lpstr>
      <vt:lpstr>Road safety promotion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TOM 2204  การบริหารความปลอดภัยทางถนน</dc:title>
  <dc:creator>cls1208</dc:creator>
  <cp:lastModifiedBy>ASUS TUF F15</cp:lastModifiedBy>
  <cp:revision>14</cp:revision>
  <dcterms:created xsi:type="dcterms:W3CDTF">2020-12-22T04:16:28Z</dcterms:created>
  <dcterms:modified xsi:type="dcterms:W3CDTF">2023-04-09T02:27:00Z</dcterms:modified>
</cp:coreProperties>
</file>