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91" r:id="rId3"/>
    <p:sldId id="263" r:id="rId4"/>
    <p:sldId id="309" r:id="rId5"/>
    <p:sldId id="310" r:id="rId6"/>
    <p:sldId id="311" r:id="rId7"/>
    <p:sldId id="312" r:id="rId8"/>
    <p:sldId id="314" r:id="rId9"/>
    <p:sldId id="315" r:id="rId10"/>
    <p:sldId id="316"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283" r:id="rId3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5446CE3C-F2B2-4DF8-BCE3-31C88C36644E}" type="datetimeFigureOut">
              <a:rPr lang="th-TH" smtClean="0"/>
              <a:t>03/04/66</a:t>
            </a:fld>
            <a:endParaRPr lang="th-TH"/>
          </a:p>
        </p:txBody>
      </p:sp>
      <p:sp>
        <p:nvSpPr>
          <p:cNvPr id="17" name="Footer Placeholder 16"/>
          <p:cNvSpPr>
            <a:spLocks noGrp="1"/>
          </p:cNvSpPr>
          <p:nvPr>
            <p:ph type="ftr" sz="quarter" idx="11"/>
          </p:nvPr>
        </p:nvSpPr>
        <p:spPr>
          <a:xfrm>
            <a:off x="5410200" y="4205288"/>
            <a:ext cx="1295400" cy="457200"/>
          </a:xfrm>
        </p:spPr>
        <p:txBody>
          <a:bodyPr/>
          <a:lstStyle/>
          <a:p>
            <a:endParaRPr lang="th-TH"/>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AF33039-F711-421D-A0C9-D03020307860}" type="slidenum">
              <a:rPr lang="th-TH" smtClean="0"/>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46CE3C-F2B2-4DF8-BCE3-31C88C36644E}" type="datetimeFigureOut">
              <a:rPr lang="th-TH" smtClean="0"/>
              <a:t>03/04/66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46CE3C-F2B2-4DF8-BCE3-31C88C36644E}" type="datetimeFigureOut">
              <a:rPr lang="th-TH" smtClean="0"/>
              <a:t>03/04/66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0"/>
            <a:ext cx="7772400" cy="655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3" name="Rectangle 6"/>
          <p:cNvSpPr>
            <a:spLocks noGrp="1" noChangeArrowheads="1"/>
          </p:cNvSpPr>
          <p:nvPr>
            <p:ph type="sldNum" sz="quarter" idx="10"/>
          </p:nvPr>
        </p:nvSpPr>
        <p:spPr>
          <a:ln/>
        </p:spPr>
        <p:txBody>
          <a:bodyPr/>
          <a:lstStyle>
            <a:lvl1pPr>
              <a:defRPr/>
            </a:lvl1pPr>
          </a:lstStyle>
          <a:p>
            <a:pPr>
              <a:defRPr/>
            </a:pPr>
            <a:fld id="{8B680913-54E1-4B6C-877A-53F8EF8A76A8}" type="slidenum">
              <a:rPr lang="en-US"/>
              <a:pPr>
                <a:defRPr/>
              </a:pPr>
              <a:t>‹#›</a:t>
            </a:fld>
            <a:endParaRPr lang="en-US"/>
          </a:p>
        </p:txBody>
      </p:sp>
    </p:spTree>
    <p:extLst>
      <p:ext uri="{BB962C8B-B14F-4D97-AF65-F5344CB8AC3E}">
        <p14:creationId xmlns:p14="http://schemas.microsoft.com/office/powerpoint/2010/main" val="50466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46CE3C-F2B2-4DF8-BCE3-31C88C36644E}" type="datetimeFigureOut">
              <a:rPr lang="th-TH" smtClean="0"/>
              <a:t>03/04/66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446CE3C-F2B2-4DF8-BCE3-31C88C36644E}" type="datetimeFigureOut">
              <a:rPr lang="th-TH" smtClean="0"/>
              <a:t>03/04/66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46CE3C-F2B2-4DF8-BCE3-31C88C36644E}" type="datetimeFigureOut">
              <a:rPr lang="th-TH" smtClean="0"/>
              <a:t>03/04/66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5446CE3C-F2B2-4DF8-BCE3-31C88C36644E}" type="datetimeFigureOut">
              <a:rPr lang="th-TH" smtClean="0"/>
              <a:t>03/04/66</a:t>
            </a:fld>
            <a:endParaRPr lang="th-TH"/>
          </a:p>
        </p:txBody>
      </p:sp>
      <p:sp>
        <p:nvSpPr>
          <p:cNvPr id="27" name="Slide Number Placeholder 26"/>
          <p:cNvSpPr>
            <a:spLocks noGrp="1"/>
          </p:cNvSpPr>
          <p:nvPr>
            <p:ph type="sldNum" sz="quarter" idx="11"/>
          </p:nvPr>
        </p:nvSpPr>
        <p:spPr/>
        <p:txBody>
          <a:bodyPr rtlCol="0"/>
          <a:lstStyle/>
          <a:p>
            <a:fld id="{DAF33039-F711-421D-A0C9-D03020307860}" type="slidenum">
              <a:rPr lang="th-TH" smtClean="0"/>
              <a:t>‹#›</a:t>
            </a:fld>
            <a:endParaRPr lang="th-TH"/>
          </a:p>
        </p:txBody>
      </p:sp>
      <p:sp>
        <p:nvSpPr>
          <p:cNvPr id="28" name="Footer Placeholder 27"/>
          <p:cNvSpPr>
            <a:spLocks noGrp="1"/>
          </p:cNvSpPr>
          <p:nvPr>
            <p:ph type="ftr" sz="quarter" idx="12"/>
          </p:nvPr>
        </p:nvSpPr>
        <p:spPr/>
        <p:txBody>
          <a:bodyPr rtlCol="0"/>
          <a:lstStyle/>
          <a:p>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5446CE3C-F2B2-4DF8-BCE3-31C88C36644E}" type="datetimeFigureOut">
              <a:rPr lang="th-TH" smtClean="0"/>
              <a:t>03/04/66</a:t>
            </a:fld>
            <a:endParaRPr lang="th-TH"/>
          </a:p>
        </p:txBody>
      </p:sp>
      <p:sp>
        <p:nvSpPr>
          <p:cNvPr id="4" name="Footer Placeholder 3"/>
          <p:cNvSpPr>
            <a:spLocks noGrp="1"/>
          </p:cNvSpPr>
          <p:nvPr>
            <p:ph type="ftr" sz="quarter" idx="11"/>
          </p:nvPr>
        </p:nvSpPr>
        <p:spPr>
          <a:xfrm>
            <a:off x="5257800" y="612648"/>
            <a:ext cx="1325880" cy="457200"/>
          </a:xfrm>
        </p:spPr>
        <p:txBody>
          <a:bodyPr/>
          <a:lstStyle/>
          <a:p>
            <a:endParaRPr lang="th-TH"/>
          </a:p>
        </p:txBody>
      </p:sp>
      <p:sp>
        <p:nvSpPr>
          <p:cNvPr id="5" name="Slide Number Placeholder 4"/>
          <p:cNvSpPr>
            <a:spLocks noGrp="1"/>
          </p:cNvSpPr>
          <p:nvPr>
            <p:ph type="sldNum" sz="quarter" idx="12"/>
          </p:nvPr>
        </p:nvSpPr>
        <p:spPr>
          <a:xfrm>
            <a:off x="8174736" y="2272"/>
            <a:ext cx="762000" cy="365760"/>
          </a:xfrm>
        </p:spPr>
        <p:txBody>
          <a:bodyPr/>
          <a:lstStyle/>
          <a:p>
            <a:fld id="{DAF33039-F711-421D-A0C9-D03020307860}"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6CE3C-F2B2-4DF8-BCE3-31C88C36644E}" type="datetimeFigureOut">
              <a:rPr lang="th-TH" smtClean="0"/>
              <a:t>03/04/66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46CE3C-F2B2-4DF8-BCE3-31C88C36644E}" type="datetimeFigureOut">
              <a:rPr lang="th-TH" smtClean="0"/>
              <a:t>03/04/66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446CE3C-F2B2-4DF8-BCE3-31C88C36644E}" type="datetimeFigureOut">
              <a:rPr lang="th-TH" smtClean="0"/>
              <a:t>03/04/66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AF33039-F711-421D-A0C9-D03020307860}" type="slidenum">
              <a:rPr lang="th-TH" smtClean="0"/>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446CE3C-F2B2-4DF8-BCE3-31C88C36644E}" type="datetimeFigureOut">
              <a:rPr lang="th-TH" smtClean="0"/>
              <a:t>03/04/66</a:t>
            </a:fld>
            <a:endParaRPr lang="th-TH"/>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h-TH"/>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AF33039-F711-421D-A0C9-D03020307860}"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564904"/>
            <a:ext cx="8640960" cy="1102274"/>
          </a:xfrm>
        </p:spPr>
        <p:txBody>
          <a:bodyPr>
            <a:normAutofit/>
          </a:bodyPr>
          <a:lstStyle/>
          <a:p>
            <a:r>
              <a:rPr lang="en-US" sz="2400" dirty="0"/>
              <a:t>TOM 2204</a:t>
            </a:r>
            <a:r>
              <a:rPr lang="th-TH" sz="2400" dirty="0"/>
              <a:t> </a:t>
            </a:r>
            <a:r>
              <a:rPr lang="en-US" sz="1800" dirty="0"/>
              <a:t>Road Safety Administration</a:t>
            </a:r>
            <a:endParaRPr lang="th-TH" sz="2400" dirty="0"/>
          </a:p>
        </p:txBody>
      </p:sp>
      <p:sp>
        <p:nvSpPr>
          <p:cNvPr id="4" name="TextBox 3"/>
          <p:cNvSpPr txBox="1"/>
          <p:nvPr/>
        </p:nvSpPr>
        <p:spPr>
          <a:xfrm>
            <a:off x="4499992" y="4869160"/>
            <a:ext cx="4346062" cy="523220"/>
          </a:xfrm>
          <a:prstGeom prst="rect">
            <a:avLst/>
          </a:prstGeom>
          <a:noFill/>
        </p:spPr>
        <p:txBody>
          <a:bodyPr wrap="none" rtlCol="0">
            <a:spAutoFit/>
          </a:bodyPr>
          <a:lstStyle/>
          <a:p>
            <a:r>
              <a:rPr lang="th-TH" dirty="0"/>
              <a:t>                    </a:t>
            </a:r>
            <a:r>
              <a:rPr lang="en-US" sz="1800" dirty="0"/>
              <a:t>Professor piyamas klakhaeng</a:t>
            </a:r>
            <a:endParaRPr lang="th-TH" dirty="0"/>
          </a:p>
        </p:txBody>
      </p:sp>
      <p:pic>
        <p:nvPicPr>
          <p:cNvPr id="5" name="Picture 4">
            <a:extLst>
              <a:ext uri="{FF2B5EF4-FFF2-40B4-BE49-F238E27FC236}">
                <a16:creationId xmlns:a16="http://schemas.microsoft.com/office/drawing/2014/main" id="{162F23A3-55AE-4C43-AC68-68464EE765FA}"/>
              </a:ext>
            </a:extLst>
          </p:cNvPr>
          <p:cNvPicPr>
            <a:picLocks noChangeAspect="1"/>
          </p:cNvPicPr>
          <p:nvPr/>
        </p:nvPicPr>
        <p:blipFill rotWithShape="1">
          <a:blip r:embed="rId2"/>
          <a:srcRect l="23226" t="22000" r="24800" b="6601"/>
          <a:stretch/>
        </p:blipFill>
        <p:spPr>
          <a:xfrm>
            <a:off x="0" y="3949770"/>
            <a:ext cx="3733814" cy="2885220"/>
          </a:xfrm>
          <a:prstGeom prst="rect">
            <a:avLst/>
          </a:prstGeom>
        </p:spPr>
      </p:pic>
      <p:sp>
        <p:nvSpPr>
          <p:cNvPr id="6" name="TextBox 5">
            <a:extLst>
              <a:ext uri="{FF2B5EF4-FFF2-40B4-BE49-F238E27FC236}">
                <a16:creationId xmlns:a16="http://schemas.microsoft.com/office/drawing/2014/main" id="{A81EAFDB-BE1B-4B15-881C-87E995B00CF4}"/>
              </a:ext>
            </a:extLst>
          </p:cNvPr>
          <p:cNvSpPr txBox="1"/>
          <p:nvPr/>
        </p:nvSpPr>
        <p:spPr>
          <a:xfrm>
            <a:off x="107504" y="908720"/>
            <a:ext cx="8784976" cy="1384995"/>
          </a:xfrm>
          <a:prstGeom prst="rect">
            <a:avLst/>
          </a:prstGeom>
          <a:noFill/>
        </p:spPr>
        <p:txBody>
          <a:bodyPr wrap="square">
            <a:spAutoFit/>
          </a:bodyPr>
          <a:lstStyle/>
          <a:p>
            <a:pPr marL="0" indent="0" algn="ctr">
              <a:buNone/>
            </a:pPr>
            <a:r>
              <a:rPr lang="en-US" sz="4400" dirty="0">
                <a:solidFill>
                  <a:schemeClr val="bg1"/>
                </a:solidFill>
              </a:rPr>
              <a:t>Topic 2</a:t>
            </a:r>
            <a:endParaRPr lang="th-TH" sz="4400" dirty="0">
              <a:solidFill>
                <a:schemeClr val="bg1"/>
              </a:solidFill>
            </a:endParaRPr>
          </a:p>
          <a:p>
            <a:pPr marL="0" indent="0" algn="ctr">
              <a:buNone/>
            </a:pPr>
            <a:r>
              <a:rPr lang="en-US" sz="4000" dirty="0">
                <a:solidFill>
                  <a:schemeClr val="bg1"/>
                </a:solidFill>
              </a:rPr>
              <a:t>setting objectives</a:t>
            </a:r>
            <a:endParaRPr lang="th-TH" sz="4000" dirty="0">
              <a:solidFill>
                <a:schemeClr val="bg1"/>
              </a:solidFill>
            </a:endParaRPr>
          </a:p>
        </p:txBody>
      </p:sp>
    </p:spTree>
    <p:extLst>
      <p:ext uri="{BB962C8B-B14F-4D97-AF65-F5344CB8AC3E}">
        <p14:creationId xmlns:p14="http://schemas.microsoft.com/office/powerpoint/2010/main" val="98451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0D13-4F3D-49EA-83F6-CA88256C095A}"/>
              </a:ext>
            </a:extLst>
          </p:cNvPr>
          <p:cNvSpPr>
            <a:spLocks noGrp="1"/>
          </p:cNvSpPr>
          <p:nvPr>
            <p:ph type="title"/>
          </p:nvPr>
        </p:nvSpPr>
        <p:spPr>
          <a:xfrm>
            <a:off x="287524" y="212895"/>
            <a:ext cx="8568952" cy="1066800"/>
          </a:xfrm>
        </p:spPr>
        <p:txBody>
          <a:bodyPr>
            <a:normAutofit fontScale="90000"/>
          </a:bodyPr>
          <a:lstStyle/>
          <a:p>
            <a:r>
              <a:rPr lang="th-TH" b="1" dirty="0"/>
              <a:t>เป้าหมายและตัวชี้วัดประสิทธิภาพด้านความปลอดภัยทางถนน</a:t>
            </a:r>
          </a:p>
        </p:txBody>
      </p:sp>
      <p:pic>
        <p:nvPicPr>
          <p:cNvPr id="4" name="Picture 3" descr="Text&#10;&#10;Description automatically generated with medium confidence">
            <a:extLst>
              <a:ext uri="{FF2B5EF4-FFF2-40B4-BE49-F238E27FC236}">
                <a16:creationId xmlns:a16="http://schemas.microsoft.com/office/drawing/2014/main" id="{C2C4CC37-C85A-47AD-B2EE-4FECA4B20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980728"/>
            <a:ext cx="3044681" cy="5877272"/>
          </a:xfrm>
          <a:prstGeom prst="rect">
            <a:avLst/>
          </a:prstGeom>
        </p:spPr>
      </p:pic>
      <p:sp>
        <p:nvSpPr>
          <p:cNvPr id="6" name="TextBox 5">
            <a:extLst>
              <a:ext uri="{FF2B5EF4-FFF2-40B4-BE49-F238E27FC236}">
                <a16:creationId xmlns:a16="http://schemas.microsoft.com/office/drawing/2014/main" id="{4C04EEF3-10CE-4957-9033-F768BFCFE87F}"/>
              </a:ext>
            </a:extLst>
          </p:cNvPr>
          <p:cNvSpPr txBox="1"/>
          <p:nvPr/>
        </p:nvSpPr>
        <p:spPr>
          <a:xfrm>
            <a:off x="287524" y="3429000"/>
            <a:ext cx="4572000" cy="523220"/>
          </a:xfrm>
          <a:prstGeom prst="rect">
            <a:avLst/>
          </a:prstGeom>
          <a:noFill/>
        </p:spPr>
        <p:txBody>
          <a:bodyPr wrap="square">
            <a:spAutoFit/>
          </a:bodyPr>
          <a:lstStyle/>
          <a:p>
            <a:r>
              <a:rPr lang="en-US" dirty="0"/>
              <a:t>Method (RTS - MS)</a:t>
            </a:r>
            <a:endParaRPr lang="th-TH" dirty="0"/>
          </a:p>
        </p:txBody>
      </p:sp>
    </p:spTree>
    <p:extLst>
      <p:ext uri="{BB962C8B-B14F-4D97-AF65-F5344CB8AC3E}">
        <p14:creationId xmlns:p14="http://schemas.microsoft.com/office/powerpoint/2010/main" val="171081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564904"/>
            <a:ext cx="8640960" cy="1102274"/>
          </a:xfrm>
        </p:spPr>
        <p:txBody>
          <a:bodyPr>
            <a:normAutofit/>
          </a:bodyPr>
          <a:lstStyle/>
          <a:p>
            <a:r>
              <a:rPr lang="en-US" sz="2400" dirty="0"/>
              <a:t>TOM 2204</a:t>
            </a:r>
            <a:r>
              <a:rPr lang="th-TH" sz="2400" dirty="0"/>
              <a:t> </a:t>
            </a:r>
            <a:r>
              <a:rPr lang="en-US" sz="1800" dirty="0"/>
              <a:t>Road Safety Administration</a:t>
            </a:r>
            <a:endParaRPr lang="th-TH" sz="2400" dirty="0"/>
          </a:p>
        </p:txBody>
      </p:sp>
      <p:sp>
        <p:nvSpPr>
          <p:cNvPr id="4" name="TextBox 3"/>
          <p:cNvSpPr txBox="1"/>
          <p:nvPr/>
        </p:nvSpPr>
        <p:spPr>
          <a:xfrm>
            <a:off x="5580112" y="4725144"/>
            <a:ext cx="3219151" cy="523220"/>
          </a:xfrm>
          <a:prstGeom prst="rect">
            <a:avLst/>
          </a:prstGeom>
          <a:noFill/>
        </p:spPr>
        <p:txBody>
          <a:bodyPr wrap="none" rtlCol="0">
            <a:spAutoFit/>
          </a:bodyPr>
          <a:lstStyle/>
          <a:p>
            <a:r>
              <a:rPr lang="th-TH" dirty="0"/>
              <a:t> </a:t>
            </a:r>
            <a:r>
              <a:rPr lang="en-US" sz="1800" dirty="0"/>
              <a:t>Professor piyamas klakhaeng</a:t>
            </a:r>
            <a:endParaRPr lang="th-TH" dirty="0"/>
          </a:p>
        </p:txBody>
      </p:sp>
      <p:pic>
        <p:nvPicPr>
          <p:cNvPr id="5" name="Picture 4">
            <a:extLst>
              <a:ext uri="{FF2B5EF4-FFF2-40B4-BE49-F238E27FC236}">
                <a16:creationId xmlns:a16="http://schemas.microsoft.com/office/drawing/2014/main" id="{162F23A3-55AE-4C43-AC68-68464EE765FA}"/>
              </a:ext>
            </a:extLst>
          </p:cNvPr>
          <p:cNvPicPr>
            <a:picLocks noChangeAspect="1"/>
          </p:cNvPicPr>
          <p:nvPr/>
        </p:nvPicPr>
        <p:blipFill rotWithShape="1">
          <a:blip r:embed="rId2"/>
          <a:srcRect l="23226" t="22000" r="24800" b="6601"/>
          <a:stretch/>
        </p:blipFill>
        <p:spPr>
          <a:xfrm>
            <a:off x="0" y="3949770"/>
            <a:ext cx="3733814" cy="2885220"/>
          </a:xfrm>
          <a:prstGeom prst="rect">
            <a:avLst/>
          </a:prstGeom>
        </p:spPr>
      </p:pic>
      <p:sp>
        <p:nvSpPr>
          <p:cNvPr id="6" name="TextBox 5">
            <a:extLst>
              <a:ext uri="{FF2B5EF4-FFF2-40B4-BE49-F238E27FC236}">
                <a16:creationId xmlns:a16="http://schemas.microsoft.com/office/drawing/2014/main" id="{A81EAFDB-BE1B-4B15-881C-87E995B00CF4}"/>
              </a:ext>
            </a:extLst>
          </p:cNvPr>
          <p:cNvSpPr txBox="1"/>
          <p:nvPr/>
        </p:nvSpPr>
        <p:spPr>
          <a:xfrm>
            <a:off x="107504" y="908720"/>
            <a:ext cx="8784976" cy="1446550"/>
          </a:xfrm>
          <a:prstGeom prst="rect">
            <a:avLst/>
          </a:prstGeom>
          <a:noFill/>
        </p:spPr>
        <p:txBody>
          <a:bodyPr wrap="square">
            <a:spAutoFit/>
          </a:bodyPr>
          <a:lstStyle/>
          <a:p>
            <a:pPr marL="0" indent="0" algn="ctr">
              <a:buNone/>
            </a:pPr>
            <a:r>
              <a:rPr lang="en-US" sz="4800" dirty="0">
                <a:solidFill>
                  <a:schemeClr val="bg1"/>
                </a:solidFill>
                <a:cs typeface="+mj-cs"/>
              </a:rPr>
              <a:t>Topic 3</a:t>
            </a:r>
          </a:p>
          <a:p>
            <a:pPr marL="0" indent="0" algn="ctr">
              <a:buNone/>
            </a:pPr>
            <a:r>
              <a:rPr lang="en-US" sz="4000" dirty="0">
                <a:solidFill>
                  <a:schemeClr val="bg1"/>
                </a:solidFill>
              </a:rPr>
              <a:t>Road safety planning</a:t>
            </a:r>
            <a:endParaRPr lang="th-TH" sz="4000" dirty="0">
              <a:solidFill>
                <a:schemeClr val="bg1"/>
              </a:solidFill>
            </a:endParaRPr>
          </a:p>
        </p:txBody>
      </p:sp>
    </p:spTree>
    <p:extLst>
      <p:ext uri="{BB962C8B-B14F-4D97-AF65-F5344CB8AC3E}">
        <p14:creationId xmlns:p14="http://schemas.microsoft.com/office/powerpoint/2010/main" val="385237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B771-67F8-442D-B491-26DB397B96E7}"/>
              </a:ext>
            </a:extLst>
          </p:cNvPr>
          <p:cNvSpPr>
            <a:spLocks noGrp="1"/>
          </p:cNvSpPr>
          <p:nvPr>
            <p:ph type="title"/>
          </p:nvPr>
        </p:nvSpPr>
        <p:spPr>
          <a:xfrm>
            <a:off x="395536" y="620688"/>
            <a:ext cx="8229600" cy="1066800"/>
          </a:xfrm>
        </p:spPr>
        <p:txBody>
          <a:bodyPr/>
          <a:lstStyle/>
          <a:p>
            <a:r>
              <a:rPr lang="en-US" b="1" dirty="0"/>
              <a:t>Road safety planning</a:t>
            </a:r>
            <a:endParaRPr lang="th-TH" b="1" dirty="0"/>
          </a:p>
        </p:txBody>
      </p:sp>
      <p:sp>
        <p:nvSpPr>
          <p:cNvPr id="3" name="Content Placeholder 2">
            <a:extLst>
              <a:ext uri="{FF2B5EF4-FFF2-40B4-BE49-F238E27FC236}">
                <a16:creationId xmlns:a16="http://schemas.microsoft.com/office/drawing/2014/main" id="{E1CA970D-FA39-4C4B-9F97-FC063A30A29D}"/>
              </a:ext>
            </a:extLst>
          </p:cNvPr>
          <p:cNvSpPr>
            <a:spLocks noGrp="1"/>
          </p:cNvSpPr>
          <p:nvPr>
            <p:ph idx="1"/>
          </p:nvPr>
        </p:nvSpPr>
        <p:spPr/>
        <p:txBody>
          <a:bodyPr/>
          <a:lstStyle/>
          <a:p>
            <a:pPr marL="109728" indent="0">
              <a:buNone/>
            </a:pPr>
            <a:r>
              <a:rPr lang="th-TH" sz="3600" dirty="0"/>
              <a:t>	</a:t>
            </a:r>
            <a:r>
              <a:rPr lang="en-US" sz="3200" dirty="0"/>
              <a:t> security issues road safety planning.</a:t>
            </a:r>
            <a:endParaRPr lang="en-US" sz="3200" b="1" dirty="0"/>
          </a:p>
          <a:p>
            <a:pPr marL="624078" indent="-514350">
              <a:buAutoNum type="arabicPeriod"/>
            </a:pPr>
            <a:r>
              <a:rPr lang="en-US" sz="3600" dirty="0">
                <a:latin typeface="TH Sarabun New" panose="020B0500040200020003" pitchFamily="34" charset="-34"/>
                <a:cs typeface="TH Sarabun New" panose="020B0500040200020003" pitchFamily="34" charset="-34"/>
              </a:rPr>
              <a:t>Setting criteria for assessing road safety issues.</a:t>
            </a:r>
          </a:p>
          <a:p>
            <a:pPr marL="624078" indent="-514350">
              <a:buAutoNum type="arabicPeriod"/>
            </a:pPr>
            <a:r>
              <a:rPr lang="en-US" sz="3600" dirty="0">
                <a:latin typeface="TH Sarabun New" panose="020B0500040200020003" pitchFamily="34" charset="-34"/>
                <a:cs typeface="TH Sarabun New" panose="020B0500040200020003" pitchFamily="34" charset="-34"/>
              </a:rPr>
              <a:t>Road Safety Issue Identification and Assessment.</a:t>
            </a:r>
          </a:p>
          <a:p>
            <a:pPr marL="624078" indent="-514350">
              <a:buAutoNum type="arabicPeriod"/>
            </a:pPr>
            <a:r>
              <a:rPr lang="en-US" sz="3600" dirty="0">
                <a:latin typeface="TH Sarabun New" panose="020B0500040200020003" pitchFamily="34" charset="-34"/>
                <a:cs typeface="TH Sarabun New" panose="020B0500040200020003" pitchFamily="34" charset="-34"/>
              </a:rPr>
              <a:t>Regulating and managing road safety issues register.</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17817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AE04-B26E-419E-985F-075077739134}"/>
              </a:ext>
            </a:extLst>
          </p:cNvPr>
          <p:cNvSpPr>
            <a:spLocks noGrp="1"/>
          </p:cNvSpPr>
          <p:nvPr>
            <p:ph type="title"/>
          </p:nvPr>
        </p:nvSpPr>
        <p:spPr>
          <a:xfrm>
            <a:off x="457200" y="980728"/>
            <a:ext cx="8229600" cy="1066800"/>
          </a:xfrm>
        </p:spPr>
        <p:txBody>
          <a:bodyPr>
            <a:normAutofit/>
          </a:bodyPr>
          <a:lstStyle/>
          <a:p>
            <a:r>
              <a:rPr lang="en-US" dirty="0"/>
              <a:t>Road safety laws and regulations.</a:t>
            </a:r>
            <a:endParaRPr lang="th-TH" dirty="0"/>
          </a:p>
        </p:txBody>
      </p:sp>
      <p:sp>
        <p:nvSpPr>
          <p:cNvPr id="3" name="Content Placeholder 2">
            <a:extLst>
              <a:ext uri="{FF2B5EF4-FFF2-40B4-BE49-F238E27FC236}">
                <a16:creationId xmlns:a16="http://schemas.microsoft.com/office/drawing/2014/main" id="{ADF48BAD-5DF1-4AD0-BDE7-1CF15BB7FDBC}"/>
              </a:ext>
            </a:extLst>
          </p:cNvPr>
          <p:cNvSpPr>
            <a:spLocks noGrp="1"/>
          </p:cNvSpPr>
          <p:nvPr>
            <p:ph idx="1"/>
          </p:nvPr>
        </p:nvSpPr>
        <p:spPr>
          <a:xfrm>
            <a:off x="457200" y="2249424"/>
            <a:ext cx="8507288" cy="4325112"/>
          </a:xfrm>
        </p:spPr>
        <p:txBody>
          <a:bodyPr>
            <a:normAutofit/>
          </a:bodyPr>
          <a:lstStyle/>
          <a:p>
            <a:pPr marL="109728" indent="0">
              <a:buNone/>
            </a:pPr>
            <a:r>
              <a:rPr lang="en-US" dirty="0"/>
              <a:t>1. Registration of road safety regulations and laws</a:t>
            </a:r>
            <a:r>
              <a:rPr lang="en-US" sz="2400" dirty="0"/>
              <a:t>.</a:t>
            </a:r>
            <a:endParaRPr lang="th-TH" dirty="0"/>
          </a:p>
          <a:p>
            <a:pPr marL="109728" indent="0">
              <a:buNone/>
            </a:pPr>
            <a:r>
              <a:rPr lang="th-TH" sz="3200" dirty="0"/>
              <a:t>	</a:t>
            </a:r>
            <a:r>
              <a:rPr lang="en-US" sz="2000" dirty="0"/>
              <a:t>Road safety officers are informed of the law. Requirements or rules for security Road safety by getting information from various sources:</a:t>
            </a:r>
            <a:r>
              <a:rPr lang="th-TH" sz="2000" dirty="0"/>
              <a:t> </a:t>
            </a:r>
            <a:endParaRPr lang="th-TH" sz="3200" dirty="0"/>
          </a:p>
          <a:p>
            <a:pPr>
              <a:buFontTx/>
              <a:buChar char="-"/>
            </a:pPr>
            <a:r>
              <a:rPr lang="en-US" sz="3200" dirty="0">
                <a:latin typeface="TH Sarabun New" panose="020B0500040200020003" pitchFamily="34" charset="-34"/>
                <a:cs typeface="TH Sarabun New" panose="020B0500040200020003" pitchFamily="34" charset="-34"/>
              </a:rPr>
              <a:t>Royal Gazette</a:t>
            </a:r>
            <a:r>
              <a:rPr lang="th-TH" sz="3200" dirty="0">
                <a:latin typeface="TH Sarabun New" panose="020B0500040200020003" pitchFamily="34" charset="-34"/>
                <a:cs typeface="TH Sarabun New" panose="020B0500040200020003" pitchFamily="34" charset="-34"/>
              </a:rPr>
              <a:t> </a:t>
            </a:r>
          </a:p>
          <a:p>
            <a:pPr>
              <a:buFontTx/>
              <a:buChar char="-"/>
            </a:pPr>
            <a:r>
              <a:rPr lang="en-US" sz="3200" dirty="0">
                <a:latin typeface="TH Sarabun New" panose="020B0500040200020003" pitchFamily="34" charset="-34"/>
                <a:cs typeface="TH Sarabun New" panose="020B0500040200020003" pitchFamily="34" charset="-34"/>
              </a:rPr>
              <a:t>Documents from relevant government agencies.</a:t>
            </a:r>
          </a:p>
          <a:p>
            <a:pPr>
              <a:buFontTx/>
              <a:buChar char="-"/>
            </a:pPr>
            <a:r>
              <a:rPr lang="en-US" sz="3200" dirty="0">
                <a:latin typeface="TH Sarabun New" panose="020B0500040200020003" pitchFamily="34" charset="-34"/>
                <a:cs typeface="TH Sarabun New" panose="020B0500040200020003" pitchFamily="34" charset="-34"/>
              </a:rPr>
              <a:t>Websites of relevant government agencies.</a:t>
            </a:r>
            <a:endParaRPr lang="th-TH" sz="3200" dirty="0">
              <a:latin typeface="TH Sarabun New" panose="020B0500040200020003" pitchFamily="34" charset="-34"/>
              <a:cs typeface="TH Sarabun New" panose="020B0500040200020003" pitchFamily="34" charset="-34"/>
            </a:endParaRPr>
          </a:p>
          <a:p>
            <a:pPr>
              <a:buFontTx/>
              <a:buChar char="-"/>
            </a:pPr>
            <a:r>
              <a:rPr lang="en-US" sz="3200" dirty="0">
                <a:latin typeface="TH Sarabun New" panose="020B0500040200020003" pitchFamily="34" charset="-34"/>
                <a:cs typeface="TH Sarabun New" panose="020B0500040200020003" pitchFamily="34" charset="-34"/>
              </a:rPr>
              <a:t>A book or document that compiles road safety laws.</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79285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A7FC-74F1-4639-AFE8-1520A46725AA}"/>
              </a:ext>
            </a:extLst>
          </p:cNvPr>
          <p:cNvSpPr>
            <a:spLocks noGrp="1"/>
          </p:cNvSpPr>
          <p:nvPr>
            <p:ph type="title"/>
          </p:nvPr>
        </p:nvSpPr>
        <p:spPr>
          <a:xfrm>
            <a:off x="457200" y="836712"/>
            <a:ext cx="8229600" cy="1066800"/>
          </a:xfrm>
        </p:spPr>
        <p:txBody>
          <a:bodyPr>
            <a:noAutofit/>
          </a:bodyPr>
          <a:lstStyle/>
          <a:p>
            <a:r>
              <a:rPr lang="en-US" sz="3600" b="1" dirty="0"/>
              <a:t>Identifying the relationship between road safety issues and regulations and legislation</a:t>
            </a:r>
            <a:endParaRPr lang="th-TH" sz="3600" b="1" dirty="0"/>
          </a:p>
        </p:txBody>
      </p:sp>
      <p:sp>
        <p:nvSpPr>
          <p:cNvPr id="3" name="Content Placeholder 2">
            <a:extLst>
              <a:ext uri="{FF2B5EF4-FFF2-40B4-BE49-F238E27FC236}">
                <a16:creationId xmlns:a16="http://schemas.microsoft.com/office/drawing/2014/main" id="{06DB43CA-B17B-45D1-9582-4499D3146C4D}"/>
              </a:ext>
            </a:extLst>
          </p:cNvPr>
          <p:cNvSpPr>
            <a:spLocks noGrp="1"/>
          </p:cNvSpPr>
          <p:nvPr>
            <p:ph idx="1"/>
          </p:nvPr>
        </p:nvSpPr>
        <p:spPr/>
        <p:txBody>
          <a:bodyPr>
            <a:normAutofit/>
          </a:bodyPr>
          <a:lstStyle/>
          <a:p>
            <a:pPr marL="109728" indent="0">
              <a:buNone/>
            </a:pPr>
            <a:r>
              <a:rPr lang="th-TH" sz="4000" dirty="0"/>
              <a:t>	</a:t>
            </a:r>
            <a:r>
              <a:rPr lang="en-US" sz="3200" dirty="0"/>
              <a:t> </a:t>
            </a:r>
            <a:r>
              <a:rPr lang="en-US" sz="3200" dirty="0">
                <a:latin typeface="TH Sarabun New" panose="020B0500040200020003" pitchFamily="34" charset="-34"/>
                <a:cs typeface="TH Sarabun New" panose="020B0500040200020003" pitchFamily="34" charset="-34"/>
              </a:rPr>
              <a:t>Road safety officials have identified the relationship between safety issues and road safety with Comply with the road safety regulations and laws of the activities for which they are responsible. Registered on the Road Safety Issues Register.</a:t>
            </a:r>
          </a:p>
          <a:p>
            <a:pPr marL="109728" indent="0">
              <a:buNone/>
            </a:pPr>
            <a:r>
              <a:rPr lang="en-US" sz="3200" dirty="0">
                <a:latin typeface="TH Sarabun New" panose="020B0500040200020003" pitchFamily="34" charset="-34"/>
                <a:cs typeface="TH Sarabun New" panose="020B0500040200020003" pitchFamily="34" charset="-34"/>
              </a:rPr>
              <a:t> </a:t>
            </a:r>
            <a:r>
              <a:rPr lang="th-TH" sz="3200" dirty="0">
                <a:latin typeface="TH Sarabun New" panose="020B0500040200020003" pitchFamily="34" charset="-34"/>
                <a:cs typeface="TH Sarabun New" panose="020B0500040200020003" pitchFamily="34" charset="-34"/>
              </a:rPr>
              <a:t>	</a:t>
            </a:r>
            <a:r>
              <a:rPr lang="en-US" sz="3200" dirty="0">
                <a:latin typeface="TH Sarabun New" panose="020B0500040200020003" pitchFamily="34" charset="-34"/>
                <a:cs typeface="TH Sarabun New" panose="020B0500040200020003" pitchFamily="34" charset="-34"/>
              </a:rPr>
              <a:t> Road safety officials must review the regulatory register. regulations and the law road safety vs work activities always working in the responsibility</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21040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B1F7-2E8D-42CC-B485-DFCBBB5EB42A}"/>
              </a:ext>
            </a:extLst>
          </p:cNvPr>
          <p:cNvSpPr>
            <a:spLocks noGrp="1"/>
          </p:cNvSpPr>
          <p:nvPr>
            <p:ph type="title"/>
          </p:nvPr>
        </p:nvSpPr>
        <p:spPr/>
        <p:txBody>
          <a:bodyPr/>
          <a:lstStyle/>
          <a:p>
            <a:r>
              <a:rPr lang="th-TH" b="1" dirty="0"/>
              <a:t>กระบวนการบริหารสิ่งที่เป็นอันตรายและผลกระทบ</a:t>
            </a:r>
          </a:p>
        </p:txBody>
      </p:sp>
      <p:sp>
        <p:nvSpPr>
          <p:cNvPr id="3" name="Content Placeholder 2">
            <a:extLst>
              <a:ext uri="{FF2B5EF4-FFF2-40B4-BE49-F238E27FC236}">
                <a16:creationId xmlns:a16="http://schemas.microsoft.com/office/drawing/2014/main" id="{81CD5656-BB04-4DBA-B983-3913FB92C56D}"/>
              </a:ext>
            </a:extLst>
          </p:cNvPr>
          <p:cNvSpPr>
            <a:spLocks noGrp="1"/>
          </p:cNvSpPr>
          <p:nvPr>
            <p:ph idx="1"/>
          </p:nvPr>
        </p:nvSpPr>
        <p:spPr/>
        <p:txBody>
          <a:bodyPr/>
          <a:lstStyle/>
          <a:p>
            <a:pPr marL="109728" indent="0">
              <a:buNone/>
            </a:pPr>
            <a:r>
              <a:rPr lang="th-TH" dirty="0"/>
              <a:t>	การบริหารสิ่งที่เป็นอันตรายและผลกระทบไปใช้กับการปฏิบัติการขนส่งของธุรกิจขนส่งเนื้อหาเป็น แบบทั่วๆไป และอาจไม่ครอบคลุมทุกหัวข้อที่เกี่ยวกับการบริหารความปลอดภัยของธุรกิจขนส่ง </a:t>
            </a:r>
          </a:p>
          <a:p>
            <a:pPr marL="109728" indent="0">
              <a:buNone/>
            </a:pPr>
            <a:r>
              <a:rPr lang="th-TH" dirty="0"/>
              <a:t>	การระบุและ จัดการสิ่งที่เป็นอันตรายและผลกระทบที่เกิดขึ้นในระหว่างปฏิบัติการขนส่งบนถนนเป็นส่วนสำคัญใน การบริหารความปลอดภัย </a:t>
            </a:r>
          </a:p>
        </p:txBody>
      </p:sp>
    </p:spTree>
    <p:extLst>
      <p:ext uri="{BB962C8B-B14F-4D97-AF65-F5344CB8AC3E}">
        <p14:creationId xmlns:p14="http://schemas.microsoft.com/office/powerpoint/2010/main" val="395904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202F-3E46-4DBF-9AA1-CF0BAC20714B}"/>
              </a:ext>
            </a:extLst>
          </p:cNvPr>
          <p:cNvSpPr>
            <a:spLocks noGrp="1"/>
          </p:cNvSpPr>
          <p:nvPr>
            <p:ph type="title"/>
          </p:nvPr>
        </p:nvSpPr>
        <p:spPr/>
        <p:txBody>
          <a:bodyPr/>
          <a:lstStyle/>
          <a:p>
            <a:r>
              <a:rPr lang="en-US" dirty="0"/>
              <a:t>Basic steps in hazard management</a:t>
            </a:r>
            <a:endParaRPr lang="th-TH" dirty="0"/>
          </a:p>
        </p:txBody>
      </p:sp>
      <p:sp>
        <p:nvSpPr>
          <p:cNvPr id="3" name="Content Placeholder 2">
            <a:extLst>
              <a:ext uri="{FF2B5EF4-FFF2-40B4-BE49-F238E27FC236}">
                <a16:creationId xmlns:a16="http://schemas.microsoft.com/office/drawing/2014/main" id="{4D7A1003-FB52-4E83-8D2E-511BBEBD2907}"/>
              </a:ext>
            </a:extLst>
          </p:cNvPr>
          <p:cNvSpPr>
            <a:spLocks noGrp="1"/>
          </p:cNvSpPr>
          <p:nvPr>
            <p:ph idx="1"/>
          </p:nvPr>
        </p:nvSpPr>
        <p:spPr/>
        <p:txBody>
          <a:bodyPr>
            <a:normAutofit/>
          </a:bodyPr>
          <a:lstStyle/>
          <a:p>
            <a:r>
              <a:rPr lang="en-US" sz="4000" dirty="0"/>
              <a:t>- Identify</a:t>
            </a:r>
            <a:endParaRPr lang="th-TH" sz="4000" dirty="0"/>
          </a:p>
          <a:p>
            <a:r>
              <a:rPr lang="th-TH" sz="4000" dirty="0"/>
              <a:t>- </a:t>
            </a:r>
            <a:r>
              <a:rPr lang="en-US" sz="4000" dirty="0"/>
              <a:t>Assess</a:t>
            </a:r>
            <a:endParaRPr lang="th-TH" sz="4000" dirty="0"/>
          </a:p>
          <a:p>
            <a:r>
              <a:rPr lang="th-TH" sz="4000" dirty="0"/>
              <a:t>- </a:t>
            </a:r>
            <a:r>
              <a:rPr lang="en-US" sz="4000" dirty="0"/>
              <a:t>Control</a:t>
            </a:r>
            <a:endParaRPr lang="th-TH" sz="4000" dirty="0"/>
          </a:p>
          <a:p>
            <a:r>
              <a:rPr lang="th-TH" sz="4000" dirty="0"/>
              <a:t>- </a:t>
            </a:r>
            <a:r>
              <a:rPr lang="en-US" sz="4000" dirty="0"/>
              <a:t>Recovery</a:t>
            </a:r>
            <a:endParaRPr lang="th-TH" sz="4000" dirty="0"/>
          </a:p>
        </p:txBody>
      </p:sp>
    </p:spTree>
    <p:extLst>
      <p:ext uri="{BB962C8B-B14F-4D97-AF65-F5344CB8AC3E}">
        <p14:creationId xmlns:p14="http://schemas.microsoft.com/office/powerpoint/2010/main" val="294203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7114-84E6-4D64-9830-5804FECFB49E}"/>
              </a:ext>
            </a:extLst>
          </p:cNvPr>
          <p:cNvSpPr>
            <a:spLocks noGrp="1"/>
          </p:cNvSpPr>
          <p:nvPr>
            <p:ph type="title"/>
          </p:nvPr>
        </p:nvSpPr>
        <p:spPr>
          <a:xfrm>
            <a:off x="457200" y="620688"/>
            <a:ext cx="8229600" cy="1066800"/>
          </a:xfrm>
        </p:spPr>
        <p:txBody>
          <a:bodyPr>
            <a:normAutofit fontScale="90000"/>
          </a:bodyPr>
          <a:lstStyle/>
          <a:p>
            <a:r>
              <a:rPr lang="en-US" b="1" dirty="0"/>
              <a:t>Principles for identifying hazards and hazardous events.</a:t>
            </a:r>
            <a:endParaRPr lang="th-TH" b="1" dirty="0"/>
          </a:p>
        </p:txBody>
      </p:sp>
      <p:sp>
        <p:nvSpPr>
          <p:cNvPr id="3" name="Content Placeholder 2">
            <a:extLst>
              <a:ext uri="{FF2B5EF4-FFF2-40B4-BE49-F238E27FC236}">
                <a16:creationId xmlns:a16="http://schemas.microsoft.com/office/drawing/2014/main" id="{5B4255BA-465D-4667-B7DF-4C4CDAF83897}"/>
              </a:ext>
            </a:extLst>
          </p:cNvPr>
          <p:cNvSpPr>
            <a:spLocks noGrp="1"/>
          </p:cNvSpPr>
          <p:nvPr>
            <p:ph idx="1"/>
          </p:nvPr>
        </p:nvSpPr>
        <p:spPr>
          <a:xfrm>
            <a:off x="228600" y="1916832"/>
            <a:ext cx="8686800" cy="4585696"/>
          </a:xfrm>
        </p:spPr>
        <p:txBody>
          <a:bodyPr>
            <a:normAutofit fontScale="92500"/>
          </a:bodyPr>
          <a:lstStyle/>
          <a:p>
            <a:pPr marL="109728" indent="0">
              <a:buNone/>
            </a:pPr>
            <a:r>
              <a:rPr lang="en-US" sz="2600" dirty="0"/>
              <a:t>Examples of dangerous things include:</a:t>
            </a:r>
          </a:p>
          <a:p>
            <a:r>
              <a:rPr lang="en-US" sz="3200" dirty="0">
                <a:latin typeface="TH Sarabun New" panose="020B0500040200020003" pitchFamily="34" charset="-34"/>
                <a:cs typeface="TH Sarabun New" panose="020B0500040200020003" pitchFamily="34" charset="-34"/>
              </a:rPr>
              <a:t>Vehicle kinetic energy</a:t>
            </a:r>
          </a:p>
          <a:p>
            <a:r>
              <a:rPr lang="en-US" sz="3200" dirty="0">
                <a:latin typeface="TH Sarabun New" panose="020B0500040200020003" pitchFamily="34" charset="-34"/>
                <a:cs typeface="TH Sarabun New" panose="020B0500040200020003" pitchFamily="34" charset="-34"/>
              </a:rPr>
              <a:t>kinetic energy of other vehicles</a:t>
            </a:r>
          </a:p>
          <a:p>
            <a:r>
              <a:rPr lang="en-US" sz="3200" dirty="0">
                <a:latin typeface="TH Sarabun New" panose="020B0500040200020003" pitchFamily="34" charset="-34"/>
                <a:cs typeface="TH Sarabun New" panose="020B0500040200020003" pitchFamily="34" charset="-34"/>
              </a:rPr>
              <a:t>kinetic energy/potential energy from the cargo carried in the vehicle</a:t>
            </a:r>
          </a:p>
          <a:p>
            <a:r>
              <a:rPr lang="en-US" sz="3200" dirty="0">
                <a:latin typeface="TH Sarabun New" panose="020B0500040200020003" pitchFamily="34" charset="-34"/>
                <a:cs typeface="TH Sarabun New" panose="020B0500040200020003" pitchFamily="34" charset="-34"/>
              </a:rPr>
              <a:t>Low-level high-voltage power lines</a:t>
            </a:r>
          </a:p>
          <a:p>
            <a:r>
              <a:rPr lang="en-US" sz="3200" dirty="0">
                <a:latin typeface="TH Sarabun New" panose="020B0500040200020003" pitchFamily="34" charset="-34"/>
                <a:cs typeface="TH Sarabun New" panose="020B0500040200020003" pitchFamily="34" charset="-34"/>
              </a:rPr>
              <a:t>falling stone</a:t>
            </a:r>
          </a:p>
          <a:p>
            <a:r>
              <a:rPr lang="en-US" sz="3200" dirty="0">
                <a:latin typeface="TH Sarabun New" panose="020B0500040200020003" pitchFamily="34" charset="-34"/>
                <a:cs typeface="TH Sarabun New" panose="020B0500040200020003" pitchFamily="34" charset="-34"/>
              </a:rPr>
              <a:t>driving through flooded areas</a:t>
            </a:r>
          </a:p>
          <a:p>
            <a:r>
              <a:rPr lang="en-US" sz="3200" dirty="0">
                <a:latin typeface="TH Sarabun New" panose="020B0500040200020003" pitchFamily="34" charset="-34"/>
                <a:cs typeface="TH Sarabun New" panose="020B0500040200020003" pitchFamily="34" charset="-34"/>
              </a:rPr>
              <a:t>Robbery, hijacking 23</a:t>
            </a:r>
          </a:p>
          <a:p>
            <a:r>
              <a:rPr lang="en-US" sz="3200" dirty="0">
                <a:latin typeface="TH Sarabun New" panose="020B0500040200020003" pitchFamily="34" charset="-34"/>
                <a:cs typeface="TH Sarabun New" panose="020B0500040200020003" pitchFamily="34" charset="-34"/>
              </a:rPr>
              <a:t>working at height</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83827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48D0-9254-4811-A7A2-23EAAB2921F7}"/>
              </a:ext>
            </a:extLst>
          </p:cNvPr>
          <p:cNvSpPr>
            <a:spLocks noGrp="1"/>
          </p:cNvSpPr>
          <p:nvPr>
            <p:ph type="title"/>
          </p:nvPr>
        </p:nvSpPr>
        <p:spPr/>
        <p:txBody>
          <a:bodyPr/>
          <a:lstStyle/>
          <a:p>
            <a:r>
              <a:rPr lang="en-US" b="1" dirty="0"/>
              <a:t>Examples of Hazardous Events.</a:t>
            </a:r>
            <a:endParaRPr lang="th-TH" b="1" dirty="0"/>
          </a:p>
        </p:txBody>
      </p:sp>
      <p:sp>
        <p:nvSpPr>
          <p:cNvPr id="3" name="Content Placeholder 2">
            <a:extLst>
              <a:ext uri="{FF2B5EF4-FFF2-40B4-BE49-F238E27FC236}">
                <a16:creationId xmlns:a16="http://schemas.microsoft.com/office/drawing/2014/main" id="{5B9F7CC9-6F8E-4337-8AD6-B7C52FFD4AAE}"/>
              </a:ext>
            </a:extLst>
          </p:cNvPr>
          <p:cNvSpPr>
            <a:spLocks noGrp="1"/>
          </p:cNvSpPr>
          <p:nvPr>
            <p:ph idx="1"/>
          </p:nvPr>
        </p:nvSpPr>
        <p:spPr/>
        <p:txBody>
          <a:bodyPr>
            <a:normAutofit/>
          </a:bodyPr>
          <a:lstStyle/>
          <a:p>
            <a:r>
              <a:rPr lang="en-US" sz="3200" dirty="0">
                <a:latin typeface="TH Sarabun New" panose="020B0500040200020003" pitchFamily="34" charset="-34"/>
                <a:cs typeface="TH Sarabun New" panose="020B0500040200020003" pitchFamily="34" charset="-34"/>
              </a:rPr>
              <a:t>Collision collisions with other transport vehicles</a:t>
            </a:r>
          </a:p>
          <a:p>
            <a:r>
              <a:rPr lang="en-US" sz="3200" dirty="0">
                <a:latin typeface="TH Sarabun New" panose="020B0500040200020003" pitchFamily="34" charset="-34"/>
                <a:cs typeface="TH Sarabun New" panose="020B0500040200020003" pitchFamily="34" charset="-34"/>
              </a:rPr>
              <a:t>Vehicle/Pedestrian collisions</a:t>
            </a:r>
          </a:p>
          <a:p>
            <a:r>
              <a:rPr lang="en-US" sz="3200" dirty="0">
                <a:latin typeface="TH Sarabun New" panose="020B0500040200020003" pitchFamily="34" charset="-34"/>
                <a:cs typeface="TH Sarabun New" panose="020B0500040200020003" pitchFamily="34" charset="-34"/>
              </a:rPr>
              <a:t>overturned car</a:t>
            </a:r>
          </a:p>
          <a:p>
            <a:r>
              <a:rPr lang="en-US" sz="3200" dirty="0">
                <a:latin typeface="TH Sarabun New" panose="020B0500040200020003" pitchFamily="34" charset="-34"/>
                <a:cs typeface="TH Sarabun New" panose="020B0500040200020003" pitchFamily="34" charset="-34"/>
              </a:rPr>
              <a:t>Falling under the load of another vehicle</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65760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B498-804E-4A03-84BD-C120E6A71B78}"/>
              </a:ext>
            </a:extLst>
          </p:cNvPr>
          <p:cNvSpPr>
            <a:spLocks noGrp="1"/>
          </p:cNvSpPr>
          <p:nvPr>
            <p:ph type="title"/>
          </p:nvPr>
        </p:nvSpPr>
        <p:spPr>
          <a:xfrm>
            <a:off x="426481" y="764704"/>
            <a:ext cx="8229600" cy="1066800"/>
          </a:xfrm>
        </p:spPr>
        <p:txBody>
          <a:bodyPr/>
          <a:lstStyle/>
          <a:p>
            <a:r>
              <a:rPr lang="en-US" b="1" dirty="0"/>
              <a:t>Identify signs of danger</a:t>
            </a:r>
            <a:endParaRPr lang="th-TH" b="1" dirty="0"/>
          </a:p>
        </p:txBody>
      </p:sp>
      <p:sp>
        <p:nvSpPr>
          <p:cNvPr id="3" name="Content Placeholder 2">
            <a:extLst>
              <a:ext uri="{FF2B5EF4-FFF2-40B4-BE49-F238E27FC236}">
                <a16:creationId xmlns:a16="http://schemas.microsoft.com/office/drawing/2014/main" id="{E395A74D-26C6-43D4-8B42-7BCC8BF6EC74}"/>
              </a:ext>
            </a:extLst>
          </p:cNvPr>
          <p:cNvSpPr>
            <a:spLocks noGrp="1"/>
          </p:cNvSpPr>
          <p:nvPr>
            <p:ph idx="1"/>
          </p:nvPr>
        </p:nvSpPr>
        <p:spPr/>
        <p:txBody>
          <a:bodyPr>
            <a:normAutofit/>
          </a:bodyPr>
          <a:lstStyle/>
          <a:p>
            <a:pPr marL="109728" indent="0">
              <a:buNone/>
            </a:pPr>
            <a:r>
              <a:rPr lang="en-US" sz="2400" dirty="0"/>
              <a:t>Examples of warning signs in land transport operations include:</a:t>
            </a:r>
          </a:p>
          <a:p>
            <a:pPr>
              <a:buFont typeface="Georgia" panose="02040502050405020303" pitchFamily="18" charset="0"/>
              <a:buChar char="-"/>
            </a:pPr>
            <a:r>
              <a:rPr lang="en-US" sz="3200" dirty="0">
                <a:latin typeface="TH Sarabun New" panose="020B0500040200020003" pitchFamily="34" charset="-34"/>
                <a:cs typeface="TH Sarabun New" panose="020B0500040200020003" pitchFamily="34" charset="-34"/>
              </a:rPr>
              <a:t>Other vehicles</a:t>
            </a:r>
          </a:p>
          <a:p>
            <a:pPr>
              <a:buFont typeface="Georgia" panose="02040502050405020303" pitchFamily="18" charset="0"/>
              <a:buChar char="-"/>
            </a:pPr>
            <a:r>
              <a:rPr lang="en-US" sz="3200" dirty="0">
                <a:latin typeface="TH Sarabun New" panose="020B0500040200020003" pitchFamily="34" charset="-34"/>
                <a:cs typeface="TH Sarabun New" panose="020B0500040200020003" pitchFamily="34" charset="-34"/>
              </a:rPr>
              <a:t>Alcohol and drug use</a:t>
            </a:r>
          </a:p>
          <a:p>
            <a:pPr>
              <a:buFont typeface="Georgia" panose="02040502050405020303" pitchFamily="18" charset="0"/>
              <a:buChar char="-"/>
            </a:pPr>
            <a:r>
              <a:rPr lang="en-US" sz="3200" dirty="0">
                <a:latin typeface="TH Sarabun New" panose="020B0500040200020003" pitchFamily="34" charset="-34"/>
                <a:cs typeface="TH Sarabun New" panose="020B0500040200020003" pitchFamily="34" charset="-34"/>
              </a:rPr>
              <a:t>Drug treatment</a:t>
            </a:r>
          </a:p>
          <a:p>
            <a:pPr>
              <a:buFont typeface="Georgia" panose="02040502050405020303" pitchFamily="18" charset="0"/>
              <a:buChar char="-"/>
            </a:pPr>
            <a:r>
              <a:rPr lang="en-US" sz="3200" dirty="0">
                <a:latin typeface="TH Sarabun New" panose="020B0500040200020003" pitchFamily="34" charset="-34"/>
                <a:cs typeface="TH Sarabun New" panose="020B0500040200020003" pitchFamily="34" charset="-34"/>
              </a:rPr>
              <a:t>Sleep deprivation</a:t>
            </a:r>
          </a:p>
          <a:p>
            <a:pPr>
              <a:buFont typeface="Georgia" panose="02040502050405020303" pitchFamily="18" charset="0"/>
              <a:buChar char="-"/>
            </a:pPr>
            <a:r>
              <a:rPr lang="en-US" sz="3200" dirty="0">
                <a:latin typeface="TH Sarabun New" panose="020B0500040200020003" pitchFamily="34" charset="-34"/>
                <a:cs typeface="TH Sarabun New" panose="020B0500040200020003" pitchFamily="34" charset="-34"/>
              </a:rPr>
              <a:t>Poor vision</a:t>
            </a:r>
          </a:p>
          <a:p>
            <a:pPr>
              <a:buFont typeface="Georgia" panose="02040502050405020303" pitchFamily="18" charset="0"/>
              <a:buChar char="-"/>
            </a:pPr>
            <a:r>
              <a:rPr lang="en-US" sz="3200" dirty="0">
                <a:latin typeface="TH Sarabun New" panose="020B0500040200020003" pitchFamily="34" charset="-34"/>
                <a:cs typeface="TH Sarabun New" panose="020B0500040200020003" pitchFamily="34" charset="-34"/>
              </a:rPr>
              <a:t>Disqualified tires</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09071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0CC03-EBBD-4229-B685-73E92B916746}"/>
              </a:ext>
            </a:extLst>
          </p:cNvPr>
          <p:cNvSpPr>
            <a:spLocks noGrp="1"/>
          </p:cNvSpPr>
          <p:nvPr>
            <p:ph idx="1"/>
          </p:nvPr>
        </p:nvSpPr>
        <p:spPr/>
        <p:txBody>
          <a:bodyPr>
            <a:normAutofit/>
          </a:bodyPr>
          <a:lstStyle/>
          <a:p>
            <a:r>
              <a:rPr lang="en-US" sz="3600" b="1" dirty="0">
                <a:latin typeface="TH Sarabun New" panose="020B0500040200020003" pitchFamily="34" charset="-34"/>
                <a:cs typeface="TH Sarabun New" panose="020B0500040200020003" pitchFamily="34" charset="-34"/>
              </a:rPr>
              <a:t>setting objectives</a:t>
            </a:r>
          </a:p>
          <a:p>
            <a:pPr marL="109728" indent="0">
              <a:buNone/>
            </a:pPr>
            <a:r>
              <a:rPr lang="th-TH" sz="4000" dirty="0"/>
              <a:t>	</a:t>
            </a:r>
            <a:r>
              <a:rPr lang="en-US" sz="4000" dirty="0"/>
              <a:t> </a:t>
            </a:r>
            <a:r>
              <a:rPr lang="en-US" dirty="0">
                <a:latin typeface="TH Sarabun New" panose="020B0500040200020003" pitchFamily="34" charset="-34"/>
                <a:cs typeface="TH Sarabun New" panose="020B0500040200020003" pitchFamily="34" charset="-34"/>
              </a:rPr>
              <a:t>Strategic objectives in road safety are established by senior management. It describes the safety practices that the transport business expects to achieve in accordance with the vision and HSE policy of the transport business.</a:t>
            </a:r>
            <a:endParaRPr lang="th-TH" sz="4000" dirty="0">
              <a:latin typeface="TH Sarabun New" panose="020B0500040200020003" pitchFamily="34" charset="-34"/>
              <a:cs typeface="TH Sarabun New" panose="020B0500040200020003" pitchFamily="34" charset="-34"/>
            </a:endParaRPr>
          </a:p>
        </p:txBody>
      </p:sp>
      <p:sp>
        <p:nvSpPr>
          <p:cNvPr id="6" name="TextBox 5">
            <a:extLst>
              <a:ext uri="{FF2B5EF4-FFF2-40B4-BE49-F238E27FC236}">
                <a16:creationId xmlns:a16="http://schemas.microsoft.com/office/drawing/2014/main" id="{BD40E8AA-3F65-41F9-97C4-BF5585F338F9}"/>
              </a:ext>
            </a:extLst>
          </p:cNvPr>
          <p:cNvSpPr txBox="1"/>
          <p:nvPr/>
        </p:nvSpPr>
        <p:spPr>
          <a:xfrm>
            <a:off x="125760" y="908720"/>
            <a:ext cx="8892480" cy="769441"/>
          </a:xfrm>
          <a:prstGeom prst="rect">
            <a:avLst/>
          </a:prstGeom>
          <a:noFill/>
        </p:spPr>
        <p:txBody>
          <a:bodyPr wrap="square">
            <a:spAutoFit/>
          </a:bodyPr>
          <a:lstStyle/>
          <a:p>
            <a:pPr marL="0" indent="0" algn="ctr">
              <a:buNone/>
            </a:pPr>
            <a:r>
              <a:rPr lang="en-US" sz="4400" dirty="0">
                <a:solidFill>
                  <a:srgbClr val="002060"/>
                </a:solidFill>
              </a:rPr>
              <a:t>setting objectives</a:t>
            </a:r>
            <a:endParaRPr lang="th-TH" sz="4400" dirty="0">
              <a:solidFill>
                <a:srgbClr val="002060"/>
              </a:solidFill>
            </a:endParaRPr>
          </a:p>
        </p:txBody>
      </p:sp>
    </p:spTree>
    <p:extLst>
      <p:ext uri="{BB962C8B-B14F-4D97-AF65-F5344CB8AC3E}">
        <p14:creationId xmlns:p14="http://schemas.microsoft.com/office/powerpoint/2010/main" val="131856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552F-F69E-472E-9EAD-7957BB282C42}"/>
              </a:ext>
            </a:extLst>
          </p:cNvPr>
          <p:cNvSpPr>
            <a:spLocks noGrp="1"/>
          </p:cNvSpPr>
          <p:nvPr>
            <p:ph type="title"/>
          </p:nvPr>
        </p:nvSpPr>
        <p:spPr>
          <a:xfrm>
            <a:off x="457200" y="1143000"/>
            <a:ext cx="8507288" cy="1066800"/>
          </a:xfrm>
        </p:spPr>
        <p:txBody>
          <a:bodyPr>
            <a:normAutofit fontScale="90000"/>
          </a:bodyPr>
          <a:lstStyle/>
          <a:p>
            <a:r>
              <a:rPr lang="en-US" b="1" dirty="0"/>
              <a:t>Warning signs related to driving can be divided into 3 major items:</a:t>
            </a:r>
            <a:endParaRPr lang="th-TH" b="1" dirty="0"/>
          </a:p>
        </p:txBody>
      </p:sp>
      <p:sp>
        <p:nvSpPr>
          <p:cNvPr id="3" name="Content Placeholder 2">
            <a:extLst>
              <a:ext uri="{FF2B5EF4-FFF2-40B4-BE49-F238E27FC236}">
                <a16:creationId xmlns:a16="http://schemas.microsoft.com/office/drawing/2014/main" id="{22468779-A635-41E7-9C7A-EBF7D5D0854D}"/>
              </a:ext>
            </a:extLst>
          </p:cNvPr>
          <p:cNvSpPr>
            <a:spLocks noGrp="1"/>
          </p:cNvSpPr>
          <p:nvPr>
            <p:ph idx="1"/>
          </p:nvPr>
        </p:nvSpPr>
        <p:spPr/>
        <p:txBody>
          <a:bodyPr>
            <a:normAutofit/>
          </a:bodyPr>
          <a:lstStyle/>
          <a:p>
            <a:r>
              <a:rPr lang="th-TH" sz="4000" dirty="0"/>
              <a:t>1. </a:t>
            </a:r>
            <a:r>
              <a:rPr lang="en-US" sz="4000" dirty="0"/>
              <a:t>driver</a:t>
            </a:r>
          </a:p>
          <a:p>
            <a:r>
              <a:rPr lang="th-TH" sz="4000" dirty="0"/>
              <a:t>2. </a:t>
            </a:r>
            <a:r>
              <a:rPr lang="en-US" sz="4000" dirty="0"/>
              <a:t>vehicle</a:t>
            </a:r>
            <a:endParaRPr lang="th-TH" sz="4000" dirty="0"/>
          </a:p>
          <a:p>
            <a:r>
              <a:rPr lang="th-TH" sz="4000" dirty="0"/>
              <a:t>3. </a:t>
            </a:r>
            <a:r>
              <a:rPr lang="en-US" sz="4000" dirty="0"/>
              <a:t>environment</a:t>
            </a:r>
            <a:endParaRPr lang="th-TH" sz="4000" dirty="0"/>
          </a:p>
        </p:txBody>
      </p:sp>
    </p:spTree>
    <p:extLst>
      <p:ext uri="{BB962C8B-B14F-4D97-AF65-F5344CB8AC3E}">
        <p14:creationId xmlns:p14="http://schemas.microsoft.com/office/powerpoint/2010/main" val="155454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1B5B-884C-4459-BC5A-474D985E27B6}"/>
              </a:ext>
            </a:extLst>
          </p:cNvPr>
          <p:cNvSpPr>
            <a:spLocks noGrp="1"/>
          </p:cNvSpPr>
          <p:nvPr>
            <p:ph type="title"/>
          </p:nvPr>
        </p:nvSpPr>
        <p:spPr/>
        <p:txBody>
          <a:bodyPr>
            <a:normAutofit/>
          </a:bodyPr>
          <a:lstStyle/>
          <a:p>
            <a:r>
              <a:rPr lang="th-TH" sz="4000" b="1" dirty="0"/>
              <a:t>1. </a:t>
            </a:r>
            <a:r>
              <a:rPr lang="en-US" b="1" dirty="0"/>
              <a:t>D</a:t>
            </a:r>
            <a:r>
              <a:rPr lang="en-US" sz="4000" b="1" dirty="0"/>
              <a:t>river</a:t>
            </a:r>
            <a:endParaRPr lang="th-TH" b="1" dirty="0"/>
          </a:p>
        </p:txBody>
      </p:sp>
      <p:sp>
        <p:nvSpPr>
          <p:cNvPr id="3" name="Content Placeholder 2">
            <a:extLst>
              <a:ext uri="{FF2B5EF4-FFF2-40B4-BE49-F238E27FC236}">
                <a16:creationId xmlns:a16="http://schemas.microsoft.com/office/drawing/2014/main" id="{99B8DC42-EABE-4B3E-B2CE-85E3631545CB}"/>
              </a:ext>
            </a:extLst>
          </p:cNvPr>
          <p:cNvSpPr>
            <a:spLocks noGrp="1"/>
          </p:cNvSpPr>
          <p:nvPr>
            <p:ph idx="1"/>
          </p:nvPr>
        </p:nvSpPr>
        <p:spPr/>
        <p:txBody>
          <a:bodyPr>
            <a:normAutofit lnSpcReduction="10000"/>
          </a:bodyPr>
          <a:lstStyle/>
          <a:p>
            <a:r>
              <a:rPr lang="en-US" sz="3200" dirty="0">
                <a:latin typeface="TH Sarabun New" panose="020B0500040200020003" pitchFamily="34" charset="-34"/>
                <a:cs typeface="TH Sarabun New" panose="020B0500040200020003" pitchFamily="34" charset="-34"/>
              </a:rPr>
              <a:t>Accident reports indicate that human behavior is the primary cause of up to 90% of road accidents.</a:t>
            </a:r>
          </a:p>
          <a:p>
            <a:r>
              <a:rPr lang="en-US" sz="3200" dirty="0">
                <a:latin typeface="TH Sarabun New" panose="020B0500040200020003" pitchFamily="34" charset="-34"/>
                <a:cs typeface="TH Sarabun New" panose="020B0500040200020003" pitchFamily="34" charset="-34"/>
              </a:rPr>
              <a:t>The use of medication prescribed by a doctor may have some effect on the driver.</a:t>
            </a:r>
            <a:endParaRPr lang="th-TH" sz="3200" dirty="0">
              <a:latin typeface="TH Sarabun New" panose="020B0500040200020003" pitchFamily="34" charset="-34"/>
              <a:cs typeface="TH Sarabun New" panose="020B0500040200020003" pitchFamily="34" charset="-34"/>
            </a:endParaRPr>
          </a:p>
          <a:p>
            <a:pPr marL="109728" indent="0">
              <a:buNone/>
            </a:pPr>
            <a:endParaRPr lang="th-TH" sz="3200" dirty="0"/>
          </a:p>
          <a:p>
            <a:pPr marL="109728" indent="0">
              <a:buNone/>
            </a:pPr>
            <a:r>
              <a:rPr lang="en-US" sz="3200" b="1" dirty="0">
                <a:solidFill>
                  <a:srgbClr val="FF0000"/>
                </a:solidFill>
              </a:rPr>
              <a:t>Note: </a:t>
            </a:r>
            <a:r>
              <a:rPr lang="en-US" sz="3200" dirty="0"/>
              <a:t>Patients should not drive for 48 hours after receiving anesthesia or strong sedatives in minor surgery Drinking alcohol will cause can worsen symptoms</a:t>
            </a:r>
            <a:endParaRPr lang="th-TH" sz="3200" dirty="0"/>
          </a:p>
        </p:txBody>
      </p:sp>
    </p:spTree>
    <p:extLst>
      <p:ext uri="{BB962C8B-B14F-4D97-AF65-F5344CB8AC3E}">
        <p14:creationId xmlns:p14="http://schemas.microsoft.com/office/powerpoint/2010/main" val="351976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647A-6421-4FFE-94A2-98C6574A6007}"/>
              </a:ext>
            </a:extLst>
          </p:cNvPr>
          <p:cNvSpPr>
            <a:spLocks noGrp="1"/>
          </p:cNvSpPr>
          <p:nvPr>
            <p:ph type="title"/>
          </p:nvPr>
        </p:nvSpPr>
        <p:spPr>
          <a:xfrm>
            <a:off x="435446" y="922040"/>
            <a:ext cx="8229600" cy="1066800"/>
          </a:xfrm>
        </p:spPr>
        <p:txBody>
          <a:bodyPr/>
          <a:lstStyle/>
          <a:p>
            <a:r>
              <a:rPr lang="en-US" b="1" dirty="0"/>
              <a:t>Errors and Violations</a:t>
            </a:r>
            <a:endParaRPr lang="th-TH" b="1" dirty="0"/>
          </a:p>
        </p:txBody>
      </p:sp>
      <p:sp>
        <p:nvSpPr>
          <p:cNvPr id="3" name="Content Placeholder 2">
            <a:extLst>
              <a:ext uri="{FF2B5EF4-FFF2-40B4-BE49-F238E27FC236}">
                <a16:creationId xmlns:a16="http://schemas.microsoft.com/office/drawing/2014/main" id="{746699E4-51DB-44DB-A773-2D26F2848E6C}"/>
              </a:ext>
            </a:extLst>
          </p:cNvPr>
          <p:cNvSpPr>
            <a:spLocks noGrp="1"/>
          </p:cNvSpPr>
          <p:nvPr>
            <p:ph idx="1"/>
          </p:nvPr>
        </p:nvSpPr>
        <p:spPr>
          <a:xfrm>
            <a:off x="457200" y="1988840"/>
            <a:ext cx="8229600" cy="4585696"/>
          </a:xfrm>
        </p:spPr>
        <p:txBody>
          <a:bodyPr>
            <a:normAutofit/>
          </a:bodyPr>
          <a:lstStyle/>
          <a:p>
            <a:pPr lvl="1"/>
            <a:r>
              <a:rPr lang="en-US" dirty="0"/>
              <a:t>A dangerous mistake is a bad decision. Whether as a result of one person's action or another, events that can cause dangerous errors include:</a:t>
            </a:r>
            <a:endParaRPr lang="th-TH" dirty="0"/>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Does not give warnings to pedestrians and road users</a:t>
            </a:r>
            <a:endParaRPr lang="th-TH" dirty="0">
              <a:latin typeface="TH Sarabun New" panose="020B0500040200020003" pitchFamily="34" charset="-34"/>
              <a:cs typeface="TH Sarabun New" panose="020B0500040200020003" pitchFamily="34" charset="-34"/>
            </a:endParaRPr>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miscalculated the speed of the car coming in a close manner. </a:t>
            </a:r>
            <a:r>
              <a:rPr lang="th-TH" dirty="0">
                <a:latin typeface="TH Sarabun New" panose="020B0500040200020003" pitchFamily="34" charset="-34"/>
                <a:cs typeface="TH Sarabun New" panose="020B0500040200020003" pitchFamily="34" charset="-34"/>
              </a:rPr>
              <a:t> </a:t>
            </a:r>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Didn't check by looking in the mirror before taking any action.</a:t>
            </a:r>
            <a:r>
              <a:rPr lang="th-TH" dirty="0">
                <a:latin typeface="TH Sarabun New" panose="020B0500040200020003" pitchFamily="34" charset="-34"/>
                <a:cs typeface="TH Sarabun New" panose="020B0500040200020003" pitchFamily="34" charset="-34"/>
              </a:rPr>
              <a:t> </a:t>
            </a:r>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Didn't signal stop or ask for way.</a:t>
            </a:r>
            <a:endParaRPr lang="th-TH" dirty="0">
              <a:latin typeface="TH Sarabun New" panose="020B0500040200020003" pitchFamily="34" charset="-34"/>
              <a:cs typeface="TH Sarabun New" panose="020B0500040200020003" pitchFamily="34" charset="-34"/>
            </a:endParaRPr>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stop the car suddenly.</a:t>
            </a:r>
            <a:endParaRPr lang="th-TH" dirty="0">
              <a:latin typeface="TH Sarabun New" panose="020B0500040200020003" pitchFamily="34" charset="-34"/>
              <a:cs typeface="TH Sarabun New" panose="020B0500040200020003" pitchFamily="34" charset="-34"/>
            </a:endParaRPr>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Not being aware of potentially dangerous road conditions until it's too late.</a:t>
            </a:r>
            <a:endParaRPr lang="th-TH" dirty="0">
              <a:latin typeface="TH Sarabun New" panose="020B0500040200020003" pitchFamily="34" charset="-34"/>
              <a:cs typeface="TH Sarabun New" panose="020B0500040200020003" pitchFamily="34" charset="-34"/>
            </a:endParaRPr>
          </a:p>
          <a:p>
            <a:pPr lvl="2"/>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Not being sufficiently careful with the car in front</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38406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BFE7-A991-424B-93C8-3A92E9903C27}"/>
              </a:ext>
            </a:extLst>
          </p:cNvPr>
          <p:cNvSpPr>
            <a:spLocks noGrp="1"/>
          </p:cNvSpPr>
          <p:nvPr>
            <p:ph type="title"/>
          </p:nvPr>
        </p:nvSpPr>
        <p:spPr>
          <a:xfrm>
            <a:off x="457200" y="620688"/>
            <a:ext cx="8229600" cy="845840"/>
          </a:xfrm>
        </p:spPr>
        <p:txBody>
          <a:bodyPr/>
          <a:lstStyle/>
          <a:p>
            <a:r>
              <a:rPr lang="en-US" dirty="0"/>
              <a:t>2. Vehicle</a:t>
            </a:r>
            <a:endParaRPr lang="th-TH" dirty="0"/>
          </a:p>
        </p:txBody>
      </p:sp>
      <p:sp>
        <p:nvSpPr>
          <p:cNvPr id="3" name="Content Placeholder 2">
            <a:extLst>
              <a:ext uri="{FF2B5EF4-FFF2-40B4-BE49-F238E27FC236}">
                <a16:creationId xmlns:a16="http://schemas.microsoft.com/office/drawing/2014/main" id="{38A2FE4B-3F00-4B53-91AF-22D26B0016FD}"/>
              </a:ext>
            </a:extLst>
          </p:cNvPr>
          <p:cNvSpPr>
            <a:spLocks noGrp="1"/>
          </p:cNvSpPr>
          <p:nvPr>
            <p:ph idx="1"/>
          </p:nvPr>
        </p:nvSpPr>
        <p:spPr>
          <a:xfrm>
            <a:off x="323528" y="1466528"/>
            <a:ext cx="8686800" cy="5108008"/>
          </a:xfrm>
        </p:spPr>
        <p:txBody>
          <a:bodyPr>
            <a:normAutofit/>
          </a:bodyPr>
          <a:lstStyle/>
          <a:p>
            <a:pPr marL="109728" indent="0">
              <a:buNone/>
            </a:pPr>
            <a:r>
              <a:rPr lang="th-TH" dirty="0"/>
              <a:t>	</a:t>
            </a:r>
            <a:r>
              <a:rPr lang="en-US" dirty="0"/>
              <a:t>5% of road accidents are caused by bad vehicles. Vehicle-related danger signs include: </a:t>
            </a:r>
            <a:endParaRPr lang="th-TH" dirty="0"/>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The criteria and procedures for selection are inadequate.</a:t>
            </a:r>
            <a:r>
              <a:rPr lang="th-TH" dirty="0">
                <a:latin typeface="TH Sarabun New" panose="020B0500040200020003" pitchFamily="34" charset="-34"/>
                <a:cs typeface="TH Sarabun New" panose="020B0500040200020003" pitchFamily="34" charset="-34"/>
              </a:rPr>
              <a:t> </a:t>
            </a: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Attributes are not enough. bad design.</a:t>
            </a:r>
            <a:r>
              <a:rPr lang="th-TH" dirty="0">
                <a:latin typeface="TH Sarabun New" panose="020B0500040200020003" pitchFamily="34" charset="-34"/>
                <a:cs typeface="TH Sarabun New" panose="020B0500040200020003" pitchFamily="34" charset="-34"/>
              </a:rPr>
              <a:t> </a:t>
            </a: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Lack of desired safety features (e.g. side and rear protection).</a:t>
            </a:r>
            <a:r>
              <a:rPr lang="th-TH" dirty="0">
                <a:latin typeface="TH Sarabun New" panose="020B0500040200020003" pitchFamily="34" charset="-34"/>
                <a:cs typeface="TH Sarabun New" panose="020B0500040200020003" pitchFamily="34" charset="-34"/>
              </a:rPr>
              <a:t> </a:t>
            </a: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Inadequate maintenance (tires are defective or torn).</a:t>
            </a:r>
            <a:r>
              <a:rPr lang="th-TH" dirty="0">
                <a:latin typeface="TH Sarabun New" panose="020B0500040200020003" pitchFamily="34" charset="-34"/>
                <a:cs typeface="TH Sarabun New" panose="020B0500040200020003" pitchFamily="34" charset="-34"/>
              </a:rPr>
              <a:t> </a:t>
            </a: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Procedures for dealing with defects are inadequate.</a:t>
            </a:r>
            <a:endParaRPr lang="th-TH" dirty="0">
              <a:latin typeface="TH Sarabun New" panose="020B0500040200020003" pitchFamily="34" charset="-34"/>
              <a:cs typeface="TH Sarabun New" panose="020B0500040200020003" pitchFamily="34" charset="-34"/>
            </a:endParaRP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expired (vehicle becomes "not suitable for needs")</a:t>
            </a: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Overloading or unsuitable weight of the load</a:t>
            </a:r>
            <a:endParaRPr lang="th-TH" dirty="0">
              <a:latin typeface="TH Sarabun New" panose="020B0500040200020003" pitchFamily="34" charset="-34"/>
              <a:cs typeface="TH Sarabun New" panose="020B0500040200020003" pitchFamily="34" charset="-34"/>
            </a:endParaRPr>
          </a:p>
          <a:p>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poor maintenance</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44417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DD67-58BC-476C-AF4D-E2681A07DEEC}"/>
              </a:ext>
            </a:extLst>
          </p:cNvPr>
          <p:cNvSpPr>
            <a:spLocks noGrp="1"/>
          </p:cNvSpPr>
          <p:nvPr>
            <p:ph type="title"/>
          </p:nvPr>
        </p:nvSpPr>
        <p:spPr>
          <a:xfrm>
            <a:off x="916732" y="1125474"/>
            <a:ext cx="8229600" cy="1066800"/>
          </a:xfrm>
        </p:spPr>
        <p:txBody>
          <a:bodyPr/>
          <a:lstStyle/>
          <a:p>
            <a:r>
              <a:rPr lang="en-US" dirty="0"/>
              <a:t>3.External environment</a:t>
            </a:r>
            <a:endParaRPr lang="th-TH" dirty="0"/>
          </a:p>
        </p:txBody>
      </p:sp>
      <p:sp>
        <p:nvSpPr>
          <p:cNvPr id="3" name="Content Placeholder 2">
            <a:extLst>
              <a:ext uri="{FF2B5EF4-FFF2-40B4-BE49-F238E27FC236}">
                <a16:creationId xmlns:a16="http://schemas.microsoft.com/office/drawing/2014/main" id="{273BC561-E257-43CC-8B16-544D8D174D7D}"/>
              </a:ext>
            </a:extLst>
          </p:cNvPr>
          <p:cNvSpPr>
            <a:spLocks noGrp="1"/>
          </p:cNvSpPr>
          <p:nvPr>
            <p:ph idx="1"/>
          </p:nvPr>
        </p:nvSpPr>
        <p:spPr/>
        <p:txBody>
          <a:bodyPr/>
          <a:lstStyle/>
          <a:p>
            <a:r>
              <a:rPr lang="en-US" dirty="0"/>
              <a:t>50% of fatal accidents are caused by external circumstances. Danger signals from the external environment can be divided into 3 categories:</a:t>
            </a:r>
            <a:r>
              <a:rPr lang="th-TH" dirty="0"/>
              <a:t>	</a:t>
            </a:r>
            <a:r>
              <a:rPr lang="en-US" dirty="0">
                <a:latin typeface="TH Sarabun New" panose="020B0500040200020003" pitchFamily="34" charset="-34"/>
                <a:cs typeface="TH Sarabun New" panose="020B0500040200020003" pitchFamily="34" charset="-34"/>
              </a:rPr>
              <a:t> Society</a:t>
            </a:r>
            <a:endParaRPr lang="th-TH" dirty="0">
              <a:latin typeface="TH Sarabun New" panose="020B0500040200020003" pitchFamily="34" charset="-34"/>
              <a:cs typeface="TH Sarabun New" panose="020B0500040200020003" pitchFamily="34" charset="-34"/>
            </a:endParaRPr>
          </a:p>
          <a:p>
            <a:pPr marL="109728" indent="0">
              <a:buNone/>
            </a:pPr>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 Infrastructure</a:t>
            </a:r>
            <a:endParaRPr lang="th-TH" dirty="0">
              <a:latin typeface="TH Sarabun New" panose="020B0500040200020003" pitchFamily="34" charset="-34"/>
              <a:cs typeface="TH Sarabun New" panose="020B0500040200020003" pitchFamily="34" charset="-34"/>
            </a:endParaRPr>
          </a:p>
          <a:p>
            <a:pPr marL="109728" indent="0">
              <a:buNone/>
            </a:pPr>
            <a:r>
              <a:rPr lang="th-TH"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 Climate and natural road safety</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75684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CE05-477A-43EF-8E4C-91F286AC3FB8}"/>
              </a:ext>
            </a:extLst>
          </p:cNvPr>
          <p:cNvSpPr>
            <a:spLocks noGrp="1"/>
          </p:cNvSpPr>
          <p:nvPr>
            <p:ph type="title"/>
          </p:nvPr>
        </p:nvSpPr>
        <p:spPr/>
        <p:txBody>
          <a:bodyPr/>
          <a:lstStyle/>
          <a:p>
            <a:r>
              <a:rPr lang="en-US" dirty="0"/>
              <a:t>Risk Assessment </a:t>
            </a:r>
            <a:endParaRPr lang="th-TH" dirty="0"/>
          </a:p>
        </p:txBody>
      </p:sp>
      <p:sp>
        <p:nvSpPr>
          <p:cNvPr id="3" name="Content Placeholder 2">
            <a:extLst>
              <a:ext uri="{FF2B5EF4-FFF2-40B4-BE49-F238E27FC236}">
                <a16:creationId xmlns:a16="http://schemas.microsoft.com/office/drawing/2014/main" id="{C9553608-DF89-402B-BA0D-0D3442572C3B}"/>
              </a:ext>
            </a:extLst>
          </p:cNvPr>
          <p:cNvSpPr>
            <a:spLocks noGrp="1"/>
          </p:cNvSpPr>
          <p:nvPr>
            <p:ph idx="1"/>
          </p:nvPr>
        </p:nvSpPr>
        <p:spPr/>
        <p:txBody>
          <a:bodyPr/>
          <a:lstStyle/>
          <a:p>
            <a:pPr marL="109728" indent="0">
              <a:buNone/>
            </a:pPr>
            <a:r>
              <a:rPr lang="th-TH" dirty="0"/>
              <a:t>	</a:t>
            </a:r>
            <a:r>
              <a:rPr lang="en-US" sz="3200" dirty="0"/>
              <a:t> </a:t>
            </a:r>
            <a:r>
              <a:rPr lang="en-US" sz="3200" dirty="0">
                <a:latin typeface="TH Sarabun New" panose="020B0500040200020003" pitchFamily="34" charset="-34"/>
                <a:cs typeface="TH Sarabun New" panose="020B0500040200020003" pitchFamily="34" charset="-34"/>
              </a:rPr>
              <a:t>The degree of risk associated with each hazard can be quantified. After assigning probabilities and detailing the possible outcomes, probabilities and outcomes was valued by an in-depth review. and by analyzing serious and likely fatal incidences that occurred</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43243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4C1F-2338-4536-A092-1950F70A9BB0}"/>
              </a:ext>
            </a:extLst>
          </p:cNvPr>
          <p:cNvSpPr>
            <a:spLocks noGrp="1"/>
          </p:cNvSpPr>
          <p:nvPr>
            <p:ph type="title"/>
          </p:nvPr>
        </p:nvSpPr>
        <p:spPr/>
        <p:txBody>
          <a:bodyPr/>
          <a:lstStyle/>
          <a:p>
            <a:r>
              <a:rPr lang="en-US" b="1" dirty="0"/>
              <a:t>Controls to reduce risk</a:t>
            </a:r>
            <a:endParaRPr lang="th-TH" b="1" dirty="0"/>
          </a:p>
        </p:txBody>
      </p:sp>
      <p:sp>
        <p:nvSpPr>
          <p:cNvPr id="3" name="Content Placeholder 2">
            <a:extLst>
              <a:ext uri="{FF2B5EF4-FFF2-40B4-BE49-F238E27FC236}">
                <a16:creationId xmlns:a16="http://schemas.microsoft.com/office/drawing/2014/main" id="{8F4C88EC-73FD-4466-881F-3D8B8B19B1CC}"/>
              </a:ext>
            </a:extLst>
          </p:cNvPr>
          <p:cNvSpPr>
            <a:spLocks noGrp="1"/>
          </p:cNvSpPr>
          <p:nvPr>
            <p:ph idx="1"/>
          </p:nvPr>
        </p:nvSpPr>
        <p:spPr/>
        <p:txBody>
          <a:bodyPr/>
          <a:lstStyle/>
          <a:p>
            <a:pPr marL="109728" indent="0">
              <a:buNone/>
            </a:pPr>
            <a:r>
              <a:rPr lang="th-TH" dirty="0"/>
              <a:t>	</a:t>
            </a:r>
            <a:r>
              <a:rPr lang="en-US" dirty="0">
                <a:latin typeface="TH Sarabun New" panose="020B0500040200020003" pitchFamily="34" charset="-34"/>
                <a:cs typeface="TH Sarabun New" panose="020B0500040200020003" pitchFamily="34" charset="-34"/>
              </a:rPr>
              <a:t> </a:t>
            </a:r>
            <a:r>
              <a:rPr lang="en-US" sz="3200" dirty="0">
                <a:latin typeface="TH Sarabun New" panose="020B0500040200020003" pitchFamily="34" charset="-34"/>
                <a:cs typeface="TH Sarabun New" panose="020B0500040200020003" pitchFamily="34" charset="-34"/>
              </a:rPr>
              <a:t>When faced with unacceptable conditions Specific measures to mitigate risks will be developed and implemented. Risk mitigation measures are in place to prevent incidents and others and to minimize their potential consequences.</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16499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F837-0F83-48E1-A531-0527D5D776A7}"/>
              </a:ext>
            </a:extLst>
          </p:cNvPr>
          <p:cNvSpPr>
            <a:spLocks noGrp="1"/>
          </p:cNvSpPr>
          <p:nvPr>
            <p:ph type="title"/>
          </p:nvPr>
        </p:nvSpPr>
        <p:spPr/>
        <p:txBody>
          <a:bodyPr/>
          <a:lstStyle/>
          <a:p>
            <a:r>
              <a:rPr lang="en-US" b="1" dirty="0"/>
              <a:t>Reducing violence on roads</a:t>
            </a:r>
            <a:endParaRPr lang="th-TH" b="1" dirty="0"/>
          </a:p>
        </p:txBody>
      </p:sp>
      <p:sp>
        <p:nvSpPr>
          <p:cNvPr id="3" name="Content Placeholder 2">
            <a:extLst>
              <a:ext uri="{FF2B5EF4-FFF2-40B4-BE49-F238E27FC236}">
                <a16:creationId xmlns:a16="http://schemas.microsoft.com/office/drawing/2014/main" id="{98C79343-5815-42A9-8898-4EC49ED72A5A}"/>
              </a:ext>
            </a:extLst>
          </p:cNvPr>
          <p:cNvSpPr>
            <a:spLocks noGrp="1"/>
          </p:cNvSpPr>
          <p:nvPr>
            <p:ph idx="1"/>
          </p:nvPr>
        </p:nvSpPr>
        <p:spPr/>
        <p:txBody>
          <a:bodyPr>
            <a:normAutofit/>
          </a:bodyPr>
          <a:lstStyle/>
          <a:p>
            <a:pPr marL="109728" indent="0">
              <a:buNone/>
            </a:pPr>
            <a:r>
              <a:rPr lang="th-TH" dirty="0"/>
              <a:t>	</a:t>
            </a:r>
            <a:r>
              <a:rPr lang="en-US" sz="4000" dirty="0"/>
              <a:t> </a:t>
            </a:r>
            <a:r>
              <a:rPr lang="en-US" dirty="0">
                <a:latin typeface="TH Sarabun New" panose="020B0500040200020003" pitchFamily="34" charset="-34"/>
                <a:cs typeface="TH Sarabun New" panose="020B0500040200020003" pitchFamily="34" charset="-34"/>
              </a:rPr>
              <a:t>in view of the high potential risks Violence should be minimal. So if there is a way Avoid others such as Transportation by pipelines, trains, ships should be used according to local conditions and occasions.</a:t>
            </a:r>
            <a:endParaRPr lang="th-TH" sz="40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4602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9AB4-7E24-4C3F-93E0-2CC3E6FC0D2E}"/>
              </a:ext>
            </a:extLst>
          </p:cNvPr>
          <p:cNvSpPr>
            <a:spLocks noGrp="1"/>
          </p:cNvSpPr>
          <p:nvPr>
            <p:ph type="title"/>
          </p:nvPr>
        </p:nvSpPr>
        <p:spPr/>
        <p:txBody>
          <a:bodyPr>
            <a:normAutofit fontScale="90000"/>
          </a:bodyPr>
          <a:lstStyle/>
          <a:p>
            <a:r>
              <a:rPr lang="en-US" b="1" dirty="0"/>
              <a:t>Work-level risk reduction measures</a:t>
            </a:r>
            <a:endParaRPr lang="th-TH" b="1" dirty="0"/>
          </a:p>
        </p:txBody>
      </p:sp>
      <p:sp>
        <p:nvSpPr>
          <p:cNvPr id="3" name="Content Placeholder 2">
            <a:extLst>
              <a:ext uri="{FF2B5EF4-FFF2-40B4-BE49-F238E27FC236}">
                <a16:creationId xmlns:a16="http://schemas.microsoft.com/office/drawing/2014/main" id="{19DF7094-D3B6-4FD4-B7E5-0C67514D6B4D}"/>
              </a:ext>
            </a:extLst>
          </p:cNvPr>
          <p:cNvSpPr>
            <a:spLocks noGrp="1"/>
          </p:cNvSpPr>
          <p:nvPr>
            <p:ph idx="1"/>
          </p:nvPr>
        </p:nvSpPr>
        <p:spPr/>
        <p:txBody>
          <a:bodyPr/>
          <a:lstStyle/>
          <a:p>
            <a:r>
              <a:rPr lang="th-TH" sz="3200" dirty="0"/>
              <a:t>- </a:t>
            </a:r>
            <a:r>
              <a:rPr lang="en-US" sz="3200" dirty="0">
                <a:latin typeface="TH Sarabun New" panose="020B0500040200020003" pitchFamily="34" charset="-34"/>
                <a:cs typeface="TH Sarabun New" panose="020B0500040200020003" pitchFamily="34" charset="-34"/>
              </a:rPr>
              <a:t>The resourcefulness of the transportation business staff.</a:t>
            </a:r>
            <a:endParaRPr lang="th-TH" sz="3200" dirty="0">
              <a:latin typeface="TH Sarabun New" panose="020B0500040200020003" pitchFamily="34" charset="-34"/>
              <a:cs typeface="TH Sarabun New" panose="020B0500040200020003" pitchFamily="34" charset="-34"/>
            </a:endParaRPr>
          </a:p>
          <a:p>
            <a:r>
              <a:rPr lang="th-TH" sz="3200" dirty="0">
                <a:latin typeface="TH Sarabun New" panose="020B0500040200020003" pitchFamily="34" charset="-34"/>
                <a:cs typeface="TH Sarabun New" panose="020B0500040200020003" pitchFamily="34" charset="-34"/>
              </a:rPr>
              <a:t>- </a:t>
            </a:r>
            <a:r>
              <a:rPr lang="en-US" sz="3200" dirty="0">
                <a:latin typeface="TH Sarabun New" panose="020B0500040200020003" pitchFamily="34" charset="-34"/>
                <a:cs typeface="TH Sarabun New" panose="020B0500040200020003" pitchFamily="34" charset="-34"/>
              </a:rPr>
              <a:t>Use only approved subcontractors.</a:t>
            </a:r>
            <a:endParaRPr lang="th-TH" sz="3200" dirty="0">
              <a:latin typeface="TH Sarabun New" panose="020B0500040200020003" pitchFamily="34" charset="-34"/>
              <a:cs typeface="TH Sarabun New" panose="020B0500040200020003" pitchFamily="34" charset="-34"/>
            </a:endParaRPr>
          </a:p>
          <a:p>
            <a:r>
              <a:rPr lang="th-TH" sz="3200" dirty="0">
                <a:latin typeface="TH Sarabun New" panose="020B0500040200020003" pitchFamily="34" charset="-34"/>
                <a:cs typeface="TH Sarabun New" panose="020B0500040200020003" pitchFamily="34" charset="-34"/>
              </a:rPr>
              <a:t>- </a:t>
            </a:r>
            <a:r>
              <a:rPr lang="en-US" sz="3200" dirty="0">
                <a:latin typeface="TH Sarabun New" panose="020B0500040200020003" pitchFamily="34" charset="-34"/>
                <a:cs typeface="TH Sarabun New" panose="020B0500040200020003" pitchFamily="34" charset="-34"/>
              </a:rPr>
              <a:t>Efficient driver management</a:t>
            </a:r>
            <a:endParaRPr lang="th-TH" sz="3200" dirty="0">
              <a:latin typeface="TH Sarabun New" panose="020B0500040200020003" pitchFamily="34" charset="-34"/>
              <a:cs typeface="TH Sarabun New" panose="020B0500040200020003" pitchFamily="34" charset="-34"/>
            </a:endParaRPr>
          </a:p>
          <a:p>
            <a:r>
              <a:rPr lang="th-TH" sz="3200" dirty="0">
                <a:latin typeface="TH Sarabun New" panose="020B0500040200020003" pitchFamily="34" charset="-34"/>
                <a:cs typeface="TH Sarabun New" panose="020B0500040200020003" pitchFamily="34" charset="-34"/>
              </a:rPr>
              <a:t>- </a:t>
            </a:r>
            <a:r>
              <a:rPr lang="en-US" sz="3200" dirty="0">
                <a:latin typeface="TH Sarabun New" panose="020B0500040200020003" pitchFamily="34" charset="-34"/>
                <a:cs typeface="TH Sarabun New" panose="020B0500040200020003" pitchFamily="34" charset="-34"/>
              </a:rPr>
              <a:t>Efficient vehicle management</a:t>
            </a:r>
            <a:endParaRPr lang="th-TH" sz="3200" dirty="0">
              <a:latin typeface="TH Sarabun New" panose="020B0500040200020003" pitchFamily="34" charset="-34"/>
              <a:cs typeface="TH Sarabun New" panose="020B0500040200020003" pitchFamily="34" charset="-34"/>
            </a:endParaRPr>
          </a:p>
          <a:p>
            <a:r>
              <a:rPr lang="th-TH" sz="3200" dirty="0">
                <a:latin typeface="TH Sarabun New" panose="020B0500040200020003" pitchFamily="34" charset="-34"/>
                <a:cs typeface="TH Sarabun New" panose="020B0500040200020003" pitchFamily="34" charset="-34"/>
              </a:rPr>
              <a:t>- </a:t>
            </a:r>
            <a:r>
              <a:rPr lang="en-US" sz="3200" dirty="0">
                <a:latin typeface="TH Sarabun New" panose="020B0500040200020003" pitchFamily="34" charset="-34"/>
                <a:cs typeface="TH Sarabun New" panose="020B0500040200020003" pitchFamily="34" charset="-34"/>
              </a:rPr>
              <a:t>Efficient fleet management</a:t>
            </a:r>
            <a:endParaRPr lang="th-TH" sz="3200" dirty="0">
              <a:latin typeface="TH Sarabun New" panose="020B0500040200020003" pitchFamily="34" charset="-34"/>
              <a:cs typeface="TH Sarabun New" panose="020B0500040200020003" pitchFamily="34" charset="-34"/>
            </a:endParaRPr>
          </a:p>
          <a:p>
            <a:endParaRPr lang="th-TH" dirty="0"/>
          </a:p>
        </p:txBody>
      </p:sp>
    </p:spTree>
    <p:extLst>
      <p:ext uri="{BB962C8B-B14F-4D97-AF65-F5344CB8AC3E}">
        <p14:creationId xmlns:p14="http://schemas.microsoft.com/office/powerpoint/2010/main" val="399781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466B-44BB-4A08-8768-4F13B046D457}"/>
              </a:ext>
            </a:extLst>
          </p:cNvPr>
          <p:cNvSpPr>
            <a:spLocks noGrp="1"/>
          </p:cNvSpPr>
          <p:nvPr>
            <p:ph type="title"/>
          </p:nvPr>
        </p:nvSpPr>
        <p:spPr>
          <a:xfrm>
            <a:off x="457200" y="764704"/>
            <a:ext cx="8229600" cy="1066800"/>
          </a:xfrm>
        </p:spPr>
        <p:txBody>
          <a:bodyPr/>
          <a:lstStyle/>
          <a:p>
            <a:r>
              <a:rPr lang="en-US" dirty="0"/>
              <a:t>Recovery</a:t>
            </a:r>
            <a:endParaRPr lang="th-TH" dirty="0"/>
          </a:p>
        </p:txBody>
      </p:sp>
      <p:sp>
        <p:nvSpPr>
          <p:cNvPr id="3" name="Content Placeholder 2">
            <a:extLst>
              <a:ext uri="{FF2B5EF4-FFF2-40B4-BE49-F238E27FC236}">
                <a16:creationId xmlns:a16="http://schemas.microsoft.com/office/drawing/2014/main" id="{D7FD69CA-F3E9-4297-A11F-E8913268057A}"/>
              </a:ext>
            </a:extLst>
          </p:cNvPr>
          <p:cNvSpPr>
            <a:spLocks noGrp="1"/>
          </p:cNvSpPr>
          <p:nvPr>
            <p:ph idx="1"/>
          </p:nvPr>
        </p:nvSpPr>
        <p:spPr>
          <a:xfrm>
            <a:off x="457200" y="1831504"/>
            <a:ext cx="8435280" cy="4325112"/>
          </a:xfrm>
        </p:spPr>
        <p:txBody>
          <a:bodyPr>
            <a:normAutofit fontScale="92500" lnSpcReduction="10000"/>
          </a:bodyPr>
          <a:lstStyle/>
          <a:p>
            <a:pPr>
              <a:buFontTx/>
              <a:buChar char="-"/>
            </a:pPr>
            <a:r>
              <a:rPr lang="en-US" dirty="0">
                <a:latin typeface="TH Sarabun New" panose="020B0500040200020003" pitchFamily="34" charset="-34"/>
                <a:cs typeface="TH Sarabun New" panose="020B0500040200020003" pitchFamily="34" charset="-34"/>
              </a:rPr>
              <a:t>Use a seat belt</a:t>
            </a:r>
            <a:endParaRPr lang="th-TH" dirty="0">
              <a:latin typeface="TH Sarabun New" panose="020B0500040200020003" pitchFamily="34" charset="-34"/>
              <a:cs typeface="TH Sarabun New" panose="020B0500040200020003" pitchFamily="34" charset="-34"/>
            </a:endParaRPr>
          </a:p>
          <a:p>
            <a:pPr>
              <a:buFontTx/>
              <a:buChar char="-"/>
            </a:pPr>
            <a:r>
              <a:rPr lang="en-US" dirty="0">
                <a:latin typeface="TH Sarabun New" panose="020B0500040200020003" pitchFamily="34" charset="-34"/>
                <a:cs typeface="TH Sarabun New" panose="020B0500040200020003" pitchFamily="34" charset="-34"/>
              </a:rPr>
              <a:t>Vehicle safety characteristics </a:t>
            </a:r>
            <a:r>
              <a:rPr lang="th-TH" dirty="0">
                <a:latin typeface="TH Sarabun New" panose="020B0500040200020003" pitchFamily="34" charset="-34"/>
                <a:cs typeface="TH Sarabun New" panose="020B0500040200020003" pitchFamily="34" charset="-34"/>
              </a:rPr>
              <a:t> </a:t>
            </a:r>
          </a:p>
          <a:p>
            <a:pPr>
              <a:buFontTx/>
              <a:buChar char="-"/>
            </a:pPr>
            <a:r>
              <a:rPr lang="en-US" dirty="0">
                <a:latin typeface="TH Sarabun New" panose="020B0500040200020003" pitchFamily="34" charset="-34"/>
                <a:cs typeface="TH Sarabun New" panose="020B0500040200020003" pitchFamily="34" charset="-34"/>
              </a:rPr>
              <a:t>Immediate Crisis Management Team Calling System and Recovery Operations Procedures</a:t>
            </a:r>
            <a:endParaRPr lang="th-TH" dirty="0">
              <a:latin typeface="TH Sarabun New" panose="020B0500040200020003" pitchFamily="34" charset="-34"/>
              <a:cs typeface="TH Sarabun New" panose="020B0500040200020003" pitchFamily="34" charset="-34"/>
            </a:endParaRPr>
          </a:p>
          <a:p>
            <a:pPr>
              <a:buFontTx/>
              <a:buChar char="-"/>
            </a:pPr>
            <a:r>
              <a:rPr lang="en-US" dirty="0">
                <a:latin typeface="TH Sarabun New" panose="020B0500040200020003" pitchFamily="34" charset="-34"/>
                <a:cs typeface="TH Sarabun New" panose="020B0500040200020003" pitchFamily="34" charset="-34"/>
              </a:rPr>
              <a:t>Emergency response team</a:t>
            </a:r>
          </a:p>
          <a:p>
            <a:pPr>
              <a:buFontTx/>
              <a:buChar char="-"/>
            </a:pPr>
            <a:r>
              <a:rPr lang="en-US" dirty="0">
                <a:latin typeface="TH Sarabun New" panose="020B0500040200020003" pitchFamily="34" charset="-34"/>
                <a:cs typeface="TH Sarabun New" panose="020B0500040200020003" pitchFamily="34" charset="-34"/>
              </a:rPr>
              <a:t>Clear management</a:t>
            </a:r>
          </a:p>
          <a:p>
            <a:pPr>
              <a:buFontTx/>
              <a:buChar char="-"/>
            </a:pPr>
            <a:r>
              <a:rPr lang="en-US" dirty="0">
                <a:latin typeface="TH Sarabun New" panose="020B0500040200020003" pitchFamily="34" charset="-34"/>
                <a:cs typeface="TH Sarabun New" panose="020B0500040200020003" pitchFamily="34" charset="-34"/>
              </a:rPr>
              <a:t>Emergency Medical Assistance Plan</a:t>
            </a:r>
          </a:p>
          <a:p>
            <a:pPr>
              <a:buFontTx/>
              <a:buChar char="-"/>
            </a:pPr>
            <a:r>
              <a:rPr lang="en-US" dirty="0">
                <a:latin typeface="TH Sarabun New" panose="020B0500040200020003" pitchFamily="34" charset="-34"/>
                <a:cs typeface="TH Sarabun New" panose="020B0500040200020003" pitchFamily="34" charset="-34"/>
              </a:rPr>
              <a:t>Clear instructions for the driver</a:t>
            </a:r>
            <a:r>
              <a:rPr lang="th-TH" dirty="0">
                <a:latin typeface="TH Sarabun New" panose="020B0500040200020003" pitchFamily="34" charset="-34"/>
                <a:cs typeface="TH Sarabun New" panose="020B0500040200020003" pitchFamily="34" charset="-34"/>
              </a:rPr>
              <a:t> </a:t>
            </a:r>
          </a:p>
          <a:p>
            <a:pPr>
              <a:buFontTx/>
              <a:buChar char="-"/>
            </a:pPr>
            <a:r>
              <a:rPr lang="en-US" dirty="0">
                <a:latin typeface="TH Sarabun New" panose="020B0500040200020003" pitchFamily="34" charset="-34"/>
                <a:cs typeface="TH Sarabun New" panose="020B0500040200020003" pitchFamily="34" charset="-34"/>
              </a:rPr>
              <a:t>First aid training for drivers and rehabilitation/rehabilitation training</a:t>
            </a:r>
            <a:r>
              <a:rPr lang="th-TH" dirty="0">
                <a:latin typeface="TH Sarabun New" panose="020B0500040200020003" pitchFamily="34" charset="-34"/>
                <a:cs typeface="TH Sarabun New" panose="020B0500040200020003" pitchFamily="34" charset="-34"/>
              </a:rPr>
              <a:t> </a:t>
            </a:r>
          </a:p>
          <a:p>
            <a:pPr>
              <a:buFontTx/>
              <a:buChar char="-"/>
            </a:pPr>
            <a:r>
              <a:rPr lang="en-US" dirty="0">
                <a:latin typeface="TH Sarabun New" panose="020B0500040200020003" pitchFamily="34" charset="-34"/>
                <a:cs typeface="TH Sarabun New" panose="020B0500040200020003" pitchFamily="34" charset="-34"/>
              </a:rPr>
              <a:t>supply first aid kit firefighting tools and vehicle communication system</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77318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63246"/>
            <a:ext cx="8784976" cy="5306113"/>
          </a:xfrm>
        </p:spPr>
        <p:txBody>
          <a:bodyPr>
            <a:noAutofit/>
          </a:bodyPr>
          <a:lstStyle/>
          <a:p>
            <a:pPr>
              <a:spcAft>
                <a:spcPct val="0"/>
              </a:spcAft>
              <a:buNone/>
            </a:pPr>
            <a:r>
              <a:rPr lang="th-TH" sz="3200" dirty="0"/>
              <a:t>		</a:t>
            </a:r>
            <a:r>
              <a:rPr lang="en-US" dirty="0"/>
              <a:t>Criteria for determining road safety objectives and goals</a:t>
            </a:r>
            <a:endParaRPr lang="en-US" sz="3200" dirty="0"/>
          </a:p>
          <a:p>
            <a:pPr marL="109728" indent="0">
              <a:spcAft>
                <a:spcPct val="0"/>
              </a:spcAft>
              <a:buNone/>
            </a:pPr>
            <a:r>
              <a:rPr lang="th-TH" sz="3600" dirty="0"/>
              <a:t> </a:t>
            </a:r>
            <a:r>
              <a:rPr lang="en-US" sz="2400" dirty="0"/>
              <a:t>Information and issues to consider</a:t>
            </a:r>
            <a:endParaRPr lang="th-TH" sz="3600" dirty="0"/>
          </a:p>
          <a:p>
            <a:pPr>
              <a:spcAft>
                <a:spcPct val="0"/>
              </a:spcAft>
              <a:buFontTx/>
              <a:buChar char="-"/>
            </a:pPr>
            <a:r>
              <a:rPr lang="en-US" dirty="0">
                <a:latin typeface="TH Sarabun New" panose="020B0500040200020003" pitchFamily="34" charset="-34"/>
                <a:cs typeface="TH Sarabun New" panose="020B0500040200020003" pitchFamily="34" charset="-34"/>
              </a:rPr>
              <a:t>Road safety policy.</a:t>
            </a:r>
          </a:p>
          <a:p>
            <a:pPr>
              <a:spcAft>
                <a:spcPct val="0"/>
              </a:spcAft>
              <a:buFontTx/>
              <a:buChar char="-"/>
            </a:pPr>
            <a:r>
              <a:rPr lang="en-US" dirty="0">
                <a:latin typeface="TH Sarabun New" panose="020B0500040200020003" pitchFamily="34" charset="-34"/>
                <a:cs typeface="TH Sarabun New" panose="020B0500040200020003" pitchFamily="34" charset="-34"/>
              </a:rPr>
              <a:t>Road safety laws and regulations.</a:t>
            </a:r>
          </a:p>
          <a:p>
            <a:pPr>
              <a:spcAft>
                <a:spcPct val="0"/>
              </a:spcAft>
              <a:buFontTx/>
              <a:buChar char="-"/>
            </a:pPr>
            <a:r>
              <a:rPr lang="en-US" dirty="0">
                <a:latin typeface="TH Sarabun New" panose="020B0500040200020003" pitchFamily="34" charset="-34"/>
                <a:cs typeface="TH Sarabun New" panose="020B0500040200020003" pitchFamily="34" charset="-34"/>
              </a:rPr>
              <a:t>Significant road safety issues.</a:t>
            </a:r>
            <a:endParaRPr lang="th-TH" dirty="0">
              <a:latin typeface="TH Sarabun New" panose="020B0500040200020003" pitchFamily="34" charset="-34"/>
              <a:cs typeface="TH Sarabun New" panose="020B0500040200020003" pitchFamily="34" charset="-34"/>
            </a:endParaRPr>
          </a:p>
          <a:p>
            <a:pPr>
              <a:spcAft>
                <a:spcPct val="0"/>
              </a:spcAft>
              <a:buFontTx/>
              <a:buChar char="-"/>
            </a:pPr>
            <a:r>
              <a:rPr lang="en-US" dirty="0">
                <a:latin typeface="TH Sarabun New" panose="020B0500040200020003" pitchFamily="34" charset="-34"/>
                <a:cs typeface="TH Sarabun New" panose="020B0500040200020003" pitchFamily="34" charset="-34"/>
              </a:rPr>
              <a:t>Financial suitability.</a:t>
            </a:r>
          </a:p>
          <a:p>
            <a:pPr>
              <a:spcAft>
                <a:spcPct val="0"/>
              </a:spcAft>
              <a:buFontTx/>
              <a:buChar char="-"/>
            </a:pPr>
            <a:r>
              <a:rPr lang="en-US" dirty="0">
                <a:latin typeface="TH Sarabun New" panose="020B0500040200020003" pitchFamily="34" charset="-34"/>
                <a:cs typeface="TH Sarabun New" panose="020B0500040200020003" pitchFamily="34" charset="-34"/>
              </a:rPr>
              <a:t>Technological suitability.</a:t>
            </a:r>
            <a:endParaRPr lang="th-TH" dirty="0">
              <a:latin typeface="TH Sarabun New" panose="020B0500040200020003" pitchFamily="34" charset="-34"/>
              <a:cs typeface="TH Sarabun New" panose="020B0500040200020003" pitchFamily="34" charset="-34"/>
            </a:endParaRPr>
          </a:p>
          <a:p>
            <a:pPr>
              <a:spcAft>
                <a:spcPct val="0"/>
              </a:spcAft>
              <a:buFontTx/>
              <a:buChar char="-"/>
            </a:pPr>
            <a:r>
              <a:rPr lang="en-US" dirty="0">
                <a:latin typeface="TH Sarabun New" panose="020B0500040200020003" pitchFamily="34" charset="-34"/>
                <a:cs typeface="TH Sarabun New" panose="020B0500040200020003" pitchFamily="34" charset="-34"/>
              </a:rPr>
              <a:t>Procedures and claims procedures for businesses.</a:t>
            </a:r>
          </a:p>
          <a:p>
            <a:pPr>
              <a:spcAft>
                <a:spcPct val="0"/>
              </a:spcAft>
              <a:buFontTx/>
              <a:buChar char="-"/>
            </a:pPr>
            <a:r>
              <a:rPr lang="en-US" dirty="0">
                <a:latin typeface="TH Sarabun New" panose="020B0500040200020003" pitchFamily="34" charset="-34"/>
                <a:cs typeface="TH Sarabun New" panose="020B0500040200020003" pitchFamily="34" charset="-34"/>
              </a:rPr>
              <a:t>The point of view of interested parties.</a:t>
            </a:r>
            <a:endParaRPr lang="th-TH" dirty="0">
              <a:latin typeface="TH Sarabun New" panose="020B0500040200020003" pitchFamily="34" charset="-34"/>
              <a:cs typeface="TH Sarabun New" panose="020B0500040200020003" pitchFamily="34" charset="-34"/>
            </a:endParaRPr>
          </a:p>
        </p:txBody>
      </p:sp>
      <p:sp>
        <p:nvSpPr>
          <p:cNvPr id="4" name="Title 1"/>
          <p:cNvSpPr>
            <a:spLocks noGrp="1"/>
          </p:cNvSpPr>
          <p:nvPr/>
        </p:nvSpPr>
        <p:spPr bwMode="auto">
          <a:xfrm>
            <a:off x="395536" y="715174"/>
            <a:ext cx="813690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rgbClr val="009DD9"/>
                </a:solidFill>
                <a:latin typeface="+mj-lt"/>
                <a:ea typeface="+mj-ea"/>
                <a:cs typeface="+mj-cs"/>
              </a:defRPr>
            </a:lvl1pPr>
            <a:lvl2pPr algn="l" rtl="0" eaLnBrk="0" fontAlgn="base" hangingPunct="0">
              <a:spcBef>
                <a:spcPct val="0"/>
              </a:spcBef>
              <a:spcAft>
                <a:spcPct val="0"/>
              </a:spcAft>
              <a:defRPr sz="2400" b="1">
                <a:solidFill>
                  <a:srgbClr val="009DD9"/>
                </a:solidFill>
                <a:latin typeface="Verdana" pitchFamily="34" charset="0"/>
              </a:defRPr>
            </a:lvl2pPr>
            <a:lvl3pPr algn="l" rtl="0" eaLnBrk="0" fontAlgn="base" hangingPunct="0">
              <a:spcBef>
                <a:spcPct val="0"/>
              </a:spcBef>
              <a:spcAft>
                <a:spcPct val="0"/>
              </a:spcAft>
              <a:defRPr sz="2400" b="1">
                <a:solidFill>
                  <a:srgbClr val="009DD9"/>
                </a:solidFill>
                <a:latin typeface="Verdana" pitchFamily="34" charset="0"/>
              </a:defRPr>
            </a:lvl3pPr>
            <a:lvl4pPr algn="l" rtl="0" eaLnBrk="0" fontAlgn="base" hangingPunct="0">
              <a:spcBef>
                <a:spcPct val="0"/>
              </a:spcBef>
              <a:spcAft>
                <a:spcPct val="0"/>
              </a:spcAft>
              <a:defRPr sz="2400" b="1">
                <a:solidFill>
                  <a:srgbClr val="009DD9"/>
                </a:solidFill>
                <a:latin typeface="Verdana" pitchFamily="34" charset="0"/>
              </a:defRPr>
            </a:lvl4pPr>
            <a:lvl5pPr algn="l" rtl="0" eaLnBrk="0" fontAlgn="base" hangingPunct="0">
              <a:spcBef>
                <a:spcPct val="0"/>
              </a:spcBef>
              <a:spcAft>
                <a:spcPct val="0"/>
              </a:spcAft>
              <a:defRPr sz="2400" b="1">
                <a:solidFill>
                  <a:srgbClr val="009DD9"/>
                </a:solidFill>
                <a:latin typeface="Verdana" pitchFamily="34" charset="0"/>
              </a:defRPr>
            </a:lvl5pPr>
            <a:lvl6pPr marL="457200" algn="l" rtl="0" fontAlgn="base">
              <a:spcBef>
                <a:spcPct val="0"/>
              </a:spcBef>
              <a:spcAft>
                <a:spcPct val="0"/>
              </a:spcAft>
              <a:defRPr sz="2400" b="1">
                <a:solidFill>
                  <a:srgbClr val="009DD9"/>
                </a:solidFill>
                <a:latin typeface="Verdana" pitchFamily="34" charset="0"/>
              </a:defRPr>
            </a:lvl6pPr>
            <a:lvl7pPr marL="914400" algn="l" rtl="0" fontAlgn="base">
              <a:spcBef>
                <a:spcPct val="0"/>
              </a:spcBef>
              <a:spcAft>
                <a:spcPct val="0"/>
              </a:spcAft>
              <a:defRPr sz="2400" b="1">
                <a:solidFill>
                  <a:srgbClr val="009DD9"/>
                </a:solidFill>
                <a:latin typeface="Verdana" pitchFamily="34" charset="0"/>
              </a:defRPr>
            </a:lvl7pPr>
            <a:lvl8pPr marL="1371600" algn="l" rtl="0" fontAlgn="base">
              <a:spcBef>
                <a:spcPct val="0"/>
              </a:spcBef>
              <a:spcAft>
                <a:spcPct val="0"/>
              </a:spcAft>
              <a:defRPr sz="2400" b="1">
                <a:solidFill>
                  <a:srgbClr val="009DD9"/>
                </a:solidFill>
                <a:latin typeface="Verdana" pitchFamily="34" charset="0"/>
              </a:defRPr>
            </a:lvl8pPr>
            <a:lvl9pPr marL="1828800" algn="l" rtl="0" fontAlgn="base">
              <a:spcBef>
                <a:spcPct val="0"/>
              </a:spcBef>
              <a:spcAft>
                <a:spcPct val="0"/>
              </a:spcAft>
              <a:defRPr sz="2400" b="1">
                <a:solidFill>
                  <a:srgbClr val="009DD9"/>
                </a:solidFill>
                <a:latin typeface="Verdana" pitchFamily="34" charset="0"/>
              </a:defRPr>
            </a:lvl9pPr>
          </a:lstStyle>
          <a:p>
            <a:r>
              <a:rPr lang="en-US" sz="3600" dirty="0">
                <a:latin typeface="+mn-lt"/>
              </a:rPr>
              <a:t>Objective setting requirements</a:t>
            </a:r>
            <a:endParaRPr lang="en-US" altLang="th-TH" sz="3600" dirty="0">
              <a:latin typeface="+mn-lt"/>
            </a:endParaRPr>
          </a:p>
        </p:txBody>
      </p:sp>
    </p:spTree>
    <p:extLst>
      <p:ext uri="{BB962C8B-B14F-4D97-AF65-F5344CB8AC3E}">
        <p14:creationId xmlns:p14="http://schemas.microsoft.com/office/powerpoint/2010/main" val="428477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9A43-DA30-4C36-A1CB-D9E073325540}"/>
              </a:ext>
            </a:extLst>
          </p:cNvPr>
          <p:cNvSpPr>
            <a:spLocks noGrp="1"/>
          </p:cNvSpPr>
          <p:nvPr>
            <p:ph type="title"/>
          </p:nvPr>
        </p:nvSpPr>
        <p:spPr/>
        <p:txBody>
          <a:bodyPr/>
          <a:lstStyle/>
          <a:p>
            <a:r>
              <a:rPr lang="en-US" b="1" dirty="0"/>
              <a:t>Road safety planning</a:t>
            </a:r>
            <a:endParaRPr lang="th-TH" b="1" dirty="0"/>
          </a:p>
        </p:txBody>
      </p:sp>
      <p:sp>
        <p:nvSpPr>
          <p:cNvPr id="3" name="Content Placeholder 2">
            <a:extLst>
              <a:ext uri="{FF2B5EF4-FFF2-40B4-BE49-F238E27FC236}">
                <a16:creationId xmlns:a16="http://schemas.microsoft.com/office/drawing/2014/main" id="{2D18DE67-5C31-48C4-ADD7-4B6F3FE893ED}"/>
              </a:ext>
            </a:extLst>
          </p:cNvPr>
          <p:cNvSpPr>
            <a:spLocks noGrp="1"/>
          </p:cNvSpPr>
          <p:nvPr>
            <p:ph idx="1"/>
          </p:nvPr>
        </p:nvSpPr>
        <p:spPr/>
        <p:txBody>
          <a:bodyPr/>
          <a:lstStyle/>
          <a:p>
            <a:pPr marL="109728" indent="0">
              <a:buNone/>
            </a:pPr>
            <a:r>
              <a:rPr lang="th-TH" dirty="0"/>
              <a:t>	</a:t>
            </a:r>
            <a:r>
              <a:rPr lang="en-US" sz="3200" dirty="0"/>
              <a:t> </a:t>
            </a:r>
            <a:r>
              <a:rPr lang="en-US" sz="3200" dirty="0">
                <a:latin typeface="TH Sarabun New" panose="020B0500040200020003" pitchFamily="34" charset="-34"/>
                <a:cs typeface="TH Sarabun New" panose="020B0500040200020003" pitchFamily="34" charset="-34"/>
              </a:rPr>
              <a:t>The establishment of road safety planning and procedures aims to: Improve road safety performance by implementing strategic goals, plans and Strategic Objective Guidance Procedures.</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94059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56992"/>
            <a:ext cx="8352928" cy="769441"/>
          </a:xfrm>
          <a:prstGeom prst="rect">
            <a:avLst/>
          </a:prstGeom>
          <a:noFill/>
        </p:spPr>
        <p:txBody>
          <a:bodyPr wrap="square" rtlCol="0">
            <a:spAutoFit/>
          </a:bodyPr>
          <a:lstStyle/>
          <a:p>
            <a:pPr algn="ctr"/>
            <a:r>
              <a:rPr lang="en-US" sz="4400" dirty="0"/>
              <a:t>End.</a:t>
            </a:r>
            <a:endParaRPr lang="th-TH" sz="4400" dirty="0"/>
          </a:p>
        </p:txBody>
      </p:sp>
    </p:spTree>
    <p:extLst>
      <p:ext uri="{BB962C8B-B14F-4D97-AF65-F5344CB8AC3E}">
        <p14:creationId xmlns:p14="http://schemas.microsoft.com/office/powerpoint/2010/main" val="365197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63246"/>
            <a:ext cx="8784976" cy="5306113"/>
          </a:xfrm>
        </p:spPr>
        <p:txBody>
          <a:bodyPr>
            <a:noAutofit/>
          </a:bodyPr>
          <a:lstStyle/>
          <a:p>
            <a:pPr>
              <a:spcAft>
                <a:spcPct val="0"/>
              </a:spcAft>
              <a:buNone/>
            </a:pPr>
            <a:r>
              <a:rPr lang="th-TH" dirty="0"/>
              <a:t>		</a:t>
            </a:r>
            <a:r>
              <a:rPr lang="en-US" dirty="0"/>
              <a:t>Criteria for determining road safety objectives and goals</a:t>
            </a:r>
            <a:endParaRPr lang="th-TH" dirty="0"/>
          </a:p>
          <a:p>
            <a:pPr marL="109728" indent="0">
              <a:spcAft>
                <a:spcPct val="0"/>
              </a:spcAft>
              <a:buNone/>
            </a:pPr>
            <a:r>
              <a:rPr lang="en-US" dirty="0"/>
              <a:t>  </a:t>
            </a:r>
            <a:r>
              <a:rPr lang="th-TH" dirty="0"/>
              <a:t> </a:t>
            </a:r>
            <a:r>
              <a:rPr lang="en-US" sz="2400" dirty="0"/>
              <a:t>Objectives and goals of road safety of the Company May focus on the following areas:</a:t>
            </a:r>
            <a:endParaRPr lang="th-TH" sz="2400" dirty="0"/>
          </a:p>
          <a:p>
            <a:pPr>
              <a:spcAft>
                <a:spcPct val="0"/>
              </a:spcAft>
              <a:buFontTx/>
              <a:buChar char="-"/>
            </a:pPr>
            <a:r>
              <a:rPr lang="en-US" dirty="0">
                <a:latin typeface="TH Sarabun New" panose="020B0500040200020003" pitchFamily="34" charset="-34"/>
                <a:cs typeface="TH Sarabun New" panose="020B0500040200020003" pitchFamily="34" charset="-34"/>
              </a:rPr>
              <a:t>Reducing the unsafe effects and road safety impacts caused by The company's transportation activities</a:t>
            </a:r>
            <a:r>
              <a:rPr lang="th-TH" dirty="0">
                <a:latin typeface="TH Sarabun New" panose="020B0500040200020003" pitchFamily="34" charset="-34"/>
                <a:cs typeface="TH Sarabun New" panose="020B0500040200020003" pitchFamily="34" charset="-34"/>
              </a:rPr>
              <a:t>.</a:t>
            </a:r>
            <a:endParaRPr lang="en-US" dirty="0">
              <a:latin typeface="TH Sarabun New" panose="020B0500040200020003" pitchFamily="34" charset="-34"/>
              <a:cs typeface="TH Sarabun New" panose="020B0500040200020003" pitchFamily="34" charset="-34"/>
            </a:endParaRPr>
          </a:p>
          <a:p>
            <a:pPr>
              <a:spcAft>
                <a:spcPct val="0"/>
              </a:spcAft>
              <a:buFontTx/>
              <a:buChar char="-"/>
            </a:pPr>
            <a:r>
              <a:rPr lang="en-US" dirty="0">
                <a:latin typeface="TH Sarabun New" panose="020B0500040200020003" pitchFamily="34" charset="-34"/>
                <a:cs typeface="TH Sarabun New" panose="020B0500040200020003" pitchFamily="34" charset="-34"/>
              </a:rPr>
              <a:t>Impact protection against road safety</a:t>
            </a:r>
            <a:r>
              <a:rPr lang="th-TH" dirty="0">
                <a:latin typeface="TH Sarabun New" panose="020B0500040200020003" pitchFamily="34" charset="-34"/>
                <a:cs typeface="TH Sarabun New" panose="020B0500040200020003" pitchFamily="34" charset="-34"/>
              </a:rPr>
              <a:t>.</a:t>
            </a:r>
            <a:endParaRPr lang="en-US" dirty="0">
              <a:latin typeface="TH Sarabun New" panose="020B0500040200020003" pitchFamily="34" charset="-34"/>
              <a:cs typeface="TH Sarabun New" panose="020B0500040200020003" pitchFamily="34" charset="-34"/>
            </a:endParaRPr>
          </a:p>
          <a:p>
            <a:pPr>
              <a:spcAft>
                <a:spcPct val="0"/>
              </a:spcAft>
              <a:buFontTx/>
              <a:buChar char="-"/>
            </a:pPr>
            <a:r>
              <a:rPr lang="en-US" dirty="0">
                <a:latin typeface="TH Sarabun New" panose="020B0500040200020003" pitchFamily="34" charset="-34"/>
                <a:cs typeface="TH Sarabun New" panose="020B0500040200020003" pitchFamily="34" charset="-34"/>
              </a:rPr>
              <a:t>Make the most of resources</a:t>
            </a:r>
            <a:r>
              <a:rPr lang="th-TH" dirty="0">
                <a:latin typeface="TH Sarabun New" panose="020B0500040200020003" pitchFamily="34" charset="-34"/>
                <a:cs typeface="TH Sarabun New" panose="020B0500040200020003" pitchFamily="34" charset="-34"/>
              </a:rPr>
              <a:t>.</a:t>
            </a:r>
            <a:endParaRPr lang="en-US" dirty="0">
              <a:latin typeface="TH Sarabun New" panose="020B0500040200020003" pitchFamily="34" charset="-34"/>
              <a:cs typeface="TH Sarabun New" panose="020B0500040200020003" pitchFamily="34" charset="-34"/>
            </a:endParaRPr>
          </a:p>
          <a:p>
            <a:pPr>
              <a:spcAft>
                <a:spcPct val="0"/>
              </a:spcAft>
              <a:buFontTx/>
              <a:buChar char="-"/>
            </a:pPr>
            <a:r>
              <a:rPr lang="en-US" dirty="0">
                <a:latin typeface="TH Sarabun New" panose="020B0500040200020003" pitchFamily="34" charset="-34"/>
                <a:cs typeface="TH Sarabun New" panose="020B0500040200020003" pitchFamily="34" charset="-34"/>
              </a:rPr>
              <a:t>Raise road safety awareness among all employees in the organization.</a:t>
            </a:r>
            <a:endParaRPr lang="th-TH" dirty="0">
              <a:latin typeface="TH Sarabun New" panose="020B0500040200020003" pitchFamily="34" charset="-34"/>
              <a:cs typeface="TH Sarabun New" panose="020B0500040200020003" pitchFamily="34" charset="-34"/>
            </a:endParaRPr>
          </a:p>
          <a:p>
            <a:pPr>
              <a:spcAft>
                <a:spcPct val="0"/>
              </a:spcAft>
              <a:buFontTx/>
              <a:buChar char="-"/>
            </a:pPr>
            <a:r>
              <a:rPr lang="en-US" dirty="0">
                <a:latin typeface="TH Sarabun New" panose="020B0500040200020003" pitchFamily="34" charset="-34"/>
                <a:cs typeface="TH Sarabun New" panose="020B0500040200020003" pitchFamily="34" charset="-34"/>
              </a:rPr>
              <a:t>Improving the road safety management system</a:t>
            </a:r>
            <a:r>
              <a:rPr lang="th-TH" dirty="0">
                <a:latin typeface="TH Sarabun New" panose="020B0500040200020003" pitchFamily="34" charset="-34"/>
                <a:cs typeface="TH Sarabun New" panose="020B0500040200020003" pitchFamily="34" charset="-34"/>
              </a:rPr>
              <a:t>.</a:t>
            </a:r>
          </a:p>
          <a:p>
            <a:pPr>
              <a:spcAft>
                <a:spcPct val="0"/>
              </a:spcAft>
              <a:buFontTx/>
              <a:buChar char="-"/>
            </a:pPr>
            <a:r>
              <a:rPr lang="en-US" dirty="0">
                <a:latin typeface="TH Sarabun New" panose="020B0500040200020003" pitchFamily="34" charset="-34"/>
                <a:cs typeface="TH Sarabun New" panose="020B0500040200020003" pitchFamily="34" charset="-34"/>
              </a:rPr>
              <a:t>Direct and indirect road safety activities for society</a:t>
            </a:r>
            <a:r>
              <a:rPr lang="th-TH" dirty="0">
                <a:latin typeface="TH Sarabun New" panose="020B0500040200020003" pitchFamily="34" charset="-34"/>
                <a:cs typeface="TH Sarabun New" panose="020B0500040200020003" pitchFamily="34" charset="-34"/>
              </a:rPr>
              <a:t>.</a:t>
            </a:r>
          </a:p>
        </p:txBody>
      </p:sp>
      <p:sp>
        <p:nvSpPr>
          <p:cNvPr id="4" name="Title 1"/>
          <p:cNvSpPr>
            <a:spLocks noGrp="1"/>
          </p:cNvSpPr>
          <p:nvPr/>
        </p:nvSpPr>
        <p:spPr bwMode="auto">
          <a:xfrm>
            <a:off x="395536" y="692696"/>
            <a:ext cx="792088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rgbClr val="009DD9"/>
                </a:solidFill>
                <a:latin typeface="+mj-lt"/>
                <a:ea typeface="+mj-ea"/>
                <a:cs typeface="+mj-cs"/>
              </a:defRPr>
            </a:lvl1pPr>
            <a:lvl2pPr algn="l" rtl="0" eaLnBrk="0" fontAlgn="base" hangingPunct="0">
              <a:spcBef>
                <a:spcPct val="0"/>
              </a:spcBef>
              <a:spcAft>
                <a:spcPct val="0"/>
              </a:spcAft>
              <a:defRPr sz="2400" b="1">
                <a:solidFill>
                  <a:srgbClr val="009DD9"/>
                </a:solidFill>
                <a:latin typeface="Verdana" pitchFamily="34" charset="0"/>
              </a:defRPr>
            </a:lvl2pPr>
            <a:lvl3pPr algn="l" rtl="0" eaLnBrk="0" fontAlgn="base" hangingPunct="0">
              <a:spcBef>
                <a:spcPct val="0"/>
              </a:spcBef>
              <a:spcAft>
                <a:spcPct val="0"/>
              </a:spcAft>
              <a:defRPr sz="2400" b="1">
                <a:solidFill>
                  <a:srgbClr val="009DD9"/>
                </a:solidFill>
                <a:latin typeface="Verdana" pitchFamily="34" charset="0"/>
              </a:defRPr>
            </a:lvl3pPr>
            <a:lvl4pPr algn="l" rtl="0" eaLnBrk="0" fontAlgn="base" hangingPunct="0">
              <a:spcBef>
                <a:spcPct val="0"/>
              </a:spcBef>
              <a:spcAft>
                <a:spcPct val="0"/>
              </a:spcAft>
              <a:defRPr sz="2400" b="1">
                <a:solidFill>
                  <a:srgbClr val="009DD9"/>
                </a:solidFill>
                <a:latin typeface="Verdana" pitchFamily="34" charset="0"/>
              </a:defRPr>
            </a:lvl4pPr>
            <a:lvl5pPr algn="l" rtl="0" eaLnBrk="0" fontAlgn="base" hangingPunct="0">
              <a:spcBef>
                <a:spcPct val="0"/>
              </a:spcBef>
              <a:spcAft>
                <a:spcPct val="0"/>
              </a:spcAft>
              <a:defRPr sz="2400" b="1">
                <a:solidFill>
                  <a:srgbClr val="009DD9"/>
                </a:solidFill>
                <a:latin typeface="Verdana" pitchFamily="34" charset="0"/>
              </a:defRPr>
            </a:lvl5pPr>
            <a:lvl6pPr marL="457200" algn="l" rtl="0" fontAlgn="base">
              <a:spcBef>
                <a:spcPct val="0"/>
              </a:spcBef>
              <a:spcAft>
                <a:spcPct val="0"/>
              </a:spcAft>
              <a:defRPr sz="2400" b="1">
                <a:solidFill>
                  <a:srgbClr val="009DD9"/>
                </a:solidFill>
                <a:latin typeface="Verdana" pitchFamily="34" charset="0"/>
              </a:defRPr>
            </a:lvl6pPr>
            <a:lvl7pPr marL="914400" algn="l" rtl="0" fontAlgn="base">
              <a:spcBef>
                <a:spcPct val="0"/>
              </a:spcBef>
              <a:spcAft>
                <a:spcPct val="0"/>
              </a:spcAft>
              <a:defRPr sz="2400" b="1">
                <a:solidFill>
                  <a:srgbClr val="009DD9"/>
                </a:solidFill>
                <a:latin typeface="Verdana" pitchFamily="34" charset="0"/>
              </a:defRPr>
            </a:lvl7pPr>
            <a:lvl8pPr marL="1371600" algn="l" rtl="0" fontAlgn="base">
              <a:spcBef>
                <a:spcPct val="0"/>
              </a:spcBef>
              <a:spcAft>
                <a:spcPct val="0"/>
              </a:spcAft>
              <a:defRPr sz="2400" b="1">
                <a:solidFill>
                  <a:srgbClr val="009DD9"/>
                </a:solidFill>
                <a:latin typeface="Verdana" pitchFamily="34" charset="0"/>
              </a:defRPr>
            </a:lvl8pPr>
            <a:lvl9pPr marL="1828800" algn="l" rtl="0" fontAlgn="base">
              <a:spcBef>
                <a:spcPct val="0"/>
              </a:spcBef>
              <a:spcAft>
                <a:spcPct val="0"/>
              </a:spcAft>
              <a:defRPr sz="2400" b="1">
                <a:solidFill>
                  <a:srgbClr val="009DD9"/>
                </a:solidFill>
                <a:latin typeface="Verdana" pitchFamily="34" charset="0"/>
              </a:defRPr>
            </a:lvl9pPr>
          </a:lstStyle>
          <a:p>
            <a:r>
              <a:rPr lang="en-US" sz="3600" dirty="0">
                <a:latin typeface="+mn-lt"/>
              </a:rPr>
              <a:t>Objective setting requirements</a:t>
            </a:r>
            <a:endParaRPr lang="en-US" altLang="th-TH" sz="3600" dirty="0">
              <a:latin typeface="+mn-lt"/>
            </a:endParaRPr>
          </a:p>
        </p:txBody>
      </p:sp>
    </p:spTree>
    <p:extLst>
      <p:ext uri="{BB962C8B-B14F-4D97-AF65-F5344CB8AC3E}">
        <p14:creationId xmlns:p14="http://schemas.microsoft.com/office/powerpoint/2010/main" val="350475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63246"/>
            <a:ext cx="8784976" cy="5306113"/>
          </a:xfrm>
        </p:spPr>
        <p:txBody>
          <a:bodyPr>
            <a:noAutofit/>
          </a:bodyPr>
          <a:lstStyle/>
          <a:p>
            <a:pPr>
              <a:spcAft>
                <a:spcPct val="0"/>
              </a:spcAft>
              <a:buNone/>
            </a:pPr>
            <a:r>
              <a:rPr lang="th-TH" dirty="0"/>
              <a:t>		</a:t>
            </a:r>
            <a:r>
              <a:rPr lang="en-US" dirty="0"/>
              <a:t> Criteria for determining road safety objectives and goals </a:t>
            </a:r>
          </a:p>
          <a:p>
            <a:pPr algn="just">
              <a:spcAft>
                <a:spcPct val="0"/>
              </a:spcAft>
              <a:buNone/>
            </a:pPr>
            <a:r>
              <a:rPr lang="en-US" sz="2400" dirty="0"/>
              <a:t>   Objectives and goals of road safety of the Company It may be defined in the following ways:</a:t>
            </a:r>
            <a:endParaRPr lang="th-TH" sz="2400" dirty="0"/>
          </a:p>
          <a:p>
            <a:pPr>
              <a:spcAft>
                <a:spcPct val="0"/>
              </a:spcAft>
              <a:buFontTx/>
              <a:buChar char="-"/>
            </a:pPr>
            <a:r>
              <a:rPr lang="en-US" dirty="0">
                <a:latin typeface="TH Sarabun New" panose="020B0500040200020003" pitchFamily="34" charset="-34"/>
                <a:cs typeface="TH Sarabun New" panose="020B0500040200020003" pitchFamily="34" charset="-34"/>
              </a:rPr>
              <a:t>Road Safety Management Performance Indicators.</a:t>
            </a:r>
          </a:p>
          <a:p>
            <a:pPr>
              <a:spcAft>
                <a:spcPct val="0"/>
              </a:spcAft>
              <a:buFontTx/>
              <a:buChar char="-"/>
            </a:pPr>
            <a:r>
              <a:rPr lang="en-US" dirty="0">
                <a:latin typeface="TH Sarabun New" panose="020B0500040200020003" pitchFamily="34" charset="-34"/>
                <a:cs typeface="TH Sarabun New" panose="020B0500040200020003" pitchFamily="34" charset="-34"/>
              </a:rPr>
              <a:t>Criteria for success factors according to the specified work plan</a:t>
            </a:r>
          </a:p>
          <a:p>
            <a:pPr>
              <a:spcAft>
                <a:spcPct val="0"/>
              </a:spcAft>
              <a:buFontTx/>
              <a:buChar char="-"/>
            </a:pPr>
            <a:r>
              <a:rPr lang="en-US" dirty="0">
                <a:latin typeface="TH Sarabun New" panose="020B0500040200020003" pitchFamily="34" charset="-34"/>
                <a:cs typeface="TH Sarabun New" panose="020B0500040200020003" pitchFamily="34" charset="-34"/>
              </a:rPr>
              <a:t>Set standards and procedures to meet the criteria. and target strategy</a:t>
            </a:r>
          </a:p>
          <a:p>
            <a:pPr>
              <a:spcAft>
                <a:spcPct val="0"/>
              </a:spcAft>
              <a:buFontTx/>
              <a:buChar char="-"/>
            </a:pPr>
            <a:r>
              <a:rPr lang="en-US" dirty="0">
                <a:latin typeface="TH Sarabun New" panose="020B0500040200020003" pitchFamily="34" charset="-34"/>
                <a:cs typeface="TH Sarabun New" panose="020B0500040200020003" pitchFamily="34" charset="-34"/>
              </a:rPr>
              <a:t>Road safety target objectives are reviewed at least once a year by the Executive Committee.</a:t>
            </a:r>
            <a:endParaRPr lang="th-TH" dirty="0">
              <a:latin typeface="TH Sarabun New" panose="020B0500040200020003" pitchFamily="34" charset="-34"/>
              <a:cs typeface="TH Sarabun New" panose="020B0500040200020003" pitchFamily="34" charset="-34"/>
            </a:endParaRPr>
          </a:p>
        </p:txBody>
      </p:sp>
      <p:sp>
        <p:nvSpPr>
          <p:cNvPr id="4" name="Title 1"/>
          <p:cNvSpPr>
            <a:spLocks noGrp="1"/>
          </p:cNvSpPr>
          <p:nvPr/>
        </p:nvSpPr>
        <p:spPr bwMode="auto">
          <a:xfrm>
            <a:off x="395536" y="692696"/>
            <a:ext cx="820891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rgbClr val="009DD9"/>
                </a:solidFill>
                <a:latin typeface="+mj-lt"/>
                <a:ea typeface="+mj-ea"/>
                <a:cs typeface="+mj-cs"/>
              </a:defRPr>
            </a:lvl1pPr>
            <a:lvl2pPr algn="l" rtl="0" eaLnBrk="0" fontAlgn="base" hangingPunct="0">
              <a:spcBef>
                <a:spcPct val="0"/>
              </a:spcBef>
              <a:spcAft>
                <a:spcPct val="0"/>
              </a:spcAft>
              <a:defRPr sz="2400" b="1">
                <a:solidFill>
                  <a:srgbClr val="009DD9"/>
                </a:solidFill>
                <a:latin typeface="Verdana" pitchFamily="34" charset="0"/>
              </a:defRPr>
            </a:lvl2pPr>
            <a:lvl3pPr algn="l" rtl="0" eaLnBrk="0" fontAlgn="base" hangingPunct="0">
              <a:spcBef>
                <a:spcPct val="0"/>
              </a:spcBef>
              <a:spcAft>
                <a:spcPct val="0"/>
              </a:spcAft>
              <a:defRPr sz="2400" b="1">
                <a:solidFill>
                  <a:srgbClr val="009DD9"/>
                </a:solidFill>
                <a:latin typeface="Verdana" pitchFamily="34" charset="0"/>
              </a:defRPr>
            </a:lvl3pPr>
            <a:lvl4pPr algn="l" rtl="0" eaLnBrk="0" fontAlgn="base" hangingPunct="0">
              <a:spcBef>
                <a:spcPct val="0"/>
              </a:spcBef>
              <a:spcAft>
                <a:spcPct val="0"/>
              </a:spcAft>
              <a:defRPr sz="2400" b="1">
                <a:solidFill>
                  <a:srgbClr val="009DD9"/>
                </a:solidFill>
                <a:latin typeface="Verdana" pitchFamily="34" charset="0"/>
              </a:defRPr>
            </a:lvl4pPr>
            <a:lvl5pPr algn="l" rtl="0" eaLnBrk="0" fontAlgn="base" hangingPunct="0">
              <a:spcBef>
                <a:spcPct val="0"/>
              </a:spcBef>
              <a:spcAft>
                <a:spcPct val="0"/>
              </a:spcAft>
              <a:defRPr sz="2400" b="1">
                <a:solidFill>
                  <a:srgbClr val="009DD9"/>
                </a:solidFill>
                <a:latin typeface="Verdana" pitchFamily="34" charset="0"/>
              </a:defRPr>
            </a:lvl5pPr>
            <a:lvl6pPr marL="457200" algn="l" rtl="0" fontAlgn="base">
              <a:spcBef>
                <a:spcPct val="0"/>
              </a:spcBef>
              <a:spcAft>
                <a:spcPct val="0"/>
              </a:spcAft>
              <a:defRPr sz="2400" b="1">
                <a:solidFill>
                  <a:srgbClr val="009DD9"/>
                </a:solidFill>
                <a:latin typeface="Verdana" pitchFamily="34" charset="0"/>
              </a:defRPr>
            </a:lvl6pPr>
            <a:lvl7pPr marL="914400" algn="l" rtl="0" fontAlgn="base">
              <a:spcBef>
                <a:spcPct val="0"/>
              </a:spcBef>
              <a:spcAft>
                <a:spcPct val="0"/>
              </a:spcAft>
              <a:defRPr sz="2400" b="1">
                <a:solidFill>
                  <a:srgbClr val="009DD9"/>
                </a:solidFill>
                <a:latin typeface="Verdana" pitchFamily="34" charset="0"/>
              </a:defRPr>
            </a:lvl7pPr>
            <a:lvl8pPr marL="1371600" algn="l" rtl="0" fontAlgn="base">
              <a:spcBef>
                <a:spcPct val="0"/>
              </a:spcBef>
              <a:spcAft>
                <a:spcPct val="0"/>
              </a:spcAft>
              <a:defRPr sz="2400" b="1">
                <a:solidFill>
                  <a:srgbClr val="009DD9"/>
                </a:solidFill>
                <a:latin typeface="Verdana" pitchFamily="34" charset="0"/>
              </a:defRPr>
            </a:lvl8pPr>
            <a:lvl9pPr marL="1828800" algn="l" rtl="0" fontAlgn="base">
              <a:spcBef>
                <a:spcPct val="0"/>
              </a:spcBef>
              <a:spcAft>
                <a:spcPct val="0"/>
              </a:spcAft>
              <a:defRPr sz="2400" b="1">
                <a:solidFill>
                  <a:srgbClr val="009DD9"/>
                </a:solidFill>
                <a:latin typeface="Verdana" pitchFamily="34" charset="0"/>
              </a:defRPr>
            </a:lvl9pPr>
          </a:lstStyle>
          <a:p>
            <a:r>
              <a:rPr lang="en-US" sz="3600" dirty="0">
                <a:latin typeface="+mn-lt"/>
              </a:rPr>
              <a:t>Objective setting requirements</a:t>
            </a:r>
            <a:endParaRPr lang="en-US" altLang="th-TH" sz="3600" dirty="0">
              <a:latin typeface="+mn-lt"/>
            </a:endParaRPr>
          </a:p>
        </p:txBody>
      </p:sp>
    </p:spTree>
    <p:extLst>
      <p:ext uri="{BB962C8B-B14F-4D97-AF65-F5344CB8AC3E}">
        <p14:creationId xmlns:p14="http://schemas.microsoft.com/office/powerpoint/2010/main" val="324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0D13-4F3D-49EA-83F6-CA88256C095A}"/>
              </a:ext>
            </a:extLst>
          </p:cNvPr>
          <p:cNvSpPr>
            <a:spLocks noGrp="1"/>
          </p:cNvSpPr>
          <p:nvPr>
            <p:ph type="title"/>
          </p:nvPr>
        </p:nvSpPr>
        <p:spPr>
          <a:xfrm>
            <a:off x="287524" y="212895"/>
            <a:ext cx="8568952" cy="1066800"/>
          </a:xfrm>
        </p:spPr>
        <p:txBody>
          <a:bodyPr>
            <a:normAutofit fontScale="90000"/>
          </a:bodyPr>
          <a:lstStyle/>
          <a:p>
            <a:r>
              <a:rPr lang="th-TH" b="1" dirty="0"/>
              <a:t>เป้าหมายและตัวชี้วัดประสิทธิภาพด้านความปลอดภัยทางถนน</a:t>
            </a:r>
          </a:p>
        </p:txBody>
      </p:sp>
      <p:pic>
        <p:nvPicPr>
          <p:cNvPr id="5" name="Content Placeholder 4">
            <a:extLst>
              <a:ext uri="{FF2B5EF4-FFF2-40B4-BE49-F238E27FC236}">
                <a16:creationId xmlns:a16="http://schemas.microsoft.com/office/drawing/2014/main" id="{6726C683-D5DD-4F39-A879-23B337BD06B5}"/>
              </a:ext>
            </a:extLst>
          </p:cNvPr>
          <p:cNvPicPr>
            <a:picLocks noGrp="1" noChangeAspect="1"/>
          </p:cNvPicPr>
          <p:nvPr>
            <p:ph idx="1"/>
          </p:nvPr>
        </p:nvPicPr>
        <p:blipFill rotWithShape="1">
          <a:blip r:embed="rId2"/>
          <a:srcRect l="33118" t="24690" r="33516" b="7770"/>
          <a:stretch/>
        </p:blipFill>
        <p:spPr>
          <a:xfrm>
            <a:off x="18859" y="987359"/>
            <a:ext cx="4481133" cy="5549511"/>
          </a:xfrm>
        </p:spPr>
      </p:pic>
      <p:pic>
        <p:nvPicPr>
          <p:cNvPr id="7" name="Picture 6">
            <a:extLst>
              <a:ext uri="{FF2B5EF4-FFF2-40B4-BE49-F238E27FC236}">
                <a16:creationId xmlns:a16="http://schemas.microsoft.com/office/drawing/2014/main" id="{75A451FF-90BE-4D0C-9595-A54EE15A04FE}"/>
              </a:ext>
            </a:extLst>
          </p:cNvPr>
          <p:cNvPicPr>
            <a:picLocks noChangeAspect="1"/>
          </p:cNvPicPr>
          <p:nvPr/>
        </p:nvPicPr>
        <p:blipFill rotWithShape="1">
          <a:blip r:embed="rId3"/>
          <a:srcRect l="32675" t="17800" r="32675" b="12201"/>
          <a:stretch/>
        </p:blipFill>
        <p:spPr>
          <a:xfrm>
            <a:off x="4499992" y="908720"/>
            <a:ext cx="4752528" cy="5760639"/>
          </a:xfrm>
          <a:prstGeom prst="rect">
            <a:avLst/>
          </a:prstGeom>
        </p:spPr>
      </p:pic>
    </p:spTree>
    <p:extLst>
      <p:ext uri="{BB962C8B-B14F-4D97-AF65-F5344CB8AC3E}">
        <p14:creationId xmlns:p14="http://schemas.microsoft.com/office/powerpoint/2010/main" val="168022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0D13-4F3D-49EA-83F6-CA88256C095A}"/>
              </a:ext>
            </a:extLst>
          </p:cNvPr>
          <p:cNvSpPr>
            <a:spLocks noGrp="1"/>
          </p:cNvSpPr>
          <p:nvPr>
            <p:ph type="title"/>
          </p:nvPr>
        </p:nvSpPr>
        <p:spPr>
          <a:xfrm>
            <a:off x="287524" y="212895"/>
            <a:ext cx="8568952" cy="1066800"/>
          </a:xfrm>
        </p:spPr>
        <p:txBody>
          <a:bodyPr>
            <a:normAutofit fontScale="90000"/>
          </a:bodyPr>
          <a:lstStyle/>
          <a:p>
            <a:r>
              <a:rPr lang="th-TH" b="1" dirty="0"/>
              <a:t>เป้าหมายและตัวชี้วัดประสิทธิภาพด้านความปลอดภัยทางถนน</a:t>
            </a:r>
          </a:p>
        </p:txBody>
      </p:sp>
      <p:pic>
        <p:nvPicPr>
          <p:cNvPr id="10" name="Picture 9" descr="Table&#10;&#10;Description automatically generated">
            <a:extLst>
              <a:ext uri="{FF2B5EF4-FFF2-40B4-BE49-F238E27FC236}">
                <a16:creationId xmlns:a16="http://schemas.microsoft.com/office/drawing/2014/main" id="{D9AF7CC1-6BC9-4F7D-92B6-4862CD4CE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000590"/>
            <a:ext cx="2933311" cy="5884898"/>
          </a:xfrm>
          <a:prstGeom prst="rect">
            <a:avLst/>
          </a:prstGeom>
        </p:spPr>
      </p:pic>
      <p:sp>
        <p:nvSpPr>
          <p:cNvPr id="12" name="TextBox 11">
            <a:extLst>
              <a:ext uri="{FF2B5EF4-FFF2-40B4-BE49-F238E27FC236}">
                <a16:creationId xmlns:a16="http://schemas.microsoft.com/office/drawing/2014/main" id="{D80E09C2-7423-45C3-867C-70DF80F22B8F}"/>
              </a:ext>
            </a:extLst>
          </p:cNvPr>
          <p:cNvSpPr txBox="1"/>
          <p:nvPr/>
        </p:nvSpPr>
        <p:spPr>
          <a:xfrm>
            <a:off x="264595" y="3167390"/>
            <a:ext cx="4572000" cy="523220"/>
          </a:xfrm>
          <a:prstGeom prst="rect">
            <a:avLst/>
          </a:prstGeom>
          <a:noFill/>
        </p:spPr>
        <p:txBody>
          <a:bodyPr wrap="square">
            <a:spAutoFit/>
          </a:bodyPr>
          <a:lstStyle/>
          <a:p>
            <a:r>
              <a:rPr lang="en-US" dirty="0"/>
              <a:t>Human (Driver) </a:t>
            </a:r>
            <a:endParaRPr lang="th-TH" dirty="0"/>
          </a:p>
        </p:txBody>
      </p:sp>
    </p:spTree>
    <p:extLst>
      <p:ext uri="{BB962C8B-B14F-4D97-AF65-F5344CB8AC3E}">
        <p14:creationId xmlns:p14="http://schemas.microsoft.com/office/powerpoint/2010/main" val="71520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0D13-4F3D-49EA-83F6-CA88256C095A}"/>
              </a:ext>
            </a:extLst>
          </p:cNvPr>
          <p:cNvSpPr>
            <a:spLocks noGrp="1"/>
          </p:cNvSpPr>
          <p:nvPr>
            <p:ph type="title"/>
          </p:nvPr>
        </p:nvSpPr>
        <p:spPr>
          <a:xfrm>
            <a:off x="287524" y="212895"/>
            <a:ext cx="8568952" cy="1066800"/>
          </a:xfrm>
        </p:spPr>
        <p:txBody>
          <a:bodyPr>
            <a:normAutofit fontScale="90000"/>
          </a:bodyPr>
          <a:lstStyle/>
          <a:p>
            <a:r>
              <a:rPr lang="th-TH" b="1" dirty="0"/>
              <a:t>เป้าหมายและตัวชี้วัดประสิทธิภาพด้านความปลอดภัยทางถนน</a:t>
            </a:r>
          </a:p>
        </p:txBody>
      </p:sp>
      <p:pic>
        <p:nvPicPr>
          <p:cNvPr id="4" name="Picture 3">
            <a:extLst>
              <a:ext uri="{FF2B5EF4-FFF2-40B4-BE49-F238E27FC236}">
                <a16:creationId xmlns:a16="http://schemas.microsoft.com/office/drawing/2014/main" id="{FE78B7C0-B2CF-4DD6-A4D2-489976783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836712"/>
            <a:ext cx="2705456" cy="6021288"/>
          </a:xfrm>
          <a:prstGeom prst="rect">
            <a:avLst/>
          </a:prstGeom>
        </p:spPr>
      </p:pic>
      <p:sp>
        <p:nvSpPr>
          <p:cNvPr id="6" name="TextBox 5">
            <a:extLst>
              <a:ext uri="{FF2B5EF4-FFF2-40B4-BE49-F238E27FC236}">
                <a16:creationId xmlns:a16="http://schemas.microsoft.com/office/drawing/2014/main" id="{976C6EA6-A365-4726-94F0-68EC3F7285BD}"/>
              </a:ext>
            </a:extLst>
          </p:cNvPr>
          <p:cNvSpPr txBox="1"/>
          <p:nvPr/>
        </p:nvSpPr>
        <p:spPr>
          <a:xfrm>
            <a:off x="62161" y="3284017"/>
            <a:ext cx="4572000" cy="523220"/>
          </a:xfrm>
          <a:prstGeom prst="rect">
            <a:avLst/>
          </a:prstGeom>
          <a:noFill/>
        </p:spPr>
        <p:txBody>
          <a:bodyPr wrap="square">
            <a:spAutoFit/>
          </a:bodyPr>
          <a:lstStyle/>
          <a:p>
            <a:r>
              <a:rPr lang="en-US" dirty="0"/>
              <a:t>Equipment (Vehicle)</a:t>
            </a:r>
            <a:endParaRPr lang="th-TH" dirty="0"/>
          </a:p>
        </p:txBody>
      </p:sp>
    </p:spTree>
    <p:extLst>
      <p:ext uri="{BB962C8B-B14F-4D97-AF65-F5344CB8AC3E}">
        <p14:creationId xmlns:p14="http://schemas.microsoft.com/office/powerpoint/2010/main" val="334379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0D13-4F3D-49EA-83F6-CA88256C095A}"/>
              </a:ext>
            </a:extLst>
          </p:cNvPr>
          <p:cNvSpPr>
            <a:spLocks noGrp="1"/>
          </p:cNvSpPr>
          <p:nvPr>
            <p:ph type="title"/>
          </p:nvPr>
        </p:nvSpPr>
        <p:spPr>
          <a:xfrm>
            <a:off x="287524" y="212895"/>
            <a:ext cx="8568952" cy="1066800"/>
          </a:xfrm>
        </p:spPr>
        <p:txBody>
          <a:bodyPr>
            <a:normAutofit fontScale="90000"/>
          </a:bodyPr>
          <a:lstStyle/>
          <a:p>
            <a:r>
              <a:rPr lang="th-TH" b="1" dirty="0"/>
              <a:t>เป้าหมายและตัวชี้วัดประสิทธิภาพด้านความปลอดภัยทางถนน</a:t>
            </a:r>
          </a:p>
        </p:txBody>
      </p:sp>
      <p:pic>
        <p:nvPicPr>
          <p:cNvPr id="4" name="Picture 3" descr="Table&#10;&#10;Description automatically generated with medium confidence">
            <a:extLst>
              <a:ext uri="{FF2B5EF4-FFF2-40B4-BE49-F238E27FC236}">
                <a16:creationId xmlns:a16="http://schemas.microsoft.com/office/drawing/2014/main" id="{B4004D8E-4A22-4895-96B2-E19C14534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911283"/>
            <a:ext cx="2860489" cy="5949280"/>
          </a:xfrm>
          <a:prstGeom prst="rect">
            <a:avLst/>
          </a:prstGeom>
        </p:spPr>
      </p:pic>
      <p:sp>
        <p:nvSpPr>
          <p:cNvPr id="6" name="TextBox 5">
            <a:extLst>
              <a:ext uri="{FF2B5EF4-FFF2-40B4-BE49-F238E27FC236}">
                <a16:creationId xmlns:a16="http://schemas.microsoft.com/office/drawing/2014/main" id="{A9AA23F1-1B1B-4AAC-922A-D4C714F7E197}"/>
              </a:ext>
            </a:extLst>
          </p:cNvPr>
          <p:cNvSpPr txBox="1"/>
          <p:nvPr/>
        </p:nvSpPr>
        <p:spPr>
          <a:xfrm>
            <a:off x="179512" y="3337328"/>
            <a:ext cx="4572000" cy="523220"/>
          </a:xfrm>
          <a:prstGeom prst="rect">
            <a:avLst/>
          </a:prstGeom>
          <a:noFill/>
        </p:spPr>
        <p:txBody>
          <a:bodyPr wrap="square">
            <a:spAutoFit/>
          </a:bodyPr>
          <a:lstStyle/>
          <a:p>
            <a:r>
              <a:rPr lang="en-US" dirty="0"/>
              <a:t>Environment (Road)</a:t>
            </a:r>
            <a:endParaRPr lang="th-TH" dirty="0"/>
          </a:p>
        </p:txBody>
      </p:sp>
    </p:spTree>
    <p:extLst>
      <p:ext uri="{BB962C8B-B14F-4D97-AF65-F5344CB8AC3E}">
        <p14:creationId xmlns:p14="http://schemas.microsoft.com/office/powerpoint/2010/main" val="2875108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326</TotalTime>
  <Words>1286</Words>
  <Application>Microsoft Office PowerPoint</Application>
  <PresentationFormat>On-screen Show (4:3)</PresentationFormat>
  <Paragraphs>149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Georgia</vt:lpstr>
      <vt:lpstr>TH Sarabun New</vt:lpstr>
      <vt:lpstr>Trebuchet MS</vt:lpstr>
      <vt:lpstr>Wingdings 2</vt:lpstr>
      <vt:lpstr>Urban</vt:lpstr>
      <vt:lpstr>TOM 2204 Road Safety Administration</vt:lpstr>
      <vt:lpstr>PowerPoint Presentation</vt:lpstr>
      <vt:lpstr>PowerPoint Presentation</vt:lpstr>
      <vt:lpstr>PowerPoint Presentation</vt:lpstr>
      <vt:lpstr>PowerPoint Presentation</vt:lpstr>
      <vt:lpstr>เป้าหมายและตัวชี้วัดประสิทธิภาพด้านความปลอดภัยทางถนน</vt:lpstr>
      <vt:lpstr>เป้าหมายและตัวชี้วัดประสิทธิภาพด้านความปลอดภัยทางถนน</vt:lpstr>
      <vt:lpstr>เป้าหมายและตัวชี้วัดประสิทธิภาพด้านความปลอดภัยทางถนน</vt:lpstr>
      <vt:lpstr>เป้าหมายและตัวชี้วัดประสิทธิภาพด้านความปลอดภัยทางถนน</vt:lpstr>
      <vt:lpstr>เป้าหมายและตัวชี้วัดประสิทธิภาพด้านความปลอดภัยทางถนน</vt:lpstr>
      <vt:lpstr>TOM 2204 Road Safety Administration</vt:lpstr>
      <vt:lpstr>Road safety planning</vt:lpstr>
      <vt:lpstr>Road safety laws and regulations.</vt:lpstr>
      <vt:lpstr>Identifying the relationship between road safety issues and regulations and legislation</vt:lpstr>
      <vt:lpstr>กระบวนการบริหารสิ่งที่เป็นอันตรายและผลกระทบ</vt:lpstr>
      <vt:lpstr>Basic steps in hazard management</vt:lpstr>
      <vt:lpstr>Principles for identifying hazards and hazardous events.</vt:lpstr>
      <vt:lpstr>Examples of Hazardous Events.</vt:lpstr>
      <vt:lpstr>Identify signs of danger</vt:lpstr>
      <vt:lpstr>Warning signs related to driving can be divided into 3 major items:</vt:lpstr>
      <vt:lpstr>1. Driver</vt:lpstr>
      <vt:lpstr>Errors and Violations</vt:lpstr>
      <vt:lpstr>2. Vehicle</vt:lpstr>
      <vt:lpstr>3.External environment</vt:lpstr>
      <vt:lpstr>Risk Assessment </vt:lpstr>
      <vt:lpstr>Controls to reduce risk</vt:lpstr>
      <vt:lpstr>Reducing violence on roads</vt:lpstr>
      <vt:lpstr>Work-level risk reduction measures</vt:lpstr>
      <vt:lpstr>Recovery</vt:lpstr>
      <vt:lpstr>Road safety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2204  การบริหารความปลอดภัยทางถนน</dc:title>
  <dc:creator>cls1208</dc:creator>
  <cp:lastModifiedBy>ASUS TUF F15</cp:lastModifiedBy>
  <cp:revision>20</cp:revision>
  <dcterms:created xsi:type="dcterms:W3CDTF">2020-12-22T04:16:28Z</dcterms:created>
  <dcterms:modified xsi:type="dcterms:W3CDTF">2023-04-03T06:47:15Z</dcterms:modified>
</cp:coreProperties>
</file>