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274" r:id="rId2"/>
    <p:sldId id="300" r:id="rId3"/>
    <p:sldId id="400" r:id="rId4"/>
    <p:sldId id="403" r:id="rId5"/>
    <p:sldId id="404" r:id="rId6"/>
    <p:sldId id="354" r:id="rId7"/>
    <p:sldId id="355" r:id="rId8"/>
    <p:sldId id="356" r:id="rId9"/>
    <p:sldId id="401" r:id="rId10"/>
    <p:sldId id="402" r:id="rId11"/>
    <p:sldId id="405" r:id="rId12"/>
    <p:sldId id="357" r:id="rId13"/>
    <p:sldId id="358" r:id="rId14"/>
    <p:sldId id="406" r:id="rId15"/>
    <p:sldId id="407" r:id="rId16"/>
    <p:sldId id="408" r:id="rId17"/>
    <p:sldId id="359" r:id="rId18"/>
    <p:sldId id="360" r:id="rId19"/>
    <p:sldId id="361" r:id="rId20"/>
    <p:sldId id="362" r:id="rId21"/>
    <p:sldId id="363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26" r:id="rId33"/>
    <p:sldId id="428" r:id="rId34"/>
    <p:sldId id="364" r:id="rId35"/>
    <p:sldId id="367" r:id="rId36"/>
    <p:sldId id="365" r:id="rId37"/>
    <p:sldId id="366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  <p:sldId id="397" r:id="rId64"/>
    <p:sldId id="398" r:id="rId65"/>
    <p:sldId id="399" r:id="rId66"/>
    <p:sldId id="305" r:id="rId67"/>
    <p:sldId id="306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9" r:id="rId84"/>
    <p:sldId id="345" r:id="rId85"/>
    <p:sldId id="346" r:id="rId86"/>
    <p:sldId id="347" r:id="rId87"/>
    <p:sldId id="348" r:id="rId88"/>
    <p:sldId id="424" r:id="rId89"/>
    <p:sldId id="421" r:id="rId90"/>
    <p:sldId id="429" r:id="rId91"/>
    <p:sldId id="430" r:id="rId92"/>
    <p:sldId id="419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8" autoAdjust="0"/>
    <p:restoredTop sz="79559" autoAdjust="0"/>
  </p:normalViewPr>
  <p:slideViewPr>
    <p:cSldViewPr>
      <p:cViewPr varScale="1">
        <p:scale>
          <a:sx n="69" d="100"/>
          <a:sy n="69" d="100"/>
        </p:scale>
        <p:origin x="564" y="44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357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10/7/2022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10/7/2022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10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16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85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08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02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74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22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th-TH" altLang="en-US" smtClean="0"/>
          </a:p>
        </p:txBody>
      </p:sp>
      <p:sp>
        <p:nvSpPr>
          <p:cNvPr id="68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8500"/>
            <a:ext cx="6048375" cy="3403600"/>
          </a:xfrm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1565002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th-TH" altLang="en-US" smtClean="0"/>
          </a:p>
        </p:txBody>
      </p:sp>
      <p:sp>
        <p:nvSpPr>
          <p:cNvPr id="665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8500"/>
            <a:ext cx="6048375" cy="3403600"/>
          </a:xfrm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718793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1638" y="684213"/>
            <a:ext cx="6056312" cy="3408362"/>
          </a:xfrm>
          <a:solidFill>
            <a:srgbClr val="FFFFFF"/>
          </a:solidFill>
          <a:ln w="12700" cap="flat"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th-TH" altLang="en-US" smtClean="0"/>
          </a:p>
        </p:txBody>
      </p:sp>
    </p:spTree>
    <p:extLst>
      <p:ext uri="{BB962C8B-B14F-4D97-AF65-F5344CB8AC3E}">
        <p14:creationId xmlns:p14="http://schemas.microsoft.com/office/powerpoint/2010/main" val="275513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12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7B751E3-BDC7-47F2-A449-A849482A1BDC}" type="slidenum">
              <a:rPr lang="en-US" altLang="en-US" sz="1200">
                <a:latin typeface="Arial" panose="020B0604020202020204" pitchFamily="34" charset="0"/>
              </a:rPr>
              <a:pPr/>
              <a:t>49</a:t>
            </a:fld>
            <a:endParaRPr lang="th-TH" altLang="en-US" sz="1200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4213"/>
            <a:ext cx="6056313" cy="3408362"/>
          </a:xfrm>
          <a:ln w="12700" cap="flat"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th-TH" altLang="en-US" smtClean="0"/>
          </a:p>
        </p:txBody>
      </p:sp>
    </p:spTree>
    <p:extLst>
      <p:ext uri="{BB962C8B-B14F-4D97-AF65-F5344CB8AC3E}">
        <p14:creationId xmlns:p14="http://schemas.microsoft.com/office/powerpoint/2010/main" val="2915467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4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58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29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31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21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0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69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1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1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45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63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22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81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621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13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35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89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594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539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89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458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72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19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75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https://pubhtml5.com/mdhy/vdsy</a:t>
            </a:r>
            <a:endParaRPr lang="th-TH" smtClean="0"/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D0BAE-3B0E-45C6-BDF1-823A3CD6AFDF}" type="slidenum">
              <a:rPr lang="th-TH" smtClean="0"/>
              <a:t>92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7653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3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31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86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require more than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10/7/2022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10/7/2022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10/7/2022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10/7/2022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476250"/>
            <a:ext cx="11279716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02785" y="1268413"/>
            <a:ext cx="5226049" cy="5056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32034" y="1268413"/>
            <a:ext cx="5228167" cy="2451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32034" y="3871914"/>
            <a:ext cx="5228167" cy="2452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4945A-B063-409A-AFBB-3935210FBCB2}" type="datetime1">
              <a:rPr lang="th-TH" altLang="en-US"/>
              <a:pPr>
                <a:defRPr/>
              </a:pPr>
              <a:t>07/10/65</a:t>
            </a:fld>
            <a:endParaRPr lang="en-US" altLang="ko-KR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61245-1FD9-4933-9831-3A84E1B744A6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847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10/7/2022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10/7/2022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10/7/2022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10/7/2022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10/7/2022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10/7/2022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10/7/2022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10/7/2022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10/7/2022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7.jpeg"/><Relationship Id="rId4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oleObject" Target="../embeddings/oleObject4.bin"/><Relationship Id="rId7" Type="http://schemas.openxmlformats.org/officeDocument/2006/relationships/image" Target="../media/image44.gi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7.wmf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images.google.co.th/imgres?imgurl=http://www.twinplantnews.com/issues/sept02/images/logistics.jpg&amp;imgrefurl=http://www.twinplantnews.com/issues/sept02/Brokerslogist.htm&amp;h=317&amp;w=475&amp;sz=191&amp;hl=th&amp;start=179&amp;um=1&amp;tbnid=XFlXVV5bPztrbM:&amp;tbnh=86&amp;tbnw=129&amp;prev=/images%3Fq%3Dpicture%2Bfor%2Blogistics%26start%3D160%26ndsp%3D20%26um%3D1%26hl%3Dth%26sa%3DN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500" y="5181600"/>
            <a:ext cx="11887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การจัดการคลังสินค้า </a:t>
            </a:r>
            <a:r>
              <a:rPr lang="en-US" sz="6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Warehouse Management</a:t>
            </a:r>
            <a:endParaRPr lang="en-US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23118"/>
            <a:ext cx="1600200" cy="161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2057400" y="76200"/>
            <a:ext cx="7391400" cy="6248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</a:t>
            </a:r>
            <a:r>
              <a:rPr lang="en-US" altLang="en-US" sz="7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Warehouse </a:t>
            </a:r>
            <a:endParaRPr lang="th-TH" altLang="en-US" sz="72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72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7200" b="1" dirty="0" smtClean="0">
                <a:solidFill>
                  <a:srgbClr val="23870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ศูนย์กระจายสินค้า </a:t>
            </a:r>
            <a:r>
              <a:rPr lang="en-US" altLang="en-US" sz="7200" b="1" dirty="0" smtClean="0">
                <a:solidFill>
                  <a:srgbClr val="23870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Distribution Center</a:t>
            </a:r>
            <a:endParaRPr lang="th-TH" altLang="en-US" sz="7200" b="1" dirty="0" smtClean="0">
              <a:solidFill>
                <a:srgbClr val="23870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72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ต่างกันอย่างไร</a:t>
            </a:r>
            <a:r>
              <a:rPr lang="en-US" altLang="en-US" sz="72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altLang="en-US" sz="72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14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12 Warehouse Layout Tips for Optimization - Industry Dynamics - Suzhou  Teknect Engineering Co., Lt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81534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57200"/>
            <a:ext cx="5192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Warehouse Layout</a:t>
            </a:r>
            <a:endParaRPr lang="th-TH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7075D7-E374-4619-80E6-69DF97337AED}" type="slidenum">
              <a:rPr lang="ko-KR" altLang="en-US" sz="1200">
                <a:latin typeface="Verdana" panose="020B0604030504040204" pitchFamily="34" charset="0"/>
              </a:rPr>
              <a:pPr/>
              <a:t>12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4191000" y="2743201"/>
            <a:ext cx="3657600" cy="638175"/>
          </a:xfrm>
          <a:prstGeom prst="leftRightArrow">
            <a:avLst>
              <a:gd name="adj1" fmla="val 42287"/>
              <a:gd name="adj2" fmla="val 76763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209800" y="2514600"/>
            <a:ext cx="19812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UPC" panose="02020603050405020304" pitchFamily="18" charset="-34"/>
              </a:rPr>
              <a:t>ผู้ผลิต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UPC" panose="02020603050405020304" pitchFamily="18" charset="-34"/>
              </a:rPr>
              <a:t>(Producer)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7848600" y="2514600"/>
            <a:ext cx="19812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UPC" panose="02020603050405020304" pitchFamily="18" charset="-34"/>
              </a:rPr>
              <a:t>ผู้บริโภค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UPC" panose="02020603050405020304" pitchFamily="18" charset="-34"/>
              </a:rPr>
              <a:t>(Consumer)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91000" y="2514600"/>
            <a:ext cx="3657600" cy="1066800"/>
            <a:chOff x="1680" y="1584"/>
            <a:chExt cx="2304" cy="672"/>
          </a:xfrm>
        </p:grpSpPr>
        <p:sp>
          <p:nvSpPr>
            <p:cNvPr id="17420" name="AutoShape 6"/>
            <p:cNvSpPr>
              <a:spLocks noChangeArrowheads="1"/>
            </p:cNvSpPr>
            <p:nvPr/>
          </p:nvSpPr>
          <p:spPr bwMode="auto">
            <a:xfrm>
              <a:off x="1680" y="1776"/>
              <a:ext cx="480" cy="306"/>
            </a:xfrm>
            <a:prstGeom prst="rightArrow">
              <a:avLst>
                <a:gd name="adj1" fmla="val 50000"/>
                <a:gd name="adj2" fmla="val 39216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7421" name="Rectangle 7"/>
            <p:cNvSpPr>
              <a:spLocks noChangeArrowheads="1"/>
            </p:cNvSpPr>
            <p:nvPr/>
          </p:nvSpPr>
          <p:spPr bwMode="auto">
            <a:xfrm>
              <a:off x="2160" y="1584"/>
              <a:ext cx="1344" cy="672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latin typeface="Angsana New" panose="02020603050405020304" pitchFamily="18" charset="-34"/>
                  <a:cs typeface="AngsanaUPC" panose="02020603050405020304" pitchFamily="18" charset="-34"/>
                </a:rPr>
                <a:t>คลังสินค้า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latin typeface="Angsana New" panose="02020603050405020304" pitchFamily="18" charset="-34"/>
                  <a:cs typeface="AngsanaUPC" panose="02020603050405020304" pitchFamily="18" charset="-34"/>
                </a:rPr>
                <a:t>(Warehouse)</a:t>
              </a:r>
            </a:p>
          </p:txBody>
        </p:sp>
        <p:sp>
          <p:nvSpPr>
            <p:cNvPr id="17422" name="AutoShape 8"/>
            <p:cNvSpPr>
              <a:spLocks noChangeArrowheads="1"/>
            </p:cNvSpPr>
            <p:nvPr/>
          </p:nvSpPr>
          <p:spPr bwMode="auto">
            <a:xfrm>
              <a:off x="3504" y="1776"/>
              <a:ext cx="480" cy="306"/>
            </a:xfrm>
            <a:prstGeom prst="rightArrow">
              <a:avLst>
                <a:gd name="adj1" fmla="val 50000"/>
                <a:gd name="adj2" fmla="val 39216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524000" y="50292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Arial" panose="020B0604020202020204" pitchFamily="34" charset="0"/>
                <a:cs typeface="AngsanaUPC" panose="02020603050405020304" pitchFamily="18" charset="-34"/>
              </a:rPr>
              <a:t>“</a:t>
            </a:r>
            <a:r>
              <a:rPr lang="en-US" altLang="en-US" sz="3600" b="1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Warehouse is a primary link between producers and consumers.</a:t>
            </a:r>
            <a:r>
              <a:rPr lang="en-US" altLang="en-US" sz="3600" b="1">
                <a:solidFill>
                  <a:srgbClr val="000000"/>
                </a:solidFill>
                <a:latin typeface="Arial" panose="020B0604020202020204" pitchFamily="34" charset="0"/>
                <a:cs typeface="AngsanaUPC" panose="02020603050405020304" pitchFamily="18" charset="-34"/>
              </a:rPr>
              <a:t>”</a:t>
            </a:r>
            <a:endParaRPr lang="en-US" altLang="en-US" sz="3600" b="1">
              <a:solidFill>
                <a:srgbClr val="000000"/>
              </a:solidFill>
              <a:latin typeface="Angsana New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3563939" y="6096001"/>
            <a:ext cx="529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2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Source: J R Stock and D M Lambert. </a:t>
            </a:r>
            <a:r>
              <a:rPr lang="en-US" altLang="en-US" sz="2000" u="sng">
                <a:solidFill>
                  <a:schemeClr val="tx2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Strategic Logistics Management</a:t>
            </a:r>
            <a:r>
              <a:rPr lang="en-US" altLang="en-US" sz="2000">
                <a:solidFill>
                  <a:schemeClr val="tx2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. 2001</a:t>
            </a:r>
          </a:p>
        </p:txBody>
      </p:sp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3124200" y="914400"/>
            <a:ext cx="2209800" cy="1143000"/>
          </a:xfrm>
          <a:prstGeom prst="cloudCallout">
            <a:avLst>
              <a:gd name="adj1" fmla="val -53306"/>
              <a:gd name="adj2" fmla="val 8388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จุดกำเนิด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(Point-of-origin)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7315200" y="457200"/>
            <a:ext cx="3124200" cy="1295400"/>
          </a:xfrm>
          <a:prstGeom prst="cloudCallout">
            <a:avLst>
              <a:gd name="adj1" fmla="val 3657"/>
              <a:gd name="adj2" fmla="val 101102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จุดบริโภค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(Point-of-consumption)</a:t>
            </a:r>
          </a:p>
        </p:txBody>
      </p:sp>
      <p:pic>
        <p:nvPicPr>
          <p:cNvPr id="17419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10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/>
      <p:bldP spid="45065" grpId="0" autoUpdateAnimBg="0"/>
      <p:bldP spid="45067" grpId="0" animBg="1" autoUpdateAnimBg="0"/>
      <p:bldP spid="45068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3BE410-5BF9-43A0-9649-D6912AA9336D}" type="slidenum">
              <a:rPr lang="ko-KR" altLang="en-US" sz="1200">
                <a:latin typeface="Verdana" panose="020B0604030504040204" pitchFamily="34" charset="0"/>
              </a:rPr>
              <a:pPr/>
              <a:t>13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124200" y="1371601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แบบที่ 1</a:t>
            </a:r>
            <a:r>
              <a:rPr lang="en-US" altLang="en-US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altLang="en-US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เพื่อสนับสนุนการผลิต </a:t>
            </a:r>
            <a:r>
              <a:rPr lang="en-US" altLang="en-US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(Manufacturing support)</a:t>
            </a:r>
            <a:endParaRPr lang="th-TH" altLang="en-US" b="1" dirty="0">
              <a:solidFill>
                <a:schemeClr val="tx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1981200" y="2438400"/>
            <a:ext cx="2362200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ซัพพลายเออร์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A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981200" y="4800600"/>
            <a:ext cx="2362200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ซัพพลายเออร์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D</a:t>
            </a:r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981200" y="4038600"/>
            <a:ext cx="2362200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ซัพพลายเออร์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C</a:t>
            </a:r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1981200" y="3276600"/>
            <a:ext cx="2362200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ซัพพลายเออร์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B</a:t>
            </a:r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5410200" y="3657600"/>
            <a:ext cx="2362200" cy="60960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latin typeface="Angsana New" panose="02020603050405020304" pitchFamily="18" charset="-34"/>
                <a:cs typeface="Angsana New" panose="02020603050405020304" pitchFamily="18" charset="-34"/>
              </a:rPr>
              <a:t>คลังสินค้า</a:t>
            </a:r>
            <a:endParaRPr lang="en-US" altLang="en-US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8534400" y="2438400"/>
            <a:ext cx="1752600" cy="312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endParaRPr lang="en-US" altLang="en-US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442" name="Line 9"/>
          <p:cNvSpPr>
            <a:spLocks noChangeShapeType="1"/>
          </p:cNvSpPr>
          <p:nvPr/>
        </p:nvSpPr>
        <p:spPr bwMode="auto">
          <a:xfrm>
            <a:off x="7772400" y="3962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43" name="Line 10"/>
          <p:cNvSpPr>
            <a:spLocks noChangeShapeType="1"/>
          </p:cNvSpPr>
          <p:nvPr/>
        </p:nvSpPr>
        <p:spPr bwMode="auto">
          <a:xfrm>
            <a:off x="4343400" y="2667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4343400" y="3505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43434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4343400" y="5105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 flipV="1">
            <a:off x="4724400" y="40386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 flipV="1">
            <a:off x="4724400" y="4191000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49" name="Line 16"/>
          <p:cNvSpPr>
            <a:spLocks noChangeShapeType="1"/>
          </p:cNvSpPr>
          <p:nvPr/>
        </p:nvSpPr>
        <p:spPr bwMode="auto">
          <a:xfrm>
            <a:off x="4724400" y="35052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50" name="Line 17"/>
          <p:cNvSpPr>
            <a:spLocks noChangeShapeType="1"/>
          </p:cNvSpPr>
          <p:nvPr/>
        </p:nvSpPr>
        <p:spPr bwMode="auto">
          <a:xfrm>
            <a:off x="4724400" y="2667000"/>
            <a:ext cx="685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451" name="Text Box 18"/>
          <p:cNvSpPr txBox="1">
            <a:spLocks noChangeArrowheads="1"/>
          </p:cNvSpPr>
          <p:nvPr/>
        </p:nvSpPr>
        <p:spPr bwMode="auto">
          <a:xfrm>
            <a:off x="4953001" y="2819401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ngsana New" panose="02020603050405020304" pitchFamily="18" charset="-34"/>
                <a:cs typeface="Angsana New" panose="02020603050405020304" pitchFamily="18" charset="-34"/>
              </a:rPr>
              <a:t>CL or TL</a:t>
            </a:r>
          </a:p>
        </p:txBody>
      </p:sp>
      <p:sp>
        <p:nvSpPr>
          <p:cNvPr id="18452" name="Rectangle 19"/>
          <p:cNvSpPr>
            <a:spLocks noChangeArrowheads="1"/>
          </p:cNvSpPr>
          <p:nvPr/>
        </p:nvSpPr>
        <p:spPr bwMode="auto">
          <a:xfrm>
            <a:off x="2438400" y="381000"/>
            <a:ext cx="7848600" cy="68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0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คลังสินค้าถูกใช้ประโยชน์อย่างไรบ้าง </a:t>
            </a:r>
            <a:r>
              <a:rPr lang="en-US" altLang="en-US" sz="40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Benefits of Warehouse</a:t>
            </a:r>
            <a:endParaRPr lang="th-TH" altLang="en-US" sz="4000" b="1" dirty="0">
              <a:solidFill>
                <a:schemeClr val="tx2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8453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82" y="4738686"/>
            <a:ext cx="3069115" cy="18261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62" y="5721088"/>
            <a:ext cx="3031335" cy="9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5562600" cy="1295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เป็นสถานที่เก็บสินค้า </a:t>
            </a:r>
            <a:r>
              <a:rPr lang="en-US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Storage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514600"/>
            <a:ext cx="5845029" cy="388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7" y="3777360"/>
            <a:ext cx="4809502" cy="26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5181600" cy="9144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เป็นจุดเชื่อมต่อการขนส่ง </a:t>
            </a:r>
            <a:r>
              <a:rPr lang="en-US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Interface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0" y="2238375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" y="0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52" y="2250994"/>
            <a:ext cx="11125200" cy="1447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สนับสนุนการตลาด </a:t>
            </a:r>
            <a:r>
              <a:rPr lang="en-US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Marketing support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25" y="2971800"/>
            <a:ext cx="4406900" cy="3305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505200"/>
            <a:ext cx="4343400" cy="26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6D77D7-1AB8-4D96-A07A-750DB7276D9C}" type="slidenum">
              <a:rPr lang="ko-KR" altLang="en-US" sz="1200">
                <a:latin typeface="Verdana" panose="020B0604030504040204" pitchFamily="34" charset="0"/>
              </a:rPr>
              <a:pPr/>
              <a:t>17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209800" y="1219201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แบบที่ 2</a:t>
            </a:r>
            <a:r>
              <a:rPr lang="en-US" altLang="en-US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altLang="en-US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เพื่อผสมสินค้า </a:t>
            </a:r>
            <a:r>
              <a:rPr lang="en-US" altLang="en-US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(Product-mixing)</a:t>
            </a:r>
            <a:endParaRPr lang="th-TH" altLang="en-US" b="1">
              <a:solidFill>
                <a:schemeClr val="tx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752600" y="2362200"/>
            <a:ext cx="2362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A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1752600" y="4724400"/>
            <a:ext cx="2362200" cy="5334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1752600" y="3581400"/>
            <a:ext cx="2362200" cy="5334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5181600" y="3352800"/>
            <a:ext cx="2362200" cy="106680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latin typeface="Angsana New" panose="02020603050405020304" pitchFamily="18" charset="-34"/>
                <a:cs typeface="Angsana New" panose="02020603050405020304" pitchFamily="18" charset="-34"/>
              </a:rPr>
              <a:t>คลังสินค้า</a:t>
            </a:r>
            <a:endParaRPr lang="en-US" altLang="en-US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 flipV="1">
            <a:off x="7543800" y="32004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65" name="Line 8"/>
          <p:cNvSpPr>
            <a:spLocks noChangeShapeType="1"/>
          </p:cNvSpPr>
          <p:nvPr/>
        </p:nvSpPr>
        <p:spPr bwMode="auto">
          <a:xfrm>
            <a:off x="4114800" y="2590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66" name="Line 9"/>
          <p:cNvSpPr>
            <a:spLocks noChangeShapeType="1"/>
          </p:cNvSpPr>
          <p:nvPr/>
        </p:nvSpPr>
        <p:spPr bwMode="auto">
          <a:xfrm>
            <a:off x="41148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67" name="Line 10"/>
          <p:cNvSpPr>
            <a:spLocks noChangeShapeType="1"/>
          </p:cNvSpPr>
          <p:nvPr/>
        </p:nvSpPr>
        <p:spPr bwMode="auto">
          <a:xfrm flipV="1">
            <a:off x="4495800" y="4114800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4495800" y="2590800"/>
            <a:ext cx="685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4724401" y="2743201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CL or TL</a:t>
            </a:r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4114800" y="3886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71" name="Rectangle 14"/>
          <p:cNvSpPr>
            <a:spLocks noChangeArrowheads="1"/>
          </p:cNvSpPr>
          <p:nvPr/>
        </p:nvSpPr>
        <p:spPr bwMode="auto">
          <a:xfrm>
            <a:off x="8610600" y="16002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1</a:t>
            </a:r>
          </a:p>
        </p:txBody>
      </p:sp>
      <p:sp>
        <p:nvSpPr>
          <p:cNvPr id="19472" name="Rectangle 15"/>
          <p:cNvSpPr>
            <a:spLocks noChangeArrowheads="1"/>
          </p:cNvSpPr>
          <p:nvPr/>
        </p:nvSpPr>
        <p:spPr bwMode="auto">
          <a:xfrm>
            <a:off x="8610600" y="2133600"/>
            <a:ext cx="5334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19473" name="Rectangle 16"/>
          <p:cNvSpPr>
            <a:spLocks noChangeArrowheads="1"/>
          </p:cNvSpPr>
          <p:nvPr/>
        </p:nvSpPr>
        <p:spPr bwMode="auto">
          <a:xfrm>
            <a:off x="9144000" y="2133600"/>
            <a:ext cx="533400" cy="381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</a:p>
        </p:txBody>
      </p:sp>
      <p:sp>
        <p:nvSpPr>
          <p:cNvPr id="19474" name="Rectangle 17"/>
          <p:cNvSpPr>
            <a:spLocks noChangeArrowheads="1"/>
          </p:cNvSpPr>
          <p:nvPr/>
        </p:nvSpPr>
        <p:spPr bwMode="auto">
          <a:xfrm>
            <a:off x="9677400" y="2133600"/>
            <a:ext cx="533400" cy="381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V="1">
            <a:off x="7543800" y="2133600"/>
            <a:ext cx="685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>
            <a:off x="8229600" y="2133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77" name="Rectangle 20"/>
          <p:cNvSpPr>
            <a:spLocks noChangeArrowheads="1"/>
          </p:cNvSpPr>
          <p:nvPr/>
        </p:nvSpPr>
        <p:spPr bwMode="auto">
          <a:xfrm>
            <a:off x="8610600" y="26670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</a:t>
            </a:r>
          </a:p>
        </p:txBody>
      </p:sp>
      <p:sp>
        <p:nvSpPr>
          <p:cNvPr id="19478" name="Rectangle 21"/>
          <p:cNvSpPr>
            <a:spLocks noChangeArrowheads="1"/>
          </p:cNvSpPr>
          <p:nvPr/>
        </p:nvSpPr>
        <p:spPr bwMode="auto">
          <a:xfrm>
            <a:off x="8610600" y="3200400"/>
            <a:ext cx="9144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19479" name="Rectangle 22"/>
          <p:cNvSpPr>
            <a:spLocks noChangeArrowheads="1"/>
          </p:cNvSpPr>
          <p:nvPr/>
        </p:nvSpPr>
        <p:spPr bwMode="auto">
          <a:xfrm>
            <a:off x="9525000" y="3200400"/>
            <a:ext cx="304800" cy="381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</a:p>
        </p:txBody>
      </p:sp>
      <p:sp>
        <p:nvSpPr>
          <p:cNvPr id="19480" name="Rectangle 23"/>
          <p:cNvSpPr>
            <a:spLocks noChangeArrowheads="1"/>
          </p:cNvSpPr>
          <p:nvPr/>
        </p:nvSpPr>
        <p:spPr bwMode="auto">
          <a:xfrm>
            <a:off x="9829800" y="3200400"/>
            <a:ext cx="381000" cy="381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8077200" y="3200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82" name="Rectangle 25"/>
          <p:cNvSpPr>
            <a:spLocks noChangeArrowheads="1"/>
          </p:cNvSpPr>
          <p:nvPr/>
        </p:nvSpPr>
        <p:spPr bwMode="auto">
          <a:xfrm>
            <a:off x="8610600" y="37338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3</a:t>
            </a:r>
          </a:p>
        </p:txBody>
      </p:sp>
      <p:sp>
        <p:nvSpPr>
          <p:cNvPr id="19483" name="Rectangle 26"/>
          <p:cNvSpPr>
            <a:spLocks noChangeArrowheads="1"/>
          </p:cNvSpPr>
          <p:nvPr/>
        </p:nvSpPr>
        <p:spPr bwMode="auto">
          <a:xfrm>
            <a:off x="8610600" y="4267200"/>
            <a:ext cx="9144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19484" name="Rectangle 27"/>
          <p:cNvSpPr>
            <a:spLocks noChangeArrowheads="1"/>
          </p:cNvSpPr>
          <p:nvPr/>
        </p:nvSpPr>
        <p:spPr bwMode="auto">
          <a:xfrm>
            <a:off x="9525000" y="4267200"/>
            <a:ext cx="685800" cy="381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</a:p>
        </p:txBody>
      </p:sp>
      <p:sp>
        <p:nvSpPr>
          <p:cNvPr id="19485" name="Line 28"/>
          <p:cNvSpPr>
            <a:spLocks noChangeShapeType="1"/>
          </p:cNvSpPr>
          <p:nvPr/>
        </p:nvSpPr>
        <p:spPr bwMode="auto">
          <a:xfrm>
            <a:off x="7543800" y="3886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86" name="Line 29"/>
          <p:cNvSpPr>
            <a:spLocks noChangeShapeType="1"/>
          </p:cNvSpPr>
          <p:nvPr/>
        </p:nvSpPr>
        <p:spPr bwMode="auto">
          <a:xfrm>
            <a:off x="7924800" y="4267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87" name="Rectangle 30"/>
          <p:cNvSpPr>
            <a:spLocks noChangeArrowheads="1"/>
          </p:cNvSpPr>
          <p:nvPr/>
        </p:nvSpPr>
        <p:spPr bwMode="auto">
          <a:xfrm>
            <a:off x="8610600" y="48006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4</a:t>
            </a:r>
          </a:p>
        </p:txBody>
      </p:sp>
      <p:sp>
        <p:nvSpPr>
          <p:cNvPr id="19488" name="Rectangle 31"/>
          <p:cNvSpPr>
            <a:spLocks noChangeArrowheads="1"/>
          </p:cNvSpPr>
          <p:nvPr/>
        </p:nvSpPr>
        <p:spPr bwMode="auto">
          <a:xfrm>
            <a:off x="8610600" y="5334000"/>
            <a:ext cx="685800" cy="381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</a:p>
        </p:txBody>
      </p:sp>
      <p:sp>
        <p:nvSpPr>
          <p:cNvPr id="19489" name="Rectangle 32"/>
          <p:cNvSpPr>
            <a:spLocks noChangeArrowheads="1"/>
          </p:cNvSpPr>
          <p:nvPr/>
        </p:nvSpPr>
        <p:spPr bwMode="auto">
          <a:xfrm>
            <a:off x="9296400" y="5334000"/>
            <a:ext cx="914400" cy="3810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</a:p>
        </p:txBody>
      </p:sp>
      <p:sp>
        <p:nvSpPr>
          <p:cNvPr id="19490" name="Line 33"/>
          <p:cNvSpPr>
            <a:spLocks noChangeShapeType="1"/>
          </p:cNvSpPr>
          <p:nvPr/>
        </p:nvSpPr>
        <p:spPr bwMode="auto">
          <a:xfrm>
            <a:off x="7543800" y="41148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91" name="Line 34"/>
          <p:cNvSpPr>
            <a:spLocks noChangeShapeType="1"/>
          </p:cNvSpPr>
          <p:nvPr/>
        </p:nvSpPr>
        <p:spPr bwMode="auto">
          <a:xfrm>
            <a:off x="83058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9492" name="Text Box 35"/>
          <p:cNvSpPr txBox="1">
            <a:spLocks noChangeArrowheads="1"/>
          </p:cNvSpPr>
          <p:nvPr/>
        </p:nvSpPr>
        <p:spPr bwMode="auto">
          <a:xfrm>
            <a:off x="6858001" y="2209801"/>
            <a:ext cx="1209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CL, TL or LTL</a:t>
            </a:r>
          </a:p>
        </p:txBody>
      </p:sp>
      <p:sp>
        <p:nvSpPr>
          <p:cNvPr id="19493" name="Rectangle 36"/>
          <p:cNvSpPr>
            <a:spLocks noChangeArrowheads="1"/>
          </p:cNvSpPr>
          <p:nvPr/>
        </p:nvSpPr>
        <p:spPr bwMode="auto">
          <a:xfrm>
            <a:off x="3200400" y="381000"/>
            <a:ext cx="6248400" cy="68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4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คลังสินค้าถูกใช้ประโยชน์อย่างไรบ้าง </a:t>
            </a: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th-TH" altLang="en-US" sz="44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ต่อ</a:t>
            </a: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th-TH" altLang="en-US" sz="4400" b="1" dirty="0">
              <a:solidFill>
                <a:schemeClr val="tx2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9494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9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72378F-DF43-44C0-8ED4-B2E1BE56FB80}" type="slidenum">
              <a:rPr lang="ko-KR" altLang="en-US" sz="1200">
                <a:latin typeface="Verdana" panose="020B0604030504040204" pitchFamily="34" charset="0"/>
              </a:rPr>
              <a:pPr/>
              <a:t>18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20483" name="Freeform 2"/>
          <p:cNvSpPr>
            <a:spLocks/>
          </p:cNvSpPr>
          <p:nvPr/>
        </p:nvSpPr>
        <p:spPr bwMode="auto">
          <a:xfrm>
            <a:off x="4343400" y="762000"/>
            <a:ext cx="5410200" cy="3505200"/>
          </a:xfrm>
          <a:custGeom>
            <a:avLst/>
            <a:gdLst>
              <a:gd name="T0" fmla="*/ 2147483647 w 3344"/>
              <a:gd name="T1" fmla="*/ 2147483647 h 1664"/>
              <a:gd name="T2" fmla="*/ 2147483647 w 3344"/>
              <a:gd name="T3" fmla="*/ 2147483647 h 1664"/>
              <a:gd name="T4" fmla="*/ 2147483647 w 3344"/>
              <a:gd name="T5" fmla="*/ 2147483647 h 1664"/>
              <a:gd name="T6" fmla="*/ 2147483647 w 3344"/>
              <a:gd name="T7" fmla="*/ 2147483647 h 1664"/>
              <a:gd name="T8" fmla="*/ 2147483647 w 3344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4"/>
              <a:gd name="T16" fmla="*/ 0 h 1664"/>
              <a:gd name="T17" fmla="*/ 3344 w 3344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4" h="1664">
                <a:moveTo>
                  <a:pt x="1432" y="1624"/>
                </a:moveTo>
                <a:cubicBezTo>
                  <a:pt x="1976" y="1664"/>
                  <a:pt x="3344" y="1456"/>
                  <a:pt x="3304" y="1192"/>
                </a:cubicBezTo>
                <a:cubicBezTo>
                  <a:pt x="3264" y="928"/>
                  <a:pt x="1736" y="80"/>
                  <a:pt x="1192" y="40"/>
                </a:cubicBezTo>
                <a:cubicBezTo>
                  <a:pt x="648" y="0"/>
                  <a:pt x="0" y="688"/>
                  <a:pt x="40" y="952"/>
                </a:cubicBezTo>
                <a:cubicBezTo>
                  <a:pt x="80" y="1216"/>
                  <a:pt x="888" y="1584"/>
                  <a:pt x="1432" y="162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0484" name="AutoShape 3"/>
          <p:cNvSpPr>
            <a:spLocks noChangeArrowheads="1"/>
          </p:cNvSpPr>
          <p:nvPr/>
        </p:nvSpPr>
        <p:spPr bwMode="auto">
          <a:xfrm>
            <a:off x="4800600" y="22860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485" name="AutoShape 4"/>
          <p:cNvSpPr>
            <a:spLocks noChangeArrowheads="1"/>
          </p:cNvSpPr>
          <p:nvPr/>
        </p:nvSpPr>
        <p:spPr bwMode="auto">
          <a:xfrm>
            <a:off x="6781800" y="13716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486" name="AutoShape 5"/>
          <p:cNvSpPr>
            <a:spLocks noChangeArrowheads="1"/>
          </p:cNvSpPr>
          <p:nvPr/>
        </p:nvSpPr>
        <p:spPr bwMode="auto">
          <a:xfrm>
            <a:off x="5943600" y="30480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487" name="AutoShape 6"/>
          <p:cNvSpPr>
            <a:spLocks noChangeArrowheads="1"/>
          </p:cNvSpPr>
          <p:nvPr/>
        </p:nvSpPr>
        <p:spPr bwMode="auto">
          <a:xfrm>
            <a:off x="8686800" y="28956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488" name="Text Box 7"/>
          <p:cNvSpPr txBox="1">
            <a:spLocks noChangeArrowheads="1"/>
          </p:cNvSpPr>
          <p:nvPr/>
        </p:nvSpPr>
        <p:spPr bwMode="auto">
          <a:xfrm>
            <a:off x="2133601" y="4572001"/>
            <a:ext cx="919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endParaRPr lang="en-US" altLang="en-US">
              <a:solidFill>
                <a:schemeClr val="tx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489" name="Line 8"/>
          <p:cNvSpPr>
            <a:spLocks noChangeShapeType="1"/>
          </p:cNvSpPr>
          <p:nvPr/>
        </p:nvSpPr>
        <p:spPr bwMode="auto">
          <a:xfrm flipV="1">
            <a:off x="3124200" y="2743200"/>
            <a:ext cx="1676400" cy="2209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0490" name="Line 9"/>
          <p:cNvSpPr>
            <a:spLocks noChangeShapeType="1"/>
          </p:cNvSpPr>
          <p:nvPr/>
        </p:nvSpPr>
        <p:spPr bwMode="auto">
          <a:xfrm flipV="1">
            <a:off x="3200400" y="1828800"/>
            <a:ext cx="3581400" cy="3276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0491" name="Line 10"/>
          <p:cNvSpPr>
            <a:spLocks noChangeShapeType="1"/>
          </p:cNvSpPr>
          <p:nvPr/>
        </p:nvSpPr>
        <p:spPr bwMode="auto">
          <a:xfrm flipV="1">
            <a:off x="3429000" y="3429000"/>
            <a:ext cx="2514600" cy="1752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0492" name="Line 11"/>
          <p:cNvSpPr>
            <a:spLocks noChangeShapeType="1"/>
          </p:cNvSpPr>
          <p:nvPr/>
        </p:nvSpPr>
        <p:spPr bwMode="auto">
          <a:xfrm flipV="1">
            <a:off x="3352800" y="3276600"/>
            <a:ext cx="5257800" cy="2209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graphicFrame>
        <p:nvGraphicFramePr>
          <p:cNvPr id="20493" name="Objec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543869"/>
              </p:ext>
            </p:extLst>
          </p:nvPr>
        </p:nvGraphicFramePr>
        <p:xfrm>
          <a:off x="3368874" y="11220846"/>
          <a:ext cx="615553" cy="42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lip" r:id="rId3" imgW="0" imgH="0" progId="MS_ClipArt_Gallery.2">
                  <p:embed/>
                </p:oleObj>
              </mc:Choice>
              <mc:Fallback>
                <p:oleObj name="Clip" r:id="rId3" imgW="0" imgH="0" progId="MS_ClipArt_Gallery.2">
                  <p:embed/>
                  <p:pic>
                    <p:nvPicPr>
                      <p:cNvPr id="20493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874" y="11220846"/>
                        <a:ext cx="615553" cy="429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4" name="AutoShape 13"/>
          <p:cNvSpPr>
            <a:spLocks noChangeArrowheads="1"/>
          </p:cNvSpPr>
          <p:nvPr/>
        </p:nvSpPr>
        <p:spPr bwMode="auto">
          <a:xfrm>
            <a:off x="7391400" y="27432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495" name="AutoShape 14"/>
          <p:cNvSpPr>
            <a:spLocks noChangeArrowheads="1"/>
          </p:cNvSpPr>
          <p:nvPr/>
        </p:nvSpPr>
        <p:spPr bwMode="auto">
          <a:xfrm>
            <a:off x="5638800" y="14478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496" name="AutoShape 15"/>
          <p:cNvSpPr>
            <a:spLocks noChangeArrowheads="1"/>
          </p:cNvSpPr>
          <p:nvPr/>
        </p:nvSpPr>
        <p:spPr bwMode="auto">
          <a:xfrm>
            <a:off x="7620000" y="36576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0497" name="Line 16"/>
          <p:cNvSpPr>
            <a:spLocks noChangeShapeType="1"/>
          </p:cNvSpPr>
          <p:nvPr/>
        </p:nvSpPr>
        <p:spPr bwMode="auto">
          <a:xfrm flipV="1">
            <a:off x="3124200" y="1981200"/>
            <a:ext cx="2590800" cy="3048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0498" name="Line 17"/>
          <p:cNvSpPr>
            <a:spLocks noChangeShapeType="1"/>
          </p:cNvSpPr>
          <p:nvPr/>
        </p:nvSpPr>
        <p:spPr bwMode="auto">
          <a:xfrm flipV="1">
            <a:off x="3505200" y="3962400"/>
            <a:ext cx="4038600" cy="1600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0499" name="Line 18"/>
          <p:cNvSpPr>
            <a:spLocks noChangeShapeType="1"/>
          </p:cNvSpPr>
          <p:nvPr/>
        </p:nvSpPr>
        <p:spPr bwMode="auto">
          <a:xfrm flipV="1">
            <a:off x="3429000" y="3276600"/>
            <a:ext cx="3810000" cy="2057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0500" name="Text Box 19"/>
          <p:cNvSpPr txBox="1">
            <a:spLocks noChangeArrowheads="1"/>
          </p:cNvSpPr>
          <p:nvPr/>
        </p:nvSpPr>
        <p:spPr bwMode="auto">
          <a:xfrm>
            <a:off x="2651125" y="28971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501" name="Rectangle 20"/>
          <p:cNvSpPr>
            <a:spLocks noChangeArrowheads="1"/>
          </p:cNvSpPr>
          <p:nvPr/>
        </p:nvSpPr>
        <p:spPr bwMode="auto">
          <a:xfrm>
            <a:off x="3352800" y="4191000"/>
            <a:ext cx="21336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ส่งสินค้าครั้งละน้อยๆ</a:t>
            </a:r>
            <a:endParaRPr lang="en-US" altLang="en-US" sz="2400" b="1">
              <a:solidFill>
                <a:schemeClr val="tx2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0502" name="Text Box 21"/>
          <p:cNvSpPr txBox="1">
            <a:spLocks noChangeArrowheads="1"/>
          </p:cNvSpPr>
          <p:nvPr/>
        </p:nvSpPr>
        <p:spPr bwMode="auto">
          <a:xfrm>
            <a:off x="4111410" y="258757"/>
            <a:ext cx="73981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0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บริษัทไม่มีคลังสินค้าย่อยต้องส่งตรงจากโรงงาน</a:t>
            </a:r>
            <a:r>
              <a:rPr lang="en-US" altLang="en-US" sz="4800" dirty="0">
                <a:solidFill>
                  <a:schemeClr val="tx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altLang="en-US" sz="4800" dirty="0">
              <a:solidFill>
                <a:schemeClr val="tx2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503" name="Rectangle 22"/>
          <p:cNvSpPr>
            <a:spLocks noChangeArrowheads="1"/>
          </p:cNvSpPr>
          <p:nvPr/>
        </p:nvSpPr>
        <p:spPr bwMode="auto">
          <a:xfrm>
            <a:off x="6705600" y="1981200"/>
            <a:ext cx="15240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ระยะทางไกล</a:t>
            </a:r>
            <a:endParaRPr lang="en-US" altLang="en-US" b="1" dirty="0">
              <a:solidFill>
                <a:schemeClr val="tx2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0504" name="Picture 23" descr="Rv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4" descr="Rv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5626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5" descr="Rv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864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6" descr="Rv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006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7" descr="Rv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8" descr="Rv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0" name="WordArt 29"/>
          <p:cNvSpPr>
            <a:spLocks noChangeArrowheads="1" noChangeShapeType="1" noTextEdit="1"/>
          </p:cNvSpPr>
          <p:nvPr/>
        </p:nvSpPr>
        <p:spPr bwMode="auto">
          <a:xfrm>
            <a:off x="7239000" y="4724400"/>
            <a:ext cx="3733800" cy="812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+mn-cs"/>
                <a:ea typeface="+mn-cs"/>
              </a:rPr>
              <a:t>ค่าขนส่งแพง</a:t>
            </a:r>
          </a:p>
        </p:txBody>
      </p:sp>
      <p:pic>
        <p:nvPicPr>
          <p:cNvPr id="20511" name="Picture 12" descr="สวนสุนัน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Manufacturer - Free industry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74" y="4991100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0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273527-3001-453A-9ED2-E94EDAC60AD2}" type="slidenum">
              <a:rPr lang="ko-KR" altLang="en-US" sz="1200">
                <a:latin typeface="Verdana" panose="020B0604030504040204" pitchFamily="34" charset="0"/>
              </a:rPr>
              <a:pPr/>
              <a:t>19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21507" name="Freeform 2"/>
          <p:cNvSpPr>
            <a:spLocks/>
          </p:cNvSpPr>
          <p:nvPr/>
        </p:nvSpPr>
        <p:spPr bwMode="auto">
          <a:xfrm>
            <a:off x="4343400" y="762000"/>
            <a:ext cx="5410200" cy="3505200"/>
          </a:xfrm>
          <a:custGeom>
            <a:avLst/>
            <a:gdLst>
              <a:gd name="T0" fmla="*/ 2147483647 w 3344"/>
              <a:gd name="T1" fmla="*/ 2147483647 h 1664"/>
              <a:gd name="T2" fmla="*/ 2147483647 w 3344"/>
              <a:gd name="T3" fmla="*/ 2147483647 h 1664"/>
              <a:gd name="T4" fmla="*/ 2147483647 w 3344"/>
              <a:gd name="T5" fmla="*/ 2147483647 h 1664"/>
              <a:gd name="T6" fmla="*/ 2147483647 w 3344"/>
              <a:gd name="T7" fmla="*/ 2147483647 h 1664"/>
              <a:gd name="T8" fmla="*/ 2147483647 w 3344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4"/>
              <a:gd name="T16" fmla="*/ 0 h 1664"/>
              <a:gd name="T17" fmla="*/ 3344 w 3344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4" h="1664">
                <a:moveTo>
                  <a:pt x="1432" y="1624"/>
                </a:moveTo>
                <a:cubicBezTo>
                  <a:pt x="1976" y="1664"/>
                  <a:pt x="3344" y="1456"/>
                  <a:pt x="3304" y="1192"/>
                </a:cubicBezTo>
                <a:cubicBezTo>
                  <a:pt x="3264" y="928"/>
                  <a:pt x="1736" y="80"/>
                  <a:pt x="1192" y="40"/>
                </a:cubicBezTo>
                <a:cubicBezTo>
                  <a:pt x="648" y="0"/>
                  <a:pt x="0" y="688"/>
                  <a:pt x="40" y="952"/>
                </a:cubicBezTo>
                <a:cubicBezTo>
                  <a:pt x="80" y="1216"/>
                  <a:pt x="888" y="1584"/>
                  <a:pt x="1432" y="162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08" name="AutoShape 3"/>
          <p:cNvSpPr>
            <a:spLocks noChangeArrowheads="1"/>
          </p:cNvSpPr>
          <p:nvPr/>
        </p:nvSpPr>
        <p:spPr bwMode="auto">
          <a:xfrm>
            <a:off x="4800600" y="22860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1509" name="AutoShape 4"/>
          <p:cNvSpPr>
            <a:spLocks noChangeArrowheads="1"/>
          </p:cNvSpPr>
          <p:nvPr/>
        </p:nvSpPr>
        <p:spPr bwMode="auto">
          <a:xfrm>
            <a:off x="6781800" y="13716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1510" name="AutoShape 5"/>
          <p:cNvSpPr>
            <a:spLocks noChangeArrowheads="1"/>
          </p:cNvSpPr>
          <p:nvPr/>
        </p:nvSpPr>
        <p:spPr bwMode="auto">
          <a:xfrm>
            <a:off x="5943600" y="30480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1511" name="AutoShape 6"/>
          <p:cNvSpPr>
            <a:spLocks noChangeArrowheads="1"/>
          </p:cNvSpPr>
          <p:nvPr/>
        </p:nvSpPr>
        <p:spPr bwMode="auto">
          <a:xfrm>
            <a:off x="8686800" y="28956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2133601" y="4572001"/>
            <a:ext cx="919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endParaRPr lang="en-US" altLang="en-US">
              <a:solidFill>
                <a:schemeClr val="tx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513" name="Line 8"/>
          <p:cNvSpPr>
            <a:spLocks noChangeShapeType="1"/>
          </p:cNvSpPr>
          <p:nvPr/>
        </p:nvSpPr>
        <p:spPr bwMode="auto">
          <a:xfrm flipV="1">
            <a:off x="3352800" y="3352800"/>
            <a:ext cx="4419600" cy="2286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21514" name="Picture 9" descr="tr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52578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AutoShape 11"/>
          <p:cNvSpPr>
            <a:spLocks noChangeArrowheads="1"/>
          </p:cNvSpPr>
          <p:nvPr/>
        </p:nvSpPr>
        <p:spPr bwMode="auto">
          <a:xfrm>
            <a:off x="7391400" y="27432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1517" name="AutoShape 12"/>
          <p:cNvSpPr>
            <a:spLocks noChangeArrowheads="1"/>
          </p:cNvSpPr>
          <p:nvPr/>
        </p:nvSpPr>
        <p:spPr bwMode="auto">
          <a:xfrm>
            <a:off x="5638800" y="14478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1518" name="AutoShape 13"/>
          <p:cNvSpPr>
            <a:spLocks noChangeArrowheads="1"/>
          </p:cNvSpPr>
          <p:nvPr/>
        </p:nvSpPr>
        <p:spPr bwMode="auto">
          <a:xfrm>
            <a:off x="7620000" y="3657600"/>
            <a:ext cx="3810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120" y="10800"/>
                </a:moveTo>
                <a:cubicBezTo>
                  <a:pt x="6120" y="13385"/>
                  <a:pt x="8215" y="15480"/>
                  <a:pt x="10800" y="15480"/>
                </a:cubicBezTo>
                <a:cubicBezTo>
                  <a:pt x="13385" y="15480"/>
                  <a:pt x="15480" y="13385"/>
                  <a:pt x="15480" y="10800"/>
                </a:cubicBezTo>
                <a:cubicBezTo>
                  <a:pt x="15480" y="8215"/>
                  <a:pt x="13385" y="6120"/>
                  <a:pt x="10800" y="6120"/>
                </a:cubicBezTo>
                <a:cubicBezTo>
                  <a:pt x="8215" y="6120"/>
                  <a:pt x="6120" y="8215"/>
                  <a:pt x="612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1519" name="Line 14"/>
          <p:cNvSpPr>
            <a:spLocks noChangeShapeType="1"/>
          </p:cNvSpPr>
          <p:nvPr/>
        </p:nvSpPr>
        <p:spPr bwMode="auto">
          <a:xfrm flipV="1">
            <a:off x="3505200" y="2819400"/>
            <a:ext cx="2209800" cy="2438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20" name="Text Box 15"/>
          <p:cNvSpPr txBox="1">
            <a:spLocks noChangeArrowheads="1"/>
          </p:cNvSpPr>
          <p:nvPr/>
        </p:nvSpPr>
        <p:spPr bwMode="auto">
          <a:xfrm>
            <a:off x="2651125" y="28971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521" name="Rectangle 16"/>
          <p:cNvSpPr>
            <a:spLocks noChangeArrowheads="1"/>
          </p:cNvSpPr>
          <p:nvPr/>
        </p:nvSpPr>
        <p:spPr bwMode="auto">
          <a:xfrm>
            <a:off x="3352800" y="4191000"/>
            <a:ext cx="22098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dirty="0">
                <a:solidFill>
                  <a:schemeClr val="tx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ส่งสินค้าครั้งละมากๆ</a:t>
            </a:r>
            <a:endParaRPr lang="en-US" altLang="en-US" dirty="0">
              <a:solidFill>
                <a:schemeClr val="tx2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522" name="AutoShape 17"/>
          <p:cNvSpPr>
            <a:spLocks noChangeArrowheads="1"/>
          </p:cNvSpPr>
          <p:nvPr/>
        </p:nvSpPr>
        <p:spPr bwMode="auto">
          <a:xfrm>
            <a:off x="5715000" y="2286000"/>
            <a:ext cx="685800" cy="457200"/>
          </a:xfrm>
          <a:prstGeom prst="flowChartAlternateProcess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 New" panose="02020603050405020304" pitchFamily="18" charset="-34"/>
              </a:rPr>
              <a:t>DC</a:t>
            </a:r>
          </a:p>
        </p:txBody>
      </p:sp>
      <p:sp>
        <p:nvSpPr>
          <p:cNvPr id="21523" name="AutoShape 18"/>
          <p:cNvSpPr>
            <a:spLocks noChangeArrowheads="1"/>
          </p:cNvSpPr>
          <p:nvPr/>
        </p:nvSpPr>
        <p:spPr bwMode="auto">
          <a:xfrm>
            <a:off x="7848600" y="3048000"/>
            <a:ext cx="685800" cy="457200"/>
          </a:xfrm>
          <a:prstGeom prst="flowChartAlternateProcess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ngsana New" panose="02020603050405020304" pitchFamily="18" charset="-34"/>
                <a:cs typeface="Angsana New" panose="02020603050405020304" pitchFamily="18" charset="-34"/>
              </a:rPr>
              <a:t>DC</a:t>
            </a:r>
          </a:p>
        </p:txBody>
      </p:sp>
      <p:sp>
        <p:nvSpPr>
          <p:cNvPr id="21524" name="Line 19"/>
          <p:cNvSpPr>
            <a:spLocks noChangeShapeType="1"/>
          </p:cNvSpPr>
          <p:nvPr/>
        </p:nvSpPr>
        <p:spPr bwMode="auto">
          <a:xfrm flipV="1">
            <a:off x="6400800" y="17526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25" name="Line 20"/>
          <p:cNvSpPr>
            <a:spLocks noChangeShapeType="1"/>
          </p:cNvSpPr>
          <p:nvPr/>
        </p:nvSpPr>
        <p:spPr bwMode="auto">
          <a:xfrm flipV="1">
            <a:off x="5867400" y="1905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26" name="Line 21"/>
          <p:cNvSpPr>
            <a:spLocks noChangeShapeType="1"/>
          </p:cNvSpPr>
          <p:nvPr/>
        </p:nvSpPr>
        <p:spPr bwMode="auto">
          <a:xfrm flipH="1">
            <a:off x="5181600" y="2514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27" name="Line 22"/>
          <p:cNvSpPr>
            <a:spLocks noChangeShapeType="1"/>
          </p:cNvSpPr>
          <p:nvPr/>
        </p:nvSpPr>
        <p:spPr bwMode="auto">
          <a:xfrm>
            <a:off x="6096000" y="2743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28" name="Line 23"/>
          <p:cNvSpPr>
            <a:spLocks noChangeShapeType="1"/>
          </p:cNvSpPr>
          <p:nvPr/>
        </p:nvSpPr>
        <p:spPr bwMode="auto">
          <a:xfrm flipH="1">
            <a:off x="7924800" y="35052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29" name="Line 24"/>
          <p:cNvSpPr>
            <a:spLocks noChangeShapeType="1"/>
          </p:cNvSpPr>
          <p:nvPr/>
        </p:nvSpPr>
        <p:spPr bwMode="auto">
          <a:xfrm flipH="1" flipV="1">
            <a:off x="7772400" y="29718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30" name="Line 25"/>
          <p:cNvSpPr>
            <a:spLocks noChangeShapeType="1"/>
          </p:cNvSpPr>
          <p:nvPr/>
        </p:nvSpPr>
        <p:spPr bwMode="auto">
          <a:xfrm flipV="1">
            <a:off x="8534400" y="3276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1531" name="Rectangle 26"/>
          <p:cNvSpPr>
            <a:spLocks noChangeArrowheads="1"/>
          </p:cNvSpPr>
          <p:nvPr/>
        </p:nvSpPr>
        <p:spPr bwMode="auto">
          <a:xfrm>
            <a:off x="6553200" y="1981200"/>
            <a:ext cx="15240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tx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ระยะทางใกล้</a:t>
            </a:r>
            <a:endParaRPr lang="en-US" altLang="en-US">
              <a:solidFill>
                <a:schemeClr val="tx2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1532" name="Picture 27" descr="Rv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7338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8" descr="Rv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29" descr="Rv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5" name="Text Box 30"/>
          <p:cNvSpPr txBox="1">
            <a:spLocks noChangeArrowheads="1"/>
          </p:cNvSpPr>
          <p:nvPr/>
        </p:nvSpPr>
        <p:spPr bwMode="auto">
          <a:xfrm>
            <a:off x="3505200" y="242839"/>
            <a:ext cx="7980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บริษัทมีคลังสินค้าย่อยกระจายอยู่ในหลายพื้นที่</a:t>
            </a:r>
          </a:p>
        </p:txBody>
      </p:sp>
      <p:sp>
        <p:nvSpPr>
          <p:cNvPr id="21536" name="WordArt 31"/>
          <p:cNvSpPr>
            <a:spLocks noChangeArrowheads="1" noChangeShapeType="1" noTextEdit="1"/>
          </p:cNvSpPr>
          <p:nvPr/>
        </p:nvSpPr>
        <p:spPr bwMode="auto">
          <a:xfrm>
            <a:off x="8005618" y="4812145"/>
            <a:ext cx="3479652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5400" b="1" kern="10" dirty="0"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+mn-cs"/>
                <a:ea typeface="+mn-cs"/>
              </a:rPr>
              <a:t>ค่าขนส่งถูกลง</a:t>
            </a:r>
          </a:p>
        </p:txBody>
      </p:sp>
      <p:pic>
        <p:nvPicPr>
          <p:cNvPr id="21537" name="Picture 12" descr="สวนสุนัน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Manufacturer - Free industry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5007842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404812"/>
            <a:ext cx="1015365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36FB79E-2EE0-494A-B606-D406BB1CF2B5}" type="slidenum">
              <a:rPr lang="ko-KR" altLang="en-US" sz="1200">
                <a:latin typeface="Verdana" panose="020B0604030504040204" pitchFamily="34" charset="0"/>
              </a:rPr>
              <a:pPr/>
              <a:t>20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2209800" y="1219201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แบบที่ 3</a:t>
            </a:r>
            <a:r>
              <a:rPr lang="en-US" altLang="en-US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altLang="en-US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เพื่อรวบรวมสินค้า </a:t>
            </a:r>
            <a:r>
              <a:rPr lang="en-US" altLang="en-US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(Consolidation)</a:t>
            </a:r>
            <a:endParaRPr lang="th-TH" altLang="en-US" b="1" dirty="0">
              <a:solidFill>
                <a:schemeClr val="tx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1752600" y="4724400"/>
            <a:ext cx="2362200" cy="5334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752600" y="3581400"/>
            <a:ext cx="2362200" cy="5334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5181600" y="3352800"/>
            <a:ext cx="2362200" cy="1066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</a:t>
            </a:r>
            <a:endParaRPr lang="en-US" altLang="en-US" b="1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 flipV="1">
            <a:off x="7543800" y="32004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6" name="Line 7"/>
          <p:cNvSpPr>
            <a:spLocks noChangeShapeType="1"/>
          </p:cNvSpPr>
          <p:nvPr/>
        </p:nvSpPr>
        <p:spPr bwMode="auto">
          <a:xfrm>
            <a:off x="4114800" y="2590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7" name="Line 8"/>
          <p:cNvSpPr>
            <a:spLocks noChangeShapeType="1"/>
          </p:cNvSpPr>
          <p:nvPr/>
        </p:nvSpPr>
        <p:spPr bwMode="auto">
          <a:xfrm>
            <a:off x="41148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8" name="Line 9"/>
          <p:cNvSpPr>
            <a:spLocks noChangeShapeType="1"/>
          </p:cNvSpPr>
          <p:nvPr/>
        </p:nvSpPr>
        <p:spPr bwMode="auto">
          <a:xfrm flipV="1">
            <a:off x="4495800" y="4114800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9" name="Line 10"/>
          <p:cNvSpPr>
            <a:spLocks noChangeShapeType="1"/>
          </p:cNvSpPr>
          <p:nvPr/>
        </p:nvSpPr>
        <p:spPr bwMode="auto">
          <a:xfrm>
            <a:off x="4495800" y="2590800"/>
            <a:ext cx="685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4724401" y="2743201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CL or TL</a:t>
            </a:r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>
            <a:off x="4114800" y="3886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2" name="Rectangle 13"/>
          <p:cNvSpPr>
            <a:spLocks noChangeArrowheads="1"/>
          </p:cNvSpPr>
          <p:nvPr/>
        </p:nvSpPr>
        <p:spPr bwMode="auto">
          <a:xfrm>
            <a:off x="8610600" y="17526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1</a:t>
            </a:r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 flipV="1">
            <a:off x="7543800" y="2133600"/>
            <a:ext cx="685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4" name="Line 15"/>
          <p:cNvSpPr>
            <a:spLocks noChangeShapeType="1"/>
          </p:cNvSpPr>
          <p:nvPr/>
        </p:nvSpPr>
        <p:spPr bwMode="auto">
          <a:xfrm>
            <a:off x="8229600" y="2133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5" name="Rectangle 16"/>
          <p:cNvSpPr>
            <a:spLocks noChangeArrowheads="1"/>
          </p:cNvSpPr>
          <p:nvPr/>
        </p:nvSpPr>
        <p:spPr bwMode="auto">
          <a:xfrm>
            <a:off x="8610600" y="28956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</a:t>
            </a:r>
          </a:p>
        </p:txBody>
      </p:sp>
      <p:sp>
        <p:nvSpPr>
          <p:cNvPr id="22546" name="Line 17"/>
          <p:cNvSpPr>
            <a:spLocks noChangeShapeType="1"/>
          </p:cNvSpPr>
          <p:nvPr/>
        </p:nvSpPr>
        <p:spPr bwMode="auto">
          <a:xfrm>
            <a:off x="8077200" y="3200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7" name="Rectangle 18"/>
          <p:cNvSpPr>
            <a:spLocks noChangeArrowheads="1"/>
          </p:cNvSpPr>
          <p:nvPr/>
        </p:nvSpPr>
        <p:spPr bwMode="auto">
          <a:xfrm>
            <a:off x="8610600" y="39624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3</a:t>
            </a:r>
          </a:p>
        </p:txBody>
      </p:sp>
      <p:sp>
        <p:nvSpPr>
          <p:cNvPr id="22548" name="Line 19"/>
          <p:cNvSpPr>
            <a:spLocks noChangeShapeType="1"/>
          </p:cNvSpPr>
          <p:nvPr/>
        </p:nvSpPr>
        <p:spPr bwMode="auto">
          <a:xfrm>
            <a:off x="7543800" y="3886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9" name="Line 20"/>
          <p:cNvSpPr>
            <a:spLocks noChangeShapeType="1"/>
          </p:cNvSpPr>
          <p:nvPr/>
        </p:nvSpPr>
        <p:spPr bwMode="auto">
          <a:xfrm>
            <a:off x="7924800" y="4267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50" name="Rectangle 21"/>
          <p:cNvSpPr>
            <a:spLocks noChangeArrowheads="1"/>
          </p:cNvSpPr>
          <p:nvPr/>
        </p:nvSpPr>
        <p:spPr bwMode="auto">
          <a:xfrm>
            <a:off x="8610600" y="50292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4</a:t>
            </a:r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>
            <a:off x="7543800" y="41148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>
            <a:off x="830580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53" name="Text Box 24"/>
          <p:cNvSpPr txBox="1">
            <a:spLocks noChangeArrowheads="1"/>
          </p:cNvSpPr>
          <p:nvPr/>
        </p:nvSpPr>
        <p:spPr bwMode="auto">
          <a:xfrm>
            <a:off x="6858001" y="2209801"/>
            <a:ext cx="1209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CL, TL or LTL</a:t>
            </a:r>
          </a:p>
        </p:txBody>
      </p:sp>
      <p:sp>
        <p:nvSpPr>
          <p:cNvPr id="22554" name="Rectangle 25"/>
          <p:cNvSpPr>
            <a:spLocks noChangeArrowheads="1"/>
          </p:cNvSpPr>
          <p:nvPr/>
        </p:nvSpPr>
        <p:spPr bwMode="auto">
          <a:xfrm>
            <a:off x="2553855" y="321395"/>
            <a:ext cx="6248400" cy="68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000" b="1" dirty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คลังสินค้าถูกใช้ประโยชน์อย่างไรบ้าง 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ต่อ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th-TH" altLang="en-US" sz="4000" b="1" dirty="0">
              <a:solidFill>
                <a:schemeClr val="accent3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555" name="Rectangle 26"/>
          <p:cNvSpPr>
            <a:spLocks noChangeArrowheads="1"/>
          </p:cNvSpPr>
          <p:nvPr/>
        </p:nvSpPr>
        <p:spPr bwMode="auto">
          <a:xfrm>
            <a:off x="1752600" y="2362200"/>
            <a:ext cx="2362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r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A</a:t>
            </a:r>
          </a:p>
        </p:txBody>
      </p:sp>
      <p:pic>
        <p:nvPicPr>
          <p:cNvPr id="22556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695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1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757477-A4A1-4FC7-B09A-5B85D57DA077}" type="slidenum">
              <a:rPr lang="ko-KR" altLang="en-US" sz="1200">
                <a:latin typeface="Verdana" panose="020B0604030504040204" pitchFamily="34" charset="0"/>
              </a:rPr>
              <a:pPr/>
              <a:t>21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209800" y="1219201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แบบที่ 4</a:t>
            </a:r>
            <a:r>
              <a:rPr lang="en-US" altLang="en-US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altLang="en-US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เพื่อแยกหีบห่อ </a:t>
            </a:r>
            <a:r>
              <a:rPr lang="en-US" altLang="en-US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(Breakbulk)</a:t>
            </a:r>
            <a:endParaRPr lang="th-TH" altLang="en-US" b="1">
              <a:solidFill>
                <a:schemeClr val="tx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2209800" y="2743200"/>
            <a:ext cx="19050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โรงงาน</a:t>
            </a:r>
            <a:endParaRPr lang="en-US" altLang="en-US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5181600" y="3352800"/>
            <a:ext cx="2362200" cy="106680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</a:t>
            </a:r>
            <a:endParaRPr lang="en-US" altLang="en-US" b="1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 flipV="1">
            <a:off x="7543800" y="32004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4267201" y="3429001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CL or TL</a:t>
            </a: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4114800" y="3886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61" name="Rectangle 8"/>
          <p:cNvSpPr>
            <a:spLocks noChangeArrowheads="1"/>
          </p:cNvSpPr>
          <p:nvPr/>
        </p:nvSpPr>
        <p:spPr bwMode="auto">
          <a:xfrm>
            <a:off x="8610600" y="17526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1</a:t>
            </a:r>
          </a:p>
        </p:txBody>
      </p:sp>
      <p:sp>
        <p:nvSpPr>
          <p:cNvPr id="23562" name="Line 9"/>
          <p:cNvSpPr>
            <a:spLocks noChangeShapeType="1"/>
          </p:cNvSpPr>
          <p:nvPr/>
        </p:nvSpPr>
        <p:spPr bwMode="auto">
          <a:xfrm flipV="1">
            <a:off x="7543800" y="2133600"/>
            <a:ext cx="685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>
            <a:off x="8229600" y="2133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64" name="Rectangle 11"/>
          <p:cNvSpPr>
            <a:spLocks noChangeArrowheads="1"/>
          </p:cNvSpPr>
          <p:nvPr/>
        </p:nvSpPr>
        <p:spPr bwMode="auto">
          <a:xfrm>
            <a:off x="8610600" y="28956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</a:t>
            </a: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8077200" y="3200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66" name="Rectangle 13"/>
          <p:cNvSpPr>
            <a:spLocks noChangeArrowheads="1"/>
          </p:cNvSpPr>
          <p:nvPr/>
        </p:nvSpPr>
        <p:spPr bwMode="auto">
          <a:xfrm>
            <a:off x="8610600" y="39624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3</a:t>
            </a:r>
          </a:p>
        </p:txBody>
      </p:sp>
      <p:sp>
        <p:nvSpPr>
          <p:cNvPr id="23567" name="Line 14"/>
          <p:cNvSpPr>
            <a:spLocks noChangeShapeType="1"/>
          </p:cNvSpPr>
          <p:nvPr/>
        </p:nvSpPr>
        <p:spPr bwMode="auto">
          <a:xfrm>
            <a:off x="7543800" y="3886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68" name="Line 15"/>
          <p:cNvSpPr>
            <a:spLocks noChangeShapeType="1"/>
          </p:cNvSpPr>
          <p:nvPr/>
        </p:nvSpPr>
        <p:spPr bwMode="auto">
          <a:xfrm>
            <a:off x="7924800" y="4267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69" name="Rectangle 16"/>
          <p:cNvSpPr>
            <a:spLocks noChangeArrowheads="1"/>
          </p:cNvSpPr>
          <p:nvPr/>
        </p:nvSpPr>
        <p:spPr bwMode="auto">
          <a:xfrm>
            <a:off x="8610600" y="5029200"/>
            <a:ext cx="1600200" cy="5334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ลูกค้า</a:t>
            </a:r>
            <a:r>
              <a:rPr lang="en-US" altLang="en-US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4</a:t>
            </a:r>
          </a:p>
        </p:txBody>
      </p:sp>
      <p:sp>
        <p:nvSpPr>
          <p:cNvPr id="23570" name="Line 17"/>
          <p:cNvSpPr>
            <a:spLocks noChangeShapeType="1"/>
          </p:cNvSpPr>
          <p:nvPr/>
        </p:nvSpPr>
        <p:spPr bwMode="auto">
          <a:xfrm>
            <a:off x="7543800" y="41148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71" name="Line 18"/>
          <p:cNvSpPr>
            <a:spLocks noChangeShapeType="1"/>
          </p:cNvSpPr>
          <p:nvPr/>
        </p:nvSpPr>
        <p:spPr bwMode="auto">
          <a:xfrm>
            <a:off x="830580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572" name="Text Box 19"/>
          <p:cNvSpPr txBox="1">
            <a:spLocks noChangeArrowheads="1"/>
          </p:cNvSpPr>
          <p:nvPr/>
        </p:nvSpPr>
        <p:spPr bwMode="auto">
          <a:xfrm>
            <a:off x="7391401" y="2286001"/>
            <a:ext cx="53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altLang="en-US" sz="200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LTL</a:t>
            </a: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3200400" y="457200"/>
            <a:ext cx="6248400" cy="68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400" b="1" dirty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คลังสินค้าถูกใช้ประโยชน์อย่างไรบ้าง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en-US" altLang="en-US" sz="4400" b="1" dirty="0" err="1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ต่อ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th-TH" altLang="en-US" sz="4400" b="1" dirty="0">
              <a:solidFill>
                <a:schemeClr val="accent3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3574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3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ให้บริการเพิ่มคุณค่าสินค้า</a:t>
            </a:r>
          </a:p>
          <a:p>
            <a:pPr marL="45720" indent="0">
              <a:buNone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- บรรจุภัณฑ์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Packaging</a:t>
            </a:r>
          </a:p>
          <a:p>
            <a:pPr marL="45720" indent="0">
              <a:buNone/>
            </a:pP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ติดฉลาก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Labeling</a:t>
            </a:r>
          </a:p>
          <a:p>
            <a:pPr marL="45720" indent="0">
              <a:buNone/>
            </a:pP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- 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ผสมสินค้า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Blending or mixing</a:t>
            </a:r>
          </a:p>
          <a:p>
            <a:pPr marL="45720" indent="0">
              <a:buNone/>
            </a:pP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สินค้าพร้อมขาย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Floor-ready merchandise</a:t>
            </a:r>
          </a:p>
          <a:p>
            <a:pPr marL="45720" indent="0">
              <a:buNone/>
            </a:pP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01952"/>
            <a:ext cx="4791075" cy="33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828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7" y="1814946"/>
            <a:ext cx="11125200" cy="1676400"/>
          </a:xfrm>
        </p:spPr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th-TH" sz="8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ประโยชน์คลังสินค้า  </a:t>
            </a:r>
            <a:r>
              <a:rPr lang="en-US" sz="8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Warehousing</a:t>
            </a:r>
            <a:r>
              <a:rPr lang="th-TH" sz="8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8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Benefits</a:t>
            </a:r>
          </a:p>
          <a:p>
            <a:pPr marL="45720" indent="0">
              <a:buNone/>
            </a:pPr>
            <a:r>
              <a:rPr lang="en-US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63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63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เป็นสถานที่รวบรวมและคัดแยกสินค้า </a:t>
            </a:r>
            <a:endParaRPr lang="en-US" sz="4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" indent="0">
              <a:buNone/>
            </a:pP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124200"/>
            <a:ext cx="6553199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50" y="3200400"/>
            <a:ext cx="2154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25 -3.33333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ประโยชน์คลังสินค้า 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Warehousing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Benefits</a:t>
            </a:r>
          </a:p>
          <a:p>
            <a:pPr marL="45720" indent="0">
              <a:buNone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สนับสนุนระบบ </a:t>
            </a:r>
            <a:r>
              <a:rPr lang="en-US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JIT </a:t>
            </a:r>
          </a:p>
          <a:p>
            <a:pPr marL="45720" indent="0">
              <a:buNone/>
            </a:pP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52850"/>
            <a:ext cx="5130800" cy="3375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2014537"/>
            <a:ext cx="2371725" cy="2371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50" y="3200400"/>
            <a:ext cx="2154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89315"/>
            <a:ext cx="11125200" cy="296035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การขนส่งที่ประหยัด</a:t>
            </a:r>
          </a:p>
          <a:p>
            <a:pPr marL="45720" indent="0">
              <a:buNone/>
            </a:pP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Full Truck Loading Service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74" y="3200399"/>
            <a:ext cx="6407225" cy="3352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3760454"/>
            <a:ext cx="4191000" cy="25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9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230248"/>
            <a:ext cx="5765716" cy="4647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745" y="3407796"/>
            <a:ext cx="5033863" cy="2853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1952"/>
            <a:ext cx="11125200" cy="23622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ประโยชน์คลังสินค้า 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Warehousing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Benefits</a:t>
            </a:r>
          </a:p>
          <a:p>
            <a:pPr marL="45720" indent="0">
              <a:buNone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 การผลิตที่ประหยัด </a:t>
            </a:r>
            <a:r>
              <a:rPr lang="en-US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(Economy of Scale)</a:t>
            </a:r>
            <a:endParaRPr lang="th-TH" sz="4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" indent="0">
              <a:buNone/>
            </a:pP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821082"/>
            <a:ext cx="5945698" cy="19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ประโยชน์คลังสินค้า 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Warehousing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Benefits</a:t>
            </a:r>
          </a:p>
          <a:p>
            <a:pPr marL="45720" indent="0">
              <a:buNone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 ปริมาณสั่งซื้อที่ประหยัด</a:t>
            </a:r>
            <a:endParaRPr lang="en-US" sz="4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" indent="0">
              <a:buNone/>
            </a:pP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242" y="3124200"/>
            <a:ext cx="5105400" cy="297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114675"/>
            <a:ext cx="3567509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ประโยชน์คลังสินค้า 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4400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Warehousing</a:t>
            </a:r>
            <a:r>
              <a:rPr lang="th-TH" sz="4400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Benefits</a:t>
            </a:r>
          </a:p>
          <a:p>
            <a:pPr marL="45720" indent="0">
              <a:buNone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6. ปริมาณซื้อที่ได้ส่วนลดราคา</a:t>
            </a:r>
          </a:p>
          <a:p>
            <a:pPr marL="45720" indent="0">
              <a:buNone/>
            </a:pP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971800"/>
            <a:ext cx="4800600" cy="3592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248025"/>
            <a:ext cx="21884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ประโยชน์คลังสินค้า 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Warehousing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Benefits</a:t>
            </a:r>
          </a:p>
          <a:p>
            <a:pPr marL="45720" indent="0">
              <a:buNone/>
            </a:pP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22601"/>
            <a:ext cx="6172200" cy="39277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4343400"/>
            <a:ext cx="4343400" cy="710184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สมดุลระหว่างอุปสงค์และอุปทาน (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BALANCING SUPPLY AND DEMAND</a:t>
            </a:r>
            <a:r>
              <a:rPr lang="en-US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400" dirty="0"/>
          </a:p>
        </p:txBody>
      </p:sp>
    </p:spTree>
    <p:extLst>
      <p:ext uri="{BB962C8B-B14F-4D97-AF65-F5344CB8AC3E}">
        <p14:creationId xmlns:p14="http://schemas.microsoft.com/office/powerpoint/2010/main" val="4921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0"/>
            <a:ext cx="9144000" cy="2667000"/>
          </a:xfrm>
        </p:spPr>
        <p:txBody>
          <a:bodyPr>
            <a:noAutofit/>
          </a:bodyPr>
          <a:lstStyle/>
          <a:p>
            <a:r>
              <a:rPr lang="th-TH" sz="11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ต้นทุนการผลิตสินค้าประกอบไปด้วยอะไรบ้าง</a:t>
            </a:r>
            <a:r>
              <a:rPr lang="en-US" sz="11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?</a:t>
            </a:r>
            <a:endParaRPr lang="th-TH" sz="1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30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ประโยชน์คลังสินค้า 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4400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Warehousing</a:t>
            </a:r>
            <a:r>
              <a:rPr lang="th-TH" sz="4400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Benefits</a:t>
            </a:r>
          </a:p>
          <a:p>
            <a:pPr marL="45720" indent="0">
              <a:buNone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8. นโยบายบริการลูกค้า</a:t>
            </a:r>
          </a:p>
          <a:p>
            <a:pPr marL="45720" indent="0">
              <a:buNone/>
            </a:pP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105150"/>
            <a:ext cx="8953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ประโยชน์คลังสินค้า  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Warehousing</a:t>
            </a: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Benefits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9. ต้นทุนรวมโลจิสติกส์น้อยสุด</a:t>
            </a: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0" y="2995612"/>
            <a:ext cx="4667250" cy="3500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2995612"/>
            <a:ext cx="5867400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ประโยชน์คลังสินค้า  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Warehousing</a:t>
            </a: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Benefits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9. ต้นทุนรวมโลจิสติกส์น้อยสุด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0" y="2995612"/>
            <a:ext cx="4667250" cy="3500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2995612"/>
            <a:ext cx="5867400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9019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71628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ประโยชน์คลังสินค้า  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Warehousing</a:t>
            </a: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Benefits</a:t>
            </a:r>
          </a:p>
          <a:p>
            <a:pPr marL="45720" indent="0">
              <a:buNone/>
            </a:pP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ป้องกัน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ความเสี่ยหายอันเกิดจากความไม่แน่นอน (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PROTECTION FROM UNCERTAINTIES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</a:p>
        </p:txBody>
      </p:sp>
      <p:pic>
        <p:nvPicPr>
          <p:cNvPr id="5122" name="Picture 2" descr="How To Find Direction Amid Uncertainty And Ch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871934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37E840-A22B-4E76-A64D-AAFC6D73DFB1}" type="slidenum">
              <a:rPr lang="ko-KR" altLang="en-US" sz="1200">
                <a:latin typeface="Verdana" panose="020B0604030504040204" pitchFamily="34" charset="0"/>
              </a:rPr>
              <a:pPr/>
              <a:t>34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1676400" y="362526"/>
            <a:ext cx="830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4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ประเภทของคลังสินค้า </a:t>
            </a: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(Types of Warehousing)</a:t>
            </a:r>
            <a:r>
              <a:rPr lang="en-US" altLang="en-US" sz="4000" dirty="0">
                <a:solidFill>
                  <a:schemeClr val="tx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altLang="en-US" sz="4000" dirty="0">
              <a:solidFill>
                <a:schemeClr val="tx2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2743200" y="2209800"/>
            <a:ext cx="2362200" cy="1066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คลังสินค้าส่วนบุคคล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(</a:t>
            </a:r>
            <a:r>
              <a:rPr lang="en-US" altLang="en-US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Private </a:t>
            </a:r>
            <a:r>
              <a:rPr lang="th-TH" altLang="en-US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Warehous</a:t>
            </a:r>
            <a:r>
              <a:rPr lang="en-US" altLang="en-US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e)</a:t>
            </a:r>
            <a:endParaRPr lang="th-TH" altLang="en-US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2743200" y="3886200"/>
            <a:ext cx="2362200" cy="1066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คลังสินค้าสาธารณะ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>
                <a:latin typeface="Cordia New" panose="020B0304020202020204" pitchFamily="34" charset="-34"/>
                <a:cs typeface="Cordia New" panose="020B0304020202020204" pitchFamily="34" charset="-34"/>
              </a:rPr>
              <a:t> (</a:t>
            </a:r>
            <a:r>
              <a:rPr lang="en-US" altLang="en-US" b="1">
                <a:latin typeface="Cordia New" panose="020B0304020202020204" pitchFamily="34" charset="-34"/>
                <a:cs typeface="Cordia New" panose="020B0304020202020204" pitchFamily="34" charset="-34"/>
              </a:rPr>
              <a:t>Public </a:t>
            </a:r>
            <a:r>
              <a:rPr lang="th-TH" altLang="en-US" b="1">
                <a:latin typeface="Cordia New" panose="020B0304020202020204" pitchFamily="34" charset="-34"/>
                <a:cs typeface="Cordia New" panose="020B0304020202020204" pitchFamily="34" charset="-34"/>
              </a:rPr>
              <a:t>Warehous</a:t>
            </a:r>
            <a:r>
              <a:rPr lang="en-US" altLang="en-US" b="1">
                <a:latin typeface="Cordia New" panose="020B0304020202020204" pitchFamily="34" charset="-34"/>
                <a:cs typeface="Cordia New" panose="020B0304020202020204" pitchFamily="34" charset="-34"/>
              </a:rPr>
              <a:t>e)</a:t>
            </a:r>
            <a:endParaRPr lang="th-TH" altLang="en-US" b="1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7086600" y="1371601"/>
            <a:ext cx="4114800" cy="9143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คลังสินค้าสินค้าทั่วไป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(General merchandise W/H)</a:t>
            </a:r>
            <a:endParaRPr lang="th-TH" altLang="en-US" sz="2000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7086600" y="2235201"/>
            <a:ext cx="4114800" cy="812799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000" b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คลังสินค้าแช่เย็น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(Refrigerated or cold storage W/H)</a:t>
            </a:r>
            <a:endParaRPr lang="th-TH" altLang="en-US" sz="2000" b="1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584" name="Rectangle 7"/>
          <p:cNvSpPr>
            <a:spLocks noChangeArrowheads="1"/>
          </p:cNvSpPr>
          <p:nvPr/>
        </p:nvSpPr>
        <p:spPr bwMode="auto">
          <a:xfrm>
            <a:off x="7086600" y="2997201"/>
            <a:ext cx="4114800" cy="812799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000" b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คลังสินค้าทัณฑ์บน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(Bonded W/H)</a:t>
            </a:r>
            <a:endParaRPr lang="th-TH" altLang="en-US" sz="2000" b="1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585" name="Rectangle 8"/>
          <p:cNvSpPr>
            <a:spLocks noChangeArrowheads="1"/>
          </p:cNvSpPr>
          <p:nvPr/>
        </p:nvSpPr>
        <p:spPr bwMode="auto">
          <a:xfrm>
            <a:off x="7086600" y="3733801"/>
            <a:ext cx="4114800" cy="91439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คลังสินค้าข้าวของเครื่องใช้ในบ้าน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(Household goods and furniture W/H)</a:t>
            </a:r>
            <a:endParaRPr lang="th-TH" altLang="en-US" sz="2000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7086600" y="4597401"/>
            <a:ext cx="4114800" cy="812799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000" b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คลังสินค้าพืชผลทางการเกษตร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(Special commodity W/H)</a:t>
            </a:r>
            <a:endParaRPr lang="th-TH" altLang="en-US" sz="2000" b="1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587" name="Rectangle 10"/>
          <p:cNvSpPr>
            <a:spLocks noChangeArrowheads="1"/>
          </p:cNvSpPr>
          <p:nvPr/>
        </p:nvSpPr>
        <p:spPr bwMode="auto">
          <a:xfrm>
            <a:off x="7086600" y="5359401"/>
            <a:ext cx="4114800" cy="812799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000" b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คลังสินค้าปริมาณมากๆ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(Bulk storage W/H)</a:t>
            </a:r>
            <a:endParaRPr lang="th-TH" altLang="en-US" sz="2000" b="1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588" name="Text Box 11"/>
          <p:cNvSpPr txBox="1">
            <a:spLocks noChangeArrowheads="1"/>
          </p:cNvSpPr>
          <p:nvPr/>
        </p:nvSpPr>
        <p:spPr bwMode="auto">
          <a:xfrm>
            <a:off x="6416676" y="6324601"/>
            <a:ext cx="4251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Source: J R Stock. </a:t>
            </a:r>
            <a:r>
              <a:rPr lang="en-US" altLang="en-US" sz="1800" u="sng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Strategic logistics Management</a:t>
            </a:r>
            <a:r>
              <a:rPr lang="en-US" altLang="en-US" sz="180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2001 page 395 </a:t>
            </a:r>
          </a:p>
        </p:txBody>
      </p:sp>
      <p:sp>
        <p:nvSpPr>
          <p:cNvPr id="24589" name="Line 12"/>
          <p:cNvSpPr>
            <a:spLocks noChangeShapeType="1"/>
          </p:cNvSpPr>
          <p:nvPr/>
        </p:nvSpPr>
        <p:spPr bwMode="auto">
          <a:xfrm flipV="1">
            <a:off x="5105400" y="1905000"/>
            <a:ext cx="19812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4590" name="Line 13"/>
          <p:cNvSpPr>
            <a:spLocks noChangeShapeType="1"/>
          </p:cNvSpPr>
          <p:nvPr/>
        </p:nvSpPr>
        <p:spPr bwMode="auto">
          <a:xfrm flipV="1">
            <a:off x="5105400" y="2743200"/>
            <a:ext cx="19812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4591" name="Line 14"/>
          <p:cNvSpPr>
            <a:spLocks noChangeShapeType="1"/>
          </p:cNvSpPr>
          <p:nvPr/>
        </p:nvSpPr>
        <p:spPr bwMode="auto">
          <a:xfrm flipV="1">
            <a:off x="5105400" y="3505200"/>
            <a:ext cx="19812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4592" name="Line 15"/>
          <p:cNvSpPr>
            <a:spLocks noChangeShapeType="1"/>
          </p:cNvSpPr>
          <p:nvPr/>
        </p:nvSpPr>
        <p:spPr bwMode="auto">
          <a:xfrm>
            <a:off x="5105400" y="441960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4593" name="Line 16"/>
          <p:cNvSpPr>
            <a:spLocks noChangeShapeType="1"/>
          </p:cNvSpPr>
          <p:nvPr/>
        </p:nvSpPr>
        <p:spPr bwMode="auto">
          <a:xfrm>
            <a:off x="5105400" y="4419600"/>
            <a:ext cx="1981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4594" name="Line 17"/>
          <p:cNvSpPr>
            <a:spLocks noChangeShapeType="1"/>
          </p:cNvSpPr>
          <p:nvPr/>
        </p:nvSpPr>
        <p:spPr bwMode="auto">
          <a:xfrm>
            <a:off x="5105400" y="4419600"/>
            <a:ext cx="1981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24595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726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4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AE54E3-D15A-47C6-A286-1136289CFC30}" type="slidenum">
              <a:rPr lang="ko-KR" altLang="en-US" sz="1200">
                <a:latin typeface="Verdana" panose="020B0604030504040204" pitchFamily="34" charset="0"/>
              </a:rPr>
              <a:pPr/>
              <a:t>35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161258"/>
            <a:ext cx="5875338" cy="4964112"/>
          </a:xfrm>
          <a:noFill/>
          <a:ln w="38100">
            <a:solidFill>
              <a:srgbClr val="0070C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marL="45720" indent="0">
              <a:buClr>
                <a:srgbClr val="000000"/>
              </a:buClr>
              <a:buNone/>
            </a:pPr>
            <a:r>
              <a:rPr lang="th-TH" altLang="en-US" sz="4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ข้อดีของการใช้คลังสินค้าส่วนบุคคล</a:t>
            </a:r>
            <a:endParaRPr lang="th-TH" altLang="en-US" sz="4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</a:t>
            </a:r>
            <a:r>
              <a:rPr lang="th-TH" alt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ได้ง่าย</a:t>
            </a:r>
          </a:p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ปรับเปลี่ยนได้ง่าย (ยืดหยุ่น)</a:t>
            </a:r>
            <a:endParaRPr lang="en-US" alt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ต้นทุนต่ำ</a:t>
            </a:r>
            <a:endParaRPr lang="en-US" alt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ประสิทธิภาพในการใช้บุคลากรดีกว่า</a:t>
            </a:r>
          </a:p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ผลประโยชน์อื่นๆ</a:t>
            </a:r>
            <a:endParaRPr lang="en-US" alt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653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Picture 5" descr="BD10458_"/>
          <p:cNvSpPr>
            <a:spLocks noChangeAspect="1" noChangeArrowheads="1"/>
          </p:cNvSpPr>
          <p:nvPr/>
        </p:nvSpPr>
        <p:spPr bwMode="auto">
          <a:xfrm>
            <a:off x="7620000" y="3643314"/>
            <a:ext cx="275113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latin typeface="Times New Roman" panose="02020603050405020304" pitchFamily="18" charset="0"/>
            </a:endParaRPr>
          </a:p>
        </p:txBody>
      </p:sp>
      <p:pic>
        <p:nvPicPr>
          <p:cNvPr id="39938" name="Picture 2" descr="Warehouse - Free shipping and delivery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634484"/>
            <a:ext cx="1967483" cy="196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1167971"/>
            <a:ext cx="5410200" cy="347787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th-TH" sz="4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ข้อเสียเปรียบคลังสินค้าส่วนบุคคล 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หยุ่นตัว 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Flexibility	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ลงทุน 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Investment </a:t>
            </a:r>
            <a:endParaRPr lang="en-US" sz="4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17220" indent="-571500">
              <a:buFont typeface="Arial" panose="020B0604020202020204" pitchFamily="34" charset="0"/>
              <a:buChar char="•"/>
            </a:pP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17220" indent="-571500">
              <a:buFont typeface="Arial" panose="020B0604020202020204" pitchFamily="34" charset="0"/>
              <a:buChar char="•"/>
            </a:pP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347117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0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513719-24A1-4897-BD55-E9E0B392723B}" type="slidenum">
              <a:rPr lang="ko-KR" altLang="en-US" sz="1200">
                <a:latin typeface="Verdana" panose="020B0604030504040204" pitchFamily="34" charset="0"/>
              </a:rPr>
              <a:pPr/>
              <a:t>36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75268"/>
            <a:ext cx="8459787" cy="689932"/>
          </a:xfrm>
          <a:noFill/>
          <a:ln w="38100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b">
            <a:spAutoFit/>
          </a:bodyPr>
          <a:lstStyle/>
          <a:p>
            <a:pPr algn="ctr">
              <a:lnSpc>
                <a:spcPct val="75000"/>
              </a:lnSpc>
            </a:pPr>
            <a:r>
              <a:rPr lang="th-TH" altLang="en-US" sz="48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ข้อดีของการใช้คลังสินค้าสาธารณะ</a:t>
            </a:r>
            <a:endParaRPr lang="en-US" altLang="en-US" sz="4800" b="1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54581"/>
            <a:ext cx="3917950" cy="46275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3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ไม่ต้องลงทุน</a:t>
            </a:r>
            <a:endParaRPr lang="en-US" altLang="en-US" sz="3600" b="1" dirty="0">
              <a:solidFill>
                <a:schemeClr val="accent3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3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ใช้พื้นที่เมื่อเวลาที่ต้องการ (สินค้ามาก)</a:t>
            </a:r>
          </a:p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3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ลดความเสี่ยง</a:t>
            </a:r>
          </a:p>
          <a:p>
            <a:pPr>
              <a:buClr>
                <a:srgbClr val="000000"/>
              </a:buClr>
              <a:buFontTx/>
              <a:buChar char="•"/>
            </a:pPr>
            <a:r>
              <a:rPr lang="th-TH" altLang="en-US" sz="3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ใช้พื้นที่มากราคาก็จะถูกลง (ต่อรองราคาได้)</a:t>
            </a: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4378901" y="1454581"/>
            <a:ext cx="5713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Clr>
                <a:srgbClr val="000066"/>
              </a:buClr>
              <a:buSzTx/>
              <a:buFontTx/>
              <a:buChar char="•"/>
            </a:pPr>
            <a:r>
              <a:rPr lang="th-TH" altLang="en-US" sz="3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ความเชี่ยวชาญทางด้านจัดเก็บ และขนย้าย ทำให้ต้นทุนถูก</a:t>
            </a:r>
            <a:r>
              <a:rPr lang="th-TH" altLang="en-US" sz="3600" b="1" dirty="0" smtClean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</a:t>
            </a:r>
          </a:p>
          <a:p>
            <a:pPr>
              <a:buClr>
                <a:srgbClr val="000066"/>
              </a:buClr>
              <a:buSzTx/>
              <a:buFontTx/>
              <a:buChar char="•"/>
            </a:pPr>
            <a:r>
              <a:rPr lang="th-TH" sz="3600" b="1" dirty="0" smtClean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ความหยุน</a:t>
            </a:r>
            <a:r>
              <a:rPr lang="th-TH" sz="3600" b="1" dirty="0" smtClean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</a:t>
            </a:r>
          </a:p>
          <a:p>
            <a:pPr>
              <a:buClr>
                <a:srgbClr val="000066"/>
              </a:buClr>
              <a:buSzTx/>
              <a:buFontTx/>
              <a:buChar char="•"/>
            </a:pPr>
            <a:r>
              <a:rPr lang="th-TH" sz="3600" b="1" dirty="0" smtClean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</a:t>
            </a: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</a:t>
            </a:r>
            <a:r>
              <a:rPr lang="th-TH" sz="3600" b="1" dirty="0" smtClean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ภาษี</a:t>
            </a:r>
          </a:p>
          <a:p>
            <a:pPr>
              <a:buClr>
                <a:srgbClr val="000066"/>
              </a:buClr>
              <a:buSzTx/>
              <a:buFontTx/>
              <a:buChar char="•"/>
            </a:pPr>
            <a:r>
              <a:rPr lang="th-TH" sz="3600" b="1" dirty="0" smtClean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</a:t>
            </a:r>
            <a:r>
              <a:rPr lang="th-TH" sz="3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ในช่วงเวลาที่ปริมาณธุรกิจสูง</a:t>
            </a:r>
            <a:endParaRPr lang="en-US" altLang="en-US" sz="3600" b="1" dirty="0">
              <a:solidFill>
                <a:schemeClr val="accent3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606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layout_orderpick-02-4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343400"/>
            <a:ext cx="3062288" cy="199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2826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  <p:bldP spid="9626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E940663-C36E-4AEC-89F6-DBEE62A7200E}" type="slidenum">
              <a:rPr lang="ko-KR" altLang="en-US" sz="1200">
                <a:latin typeface="Verdana" panose="020B0604030504040204" pitchFamily="34" charset="0"/>
              </a:rPr>
              <a:pPr/>
              <a:t>37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0" y="2615406"/>
            <a:ext cx="6096000" cy="3151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>
              <a:buClr>
                <a:srgbClr val="000000"/>
              </a:buClr>
              <a:buSzPct val="95000"/>
              <a:buFontTx/>
              <a:buChar char="•"/>
            </a:pPr>
            <a:r>
              <a:rPr lang="th-TH" altLang="en-US" sz="36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ความยากในการสื่อสาร ตกลงกัน</a:t>
            </a:r>
            <a:endParaRPr lang="en-US" altLang="en-US" sz="36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000000"/>
              </a:buClr>
              <a:buSzPct val="95000"/>
              <a:buFontTx/>
              <a:buChar char="•"/>
            </a:pPr>
            <a:r>
              <a:rPr lang="th-TH" altLang="en-US" sz="36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ผู้เชี่ยวชาญอาจไม่ว่างเสมอ</a:t>
            </a:r>
            <a:r>
              <a:rPr lang="th-TH" altLang="en-US" sz="3600" b="1" dirty="0" smtClean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ไป</a:t>
            </a:r>
            <a:endParaRPr lang="th-TH" altLang="en-US" sz="36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000000"/>
              </a:buClr>
              <a:buSzPct val="95000"/>
              <a:buFontTx/>
              <a:buChar char="•"/>
            </a:pPr>
            <a:r>
              <a:rPr lang="th-TH" altLang="en-US" sz="3600" b="1" dirty="0" smtClean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พื้นที่</a:t>
            </a:r>
            <a:r>
              <a:rPr lang="th-TH" altLang="en-US" sz="36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อาจจะไม่มีพอในการ</a:t>
            </a:r>
            <a:r>
              <a:rPr lang="th-TH" altLang="en-US" sz="3600" b="1" dirty="0" smtClean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บริการ</a:t>
            </a:r>
          </a:p>
          <a:p>
            <a:pPr>
              <a:buClr>
                <a:srgbClr val="000000"/>
              </a:buClr>
              <a:buSzPct val="95000"/>
              <a:buFontTx/>
              <a:buChar char="•"/>
            </a:pPr>
            <a:endParaRPr lang="en-US" altLang="en-US" sz="36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880905"/>
            <a:ext cx="6781799" cy="63991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rtlCol="0" anchor="b">
            <a:spAutoFit/>
          </a:bodyPr>
          <a:lstStyle/>
          <a:p>
            <a:pPr>
              <a:lnSpc>
                <a:spcPct val="75000"/>
              </a:lnSpc>
            </a:pPr>
            <a:r>
              <a:rPr lang="th-TH" altLang="en-US" sz="4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ข้อเสียของการใช้คลังสินค้าสาธารณะ</a:t>
            </a:r>
            <a:endParaRPr lang="en-US" altLang="en-US" sz="4400" b="1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6629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sto_3d_komzone-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4766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67595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8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84B22E-0B22-4F2D-87BF-51235F2874F2}" type="slidenum">
              <a:rPr lang="ko-KR" altLang="en-US" sz="1400"/>
              <a:pPr/>
              <a:t>38</a:t>
            </a:fld>
            <a:endParaRPr lang="en-US" altLang="ko-KR" sz="140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0" y="625764"/>
            <a:ext cx="5699846" cy="1752600"/>
          </a:xfrm>
        </p:spPr>
        <p:txBody>
          <a:bodyPr>
            <a:noAutofit/>
          </a:bodyPr>
          <a:lstStyle/>
          <a:p>
            <a:pPr algn="r" eaLnBrk="1" hangingPunct="1"/>
            <a:r>
              <a:rPr lang="th-TH" altLang="en-US" sz="8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 </a:t>
            </a:r>
            <a:r>
              <a:rPr lang="en-US" altLang="en-US" sz="8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!!!</a:t>
            </a:r>
            <a:br>
              <a:rPr lang="en-US" altLang="en-US" sz="8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sz="8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หน้าตาเป็นอย่างไร</a:t>
            </a:r>
          </a:p>
        </p:txBody>
      </p:sp>
      <p:pic>
        <p:nvPicPr>
          <p:cNvPr id="28676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71900"/>
            <a:ext cx="61722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7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764285-ED50-4770-9A33-AA290F9246E4}" type="slidenum">
              <a:rPr lang="ko-KR" altLang="en-US" sz="1200">
                <a:latin typeface="Verdana" panose="020B0604030504040204" pitchFamily="34" charset="0"/>
              </a:rPr>
              <a:pPr/>
              <a:t>39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8991600" cy="555783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AutoShape 3"/>
          <p:cNvSpPr>
            <a:spLocks noChangeArrowheads="1"/>
          </p:cNvSpPr>
          <p:nvPr/>
        </p:nvSpPr>
        <p:spPr bwMode="auto">
          <a:xfrm>
            <a:off x="2209800" y="304800"/>
            <a:ext cx="8229600" cy="838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2057400" y="441326"/>
            <a:ext cx="944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เมื่อพูดถึงคลังสินค้า ท่านนึกถึงอะไรบ้าง</a:t>
            </a:r>
            <a:r>
              <a:rPr lang="en-US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?</a:t>
            </a:r>
          </a:p>
        </p:txBody>
      </p:sp>
      <p:pic>
        <p:nvPicPr>
          <p:cNvPr id="29702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7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6" y="467360"/>
            <a:ext cx="11803727" cy="5486400"/>
          </a:xfrm>
        </p:spPr>
      </p:pic>
    </p:spTree>
    <p:extLst>
      <p:ext uri="{BB962C8B-B14F-4D97-AF65-F5344CB8AC3E}">
        <p14:creationId xmlns:p14="http://schemas.microsoft.com/office/powerpoint/2010/main" val="290155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5367F0-7C52-4E4D-A964-6313F669E312}" type="slidenum">
              <a:rPr lang="ko-KR" altLang="en-US" sz="1200">
                <a:latin typeface="Verdana" panose="020B0604030504040204" pitchFamily="34" charset="0"/>
              </a:rPr>
              <a:pPr/>
              <a:t>40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762000"/>
            <a:ext cx="6989763" cy="406400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en-US" sz="5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ส่องกล้อง...มองทะลุคลังสินค้า</a:t>
            </a:r>
          </a:p>
        </p:txBody>
      </p:sp>
      <p:graphicFrame>
        <p:nvGraphicFramePr>
          <p:cNvPr id="30724" name="Object 3"/>
          <p:cNvGraphicFramePr>
            <a:graphicFrameLocks noChangeAspect="1"/>
          </p:cNvGraphicFramePr>
          <p:nvPr/>
        </p:nvGraphicFramePr>
        <p:xfrm>
          <a:off x="2741614" y="4648200"/>
          <a:ext cx="839787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Photo Editor Photo" r:id="rId3" imgW="1142857" imgH="1295238" progId="MSPhotoEd.3">
                  <p:embed/>
                </p:oleObj>
              </mc:Choice>
              <mc:Fallback>
                <p:oleObj name="Photo Editor Photo" r:id="rId3" imgW="1142857" imgH="1295238" progId="MSPhotoEd.3">
                  <p:embed/>
                  <p:pic>
                    <p:nvPicPr>
                      <p:cNvPr id="307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4" y="4648200"/>
                        <a:ext cx="839787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3093180" y="3947805"/>
            <a:ext cx="1303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สินค้าออก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(Goods issue)</a:t>
            </a:r>
          </a:p>
        </p:txBody>
      </p:sp>
      <p:graphicFrame>
        <p:nvGraphicFramePr>
          <p:cNvPr id="30726" name="Object 5"/>
          <p:cNvGraphicFramePr>
            <a:graphicFrameLocks noChangeAspect="1"/>
          </p:cNvGraphicFramePr>
          <p:nvPr/>
        </p:nvGraphicFramePr>
        <p:xfrm>
          <a:off x="2741614" y="1371600"/>
          <a:ext cx="839787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Photo Editor Photo" r:id="rId5" imgW="1142857" imgH="1295238" progId="MSPhotoEd.3">
                  <p:embed/>
                </p:oleObj>
              </mc:Choice>
              <mc:Fallback>
                <p:oleObj name="Photo Editor Photo" r:id="rId5" imgW="1142857" imgH="1295238" progId="MSPhotoEd.3">
                  <p:embed/>
                  <p:pic>
                    <p:nvPicPr>
                      <p:cNvPr id="307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4" y="1371600"/>
                        <a:ext cx="839787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3068662" y="2423805"/>
            <a:ext cx="14494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สินค้าเข้า</a:t>
            </a:r>
            <a:endParaRPr lang="en-US" altLang="en-US" sz="2400" dirty="0">
              <a:solidFill>
                <a:srgbClr val="000000"/>
              </a:solidFill>
              <a:latin typeface="Angsana New" panose="02020603050405020304" pitchFamily="18" charset="-34"/>
              <a:cs typeface="AngsanaUPC" panose="02020603050405020304" pitchFamily="18" charset="-34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(Goods receipt)</a:t>
            </a:r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3657600" y="1752601"/>
            <a:ext cx="3048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 rot="10808611">
            <a:off x="3656014" y="5027614"/>
            <a:ext cx="306387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pic>
        <p:nvPicPr>
          <p:cNvPr id="30730" name="Picture 12" descr="สวนสุนัน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23" descr="C:\Users\CLS01\Desktop\it 58\การสอน - Edit\บท2การจัดการคลังสินค้าและการจัดการสินค้าคงคลัง\Flow Proses Warehouse Activ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5410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349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9EBFC15-679A-4050-B3F7-F96FC1DAFFDC}" type="slidenum">
              <a:rPr lang="ko-KR" altLang="en-US" sz="1200">
                <a:latin typeface="Verdana" panose="020B0604030504040204" pitchFamily="34" charset="0"/>
              </a:rPr>
              <a:pPr/>
              <a:t>41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380377" y="444501"/>
            <a:ext cx="4574115" cy="609600"/>
          </a:xfrm>
        </p:spPr>
        <p:txBody>
          <a:bodyPr>
            <a:noAutofit/>
          </a:bodyPr>
          <a:lstStyle/>
          <a:p>
            <a:r>
              <a:rPr lang="th-TH" altLang="en-US" sz="4400" b="1" dirty="0">
                <a:solidFill>
                  <a:schemeClr val="tx1"/>
                </a:solidFill>
                <a:cs typeface="Cordia New" panose="020B0304020202020204" pitchFamily="34" charset="-34"/>
              </a:rPr>
              <a:t>กิจกรรมภายในคลังสินค้า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2081" y="1752600"/>
            <a:ext cx="2631015" cy="655636"/>
          </a:xfrm>
        </p:spPr>
        <p:txBody>
          <a:bodyPr>
            <a:normAutofit lnSpcReduction="10000"/>
          </a:bodyPr>
          <a:lstStyle/>
          <a:p>
            <a:r>
              <a:rPr lang="en-US" altLang="en-US" sz="4400" b="1">
                <a:latin typeface="Cordia New" panose="020B0304020202020204" pitchFamily="34" charset="-34"/>
                <a:cs typeface="Cordia New" panose="020B0304020202020204" pitchFamily="34" charset="-34"/>
              </a:rPr>
              <a:t>Warehouse</a:t>
            </a:r>
            <a:endParaRPr lang="th-TH" altLang="en-US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aphicFrame>
        <p:nvGraphicFramePr>
          <p:cNvPr id="31749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812088" y="1846263"/>
          <a:ext cx="1143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Photo Editor Photo" r:id="rId3" imgW="1142857" imgH="1295238" progId="MSPhotoEd.3">
                  <p:embed/>
                </p:oleObj>
              </mc:Choice>
              <mc:Fallback>
                <p:oleObj name="Photo Editor Photo" r:id="rId3" imgW="1142857" imgH="1295238" progId="MSPhotoEd.3">
                  <p:embed/>
                  <p:pic>
                    <p:nvPicPr>
                      <p:cNvPr id="317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1846263"/>
                        <a:ext cx="11430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3048000" y="1752600"/>
            <a:ext cx="6477000" cy="3352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31751" name="Rectangle 5"/>
          <p:cNvSpPr>
            <a:spLocks noChangeArrowheads="1"/>
          </p:cNvSpPr>
          <p:nvPr/>
        </p:nvSpPr>
        <p:spPr bwMode="auto">
          <a:xfrm>
            <a:off x="3048000" y="4267200"/>
            <a:ext cx="2133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latin typeface="Times New Roman" panose="02020603050405020304" pitchFamily="18" charset="0"/>
                <a:cs typeface="Cordia New" panose="020B0304020202020204" pitchFamily="34" charset="-34"/>
              </a:rPr>
              <a:t>การรับ</a:t>
            </a:r>
          </a:p>
        </p:txBody>
      </p:sp>
      <p:sp>
        <p:nvSpPr>
          <p:cNvPr id="31752" name="Rectangle 6"/>
          <p:cNvSpPr>
            <a:spLocks noChangeArrowheads="1"/>
          </p:cNvSpPr>
          <p:nvPr/>
        </p:nvSpPr>
        <p:spPr bwMode="auto">
          <a:xfrm>
            <a:off x="5181600" y="4267200"/>
            <a:ext cx="2209800" cy="8382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latin typeface="Times New Roman" panose="02020603050405020304" pitchFamily="18" charset="0"/>
                <a:cs typeface="Cordia New" panose="020B0304020202020204" pitchFamily="34" charset="-34"/>
              </a:rPr>
              <a:t>การเปลี่ยนถ่าย</a:t>
            </a:r>
          </a:p>
        </p:txBody>
      </p:sp>
      <p:sp>
        <p:nvSpPr>
          <p:cNvPr id="31753" name="Rectangle 7"/>
          <p:cNvSpPr>
            <a:spLocks noChangeArrowheads="1"/>
          </p:cNvSpPr>
          <p:nvPr/>
        </p:nvSpPr>
        <p:spPr bwMode="auto">
          <a:xfrm>
            <a:off x="7391400" y="4267200"/>
            <a:ext cx="2133600" cy="8382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latin typeface="Times New Roman" panose="02020603050405020304" pitchFamily="18" charset="0"/>
                <a:cs typeface="Cordia New" panose="020B0304020202020204" pitchFamily="34" charset="-34"/>
              </a:rPr>
              <a:t>การส่งสินค้า</a:t>
            </a:r>
          </a:p>
        </p:txBody>
      </p:sp>
      <p:sp>
        <p:nvSpPr>
          <p:cNvPr id="31754" name="Rectangle 8"/>
          <p:cNvSpPr>
            <a:spLocks noChangeArrowheads="1"/>
          </p:cNvSpPr>
          <p:nvPr/>
        </p:nvSpPr>
        <p:spPr bwMode="auto">
          <a:xfrm>
            <a:off x="3048000" y="3352800"/>
            <a:ext cx="3200400" cy="914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latin typeface="Times New Roman" panose="02020603050405020304" pitchFamily="18" charset="0"/>
                <a:cs typeface="Cordia New" panose="020B0304020202020204" pitchFamily="34" charset="-34"/>
              </a:rPr>
              <a:t>การเก็บเข้าที่</a:t>
            </a:r>
          </a:p>
        </p:txBody>
      </p:sp>
      <p:sp>
        <p:nvSpPr>
          <p:cNvPr id="31755" name="Rectangle 9"/>
          <p:cNvSpPr>
            <a:spLocks noChangeArrowheads="1"/>
          </p:cNvSpPr>
          <p:nvPr/>
        </p:nvSpPr>
        <p:spPr bwMode="auto">
          <a:xfrm>
            <a:off x="6248400" y="3352800"/>
            <a:ext cx="32766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latin typeface="Times New Roman" panose="02020603050405020304" pitchFamily="18" charset="0"/>
                <a:cs typeface="Cordia New" panose="020B0304020202020204" pitchFamily="34" charset="-34"/>
              </a:rPr>
              <a:t>การจัดเรียงและการรวบรวม</a:t>
            </a:r>
          </a:p>
        </p:txBody>
      </p:sp>
      <p:sp>
        <p:nvSpPr>
          <p:cNvPr id="31756" name="Rectangle 10"/>
          <p:cNvSpPr>
            <a:spLocks noChangeArrowheads="1"/>
          </p:cNvSpPr>
          <p:nvPr/>
        </p:nvSpPr>
        <p:spPr bwMode="auto">
          <a:xfrm>
            <a:off x="3048000" y="1752600"/>
            <a:ext cx="3200400" cy="1600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 dirty="0">
                <a:latin typeface="Times New Roman" panose="02020603050405020304" pitchFamily="18" charset="0"/>
                <a:cs typeface="Cordia New" panose="020B0304020202020204" pitchFamily="34" charset="-34"/>
              </a:rPr>
              <a:t>ระบบการเก็บและ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 dirty="0">
                <a:latin typeface="Times New Roman" panose="02020603050405020304" pitchFamily="18" charset="0"/>
                <a:cs typeface="Cordia New" panose="020B0304020202020204" pitchFamily="34" charset="-34"/>
              </a:rPr>
              <a:t>จ่ายสินค้าแบบพาเลท</a:t>
            </a:r>
          </a:p>
        </p:txBody>
      </p:sp>
      <p:sp>
        <p:nvSpPr>
          <p:cNvPr id="31757" name="Rectangle 11"/>
          <p:cNvSpPr>
            <a:spLocks noChangeArrowheads="1"/>
          </p:cNvSpPr>
          <p:nvPr/>
        </p:nvSpPr>
        <p:spPr bwMode="auto">
          <a:xfrm>
            <a:off x="6248400" y="1752600"/>
            <a:ext cx="17526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latin typeface="Times New Roman" panose="02020603050405020304" pitchFamily="18" charset="0"/>
                <a:cs typeface="Cordia New" panose="020B0304020202020204" pitchFamily="34" charset="-34"/>
              </a:rPr>
              <a:t>ระบบการ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latin typeface="Times New Roman" panose="02020603050405020304" pitchFamily="18" charset="0"/>
                <a:cs typeface="Cordia New" panose="020B0304020202020204" pitchFamily="34" charset="-34"/>
              </a:rPr>
              <a:t>หยิบสินค้า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 b="1">
                <a:latin typeface="Times New Roman" panose="02020603050405020304" pitchFamily="18" charset="0"/>
                <a:cs typeface="Cordia New" panose="020B0304020202020204" pitchFamily="34" charset="-34"/>
              </a:rPr>
              <a:t>แบบลัง</a:t>
            </a:r>
          </a:p>
        </p:txBody>
      </p:sp>
      <p:sp>
        <p:nvSpPr>
          <p:cNvPr id="31758" name="Text Box 30"/>
          <p:cNvSpPr txBox="1">
            <a:spLocks noChangeArrowheads="1"/>
          </p:cNvSpPr>
          <p:nvPr/>
        </p:nvSpPr>
        <p:spPr bwMode="auto">
          <a:xfrm>
            <a:off x="8153400" y="1981201"/>
            <a:ext cx="13340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>
                <a:latin typeface="Times New Roman" panose="02020603050405020304" pitchFamily="18" charset="0"/>
                <a:cs typeface="Cordia New" panose="020B0304020202020204" pitchFamily="34" charset="-34"/>
              </a:rPr>
              <a:t>ระบบการ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>
                <a:latin typeface="Times New Roman" panose="02020603050405020304" pitchFamily="18" charset="0"/>
                <a:cs typeface="Cordia New" panose="020B0304020202020204" pitchFamily="34" charset="-34"/>
              </a:rPr>
              <a:t>หยิบสินค้า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2400">
                <a:latin typeface="Times New Roman" panose="02020603050405020304" pitchFamily="18" charset="0"/>
                <a:cs typeface="Cordia New" panose="020B0304020202020204" pitchFamily="34" charset="-34"/>
              </a:rPr>
              <a:t>แบบไม่เต็มลัง</a:t>
            </a:r>
          </a:p>
        </p:txBody>
      </p:sp>
      <p:sp>
        <p:nvSpPr>
          <p:cNvPr id="31759" name="Line 31"/>
          <p:cNvSpPr>
            <a:spLocks noChangeShapeType="1"/>
          </p:cNvSpPr>
          <p:nvPr/>
        </p:nvSpPr>
        <p:spPr bwMode="auto">
          <a:xfrm flipV="1">
            <a:off x="3505200" y="4648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0" name="Line 32"/>
          <p:cNvSpPr>
            <a:spLocks noChangeShapeType="1"/>
          </p:cNvSpPr>
          <p:nvPr/>
        </p:nvSpPr>
        <p:spPr bwMode="auto">
          <a:xfrm flipV="1">
            <a:off x="3886200" y="3886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1" name="Line 33"/>
          <p:cNvSpPr>
            <a:spLocks noChangeShapeType="1"/>
          </p:cNvSpPr>
          <p:nvPr/>
        </p:nvSpPr>
        <p:spPr bwMode="auto">
          <a:xfrm flipV="1">
            <a:off x="4267200" y="2971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2" name="Line 34"/>
          <p:cNvSpPr>
            <a:spLocks noChangeShapeType="1"/>
          </p:cNvSpPr>
          <p:nvPr/>
        </p:nvSpPr>
        <p:spPr bwMode="auto">
          <a:xfrm>
            <a:off x="5715000" y="30480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3" name="Line 35"/>
          <p:cNvSpPr>
            <a:spLocks noChangeShapeType="1"/>
          </p:cNvSpPr>
          <p:nvPr/>
        </p:nvSpPr>
        <p:spPr bwMode="auto">
          <a:xfrm>
            <a:off x="5715000" y="2514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4" name="Line 36"/>
          <p:cNvSpPr>
            <a:spLocks noChangeShapeType="1"/>
          </p:cNvSpPr>
          <p:nvPr/>
        </p:nvSpPr>
        <p:spPr bwMode="auto">
          <a:xfrm>
            <a:off x="7772400" y="2514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5" name="Line 37"/>
          <p:cNvSpPr>
            <a:spLocks noChangeShapeType="1"/>
          </p:cNvSpPr>
          <p:nvPr/>
        </p:nvSpPr>
        <p:spPr bwMode="auto">
          <a:xfrm>
            <a:off x="7239000" y="3124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6" name="Line 38"/>
          <p:cNvSpPr>
            <a:spLocks noChangeShapeType="1"/>
          </p:cNvSpPr>
          <p:nvPr/>
        </p:nvSpPr>
        <p:spPr bwMode="auto">
          <a:xfrm>
            <a:off x="9144000" y="3962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7" name="Line 39"/>
          <p:cNvSpPr>
            <a:spLocks noChangeShapeType="1"/>
          </p:cNvSpPr>
          <p:nvPr/>
        </p:nvSpPr>
        <p:spPr bwMode="auto">
          <a:xfrm>
            <a:off x="4572000" y="4648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8" name="Line 40"/>
          <p:cNvSpPr>
            <a:spLocks noChangeShapeType="1"/>
          </p:cNvSpPr>
          <p:nvPr/>
        </p:nvSpPr>
        <p:spPr bwMode="auto">
          <a:xfrm>
            <a:off x="7086600" y="4648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69" name="Line 41"/>
          <p:cNvSpPr>
            <a:spLocks noChangeShapeType="1"/>
          </p:cNvSpPr>
          <p:nvPr/>
        </p:nvSpPr>
        <p:spPr bwMode="auto">
          <a:xfrm>
            <a:off x="8839200" y="3124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770" name="Line 42"/>
          <p:cNvSpPr>
            <a:spLocks noChangeShapeType="1"/>
          </p:cNvSpPr>
          <p:nvPr/>
        </p:nvSpPr>
        <p:spPr bwMode="auto">
          <a:xfrm>
            <a:off x="9067800" y="4724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graphicFrame>
        <p:nvGraphicFramePr>
          <p:cNvPr id="31771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733800" y="5181600"/>
          <a:ext cx="838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Photo Editor Photo" r:id="rId5" imgW="1142857" imgH="1295238" progId="MSPhotoEd.3">
                  <p:embed/>
                </p:oleObj>
              </mc:Choice>
              <mc:Fallback>
                <p:oleObj name="Photo Editor Photo" r:id="rId5" imgW="1142857" imgH="1295238" progId="MSPhotoEd.3">
                  <p:embed/>
                  <p:pic>
                    <p:nvPicPr>
                      <p:cNvPr id="31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181600"/>
                        <a:ext cx="838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72" name="Picture 12" descr="สวนสุนัน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93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73" name="Group 49"/>
          <p:cNvGrpSpPr>
            <a:grpSpLocks/>
          </p:cNvGrpSpPr>
          <p:nvPr/>
        </p:nvGrpSpPr>
        <p:grpSpPr bwMode="auto">
          <a:xfrm>
            <a:off x="6248400" y="5410200"/>
            <a:ext cx="3328988" cy="1219200"/>
            <a:chOff x="96" y="1176"/>
            <a:chExt cx="2961" cy="1168"/>
          </a:xfrm>
        </p:grpSpPr>
        <p:grpSp>
          <p:nvGrpSpPr>
            <p:cNvPr id="31774" name="Group 50"/>
            <p:cNvGrpSpPr>
              <a:grpSpLocks/>
            </p:cNvGrpSpPr>
            <p:nvPr/>
          </p:nvGrpSpPr>
          <p:grpSpPr bwMode="auto">
            <a:xfrm>
              <a:off x="96" y="1176"/>
              <a:ext cx="2961" cy="1168"/>
              <a:chOff x="96" y="1176"/>
              <a:chExt cx="2961" cy="1168"/>
            </a:xfrm>
          </p:grpSpPr>
          <p:grpSp>
            <p:nvGrpSpPr>
              <p:cNvPr id="31776" name="Group 51"/>
              <p:cNvGrpSpPr>
                <a:grpSpLocks/>
              </p:cNvGrpSpPr>
              <p:nvPr/>
            </p:nvGrpSpPr>
            <p:grpSpPr bwMode="auto">
              <a:xfrm>
                <a:off x="96" y="1176"/>
                <a:ext cx="2961" cy="1168"/>
                <a:chOff x="96" y="768"/>
                <a:chExt cx="2961" cy="1168"/>
              </a:xfrm>
            </p:grpSpPr>
            <p:sp>
              <p:nvSpPr>
                <p:cNvPr id="31781" name="Rectangle 52" descr="Horizontal brick"/>
                <p:cNvSpPr>
                  <a:spLocks noChangeArrowheads="1"/>
                </p:cNvSpPr>
                <p:nvPr/>
              </p:nvSpPr>
              <p:spPr bwMode="auto">
                <a:xfrm>
                  <a:off x="288" y="795"/>
                  <a:ext cx="2505" cy="145"/>
                </a:xfrm>
                <a:prstGeom prst="rect">
                  <a:avLst/>
                </a:prstGeom>
                <a:pattFill prst="horzBrick">
                  <a:fgClr>
                    <a:srgbClr val="DDDDDD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endParaRPr lang="th-TH" altLang="en-US" sz="2200" b="1">
                    <a:solidFill>
                      <a:schemeClr val="bg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782" name="Rectangle 53" descr="Horizontal brick"/>
                <p:cNvSpPr>
                  <a:spLocks noChangeArrowheads="1"/>
                </p:cNvSpPr>
                <p:nvPr/>
              </p:nvSpPr>
              <p:spPr bwMode="auto">
                <a:xfrm>
                  <a:off x="2329" y="796"/>
                  <a:ext cx="728" cy="835"/>
                </a:xfrm>
                <a:prstGeom prst="rect">
                  <a:avLst/>
                </a:prstGeom>
                <a:pattFill prst="horzBrick">
                  <a:fgClr>
                    <a:srgbClr val="DDDDDD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1783" name="Rectangle 54" descr="Horizontal brick"/>
                <p:cNvSpPr>
                  <a:spLocks noChangeArrowheads="1"/>
                </p:cNvSpPr>
                <p:nvPr/>
              </p:nvSpPr>
              <p:spPr bwMode="auto">
                <a:xfrm>
                  <a:off x="96" y="790"/>
                  <a:ext cx="336" cy="841"/>
                </a:xfrm>
                <a:prstGeom prst="rect">
                  <a:avLst/>
                </a:prstGeom>
                <a:pattFill prst="horzBrick">
                  <a:fgClr>
                    <a:srgbClr val="DDDDDD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1784" name="AutoShap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290" y="1045"/>
                  <a:ext cx="509" cy="583"/>
                </a:xfrm>
                <a:prstGeom prst="flowChartProcess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1"/>
                  </a:extrusionClr>
                  <a:contourClr>
                    <a:schemeClr val="bg1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31785" name="Group 56"/>
                <p:cNvGrpSpPr>
                  <a:grpSpLocks/>
                </p:cNvGrpSpPr>
                <p:nvPr/>
              </p:nvGrpSpPr>
              <p:grpSpPr bwMode="auto">
                <a:xfrm>
                  <a:off x="227" y="1056"/>
                  <a:ext cx="730" cy="874"/>
                  <a:chOff x="227" y="1958"/>
                  <a:chExt cx="730" cy="874"/>
                </a:xfrm>
              </p:grpSpPr>
              <p:sp>
                <p:nvSpPr>
                  <p:cNvPr id="32116" name="Freeform 57"/>
                  <p:cNvSpPr>
                    <a:spLocks/>
                  </p:cNvSpPr>
                  <p:nvPr/>
                </p:nvSpPr>
                <p:spPr bwMode="auto">
                  <a:xfrm>
                    <a:off x="227" y="1958"/>
                    <a:ext cx="730" cy="808"/>
                  </a:xfrm>
                  <a:custGeom>
                    <a:avLst/>
                    <a:gdLst>
                      <a:gd name="T0" fmla="*/ 66 w 2190"/>
                      <a:gd name="T1" fmla="*/ 85 h 1615"/>
                      <a:gd name="T2" fmla="*/ 55 w 2190"/>
                      <a:gd name="T3" fmla="*/ 85 h 1615"/>
                      <a:gd name="T4" fmla="*/ 42 w 2190"/>
                      <a:gd name="T5" fmla="*/ 149 h 1615"/>
                      <a:gd name="T6" fmla="*/ 36 w 2190"/>
                      <a:gd name="T7" fmla="*/ 146 h 1615"/>
                      <a:gd name="T8" fmla="*/ 30 w 2190"/>
                      <a:gd name="T9" fmla="*/ 202 h 1615"/>
                      <a:gd name="T10" fmla="*/ 0 w 2190"/>
                      <a:gd name="T11" fmla="*/ 189 h 1615"/>
                      <a:gd name="T12" fmla="*/ 17 w 2190"/>
                      <a:gd name="T13" fmla="*/ 138 h 1615"/>
                      <a:gd name="T14" fmla="*/ 14 w 2190"/>
                      <a:gd name="T15" fmla="*/ 136 h 1615"/>
                      <a:gd name="T16" fmla="*/ 14 w 2190"/>
                      <a:gd name="T17" fmla="*/ 24 h 1615"/>
                      <a:gd name="T18" fmla="*/ 35 w 2190"/>
                      <a:gd name="T19" fmla="*/ 0 h 1615"/>
                      <a:gd name="T20" fmla="*/ 45 w 2190"/>
                      <a:gd name="T21" fmla="*/ 4 h 1615"/>
                      <a:gd name="T22" fmla="*/ 63 w 2190"/>
                      <a:gd name="T23" fmla="*/ 2 h 1615"/>
                      <a:gd name="T24" fmla="*/ 65 w 2190"/>
                      <a:gd name="T25" fmla="*/ 3 h 1615"/>
                      <a:gd name="T26" fmla="*/ 66 w 2190"/>
                      <a:gd name="T27" fmla="*/ 5 h 1615"/>
                      <a:gd name="T28" fmla="*/ 67 w 2190"/>
                      <a:gd name="T29" fmla="*/ 7 h 1615"/>
                      <a:gd name="T30" fmla="*/ 67 w 2190"/>
                      <a:gd name="T31" fmla="*/ 10 h 1615"/>
                      <a:gd name="T32" fmla="*/ 68 w 2190"/>
                      <a:gd name="T33" fmla="*/ 12 h 1615"/>
                      <a:gd name="T34" fmla="*/ 68 w 2190"/>
                      <a:gd name="T35" fmla="*/ 14 h 1615"/>
                      <a:gd name="T36" fmla="*/ 68 w 2190"/>
                      <a:gd name="T37" fmla="*/ 15 h 1615"/>
                      <a:gd name="T38" fmla="*/ 68 w 2190"/>
                      <a:gd name="T39" fmla="*/ 15 h 1615"/>
                      <a:gd name="T40" fmla="*/ 71 w 2190"/>
                      <a:gd name="T41" fmla="*/ 37 h 1615"/>
                      <a:gd name="T42" fmla="*/ 75 w 2190"/>
                      <a:gd name="T43" fmla="*/ 48 h 1615"/>
                      <a:gd name="T44" fmla="*/ 76 w 2190"/>
                      <a:gd name="T45" fmla="*/ 48 h 1615"/>
                      <a:gd name="T46" fmla="*/ 76 w 2190"/>
                      <a:gd name="T47" fmla="*/ 49 h 1615"/>
                      <a:gd name="T48" fmla="*/ 77 w 2190"/>
                      <a:gd name="T49" fmla="*/ 52 h 1615"/>
                      <a:gd name="T50" fmla="*/ 78 w 2190"/>
                      <a:gd name="T51" fmla="*/ 54 h 1615"/>
                      <a:gd name="T52" fmla="*/ 79 w 2190"/>
                      <a:gd name="T53" fmla="*/ 58 h 1615"/>
                      <a:gd name="T54" fmla="*/ 79 w 2190"/>
                      <a:gd name="T55" fmla="*/ 63 h 1615"/>
                      <a:gd name="T56" fmla="*/ 80 w 2190"/>
                      <a:gd name="T57" fmla="*/ 68 h 1615"/>
                      <a:gd name="T58" fmla="*/ 80 w 2190"/>
                      <a:gd name="T59" fmla="*/ 74 h 1615"/>
                      <a:gd name="T60" fmla="*/ 80 w 2190"/>
                      <a:gd name="T61" fmla="*/ 74 h 1615"/>
                      <a:gd name="T62" fmla="*/ 80 w 2190"/>
                      <a:gd name="T63" fmla="*/ 74 h 1615"/>
                      <a:gd name="T64" fmla="*/ 80 w 2190"/>
                      <a:gd name="T65" fmla="*/ 74 h 1615"/>
                      <a:gd name="T66" fmla="*/ 81 w 2190"/>
                      <a:gd name="T67" fmla="*/ 75 h 1615"/>
                      <a:gd name="T68" fmla="*/ 81 w 2190"/>
                      <a:gd name="T69" fmla="*/ 77 h 1615"/>
                      <a:gd name="T70" fmla="*/ 81 w 2190"/>
                      <a:gd name="T71" fmla="*/ 79 h 1615"/>
                      <a:gd name="T72" fmla="*/ 81 w 2190"/>
                      <a:gd name="T73" fmla="*/ 82 h 1615"/>
                      <a:gd name="T74" fmla="*/ 81 w 2190"/>
                      <a:gd name="T75" fmla="*/ 86 h 1615"/>
                      <a:gd name="T76" fmla="*/ 79 w 2190"/>
                      <a:gd name="T77" fmla="*/ 86 h 1615"/>
                      <a:gd name="T78" fmla="*/ 79 w 2190"/>
                      <a:gd name="T79" fmla="*/ 85 h 1615"/>
                      <a:gd name="T80" fmla="*/ 66 w 2190"/>
                      <a:gd name="T81" fmla="*/ 85 h 1615"/>
                      <a:gd name="T82" fmla="*/ 66 w 2190"/>
                      <a:gd name="T83" fmla="*/ 85 h 1615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190" h="1615">
                        <a:moveTo>
                          <a:pt x="1774" y="674"/>
                        </a:moveTo>
                        <a:lnTo>
                          <a:pt x="1482" y="680"/>
                        </a:lnTo>
                        <a:lnTo>
                          <a:pt x="1127" y="1192"/>
                        </a:lnTo>
                        <a:lnTo>
                          <a:pt x="959" y="1166"/>
                        </a:lnTo>
                        <a:lnTo>
                          <a:pt x="818" y="1615"/>
                        </a:lnTo>
                        <a:lnTo>
                          <a:pt x="0" y="1510"/>
                        </a:lnTo>
                        <a:lnTo>
                          <a:pt x="456" y="1100"/>
                        </a:lnTo>
                        <a:lnTo>
                          <a:pt x="368" y="1087"/>
                        </a:lnTo>
                        <a:lnTo>
                          <a:pt x="368" y="187"/>
                        </a:lnTo>
                        <a:lnTo>
                          <a:pt x="934" y="0"/>
                        </a:lnTo>
                        <a:lnTo>
                          <a:pt x="1224" y="29"/>
                        </a:lnTo>
                        <a:lnTo>
                          <a:pt x="1705" y="15"/>
                        </a:lnTo>
                        <a:lnTo>
                          <a:pt x="1743" y="24"/>
                        </a:lnTo>
                        <a:lnTo>
                          <a:pt x="1773" y="38"/>
                        </a:lnTo>
                        <a:lnTo>
                          <a:pt x="1797" y="55"/>
                        </a:lnTo>
                        <a:lnTo>
                          <a:pt x="1813" y="73"/>
                        </a:lnTo>
                        <a:lnTo>
                          <a:pt x="1826" y="91"/>
                        </a:lnTo>
                        <a:lnTo>
                          <a:pt x="1833" y="106"/>
                        </a:lnTo>
                        <a:lnTo>
                          <a:pt x="1838" y="117"/>
                        </a:lnTo>
                        <a:lnTo>
                          <a:pt x="1839" y="120"/>
                        </a:lnTo>
                        <a:lnTo>
                          <a:pt x="1925" y="292"/>
                        </a:lnTo>
                        <a:lnTo>
                          <a:pt x="2036" y="378"/>
                        </a:lnTo>
                        <a:lnTo>
                          <a:pt x="2042" y="382"/>
                        </a:lnTo>
                        <a:lnTo>
                          <a:pt x="2058" y="392"/>
                        </a:lnTo>
                        <a:lnTo>
                          <a:pt x="2079" y="409"/>
                        </a:lnTo>
                        <a:lnTo>
                          <a:pt x="2104" y="432"/>
                        </a:lnTo>
                        <a:lnTo>
                          <a:pt x="2127" y="462"/>
                        </a:lnTo>
                        <a:lnTo>
                          <a:pt x="2146" y="497"/>
                        </a:lnTo>
                        <a:lnTo>
                          <a:pt x="2156" y="539"/>
                        </a:lnTo>
                        <a:lnTo>
                          <a:pt x="2155" y="586"/>
                        </a:lnTo>
                        <a:lnTo>
                          <a:pt x="2157" y="586"/>
                        </a:lnTo>
                        <a:lnTo>
                          <a:pt x="2162" y="588"/>
                        </a:lnTo>
                        <a:lnTo>
                          <a:pt x="2168" y="592"/>
                        </a:lnTo>
                        <a:lnTo>
                          <a:pt x="2175" y="600"/>
                        </a:lnTo>
                        <a:lnTo>
                          <a:pt x="2182" y="612"/>
                        </a:lnTo>
                        <a:lnTo>
                          <a:pt x="2187" y="630"/>
                        </a:lnTo>
                        <a:lnTo>
                          <a:pt x="2190" y="655"/>
                        </a:lnTo>
                        <a:lnTo>
                          <a:pt x="2187" y="687"/>
                        </a:lnTo>
                        <a:lnTo>
                          <a:pt x="2143" y="685"/>
                        </a:lnTo>
                        <a:lnTo>
                          <a:pt x="2143" y="674"/>
                        </a:lnTo>
                        <a:lnTo>
                          <a:pt x="1772" y="674"/>
                        </a:lnTo>
                        <a:lnTo>
                          <a:pt x="1774" y="6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7" name="Freeform 58"/>
                  <p:cNvSpPr>
                    <a:spLocks/>
                  </p:cNvSpPr>
                  <p:nvPr/>
                </p:nvSpPr>
                <p:spPr bwMode="auto">
                  <a:xfrm>
                    <a:off x="338" y="2450"/>
                    <a:ext cx="12" cy="51"/>
                  </a:xfrm>
                  <a:custGeom>
                    <a:avLst/>
                    <a:gdLst>
                      <a:gd name="T0" fmla="*/ 1 w 35"/>
                      <a:gd name="T1" fmla="*/ 0 h 102"/>
                      <a:gd name="T2" fmla="*/ 0 w 35"/>
                      <a:gd name="T3" fmla="*/ 2 h 102"/>
                      <a:gd name="T4" fmla="*/ 0 w 35"/>
                      <a:gd name="T5" fmla="*/ 13 h 102"/>
                      <a:gd name="T6" fmla="*/ 1 w 35"/>
                      <a:gd name="T7" fmla="*/ 13 h 102"/>
                      <a:gd name="T8" fmla="*/ 1 w 35"/>
                      <a:gd name="T9" fmla="*/ 3 h 102"/>
                      <a:gd name="T10" fmla="*/ 1 w 35"/>
                      <a:gd name="T11" fmla="*/ 0 h 10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5" h="102">
                        <a:moveTo>
                          <a:pt x="34" y="0"/>
                        </a:moveTo>
                        <a:lnTo>
                          <a:pt x="2" y="16"/>
                        </a:lnTo>
                        <a:lnTo>
                          <a:pt x="0" y="97"/>
                        </a:lnTo>
                        <a:lnTo>
                          <a:pt x="35" y="102"/>
                        </a:lnTo>
                        <a:lnTo>
                          <a:pt x="34" y="18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8" name="Freeform 59"/>
                  <p:cNvSpPr>
                    <a:spLocks/>
                  </p:cNvSpPr>
                  <p:nvPr/>
                </p:nvSpPr>
                <p:spPr bwMode="auto">
                  <a:xfrm>
                    <a:off x="793" y="2230"/>
                    <a:ext cx="97" cy="140"/>
                  </a:xfrm>
                  <a:custGeom>
                    <a:avLst/>
                    <a:gdLst>
                      <a:gd name="T0" fmla="*/ 5 w 292"/>
                      <a:gd name="T1" fmla="*/ 35 h 280"/>
                      <a:gd name="T2" fmla="*/ 6 w 292"/>
                      <a:gd name="T3" fmla="*/ 35 h 280"/>
                      <a:gd name="T4" fmla="*/ 7 w 292"/>
                      <a:gd name="T5" fmla="*/ 34 h 280"/>
                      <a:gd name="T6" fmla="*/ 8 w 292"/>
                      <a:gd name="T7" fmla="*/ 32 h 280"/>
                      <a:gd name="T8" fmla="*/ 9 w 292"/>
                      <a:gd name="T9" fmla="*/ 30 h 280"/>
                      <a:gd name="T10" fmla="*/ 10 w 292"/>
                      <a:gd name="T11" fmla="*/ 28 h 280"/>
                      <a:gd name="T12" fmla="*/ 10 w 292"/>
                      <a:gd name="T13" fmla="*/ 25 h 280"/>
                      <a:gd name="T14" fmla="*/ 11 w 292"/>
                      <a:gd name="T15" fmla="*/ 21 h 280"/>
                      <a:gd name="T16" fmla="*/ 11 w 292"/>
                      <a:gd name="T17" fmla="*/ 18 h 280"/>
                      <a:gd name="T18" fmla="*/ 11 w 292"/>
                      <a:gd name="T19" fmla="*/ 14 h 280"/>
                      <a:gd name="T20" fmla="*/ 10 w 292"/>
                      <a:gd name="T21" fmla="*/ 11 h 280"/>
                      <a:gd name="T22" fmla="*/ 10 w 292"/>
                      <a:gd name="T23" fmla="*/ 8 h 280"/>
                      <a:gd name="T24" fmla="*/ 9 w 292"/>
                      <a:gd name="T25" fmla="*/ 6 h 280"/>
                      <a:gd name="T26" fmla="*/ 8 w 292"/>
                      <a:gd name="T27" fmla="*/ 3 h 280"/>
                      <a:gd name="T28" fmla="*/ 7 w 292"/>
                      <a:gd name="T29" fmla="*/ 2 h 280"/>
                      <a:gd name="T30" fmla="*/ 6 w 292"/>
                      <a:gd name="T31" fmla="*/ 1 h 280"/>
                      <a:gd name="T32" fmla="*/ 5 w 292"/>
                      <a:gd name="T33" fmla="*/ 0 h 280"/>
                      <a:gd name="T34" fmla="*/ 4 w 292"/>
                      <a:gd name="T35" fmla="*/ 1 h 280"/>
                      <a:gd name="T36" fmla="*/ 3 w 292"/>
                      <a:gd name="T37" fmla="*/ 2 h 280"/>
                      <a:gd name="T38" fmla="*/ 2 w 292"/>
                      <a:gd name="T39" fmla="*/ 3 h 280"/>
                      <a:gd name="T40" fmla="*/ 2 w 292"/>
                      <a:gd name="T41" fmla="*/ 6 h 280"/>
                      <a:gd name="T42" fmla="*/ 1 w 292"/>
                      <a:gd name="T43" fmla="*/ 8 h 280"/>
                      <a:gd name="T44" fmla="*/ 0 w 292"/>
                      <a:gd name="T45" fmla="*/ 11 h 280"/>
                      <a:gd name="T46" fmla="*/ 0 w 292"/>
                      <a:gd name="T47" fmla="*/ 14 h 280"/>
                      <a:gd name="T48" fmla="*/ 0 w 292"/>
                      <a:gd name="T49" fmla="*/ 18 h 280"/>
                      <a:gd name="T50" fmla="*/ 0 w 292"/>
                      <a:gd name="T51" fmla="*/ 21 h 280"/>
                      <a:gd name="T52" fmla="*/ 0 w 292"/>
                      <a:gd name="T53" fmla="*/ 25 h 280"/>
                      <a:gd name="T54" fmla="*/ 1 w 292"/>
                      <a:gd name="T55" fmla="*/ 28 h 280"/>
                      <a:gd name="T56" fmla="*/ 2 w 292"/>
                      <a:gd name="T57" fmla="*/ 30 h 280"/>
                      <a:gd name="T58" fmla="*/ 2 w 292"/>
                      <a:gd name="T59" fmla="*/ 32 h 280"/>
                      <a:gd name="T60" fmla="*/ 3 w 292"/>
                      <a:gd name="T61" fmla="*/ 34 h 280"/>
                      <a:gd name="T62" fmla="*/ 4 w 292"/>
                      <a:gd name="T63" fmla="*/ 35 h 280"/>
                      <a:gd name="T64" fmla="*/ 5 w 292"/>
                      <a:gd name="T65" fmla="*/ 35 h 28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92" h="280">
                        <a:moveTo>
                          <a:pt x="146" y="280"/>
                        </a:moveTo>
                        <a:lnTo>
                          <a:pt x="176" y="277"/>
                        </a:lnTo>
                        <a:lnTo>
                          <a:pt x="203" y="268"/>
                        </a:lnTo>
                        <a:lnTo>
                          <a:pt x="228" y="256"/>
                        </a:lnTo>
                        <a:lnTo>
                          <a:pt x="249" y="239"/>
                        </a:lnTo>
                        <a:lnTo>
                          <a:pt x="267" y="218"/>
                        </a:lnTo>
                        <a:lnTo>
                          <a:pt x="280" y="194"/>
                        </a:lnTo>
                        <a:lnTo>
                          <a:pt x="290" y="168"/>
                        </a:lnTo>
                        <a:lnTo>
                          <a:pt x="292" y="140"/>
                        </a:lnTo>
                        <a:lnTo>
                          <a:pt x="290" y="112"/>
                        </a:lnTo>
                        <a:lnTo>
                          <a:pt x="280" y="86"/>
                        </a:lnTo>
                        <a:lnTo>
                          <a:pt x="267" y="62"/>
                        </a:lnTo>
                        <a:lnTo>
                          <a:pt x="249" y="41"/>
                        </a:lnTo>
                        <a:lnTo>
                          <a:pt x="228" y="24"/>
                        </a:lnTo>
                        <a:lnTo>
                          <a:pt x="203" y="11"/>
                        </a:lnTo>
                        <a:lnTo>
                          <a:pt x="176" y="2"/>
                        </a:lnTo>
                        <a:lnTo>
                          <a:pt x="146" y="0"/>
                        </a:lnTo>
                        <a:lnTo>
                          <a:pt x="117" y="2"/>
                        </a:lnTo>
                        <a:lnTo>
                          <a:pt x="89" y="11"/>
                        </a:lnTo>
                        <a:lnTo>
                          <a:pt x="64" y="24"/>
                        </a:lnTo>
                        <a:lnTo>
                          <a:pt x="43" y="41"/>
                        </a:lnTo>
                        <a:lnTo>
                          <a:pt x="25" y="62"/>
                        </a:lnTo>
                        <a:lnTo>
                          <a:pt x="12" y="86"/>
                        </a:lnTo>
                        <a:lnTo>
                          <a:pt x="3" y="112"/>
                        </a:lnTo>
                        <a:lnTo>
                          <a:pt x="0" y="140"/>
                        </a:lnTo>
                        <a:lnTo>
                          <a:pt x="3" y="168"/>
                        </a:lnTo>
                        <a:lnTo>
                          <a:pt x="12" y="194"/>
                        </a:lnTo>
                        <a:lnTo>
                          <a:pt x="25" y="218"/>
                        </a:lnTo>
                        <a:lnTo>
                          <a:pt x="43" y="239"/>
                        </a:lnTo>
                        <a:lnTo>
                          <a:pt x="64" y="256"/>
                        </a:lnTo>
                        <a:lnTo>
                          <a:pt x="89" y="268"/>
                        </a:lnTo>
                        <a:lnTo>
                          <a:pt x="117" y="277"/>
                        </a:lnTo>
                        <a:lnTo>
                          <a:pt x="146" y="2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9" name="Freeform 60"/>
                  <p:cNvSpPr>
                    <a:spLocks/>
                  </p:cNvSpPr>
                  <p:nvPr/>
                </p:nvSpPr>
                <p:spPr bwMode="auto">
                  <a:xfrm>
                    <a:off x="807" y="2250"/>
                    <a:ext cx="70" cy="100"/>
                  </a:xfrm>
                  <a:custGeom>
                    <a:avLst/>
                    <a:gdLst>
                      <a:gd name="T0" fmla="*/ 4 w 209"/>
                      <a:gd name="T1" fmla="*/ 25 h 200"/>
                      <a:gd name="T2" fmla="*/ 5 w 209"/>
                      <a:gd name="T3" fmla="*/ 25 h 200"/>
                      <a:gd name="T4" fmla="*/ 5 w 209"/>
                      <a:gd name="T5" fmla="*/ 24 h 200"/>
                      <a:gd name="T6" fmla="*/ 6 w 209"/>
                      <a:gd name="T7" fmla="*/ 23 h 200"/>
                      <a:gd name="T8" fmla="*/ 7 w 209"/>
                      <a:gd name="T9" fmla="*/ 22 h 200"/>
                      <a:gd name="T10" fmla="*/ 7 w 209"/>
                      <a:gd name="T11" fmla="*/ 20 h 200"/>
                      <a:gd name="T12" fmla="*/ 7 w 209"/>
                      <a:gd name="T13" fmla="*/ 18 h 200"/>
                      <a:gd name="T14" fmla="*/ 8 w 209"/>
                      <a:gd name="T15" fmla="*/ 15 h 200"/>
                      <a:gd name="T16" fmla="*/ 8 w 209"/>
                      <a:gd name="T17" fmla="*/ 13 h 200"/>
                      <a:gd name="T18" fmla="*/ 8 w 209"/>
                      <a:gd name="T19" fmla="*/ 10 h 200"/>
                      <a:gd name="T20" fmla="*/ 7 w 209"/>
                      <a:gd name="T21" fmla="*/ 8 h 200"/>
                      <a:gd name="T22" fmla="*/ 7 w 209"/>
                      <a:gd name="T23" fmla="*/ 6 h 200"/>
                      <a:gd name="T24" fmla="*/ 7 w 209"/>
                      <a:gd name="T25" fmla="*/ 4 h 200"/>
                      <a:gd name="T26" fmla="*/ 6 w 209"/>
                      <a:gd name="T27" fmla="*/ 3 h 200"/>
                      <a:gd name="T28" fmla="*/ 5 w 209"/>
                      <a:gd name="T29" fmla="*/ 1 h 200"/>
                      <a:gd name="T30" fmla="*/ 5 w 209"/>
                      <a:gd name="T31" fmla="*/ 1 h 200"/>
                      <a:gd name="T32" fmla="*/ 4 w 209"/>
                      <a:gd name="T33" fmla="*/ 0 h 200"/>
                      <a:gd name="T34" fmla="*/ 3 w 209"/>
                      <a:gd name="T35" fmla="*/ 1 h 200"/>
                      <a:gd name="T36" fmla="*/ 2 w 209"/>
                      <a:gd name="T37" fmla="*/ 1 h 200"/>
                      <a:gd name="T38" fmla="*/ 2 w 209"/>
                      <a:gd name="T39" fmla="*/ 3 h 200"/>
                      <a:gd name="T40" fmla="*/ 1 w 209"/>
                      <a:gd name="T41" fmla="*/ 4 h 200"/>
                      <a:gd name="T42" fmla="*/ 1 w 209"/>
                      <a:gd name="T43" fmla="*/ 6 h 200"/>
                      <a:gd name="T44" fmla="*/ 0 w 209"/>
                      <a:gd name="T45" fmla="*/ 8 h 200"/>
                      <a:gd name="T46" fmla="*/ 0 w 209"/>
                      <a:gd name="T47" fmla="*/ 10 h 200"/>
                      <a:gd name="T48" fmla="*/ 0 w 209"/>
                      <a:gd name="T49" fmla="*/ 13 h 200"/>
                      <a:gd name="T50" fmla="*/ 0 w 209"/>
                      <a:gd name="T51" fmla="*/ 15 h 200"/>
                      <a:gd name="T52" fmla="*/ 0 w 209"/>
                      <a:gd name="T53" fmla="*/ 18 h 200"/>
                      <a:gd name="T54" fmla="*/ 1 w 209"/>
                      <a:gd name="T55" fmla="*/ 20 h 200"/>
                      <a:gd name="T56" fmla="*/ 1 w 209"/>
                      <a:gd name="T57" fmla="*/ 22 h 200"/>
                      <a:gd name="T58" fmla="*/ 2 w 209"/>
                      <a:gd name="T59" fmla="*/ 23 h 200"/>
                      <a:gd name="T60" fmla="*/ 2 w 209"/>
                      <a:gd name="T61" fmla="*/ 24 h 200"/>
                      <a:gd name="T62" fmla="*/ 3 w 209"/>
                      <a:gd name="T63" fmla="*/ 25 h 200"/>
                      <a:gd name="T64" fmla="*/ 4 w 209"/>
                      <a:gd name="T65" fmla="*/ 25 h 2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09" h="200">
                        <a:moveTo>
                          <a:pt x="104" y="200"/>
                        </a:moveTo>
                        <a:lnTo>
                          <a:pt x="126" y="198"/>
                        </a:lnTo>
                        <a:lnTo>
                          <a:pt x="145" y="192"/>
                        </a:lnTo>
                        <a:lnTo>
                          <a:pt x="163" y="183"/>
                        </a:lnTo>
                        <a:lnTo>
                          <a:pt x="178" y="170"/>
                        </a:lnTo>
                        <a:lnTo>
                          <a:pt x="191" y="155"/>
                        </a:lnTo>
                        <a:lnTo>
                          <a:pt x="200" y="138"/>
                        </a:lnTo>
                        <a:lnTo>
                          <a:pt x="206" y="120"/>
                        </a:lnTo>
                        <a:lnTo>
                          <a:pt x="209" y="100"/>
                        </a:lnTo>
                        <a:lnTo>
                          <a:pt x="206" y="80"/>
                        </a:lnTo>
                        <a:lnTo>
                          <a:pt x="200" y="62"/>
                        </a:lnTo>
                        <a:lnTo>
                          <a:pt x="191" y="45"/>
                        </a:lnTo>
                        <a:lnTo>
                          <a:pt x="178" y="30"/>
                        </a:lnTo>
                        <a:lnTo>
                          <a:pt x="163" y="17"/>
                        </a:lnTo>
                        <a:lnTo>
                          <a:pt x="145" y="8"/>
                        </a:lnTo>
                        <a:lnTo>
                          <a:pt x="126" y="2"/>
                        </a:lnTo>
                        <a:lnTo>
                          <a:pt x="104" y="0"/>
                        </a:lnTo>
                        <a:lnTo>
                          <a:pt x="83" y="2"/>
                        </a:lnTo>
                        <a:lnTo>
                          <a:pt x="64" y="8"/>
                        </a:lnTo>
                        <a:lnTo>
                          <a:pt x="46" y="17"/>
                        </a:lnTo>
                        <a:lnTo>
                          <a:pt x="31" y="30"/>
                        </a:lnTo>
                        <a:lnTo>
                          <a:pt x="18" y="45"/>
                        </a:lnTo>
                        <a:lnTo>
                          <a:pt x="8" y="62"/>
                        </a:lnTo>
                        <a:lnTo>
                          <a:pt x="2" y="80"/>
                        </a:lnTo>
                        <a:lnTo>
                          <a:pt x="0" y="100"/>
                        </a:lnTo>
                        <a:lnTo>
                          <a:pt x="2" y="120"/>
                        </a:lnTo>
                        <a:lnTo>
                          <a:pt x="8" y="138"/>
                        </a:lnTo>
                        <a:lnTo>
                          <a:pt x="18" y="155"/>
                        </a:lnTo>
                        <a:lnTo>
                          <a:pt x="31" y="170"/>
                        </a:lnTo>
                        <a:lnTo>
                          <a:pt x="46" y="183"/>
                        </a:lnTo>
                        <a:lnTo>
                          <a:pt x="64" y="192"/>
                        </a:lnTo>
                        <a:lnTo>
                          <a:pt x="83" y="198"/>
                        </a:lnTo>
                        <a:lnTo>
                          <a:pt x="104" y="200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0" name="Freeform 61"/>
                  <p:cNvSpPr>
                    <a:spLocks/>
                  </p:cNvSpPr>
                  <p:nvPr/>
                </p:nvSpPr>
                <p:spPr bwMode="auto">
                  <a:xfrm>
                    <a:off x="389" y="1977"/>
                    <a:ext cx="296" cy="111"/>
                  </a:xfrm>
                  <a:custGeom>
                    <a:avLst/>
                    <a:gdLst>
                      <a:gd name="T0" fmla="*/ 0 w 886"/>
                      <a:gd name="T1" fmla="*/ 19 h 221"/>
                      <a:gd name="T2" fmla="*/ 17 w 886"/>
                      <a:gd name="T3" fmla="*/ 0 h 221"/>
                      <a:gd name="T4" fmla="*/ 33 w 886"/>
                      <a:gd name="T5" fmla="*/ 6 h 221"/>
                      <a:gd name="T6" fmla="*/ 22 w 886"/>
                      <a:gd name="T7" fmla="*/ 28 h 221"/>
                      <a:gd name="T8" fmla="*/ 0 w 886"/>
                      <a:gd name="T9" fmla="*/ 19 h 2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86" h="221">
                        <a:moveTo>
                          <a:pt x="0" y="148"/>
                        </a:moveTo>
                        <a:lnTo>
                          <a:pt x="448" y="0"/>
                        </a:lnTo>
                        <a:lnTo>
                          <a:pt x="886" y="43"/>
                        </a:lnTo>
                        <a:lnTo>
                          <a:pt x="592" y="221"/>
                        </a:lnTo>
                        <a:lnTo>
                          <a:pt x="0" y="148"/>
                        </a:lnTo>
                        <a:close/>
                      </a:path>
                    </a:pathLst>
                  </a:custGeom>
                  <a:solidFill>
                    <a:srgbClr val="3D7C7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1" name="Freeform 62"/>
                  <p:cNvSpPr>
                    <a:spLocks/>
                  </p:cNvSpPr>
                  <p:nvPr/>
                </p:nvSpPr>
                <p:spPr bwMode="auto">
                  <a:xfrm>
                    <a:off x="595" y="2007"/>
                    <a:ext cx="106" cy="483"/>
                  </a:xfrm>
                  <a:custGeom>
                    <a:avLst/>
                    <a:gdLst>
                      <a:gd name="T0" fmla="*/ 0 w 318"/>
                      <a:gd name="T1" fmla="*/ 25 h 968"/>
                      <a:gd name="T2" fmla="*/ 0 w 318"/>
                      <a:gd name="T3" fmla="*/ 120 h 968"/>
                      <a:gd name="T4" fmla="*/ 12 w 318"/>
                      <a:gd name="T5" fmla="*/ 74 h 968"/>
                      <a:gd name="T6" fmla="*/ 11 w 318"/>
                      <a:gd name="T7" fmla="*/ 0 h 968"/>
                      <a:gd name="T8" fmla="*/ 0 w 318"/>
                      <a:gd name="T9" fmla="*/ 25 h 9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8" h="968">
                        <a:moveTo>
                          <a:pt x="0" y="201"/>
                        </a:moveTo>
                        <a:lnTo>
                          <a:pt x="10" y="968"/>
                        </a:lnTo>
                        <a:lnTo>
                          <a:pt x="318" y="596"/>
                        </a:lnTo>
                        <a:lnTo>
                          <a:pt x="307" y="0"/>
                        </a:lnTo>
                        <a:lnTo>
                          <a:pt x="0" y="20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2" name="Freeform 63"/>
                  <p:cNvSpPr>
                    <a:spLocks/>
                  </p:cNvSpPr>
                  <p:nvPr/>
                </p:nvSpPr>
                <p:spPr bwMode="auto">
                  <a:xfrm>
                    <a:off x="259" y="2484"/>
                    <a:ext cx="281" cy="256"/>
                  </a:xfrm>
                  <a:custGeom>
                    <a:avLst/>
                    <a:gdLst>
                      <a:gd name="T0" fmla="*/ 16 w 842"/>
                      <a:gd name="T1" fmla="*/ 0 h 513"/>
                      <a:gd name="T2" fmla="*/ 31 w 842"/>
                      <a:gd name="T3" fmla="*/ 7 h 513"/>
                      <a:gd name="T4" fmla="*/ 25 w 842"/>
                      <a:gd name="T5" fmla="*/ 64 h 513"/>
                      <a:gd name="T6" fmla="*/ 0 w 842"/>
                      <a:gd name="T7" fmla="*/ 53 h 513"/>
                      <a:gd name="T8" fmla="*/ 16 w 842"/>
                      <a:gd name="T9" fmla="*/ 0 h 5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2" h="513">
                        <a:moveTo>
                          <a:pt x="444" y="0"/>
                        </a:moveTo>
                        <a:lnTo>
                          <a:pt x="842" y="62"/>
                        </a:lnTo>
                        <a:lnTo>
                          <a:pt x="686" y="513"/>
                        </a:lnTo>
                        <a:lnTo>
                          <a:pt x="0" y="426"/>
                        </a:lnTo>
                        <a:lnTo>
                          <a:pt x="444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3" name="Freeform 64"/>
                  <p:cNvSpPr>
                    <a:spLocks/>
                  </p:cNvSpPr>
                  <p:nvPr/>
                </p:nvSpPr>
                <p:spPr bwMode="auto">
                  <a:xfrm>
                    <a:off x="421" y="2272"/>
                    <a:ext cx="83" cy="150"/>
                  </a:xfrm>
                  <a:custGeom>
                    <a:avLst/>
                    <a:gdLst>
                      <a:gd name="T0" fmla="*/ 9 w 250"/>
                      <a:gd name="T1" fmla="*/ 38 h 300"/>
                      <a:gd name="T2" fmla="*/ 9 w 250"/>
                      <a:gd name="T3" fmla="*/ 5 h 300"/>
                      <a:gd name="T4" fmla="*/ 0 w 250"/>
                      <a:gd name="T5" fmla="*/ 0 h 300"/>
                      <a:gd name="T6" fmla="*/ 0 w 250"/>
                      <a:gd name="T7" fmla="*/ 33 h 300"/>
                      <a:gd name="T8" fmla="*/ 9 w 250"/>
                      <a:gd name="T9" fmla="*/ 38 h 3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50" h="300">
                        <a:moveTo>
                          <a:pt x="250" y="300"/>
                        </a:moveTo>
                        <a:lnTo>
                          <a:pt x="250" y="39"/>
                        </a:lnTo>
                        <a:lnTo>
                          <a:pt x="0" y="0"/>
                        </a:lnTo>
                        <a:lnTo>
                          <a:pt x="0" y="262"/>
                        </a:lnTo>
                        <a:lnTo>
                          <a:pt x="250" y="300"/>
                        </a:lnTo>
                        <a:close/>
                      </a:path>
                    </a:pathLst>
                  </a:custGeom>
                  <a:solidFill>
                    <a:srgbClr val="AA91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4" name="Freeform 65"/>
                  <p:cNvSpPr>
                    <a:spLocks/>
                  </p:cNvSpPr>
                  <p:nvPr/>
                </p:nvSpPr>
                <p:spPr bwMode="auto">
                  <a:xfrm>
                    <a:off x="421" y="2237"/>
                    <a:ext cx="113" cy="55"/>
                  </a:xfrm>
                  <a:custGeom>
                    <a:avLst/>
                    <a:gdLst>
                      <a:gd name="T0" fmla="*/ 0 w 341"/>
                      <a:gd name="T1" fmla="*/ 9 h 109"/>
                      <a:gd name="T2" fmla="*/ 4 w 341"/>
                      <a:gd name="T3" fmla="*/ 0 h 109"/>
                      <a:gd name="T4" fmla="*/ 12 w 341"/>
                      <a:gd name="T5" fmla="*/ 5 h 109"/>
                      <a:gd name="T6" fmla="*/ 9 w 341"/>
                      <a:gd name="T7" fmla="*/ 14 h 109"/>
                      <a:gd name="T8" fmla="*/ 0 w 341"/>
                      <a:gd name="T9" fmla="*/ 9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1" h="109">
                        <a:moveTo>
                          <a:pt x="0" y="70"/>
                        </a:moveTo>
                        <a:lnTo>
                          <a:pt x="111" y="0"/>
                        </a:lnTo>
                        <a:lnTo>
                          <a:pt x="341" y="34"/>
                        </a:lnTo>
                        <a:lnTo>
                          <a:pt x="250" y="109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664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5" name="Freeform 66"/>
                  <p:cNvSpPr>
                    <a:spLocks/>
                  </p:cNvSpPr>
                  <p:nvPr/>
                </p:nvSpPr>
                <p:spPr bwMode="auto">
                  <a:xfrm>
                    <a:off x="504" y="2254"/>
                    <a:ext cx="30" cy="168"/>
                  </a:xfrm>
                  <a:custGeom>
                    <a:avLst/>
                    <a:gdLst>
                      <a:gd name="T0" fmla="*/ 0 w 91"/>
                      <a:gd name="T1" fmla="*/ 10 h 336"/>
                      <a:gd name="T2" fmla="*/ 3 w 91"/>
                      <a:gd name="T3" fmla="*/ 0 h 336"/>
                      <a:gd name="T4" fmla="*/ 3 w 91"/>
                      <a:gd name="T5" fmla="*/ 33 h 336"/>
                      <a:gd name="T6" fmla="*/ 0 w 91"/>
                      <a:gd name="T7" fmla="*/ 42 h 336"/>
                      <a:gd name="T8" fmla="*/ 0 w 91"/>
                      <a:gd name="T9" fmla="*/ 1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1" h="336">
                        <a:moveTo>
                          <a:pt x="0" y="75"/>
                        </a:moveTo>
                        <a:lnTo>
                          <a:pt x="91" y="0"/>
                        </a:lnTo>
                        <a:lnTo>
                          <a:pt x="91" y="263"/>
                        </a:lnTo>
                        <a:lnTo>
                          <a:pt x="0" y="336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351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6" name="Freeform 67"/>
                  <p:cNvSpPr>
                    <a:spLocks/>
                  </p:cNvSpPr>
                  <p:nvPr/>
                </p:nvSpPr>
                <p:spPr bwMode="auto">
                  <a:xfrm>
                    <a:off x="375" y="2324"/>
                    <a:ext cx="83" cy="150"/>
                  </a:xfrm>
                  <a:custGeom>
                    <a:avLst/>
                    <a:gdLst>
                      <a:gd name="T0" fmla="*/ 9 w 249"/>
                      <a:gd name="T1" fmla="*/ 37 h 301"/>
                      <a:gd name="T2" fmla="*/ 9 w 249"/>
                      <a:gd name="T3" fmla="*/ 4 h 301"/>
                      <a:gd name="T4" fmla="*/ 0 w 249"/>
                      <a:gd name="T5" fmla="*/ 0 h 301"/>
                      <a:gd name="T6" fmla="*/ 0 w 249"/>
                      <a:gd name="T7" fmla="*/ 32 h 301"/>
                      <a:gd name="T8" fmla="*/ 9 w 249"/>
                      <a:gd name="T9" fmla="*/ 3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1">
                        <a:moveTo>
                          <a:pt x="249" y="301"/>
                        </a:moveTo>
                        <a:lnTo>
                          <a:pt x="249" y="38"/>
                        </a:lnTo>
                        <a:lnTo>
                          <a:pt x="0" y="0"/>
                        </a:lnTo>
                        <a:lnTo>
                          <a:pt x="0" y="262"/>
                        </a:lnTo>
                        <a:lnTo>
                          <a:pt x="249" y="301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7" name="Freeform 68"/>
                  <p:cNvSpPr>
                    <a:spLocks/>
                  </p:cNvSpPr>
                  <p:nvPr/>
                </p:nvSpPr>
                <p:spPr bwMode="auto">
                  <a:xfrm>
                    <a:off x="375" y="2289"/>
                    <a:ext cx="113" cy="53"/>
                  </a:xfrm>
                  <a:custGeom>
                    <a:avLst/>
                    <a:gdLst>
                      <a:gd name="T0" fmla="*/ 0 w 340"/>
                      <a:gd name="T1" fmla="*/ 8 h 108"/>
                      <a:gd name="T2" fmla="*/ 4 w 340"/>
                      <a:gd name="T3" fmla="*/ 0 h 108"/>
                      <a:gd name="T4" fmla="*/ 13 w 340"/>
                      <a:gd name="T5" fmla="*/ 4 h 108"/>
                      <a:gd name="T6" fmla="*/ 9 w 340"/>
                      <a:gd name="T7" fmla="*/ 13 h 108"/>
                      <a:gd name="T8" fmla="*/ 0 w 340"/>
                      <a:gd name="T9" fmla="*/ 8 h 10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0" h="108">
                        <a:moveTo>
                          <a:pt x="0" y="70"/>
                        </a:moveTo>
                        <a:lnTo>
                          <a:pt x="110" y="0"/>
                        </a:lnTo>
                        <a:lnTo>
                          <a:pt x="340" y="35"/>
                        </a:lnTo>
                        <a:lnTo>
                          <a:pt x="249" y="108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997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8" name="Freeform 69"/>
                  <p:cNvSpPr>
                    <a:spLocks/>
                  </p:cNvSpPr>
                  <p:nvPr/>
                </p:nvSpPr>
                <p:spPr bwMode="auto">
                  <a:xfrm>
                    <a:off x="458" y="2306"/>
                    <a:ext cx="30" cy="168"/>
                  </a:xfrm>
                  <a:custGeom>
                    <a:avLst/>
                    <a:gdLst>
                      <a:gd name="T0" fmla="*/ 0 w 91"/>
                      <a:gd name="T1" fmla="*/ 10 h 336"/>
                      <a:gd name="T2" fmla="*/ 3 w 91"/>
                      <a:gd name="T3" fmla="*/ 0 h 336"/>
                      <a:gd name="T4" fmla="*/ 3 w 91"/>
                      <a:gd name="T5" fmla="*/ 33 h 336"/>
                      <a:gd name="T6" fmla="*/ 0 w 91"/>
                      <a:gd name="T7" fmla="*/ 42 h 336"/>
                      <a:gd name="T8" fmla="*/ 0 w 91"/>
                      <a:gd name="T9" fmla="*/ 1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1" h="336">
                        <a:moveTo>
                          <a:pt x="0" y="73"/>
                        </a:moveTo>
                        <a:lnTo>
                          <a:pt x="91" y="0"/>
                        </a:lnTo>
                        <a:lnTo>
                          <a:pt x="91" y="261"/>
                        </a:lnTo>
                        <a:lnTo>
                          <a:pt x="0" y="336"/>
                        </a:lnTo>
                        <a:lnTo>
                          <a:pt x="0" y="73"/>
                        </a:lnTo>
                        <a:close/>
                      </a:path>
                    </a:pathLst>
                  </a:custGeom>
                  <a:solidFill>
                    <a:srgbClr val="4C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29" name="Freeform 70"/>
                  <p:cNvSpPr>
                    <a:spLocks/>
                  </p:cNvSpPr>
                  <p:nvPr/>
                </p:nvSpPr>
                <p:spPr bwMode="auto">
                  <a:xfrm>
                    <a:off x="425" y="2127"/>
                    <a:ext cx="130" cy="157"/>
                  </a:xfrm>
                  <a:custGeom>
                    <a:avLst/>
                    <a:gdLst>
                      <a:gd name="T0" fmla="*/ 14 w 392"/>
                      <a:gd name="T1" fmla="*/ 40 h 314"/>
                      <a:gd name="T2" fmla="*/ 14 w 392"/>
                      <a:gd name="T3" fmla="*/ 7 h 314"/>
                      <a:gd name="T4" fmla="*/ 0 w 392"/>
                      <a:gd name="T5" fmla="*/ 0 h 314"/>
                      <a:gd name="T6" fmla="*/ 0 w 392"/>
                      <a:gd name="T7" fmla="*/ 33 h 314"/>
                      <a:gd name="T8" fmla="*/ 14 w 392"/>
                      <a:gd name="T9" fmla="*/ 40 h 3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2" h="314">
                        <a:moveTo>
                          <a:pt x="392" y="314"/>
                        </a:moveTo>
                        <a:lnTo>
                          <a:pt x="392" y="53"/>
                        </a:lnTo>
                        <a:lnTo>
                          <a:pt x="0" y="0"/>
                        </a:lnTo>
                        <a:lnTo>
                          <a:pt x="0" y="263"/>
                        </a:lnTo>
                        <a:lnTo>
                          <a:pt x="392" y="314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0" name="Freeform 71"/>
                  <p:cNvSpPr>
                    <a:spLocks/>
                  </p:cNvSpPr>
                  <p:nvPr/>
                </p:nvSpPr>
                <p:spPr bwMode="auto">
                  <a:xfrm>
                    <a:off x="425" y="2094"/>
                    <a:ext cx="160" cy="59"/>
                  </a:xfrm>
                  <a:custGeom>
                    <a:avLst/>
                    <a:gdLst>
                      <a:gd name="T0" fmla="*/ 0 w 482"/>
                      <a:gd name="T1" fmla="*/ 9 h 118"/>
                      <a:gd name="T2" fmla="*/ 4 w 482"/>
                      <a:gd name="T3" fmla="*/ 0 h 118"/>
                      <a:gd name="T4" fmla="*/ 18 w 482"/>
                      <a:gd name="T5" fmla="*/ 6 h 118"/>
                      <a:gd name="T6" fmla="*/ 14 w 482"/>
                      <a:gd name="T7" fmla="*/ 15 h 118"/>
                      <a:gd name="T8" fmla="*/ 0 w 482"/>
                      <a:gd name="T9" fmla="*/ 9 h 1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2" h="118">
                        <a:moveTo>
                          <a:pt x="0" y="65"/>
                        </a:moveTo>
                        <a:lnTo>
                          <a:pt x="107" y="0"/>
                        </a:lnTo>
                        <a:lnTo>
                          <a:pt x="482" y="42"/>
                        </a:lnTo>
                        <a:lnTo>
                          <a:pt x="392" y="118"/>
                        </a:lnTo>
                        <a:lnTo>
                          <a:pt x="0" y="65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1" name="Freeform 72"/>
                  <p:cNvSpPr>
                    <a:spLocks/>
                  </p:cNvSpPr>
                  <p:nvPr/>
                </p:nvSpPr>
                <p:spPr bwMode="auto">
                  <a:xfrm>
                    <a:off x="555" y="2115"/>
                    <a:ext cx="30" cy="169"/>
                  </a:xfrm>
                  <a:custGeom>
                    <a:avLst/>
                    <a:gdLst>
                      <a:gd name="T0" fmla="*/ 0 w 90"/>
                      <a:gd name="T1" fmla="*/ 10 h 337"/>
                      <a:gd name="T2" fmla="*/ 3 w 90"/>
                      <a:gd name="T3" fmla="*/ 0 h 337"/>
                      <a:gd name="T4" fmla="*/ 3 w 90"/>
                      <a:gd name="T5" fmla="*/ 33 h 337"/>
                      <a:gd name="T6" fmla="*/ 0 w 90"/>
                      <a:gd name="T7" fmla="*/ 43 h 337"/>
                      <a:gd name="T8" fmla="*/ 0 w 90"/>
                      <a:gd name="T9" fmla="*/ 10 h 3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0" h="337">
                        <a:moveTo>
                          <a:pt x="0" y="76"/>
                        </a:moveTo>
                        <a:lnTo>
                          <a:pt x="90" y="0"/>
                        </a:lnTo>
                        <a:lnTo>
                          <a:pt x="90" y="263"/>
                        </a:lnTo>
                        <a:lnTo>
                          <a:pt x="0" y="337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351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2" name="Freeform 73"/>
                  <p:cNvSpPr>
                    <a:spLocks/>
                  </p:cNvSpPr>
                  <p:nvPr/>
                </p:nvSpPr>
                <p:spPr bwMode="auto">
                  <a:xfrm>
                    <a:off x="475" y="2339"/>
                    <a:ext cx="83" cy="150"/>
                  </a:xfrm>
                  <a:custGeom>
                    <a:avLst/>
                    <a:gdLst>
                      <a:gd name="T0" fmla="*/ 9 w 249"/>
                      <a:gd name="T1" fmla="*/ 37 h 301"/>
                      <a:gd name="T2" fmla="*/ 9 w 249"/>
                      <a:gd name="T3" fmla="*/ 4 h 301"/>
                      <a:gd name="T4" fmla="*/ 0 w 249"/>
                      <a:gd name="T5" fmla="*/ 0 h 301"/>
                      <a:gd name="T6" fmla="*/ 0 w 249"/>
                      <a:gd name="T7" fmla="*/ 32 h 301"/>
                      <a:gd name="T8" fmla="*/ 9 w 249"/>
                      <a:gd name="T9" fmla="*/ 3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1">
                        <a:moveTo>
                          <a:pt x="249" y="301"/>
                        </a:moveTo>
                        <a:lnTo>
                          <a:pt x="249" y="39"/>
                        </a:lnTo>
                        <a:lnTo>
                          <a:pt x="0" y="0"/>
                        </a:lnTo>
                        <a:lnTo>
                          <a:pt x="0" y="263"/>
                        </a:lnTo>
                        <a:lnTo>
                          <a:pt x="249" y="301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3" name="Freeform 74"/>
                  <p:cNvSpPr>
                    <a:spLocks/>
                  </p:cNvSpPr>
                  <p:nvPr/>
                </p:nvSpPr>
                <p:spPr bwMode="auto">
                  <a:xfrm>
                    <a:off x="558" y="2324"/>
                    <a:ext cx="27" cy="165"/>
                  </a:xfrm>
                  <a:custGeom>
                    <a:avLst/>
                    <a:gdLst>
                      <a:gd name="T0" fmla="*/ 0 w 81"/>
                      <a:gd name="T1" fmla="*/ 8 h 332"/>
                      <a:gd name="T2" fmla="*/ 3 w 81"/>
                      <a:gd name="T3" fmla="*/ 0 h 332"/>
                      <a:gd name="T4" fmla="*/ 3 w 81"/>
                      <a:gd name="T5" fmla="*/ 30 h 332"/>
                      <a:gd name="T6" fmla="*/ 0 w 81"/>
                      <a:gd name="T7" fmla="*/ 41 h 332"/>
                      <a:gd name="T8" fmla="*/ 0 w 81"/>
                      <a:gd name="T9" fmla="*/ 8 h 3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332">
                        <a:moveTo>
                          <a:pt x="0" y="70"/>
                        </a:moveTo>
                        <a:lnTo>
                          <a:pt x="81" y="0"/>
                        </a:lnTo>
                        <a:lnTo>
                          <a:pt x="80" y="246"/>
                        </a:lnTo>
                        <a:lnTo>
                          <a:pt x="0" y="332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4C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4" name="Freeform 75"/>
                  <p:cNvSpPr>
                    <a:spLocks/>
                  </p:cNvSpPr>
                  <p:nvPr/>
                </p:nvSpPr>
                <p:spPr bwMode="auto">
                  <a:xfrm>
                    <a:off x="475" y="2210"/>
                    <a:ext cx="110" cy="148"/>
                  </a:xfrm>
                  <a:custGeom>
                    <a:avLst/>
                    <a:gdLst>
                      <a:gd name="T0" fmla="*/ 9 w 330"/>
                      <a:gd name="T1" fmla="*/ 37 h 296"/>
                      <a:gd name="T2" fmla="*/ 12 w 330"/>
                      <a:gd name="T3" fmla="*/ 29 h 296"/>
                      <a:gd name="T4" fmla="*/ 12 w 330"/>
                      <a:gd name="T5" fmla="*/ 0 h 296"/>
                      <a:gd name="T6" fmla="*/ 0 w 330"/>
                      <a:gd name="T7" fmla="*/ 33 h 296"/>
                      <a:gd name="T8" fmla="*/ 9 w 330"/>
                      <a:gd name="T9" fmla="*/ 37 h 2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30" h="296">
                        <a:moveTo>
                          <a:pt x="249" y="296"/>
                        </a:moveTo>
                        <a:lnTo>
                          <a:pt x="330" y="226"/>
                        </a:lnTo>
                        <a:lnTo>
                          <a:pt x="330" y="0"/>
                        </a:lnTo>
                        <a:lnTo>
                          <a:pt x="0" y="257"/>
                        </a:lnTo>
                        <a:lnTo>
                          <a:pt x="249" y="296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5" name="Freeform 76"/>
                  <p:cNvSpPr>
                    <a:spLocks/>
                  </p:cNvSpPr>
                  <p:nvPr/>
                </p:nvSpPr>
                <p:spPr bwMode="auto">
                  <a:xfrm>
                    <a:off x="349" y="2472"/>
                    <a:ext cx="41" cy="23"/>
                  </a:xfrm>
                  <a:custGeom>
                    <a:avLst/>
                    <a:gdLst>
                      <a:gd name="T0" fmla="*/ 4 w 123"/>
                      <a:gd name="T1" fmla="*/ 5 h 47"/>
                      <a:gd name="T2" fmla="*/ 5 w 123"/>
                      <a:gd name="T3" fmla="*/ 2 h 47"/>
                      <a:gd name="T4" fmla="*/ 0 w 123"/>
                      <a:gd name="T5" fmla="*/ 0 h 47"/>
                      <a:gd name="T6" fmla="*/ 0 w 123"/>
                      <a:gd name="T7" fmla="*/ 4 h 47"/>
                      <a:gd name="T8" fmla="*/ 4 w 123"/>
                      <a:gd name="T9" fmla="*/ 5 h 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3" h="47">
                        <a:moveTo>
                          <a:pt x="96" y="47"/>
                        </a:moveTo>
                        <a:lnTo>
                          <a:pt x="123" y="17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lnTo>
                          <a:pt x="96" y="47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6" name="Freeform 77"/>
                  <p:cNvSpPr>
                    <a:spLocks/>
                  </p:cNvSpPr>
                  <p:nvPr/>
                </p:nvSpPr>
                <p:spPr bwMode="auto">
                  <a:xfrm>
                    <a:off x="561" y="2516"/>
                    <a:ext cx="35" cy="24"/>
                  </a:xfrm>
                  <a:custGeom>
                    <a:avLst/>
                    <a:gdLst>
                      <a:gd name="T0" fmla="*/ 4 w 105"/>
                      <a:gd name="T1" fmla="*/ 6 h 48"/>
                      <a:gd name="T2" fmla="*/ 4 w 105"/>
                      <a:gd name="T3" fmla="*/ 2 h 48"/>
                      <a:gd name="T4" fmla="*/ 0 w 105"/>
                      <a:gd name="T5" fmla="*/ 0 h 48"/>
                      <a:gd name="T6" fmla="*/ 0 w 105"/>
                      <a:gd name="T7" fmla="*/ 4 h 48"/>
                      <a:gd name="T8" fmla="*/ 4 w 105"/>
                      <a:gd name="T9" fmla="*/ 6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5" h="48">
                        <a:moveTo>
                          <a:pt x="105" y="48"/>
                        </a:moveTo>
                        <a:lnTo>
                          <a:pt x="105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lnTo>
                          <a:pt x="105" y="48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7" name="Freeform 78"/>
                  <p:cNvSpPr>
                    <a:spLocks/>
                  </p:cNvSpPr>
                  <p:nvPr/>
                </p:nvSpPr>
                <p:spPr bwMode="auto">
                  <a:xfrm>
                    <a:off x="259" y="2613"/>
                    <a:ext cx="243" cy="127"/>
                  </a:xfrm>
                  <a:custGeom>
                    <a:avLst/>
                    <a:gdLst>
                      <a:gd name="T0" fmla="*/ 0 w 727"/>
                      <a:gd name="T1" fmla="*/ 21 h 255"/>
                      <a:gd name="T2" fmla="*/ 8 w 727"/>
                      <a:gd name="T3" fmla="*/ 0 h 255"/>
                      <a:gd name="T4" fmla="*/ 27 w 727"/>
                      <a:gd name="T5" fmla="*/ 7 h 255"/>
                      <a:gd name="T6" fmla="*/ 26 w 727"/>
                      <a:gd name="T7" fmla="*/ 31 h 255"/>
                      <a:gd name="T8" fmla="*/ 0 w 727"/>
                      <a:gd name="T9" fmla="*/ 21 h 2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27" h="255">
                        <a:moveTo>
                          <a:pt x="0" y="168"/>
                        </a:moveTo>
                        <a:lnTo>
                          <a:pt x="222" y="0"/>
                        </a:lnTo>
                        <a:lnTo>
                          <a:pt x="727" y="63"/>
                        </a:lnTo>
                        <a:lnTo>
                          <a:pt x="686" y="255"/>
                        </a:lnTo>
                        <a:lnTo>
                          <a:pt x="0" y="168"/>
                        </a:lnTo>
                        <a:close/>
                      </a:path>
                    </a:pathLst>
                  </a:custGeom>
                  <a:solidFill>
                    <a:srgbClr val="CECE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8" name="Freeform 79"/>
                  <p:cNvSpPr>
                    <a:spLocks/>
                  </p:cNvSpPr>
                  <p:nvPr/>
                </p:nvSpPr>
                <p:spPr bwMode="auto">
                  <a:xfrm>
                    <a:off x="372" y="2484"/>
                    <a:ext cx="168" cy="90"/>
                  </a:xfrm>
                  <a:custGeom>
                    <a:avLst/>
                    <a:gdLst>
                      <a:gd name="T0" fmla="*/ 4 w 505"/>
                      <a:gd name="T1" fmla="*/ 0 h 181"/>
                      <a:gd name="T2" fmla="*/ 0 w 505"/>
                      <a:gd name="T3" fmla="*/ 12 h 181"/>
                      <a:gd name="T4" fmla="*/ 17 w 505"/>
                      <a:gd name="T5" fmla="*/ 22 h 181"/>
                      <a:gd name="T6" fmla="*/ 19 w 505"/>
                      <a:gd name="T7" fmla="*/ 7 h 181"/>
                      <a:gd name="T8" fmla="*/ 4 w 505"/>
                      <a:gd name="T9" fmla="*/ 0 h 1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05" h="181">
                        <a:moveTo>
                          <a:pt x="107" y="0"/>
                        </a:moveTo>
                        <a:lnTo>
                          <a:pt x="0" y="101"/>
                        </a:lnTo>
                        <a:lnTo>
                          <a:pt x="467" y="181"/>
                        </a:lnTo>
                        <a:lnTo>
                          <a:pt x="505" y="62"/>
                        </a:lnTo>
                        <a:lnTo>
                          <a:pt x="107" y="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39" name="Freeform 80"/>
                  <p:cNvSpPr>
                    <a:spLocks/>
                  </p:cNvSpPr>
                  <p:nvPr/>
                </p:nvSpPr>
                <p:spPr bwMode="auto">
                  <a:xfrm>
                    <a:off x="329" y="2491"/>
                    <a:ext cx="114" cy="222"/>
                  </a:xfrm>
                  <a:custGeom>
                    <a:avLst/>
                    <a:gdLst>
                      <a:gd name="T0" fmla="*/ 12 w 344"/>
                      <a:gd name="T1" fmla="*/ 0 h 443"/>
                      <a:gd name="T2" fmla="*/ 0 w 344"/>
                      <a:gd name="T3" fmla="*/ 55 h 443"/>
                      <a:gd name="T4" fmla="*/ 1 w 344"/>
                      <a:gd name="T5" fmla="*/ 56 h 443"/>
                      <a:gd name="T6" fmla="*/ 13 w 344"/>
                      <a:gd name="T7" fmla="*/ 0 h 443"/>
                      <a:gd name="T8" fmla="*/ 12 w 344"/>
                      <a:gd name="T9" fmla="*/ 0 h 4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4" h="443">
                        <a:moveTo>
                          <a:pt x="337" y="0"/>
                        </a:moveTo>
                        <a:lnTo>
                          <a:pt x="0" y="440"/>
                        </a:lnTo>
                        <a:lnTo>
                          <a:pt x="28" y="443"/>
                        </a:lnTo>
                        <a:lnTo>
                          <a:pt x="344" y="0"/>
                        </a:lnTo>
                        <a:lnTo>
                          <a:pt x="33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0" name="Freeform 81"/>
                  <p:cNvSpPr>
                    <a:spLocks/>
                  </p:cNvSpPr>
                  <p:nvPr/>
                </p:nvSpPr>
                <p:spPr bwMode="auto">
                  <a:xfrm>
                    <a:off x="316" y="2490"/>
                    <a:ext cx="125" cy="219"/>
                  </a:xfrm>
                  <a:custGeom>
                    <a:avLst/>
                    <a:gdLst>
                      <a:gd name="T0" fmla="*/ 14 w 376"/>
                      <a:gd name="T1" fmla="*/ 1 h 436"/>
                      <a:gd name="T2" fmla="*/ 1 w 376"/>
                      <a:gd name="T3" fmla="*/ 55 h 436"/>
                      <a:gd name="T4" fmla="*/ 0 w 376"/>
                      <a:gd name="T5" fmla="*/ 55 h 436"/>
                      <a:gd name="T6" fmla="*/ 13 w 376"/>
                      <a:gd name="T7" fmla="*/ 0 h 436"/>
                      <a:gd name="T8" fmla="*/ 14 w 376"/>
                      <a:gd name="T9" fmla="*/ 1 h 4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76" h="436">
                        <a:moveTo>
                          <a:pt x="376" y="1"/>
                        </a:moveTo>
                        <a:lnTo>
                          <a:pt x="39" y="436"/>
                        </a:lnTo>
                        <a:lnTo>
                          <a:pt x="0" y="432"/>
                        </a:lnTo>
                        <a:lnTo>
                          <a:pt x="365" y="0"/>
                        </a:lnTo>
                        <a:lnTo>
                          <a:pt x="376" y="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1" name="Freeform 82"/>
                  <p:cNvSpPr>
                    <a:spLocks/>
                  </p:cNvSpPr>
                  <p:nvPr/>
                </p:nvSpPr>
                <p:spPr bwMode="auto">
                  <a:xfrm>
                    <a:off x="365" y="2645"/>
                    <a:ext cx="67" cy="22"/>
                  </a:xfrm>
                  <a:custGeom>
                    <a:avLst/>
                    <a:gdLst>
                      <a:gd name="T0" fmla="*/ 0 w 200"/>
                      <a:gd name="T1" fmla="*/ 2 h 45"/>
                      <a:gd name="T2" fmla="*/ 7 w 200"/>
                      <a:gd name="T3" fmla="*/ 5 h 45"/>
                      <a:gd name="T4" fmla="*/ 7 w 200"/>
                      <a:gd name="T5" fmla="*/ 3 h 45"/>
                      <a:gd name="T6" fmla="*/ 1 w 200"/>
                      <a:gd name="T7" fmla="*/ 0 h 45"/>
                      <a:gd name="T8" fmla="*/ 0 w 200"/>
                      <a:gd name="T9" fmla="*/ 2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0" h="45">
                        <a:moveTo>
                          <a:pt x="0" y="20"/>
                        </a:moveTo>
                        <a:lnTo>
                          <a:pt x="185" y="45"/>
                        </a:lnTo>
                        <a:lnTo>
                          <a:pt x="200" y="26"/>
                        </a:lnTo>
                        <a:lnTo>
                          <a:pt x="17" y="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2" name="Freeform 83"/>
                  <p:cNvSpPr>
                    <a:spLocks/>
                  </p:cNvSpPr>
                  <p:nvPr/>
                </p:nvSpPr>
                <p:spPr bwMode="auto">
                  <a:xfrm>
                    <a:off x="398" y="2574"/>
                    <a:ext cx="65" cy="22"/>
                  </a:xfrm>
                  <a:custGeom>
                    <a:avLst/>
                    <a:gdLst>
                      <a:gd name="T0" fmla="*/ 0 w 194"/>
                      <a:gd name="T1" fmla="*/ 3 h 42"/>
                      <a:gd name="T2" fmla="*/ 7 w 194"/>
                      <a:gd name="T3" fmla="*/ 6 h 42"/>
                      <a:gd name="T4" fmla="*/ 7 w 194"/>
                      <a:gd name="T5" fmla="*/ 3 h 42"/>
                      <a:gd name="T6" fmla="*/ 1 w 194"/>
                      <a:gd name="T7" fmla="*/ 0 h 42"/>
                      <a:gd name="T8" fmla="*/ 0 w 194"/>
                      <a:gd name="T9" fmla="*/ 3 h 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4" h="42">
                        <a:moveTo>
                          <a:pt x="0" y="19"/>
                        </a:moveTo>
                        <a:lnTo>
                          <a:pt x="179" y="42"/>
                        </a:lnTo>
                        <a:lnTo>
                          <a:pt x="194" y="23"/>
                        </a:lnTo>
                        <a:lnTo>
                          <a:pt x="16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3" name="Freeform 84"/>
                  <p:cNvSpPr>
                    <a:spLocks/>
                  </p:cNvSpPr>
                  <p:nvPr/>
                </p:nvSpPr>
                <p:spPr bwMode="auto">
                  <a:xfrm>
                    <a:off x="425" y="2522"/>
                    <a:ext cx="61" cy="18"/>
                  </a:xfrm>
                  <a:custGeom>
                    <a:avLst/>
                    <a:gdLst>
                      <a:gd name="T0" fmla="*/ 0 w 182"/>
                      <a:gd name="T1" fmla="*/ 2 h 36"/>
                      <a:gd name="T2" fmla="*/ 7 w 182"/>
                      <a:gd name="T3" fmla="*/ 5 h 36"/>
                      <a:gd name="T4" fmla="*/ 7 w 182"/>
                      <a:gd name="T5" fmla="*/ 3 h 36"/>
                      <a:gd name="T6" fmla="*/ 0 w 182"/>
                      <a:gd name="T7" fmla="*/ 0 h 36"/>
                      <a:gd name="T8" fmla="*/ 0 w 182"/>
                      <a:gd name="T9" fmla="*/ 2 h 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2" h="36">
                        <a:moveTo>
                          <a:pt x="0" y="14"/>
                        </a:moveTo>
                        <a:lnTo>
                          <a:pt x="175" y="36"/>
                        </a:lnTo>
                        <a:lnTo>
                          <a:pt x="182" y="22"/>
                        </a:lnTo>
                        <a:lnTo>
                          <a:pt x="9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4" name="Freeform 85"/>
                  <p:cNvSpPr>
                    <a:spLocks/>
                  </p:cNvSpPr>
                  <p:nvPr/>
                </p:nvSpPr>
                <p:spPr bwMode="auto">
                  <a:xfrm>
                    <a:off x="415" y="2505"/>
                    <a:ext cx="91" cy="224"/>
                  </a:xfrm>
                  <a:custGeom>
                    <a:avLst/>
                    <a:gdLst>
                      <a:gd name="T0" fmla="*/ 10 w 274"/>
                      <a:gd name="T1" fmla="*/ 1 h 448"/>
                      <a:gd name="T2" fmla="*/ 0 w 274"/>
                      <a:gd name="T3" fmla="*/ 56 h 448"/>
                      <a:gd name="T4" fmla="*/ 1 w 274"/>
                      <a:gd name="T5" fmla="*/ 56 h 448"/>
                      <a:gd name="T6" fmla="*/ 10 w 274"/>
                      <a:gd name="T7" fmla="*/ 0 h 448"/>
                      <a:gd name="T8" fmla="*/ 10 w 274"/>
                      <a:gd name="T9" fmla="*/ 1 h 4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4" h="448">
                        <a:moveTo>
                          <a:pt x="267" y="1"/>
                        </a:moveTo>
                        <a:lnTo>
                          <a:pt x="0" y="445"/>
                        </a:lnTo>
                        <a:lnTo>
                          <a:pt x="25" y="448"/>
                        </a:lnTo>
                        <a:lnTo>
                          <a:pt x="274" y="0"/>
                        </a:lnTo>
                        <a:lnTo>
                          <a:pt x="267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5" name="Freeform 86"/>
                  <p:cNvSpPr>
                    <a:spLocks/>
                  </p:cNvSpPr>
                  <p:nvPr/>
                </p:nvSpPr>
                <p:spPr bwMode="auto">
                  <a:xfrm>
                    <a:off x="402" y="2505"/>
                    <a:ext cx="102" cy="222"/>
                  </a:xfrm>
                  <a:custGeom>
                    <a:avLst/>
                    <a:gdLst>
                      <a:gd name="T0" fmla="*/ 11 w 306"/>
                      <a:gd name="T1" fmla="*/ 0 h 445"/>
                      <a:gd name="T2" fmla="*/ 1 w 306"/>
                      <a:gd name="T3" fmla="*/ 55 h 445"/>
                      <a:gd name="T4" fmla="*/ 0 w 306"/>
                      <a:gd name="T5" fmla="*/ 54 h 445"/>
                      <a:gd name="T6" fmla="*/ 11 w 306"/>
                      <a:gd name="T7" fmla="*/ 0 h 445"/>
                      <a:gd name="T8" fmla="*/ 11 w 306"/>
                      <a:gd name="T9" fmla="*/ 0 h 4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6" h="445">
                        <a:moveTo>
                          <a:pt x="306" y="1"/>
                        </a:moveTo>
                        <a:lnTo>
                          <a:pt x="39" y="445"/>
                        </a:lnTo>
                        <a:lnTo>
                          <a:pt x="0" y="439"/>
                        </a:lnTo>
                        <a:lnTo>
                          <a:pt x="294" y="0"/>
                        </a:lnTo>
                        <a:lnTo>
                          <a:pt x="306" y="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6" name="Freeform 87"/>
                  <p:cNvSpPr>
                    <a:spLocks/>
                  </p:cNvSpPr>
                  <p:nvPr/>
                </p:nvSpPr>
                <p:spPr bwMode="auto">
                  <a:xfrm>
                    <a:off x="602" y="2306"/>
                    <a:ext cx="108" cy="244"/>
                  </a:xfrm>
                  <a:custGeom>
                    <a:avLst/>
                    <a:gdLst>
                      <a:gd name="T0" fmla="*/ 11 w 325"/>
                      <a:gd name="T1" fmla="*/ 2 h 488"/>
                      <a:gd name="T2" fmla="*/ 10 w 325"/>
                      <a:gd name="T3" fmla="*/ 1 h 488"/>
                      <a:gd name="T4" fmla="*/ 10 w 325"/>
                      <a:gd name="T5" fmla="*/ 0 h 488"/>
                      <a:gd name="T6" fmla="*/ 9 w 325"/>
                      <a:gd name="T7" fmla="*/ 1 h 488"/>
                      <a:gd name="T8" fmla="*/ 8 w 325"/>
                      <a:gd name="T9" fmla="*/ 3 h 488"/>
                      <a:gd name="T10" fmla="*/ 8 w 325"/>
                      <a:gd name="T11" fmla="*/ 5 h 488"/>
                      <a:gd name="T12" fmla="*/ 8 w 325"/>
                      <a:gd name="T13" fmla="*/ 8 h 488"/>
                      <a:gd name="T14" fmla="*/ 7 w 325"/>
                      <a:gd name="T15" fmla="*/ 11 h 488"/>
                      <a:gd name="T16" fmla="*/ 7 w 325"/>
                      <a:gd name="T17" fmla="*/ 15 h 488"/>
                      <a:gd name="T18" fmla="*/ 7 w 325"/>
                      <a:gd name="T19" fmla="*/ 18 h 488"/>
                      <a:gd name="T20" fmla="*/ 7 w 325"/>
                      <a:gd name="T21" fmla="*/ 20 h 488"/>
                      <a:gd name="T22" fmla="*/ 6 w 325"/>
                      <a:gd name="T23" fmla="*/ 23 h 488"/>
                      <a:gd name="T24" fmla="*/ 6 w 325"/>
                      <a:gd name="T25" fmla="*/ 26 h 488"/>
                      <a:gd name="T26" fmla="*/ 6 w 325"/>
                      <a:gd name="T27" fmla="*/ 27 h 488"/>
                      <a:gd name="T28" fmla="*/ 6 w 325"/>
                      <a:gd name="T29" fmla="*/ 25 h 488"/>
                      <a:gd name="T30" fmla="*/ 6 w 325"/>
                      <a:gd name="T31" fmla="*/ 22 h 488"/>
                      <a:gd name="T32" fmla="*/ 6 w 325"/>
                      <a:gd name="T33" fmla="*/ 20 h 488"/>
                      <a:gd name="T34" fmla="*/ 5 w 325"/>
                      <a:gd name="T35" fmla="*/ 19 h 488"/>
                      <a:gd name="T36" fmla="*/ 5 w 325"/>
                      <a:gd name="T37" fmla="*/ 17 h 488"/>
                      <a:gd name="T38" fmla="*/ 4 w 325"/>
                      <a:gd name="T39" fmla="*/ 17 h 488"/>
                      <a:gd name="T40" fmla="*/ 4 w 325"/>
                      <a:gd name="T41" fmla="*/ 18 h 488"/>
                      <a:gd name="T42" fmla="*/ 3 w 325"/>
                      <a:gd name="T43" fmla="*/ 19 h 488"/>
                      <a:gd name="T44" fmla="*/ 2 w 325"/>
                      <a:gd name="T45" fmla="*/ 21 h 488"/>
                      <a:gd name="T46" fmla="*/ 2 w 325"/>
                      <a:gd name="T47" fmla="*/ 24 h 488"/>
                      <a:gd name="T48" fmla="*/ 1 w 325"/>
                      <a:gd name="T49" fmla="*/ 27 h 488"/>
                      <a:gd name="T50" fmla="*/ 1 w 325"/>
                      <a:gd name="T51" fmla="*/ 31 h 488"/>
                      <a:gd name="T52" fmla="*/ 1 w 325"/>
                      <a:gd name="T53" fmla="*/ 34 h 488"/>
                      <a:gd name="T54" fmla="*/ 1 w 325"/>
                      <a:gd name="T55" fmla="*/ 37 h 488"/>
                      <a:gd name="T56" fmla="*/ 1 w 325"/>
                      <a:gd name="T57" fmla="*/ 40 h 488"/>
                      <a:gd name="T58" fmla="*/ 1 w 325"/>
                      <a:gd name="T59" fmla="*/ 43 h 488"/>
                      <a:gd name="T60" fmla="*/ 0 w 325"/>
                      <a:gd name="T61" fmla="*/ 47 h 488"/>
                      <a:gd name="T62" fmla="*/ 0 w 325"/>
                      <a:gd name="T63" fmla="*/ 60 h 488"/>
                      <a:gd name="T64" fmla="*/ 3 w 325"/>
                      <a:gd name="T65" fmla="*/ 61 h 488"/>
                      <a:gd name="T66" fmla="*/ 4 w 325"/>
                      <a:gd name="T67" fmla="*/ 61 h 488"/>
                      <a:gd name="T68" fmla="*/ 4 w 325"/>
                      <a:gd name="T69" fmla="*/ 60 h 488"/>
                      <a:gd name="T70" fmla="*/ 4 w 325"/>
                      <a:gd name="T71" fmla="*/ 59 h 488"/>
                      <a:gd name="T72" fmla="*/ 5 w 325"/>
                      <a:gd name="T73" fmla="*/ 58 h 488"/>
                      <a:gd name="T74" fmla="*/ 5 w 325"/>
                      <a:gd name="T75" fmla="*/ 56 h 488"/>
                      <a:gd name="T76" fmla="*/ 5 w 325"/>
                      <a:gd name="T77" fmla="*/ 54 h 488"/>
                      <a:gd name="T78" fmla="*/ 6 w 325"/>
                      <a:gd name="T79" fmla="*/ 51 h 488"/>
                      <a:gd name="T80" fmla="*/ 6 w 325"/>
                      <a:gd name="T81" fmla="*/ 48 h 488"/>
                      <a:gd name="T82" fmla="*/ 6 w 325"/>
                      <a:gd name="T83" fmla="*/ 47 h 488"/>
                      <a:gd name="T84" fmla="*/ 6 w 325"/>
                      <a:gd name="T85" fmla="*/ 45 h 488"/>
                      <a:gd name="T86" fmla="*/ 6 w 325"/>
                      <a:gd name="T87" fmla="*/ 44 h 488"/>
                      <a:gd name="T88" fmla="*/ 6 w 325"/>
                      <a:gd name="T89" fmla="*/ 42 h 488"/>
                      <a:gd name="T90" fmla="*/ 9 w 325"/>
                      <a:gd name="T91" fmla="*/ 43 h 488"/>
                      <a:gd name="T92" fmla="*/ 9 w 325"/>
                      <a:gd name="T93" fmla="*/ 44 h 488"/>
                      <a:gd name="T94" fmla="*/ 9 w 325"/>
                      <a:gd name="T95" fmla="*/ 43 h 488"/>
                      <a:gd name="T96" fmla="*/ 10 w 325"/>
                      <a:gd name="T97" fmla="*/ 42 h 488"/>
                      <a:gd name="T98" fmla="*/ 10 w 325"/>
                      <a:gd name="T99" fmla="*/ 40 h 488"/>
                      <a:gd name="T100" fmla="*/ 11 w 325"/>
                      <a:gd name="T101" fmla="*/ 38 h 488"/>
                      <a:gd name="T102" fmla="*/ 11 w 325"/>
                      <a:gd name="T103" fmla="*/ 36 h 488"/>
                      <a:gd name="T104" fmla="*/ 11 w 325"/>
                      <a:gd name="T105" fmla="*/ 33 h 488"/>
                      <a:gd name="T106" fmla="*/ 12 w 325"/>
                      <a:gd name="T107" fmla="*/ 30 h 488"/>
                      <a:gd name="T108" fmla="*/ 12 w 325"/>
                      <a:gd name="T109" fmla="*/ 26 h 488"/>
                      <a:gd name="T110" fmla="*/ 12 w 325"/>
                      <a:gd name="T111" fmla="*/ 21 h 488"/>
                      <a:gd name="T112" fmla="*/ 12 w 325"/>
                      <a:gd name="T113" fmla="*/ 17 h 488"/>
                      <a:gd name="T114" fmla="*/ 12 w 325"/>
                      <a:gd name="T115" fmla="*/ 13 h 488"/>
                      <a:gd name="T116" fmla="*/ 12 w 325"/>
                      <a:gd name="T117" fmla="*/ 9 h 488"/>
                      <a:gd name="T118" fmla="*/ 11 w 325"/>
                      <a:gd name="T119" fmla="*/ 6 h 488"/>
                      <a:gd name="T120" fmla="*/ 11 w 325"/>
                      <a:gd name="T121" fmla="*/ 3 h 488"/>
                      <a:gd name="T122" fmla="*/ 11 w 325"/>
                      <a:gd name="T123" fmla="*/ 2 h 488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325" h="488">
                        <a:moveTo>
                          <a:pt x="287" y="9"/>
                        </a:moveTo>
                        <a:lnTo>
                          <a:pt x="273" y="1"/>
                        </a:lnTo>
                        <a:lnTo>
                          <a:pt x="259" y="0"/>
                        </a:lnTo>
                        <a:lnTo>
                          <a:pt x="243" y="5"/>
                        </a:lnTo>
                        <a:lnTo>
                          <a:pt x="230" y="17"/>
                        </a:lnTo>
                        <a:lnTo>
                          <a:pt x="217" y="34"/>
                        </a:lnTo>
                        <a:lnTo>
                          <a:pt x="205" y="57"/>
                        </a:lnTo>
                        <a:lnTo>
                          <a:pt x="194" y="84"/>
                        </a:lnTo>
                        <a:lnTo>
                          <a:pt x="185" y="115"/>
                        </a:lnTo>
                        <a:lnTo>
                          <a:pt x="180" y="137"/>
                        </a:lnTo>
                        <a:lnTo>
                          <a:pt x="178" y="160"/>
                        </a:lnTo>
                        <a:lnTo>
                          <a:pt x="175" y="181"/>
                        </a:lnTo>
                        <a:lnTo>
                          <a:pt x="175" y="204"/>
                        </a:lnTo>
                        <a:lnTo>
                          <a:pt x="170" y="212"/>
                        </a:lnTo>
                        <a:lnTo>
                          <a:pt x="165" y="193"/>
                        </a:lnTo>
                        <a:lnTo>
                          <a:pt x="158" y="173"/>
                        </a:lnTo>
                        <a:lnTo>
                          <a:pt x="149" y="157"/>
                        </a:lnTo>
                        <a:lnTo>
                          <a:pt x="140" y="145"/>
                        </a:lnTo>
                        <a:lnTo>
                          <a:pt x="126" y="136"/>
                        </a:lnTo>
                        <a:lnTo>
                          <a:pt x="110" y="133"/>
                        </a:lnTo>
                        <a:lnTo>
                          <a:pt x="95" y="138"/>
                        </a:lnTo>
                        <a:lnTo>
                          <a:pt x="79" y="148"/>
                        </a:lnTo>
                        <a:lnTo>
                          <a:pt x="64" y="164"/>
                        </a:lnTo>
                        <a:lnTo>
                          <a:pt x="50" y="187"/>
                        </a:lnTo>
                        <a:lnTo>
                          <a:pt x="38" y="213"/>
                        </a:lnTo>
                        <a:lnTo>
                          <a:pt x="28" y="244"/>
                        </a:lnTo>
                        <a:lnTo>
                          <a:pt x="24" y="267"/>
                        </a:lnTo>
                        <a:lnTo>
                          <a:pt x="20" y="291"/>
                        </a:lnTo>
                        <a:lnTo>
                          <a:pt x="19" y="314"/>
                        </a:lnTo>
                        <a:lnTo>
                          <a:pt x="18" y="337"/>
                        </a:lnTo>
                        <a:lnTo>
                          <a:pt x="1" y="376"/>
                        </a:lnTo>
                        <a:lnTo>
                          <a:pt x="0" y="476"/>
                        </a:lnTo>
                        <a:lnTo>
                          <a:pt x="86" y="488"/>
                        </a:lnTo>
                        <a:lnTo>
                          <a:pt x="97" y="485"/>
                        </a:lnTo>
                        <a:lnTo>
                          <a:pt x="108" y="480"/>
                        </a:lnTo>
                        <a:lnTo>
                          <a:pt x="119" y="470"/>
                        </a:lnTo>
                        <a:lnTo>
                          <a:pt x="129" y="459"/>
                        </a:lnTo>
                        <a:lnTo>
                          <a:pt x="139" y="443"/>
                        </a:lnTo>
                        <a:lnTo>
                          <a:pt x="147" y="425"/>
                        </a:lnTo>
                        <a:lnTo>
                          <a:pt x="155" y="403"/>
                        </a:lnTo>
                        <a:lnTo>
                          <a:pt x="161" y="379"/>
                        </a:lnTo>
                        <a:lnTo>
                          <a:pt x="164" y="370"/>
                        </a:lnTo>
                        <a:lnTo>
                          <a:pt x="165" y="357"/>
                        </a:lnTo>
                        <a:lnTo>
                          <a:pt x="167" y="345"/>
                        </a:lnTo>
                        <a:lnTo>
                          <a:pt x="168" y="336"/>
                        </a:lnTo>
                        <a:lnTo>
                          <a:pt x="234" y="344"/>
                        </a:lnTo>
                        <a:lnTo>
                          <a:pt x="245" y="345"/>
                        </a:lnTo>
                        <a:lnTo>
                          <a:pt x="257" y="340"/>
                        </a:lnTo>
                        <a:lnTo>
                          <a:pt x="269" y="332"/>
                        </a:lnTo>
                        <a:lnTo>
                          <a:pt x="280" y="320"/>
                        </a:lnTo>
                        <a:lnTo>
                          <a:pt x="291" y="304"/>
                        </a:lnTo>
                        <a:lnTo>
                          <a:pt x="300" y="284"/>
                        </a:lnTo>
                        <a:lnTo>
                          <a:pt x="308" y="261"/>
                        </a:lnTo>
                        <a:lnTo>
                          <a:pt x="315" y="235"/>
                        </a:lnTo>
                        <a:lnTo>
                          <a:pt x="321" y="201"/>
                        </a:lnTo>
                        <a:lnTo>
                          <a:pt x="325" y="167"/>
                        </a:lnTo>
                        <a:lnTo>
                          <a:pt x="325" y="132"/>
                        </a:lnTo>
                        <a:lnTo>
                          <a:pt x="323" y="99"/>
                        </a:lnTo>
                        <a:lnTo>
                          <a:pt x="318" y="69"/>
                        </a:lnTo>
                        <a:lnTo>
                          <a:pt x="310" y="44"/>
                        </a:lnTo>
                        <a:lnTo>
                          <a:pt x="300" y="24"/>
                        </a:lnTo>
                        <a:lnTo>
                          <a:pt x="287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7" name="Freeform 88"/>
                  <p:cNvSpPr>
                    <a:spLocks/>
                  </p:cNvSpPr>
                  <p:nvPr/>
                </p:nvSpPr>
                <p:spPr bwMode="auto">
                  <a:xfrm>
                    <a:off x="634" y="2413"/>
                    <a:ext cx="11" cy="95"/>
                  </a:xfrm>
                  <a:custGeom>
                    <a:avLst/>
                    <a:gdLst>
                      <a:gd name="T0" fmla="*/ 0 w 32"/>
                      <a:gd name="T1" fmla="*/ 24 h 189"/>
                      <a:gd name="T2" fmla="*/ 1 w 32"/>
                      <a:gd name="T3" fmla="*/ 23 h 189"/>
                      <a:gd name="T4" fmla="*/ 1 w 32"/>
                      <a:gd name="T5" fmla="*/ 21 h 189"/>
                      <a:gd name="T6" fmla="*/ 1 w 32"/>
                      <a:gd name="T7" fmla="*/ 17 h 189"/>
                      <a:gd name="T8" fmla="*/ 1 w 32"/>
                      <a:gd name="T9" fmla="*/ 12 h 189"/>
                      <a:gd name="T10" fmla="*/ 1 w 32"/>
                      <a:gd name="T11" fmla="*/ 8 h 189"/>
                      <a:gd name="T12" fmla="*/ 1 w 32"/>
                      <a:gd name="T13" fmla="*/ 4 h 189"/>
                      <a:gd name="T14" fmla="*/ 1 w 32"/>
                      <a:gd name="T15" fmla="*/ 1 h 189"/>
                      <a:gd name="T16" fmla="*/ 1 w 32"/>
                      <a:gd name="T17" fmla="*/ 0 h 189"/>
                      <a:gd name="T18" fmla="*/ 0 w 32"/>
                      <a:gd name="T19" fmla="*/ 1 h 189"/>
                      <a:gd name="T20" fmla="*/ 0 w 32"/>
                      <a:gd name="T21" fmla="*/ 4 h 189"/>
                      <a:gd name="T22" fmla="*/ 0 w 32"/>
                      <a:gd name="T23" fmla="*/ 8 h 189"/>
                      <a:gd name="T24" fmla="*/ 0 w 32"/>
                      <a:gd name="T25" fmla="*/ 12 h 189"/>
                      <a:gd name="T26" fmla="*/ 0 w 32"/>
                      <a:gd name="T27" fmla="*/ 17 h 189"/>
                      <a:gd name="T28" fmla="*/ 0 w 32"/>
                      <a:gd name="T29" fmla="*/ 21 h 189"/>
                      <a:gd name="T30" fmla="*/ 0 w 32"/>
                      <a:gd name="T31" fmla="*/ 23 h 189"/>
                      <a:gd name="T32" fmla="*/ 0 w 32"/>
                      <a:gd name="T33" fmla="*/ 24 h 18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2" h="189">
                        <a:moveTo>
                          <a:pt x="11" y="189"/>
                        </a:moveTo>
                        <a:lnTo>
                          <a:pt x="18" y="181"/>
                        </a:lnTo>
                        <a:lnTo>
                          <a:pt x="24" y="162"/>
                        </a:lnTo>
                        <a:lnTo>
                          <a:pt x="29" y="131"/>
                        </a:lnTo>
                        <a:lnTo>
                          <a:pt x="32" y="94"/>
                        </a:lnTo>
                        <a:lnTo>
                          <a:pt x="32" y="57"/>
                        </a:lnTo>
                        <a:lnTo>
                          <a:pt x="30" y="27"/>
                        </a:lnTo>
                        <a:lnTo>
                          <a:pt x="25" y="6"/>
                        </a:lnTo>
                        <a:lnTo>
                          <a:pt x="19" y="0"/>
                        </a:lnTo>
                        <a:lnTo>
                          <a:pt x="13" y="6"/>
                        </a:lnTo>
                        <a:lnTo>
                          <a:pt x="7" y="27"/>
                        </a:lnTo>
                        <a:lnTo>
                          <a:pt x="3" y="58"/>
                        </a:lnTo>
                        <a:lnTo>
                          <a:pt x="0" y="94"/>
                        </a:lnTo>
                        <a:lnTo>
                          <a:pt x="0" y="132"/>
                        </a:lnTo>
                        <a:lnTo>
                          <a:pt x="2" y="162"/>
                        </a:lnTo>
                        <a:lnTo>
                          <a:pt x="5" y="182"/>
                        </a:lnTo>
                        <a:lnTo>
                          <a:pt x="11" y="189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8" name="Freeform 89"/>
                  <p:cNvSpPr>
                    <a:spLocks/>
                  </p:cNvSpPr>
                  <p:nvPr/>
                </p:nvSpPr>
                <p:spPr bwMode="auto">
                  <a:xfrm>
                    <a:off x="687" y="2341"/>
                    <a:ext cx="11" cy="96"/>
                  </a:xfrm>
                  <a:custGeom>
                    <a:avLst/>
                    <a:gdLst>
                      <a:gd name="T0" fmla="*/ 0 w 33"/>
                      <a:gd name="T1" fmla="*/ 25 h 190"/>
                      <a:gd name="T2" fmla="*/ 1 w 33"/>
                      <a:gd name="T3" fmla="*/ 23 h 190"/>
                      <a:gd name="T4" fmla="*/ 1 w 33"/>
                      <a:gd name="T5" fmla="*/ 21 h 190"/>
                      <a:gd name="T6" fmla="*/ 1 w 33"/>
                      <a:gd name="T7" fmla="*/ 17 h 190"/>
                      <a:gd name="T8" fmla="*/ 1 w 33"/>
                      <a:gd name="T9" fmla="*/ 12 h 190"/>
                      <a:gd name="T10" fmla="*/ 1 w 33"/>
                      <a:gd name="T11" fmla="*/ 8 h 190"/>
                      <a:gd name="T12" fmla="*/ 1 w 33"/>
                      <a:gd name="T13" fmla="*/ 4 h 190"/>
                      <a:gd name="T14" fmla="*/ 1 w 33"/>
                      <a:gd name="T15" fmla="*/ 1 h 190"/>
                      <a:gd name="T16" fmla="*/ 1 w 33"/>
                      <a:gd name="T17" fmla="*/ 0 h 190"/>
                      <a:gd name="T18" fmla="*/ 1 w 33"/>
                      <a:gd name="T19" fmla="*/ 1 h 190"/>
                      <a:gd name="T20" fmla="*/ 0 w 33"/>
                      <a:gd name="T21" fmla="*/ 4 h 190"/>
                      <a:gd name="T22" fmla="*/ 0 w 33"/>
                      <a:gd name="T23" fmla="*/ 8 h 190"/>
                      <a:gd name="T24" fmla="*/ 0 w 33"/>
                      <a:gd name="T25" fmla="*/ 13 h 190"/>
                      <a:gd name="T26" fmla="*/ 0 w 33"/>
                      <a:gd name="T27" fmla="*/ 17 h 190"/>
                      <a:gd name="T28" fmla="*/ 0 w 33"/>
                      <a:gd name="T29" fmla="*/ 21 h 190"/>
                      <a:gd name="T30" fmla="*/ 0 w 33"/>
                      <a:gd name="T31" fmla="*/ 23 h 190"/>
                      <a:gd name="T32" fmla="*/ 0 w 33"/>
                      <a:gd name="T33" fmla="*/ 25 h 19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3" h="190">
                        <a:moveTo>
                          <a:pt x="12" y="190"/>
                        </a:moveTo>
                        <a:lnTo>
                          <a:pt x="19" y="182"/>
                        </a:lnTo>
                        <a:lnTo>
                          <a:pt x="25" y="162"/>
                        </a:lnTo>
                        <a:lnTo>
                          <a:pt x="30" y="132"/>
                        </a:lnTo>
                        <a:lnTo>
                          <a:pt x="33" y="94"/>
                        </a:lnTo>
                        <a:lnTo>
                          <a:pt x="33" y="58"/>
                        </a:lnTo>
                        <a:lnTo>
                          <a:pt x="31" y="27"/>
                        </a:lnTo>
                        <a:lnTo>
                          <a:pt x="26" y="6"/>
                        </a:lnTo>
                        <a:lnTo>
                          <a:pt x="20" y="0"/>
                        </a:lnTo>
                        <a:lnTo>
                          <a:pt x="14" y="8"/>
                        </a:lnTo>
                        <a:lnTo>
                          <a:pt x="8" y="28"/>
                        </a:lnTo>
                        <a:lnTo>
                          <a:pt x="4" y="58"/>
                        </a:lnTo>
                        <a:lnTo>
                          <a:pt x="0" y="96"/>
                        </a:lnTo>
                        <a:lnTo>
                          <a:pt x="0" y="132"/>
                        </a:lnTo>
                        <a:lnTo>
                          <a:pt x="3" y="163"/>
                        </a:lnTo>
                        <a:lnTo>
                          <a:pt x="6" y="182"/>
                        </a:lnTo>
                        <a:lnTo>
                          <a:pt x="12" y="190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49" name="Freeform 90"/>
                  <p:cNvSpPr>
                    <a:spLocks/>
                  </p:cNvSpPr>
                  <p:nvPr/>
                </p:nvSpPr>
                <p:spPr bwMode="auto">
                  <a:xfrm>
                    <a:off x="605" y="2414"/>
                    <a:ext cx="23" cy="121"/>
                  </a:xfrm>
                  <a:custGeom>
                    <a:avLst/>
                    <a:gdLst>
                      <a:gd name="T0" fmla="*/ 0 w 68"/>
                      <a:gd name="T1" fmla="*/ 29 h 241"/>
                      <a:gd name="T2" fmla="*/ 3 w 68"/>
                      <a:gd name="T3" fmla="*/ 31 h 241"/>
                      <a:gd name="T4" fmla="*/ 2 w 68"/>
                      <a:gd name="T5" fmla="*/ 25 h 241"/>
                      <a:gd name="T6" fmla="*/ 2 w 68"/>
                      <a:gd name="T7" fmla="*/ 20 h 241"/>
                      <a:gd name="T8" fmla="*/ 2 w 68"/>
                      <a:gd name="T9" fmla="*/ 15 h 241"/>
                      <a:gd name="T10" fmla="*/ 2 w 68"/>
                      <a:gd name="T11" fmla="*/ 10 h 241"/>
                      <a:gd name="T12" fmla="*/ 2 w 68"/>
                      <a:gd name="T13" fmla="*/ 6 h 241"/>
                      <a:gd name="T14" fmla="*/ 2 w 68"/>
                      <a:gd name="T15" fmla="*/ 3 h 241"/>
                      <a:gd name="T16" fmla="*/ 3 w 68"/>
                      <a:gd name="T17" fmla="*/ 1 h 241"/>
                      <a:gd name="T18" fmla="*/ 3 w 68"/>
                      <a:gd name="T19" fmla="*/ 0 h 241"/>
                      <a:gd name="T20" fmla="*/ 3 w 68"/>
                      <a:gd name="T21" fmla="*/ 1 h 241"/>
                      <a:gd name="T22" fmla="*/ 2 w 68"/>
                      <a:gd name="T23" fmla="*/ 1 h 241"/>
                      <a:gd name="T24" fmla="*/ 2 w 68"/>
                      <a:gd name="T25" fmla="*/ 2 h 241"/>
                      <a:gd name="T26" fmla="*/ 2 w 68"/>
                      <a:gd name="T27" fmla="*/ 4 h 241"/>
                      <a:gd name="T28" fmla="*/ 2 w 68"/>
                      <a:gd name="T29" fmla="*/ 6 h 241"/>
                      <a:gd name="T30" fmla="*/ 2 w 68"/>
                      <a:gd name="T31" fmla="*/ 8 h 241"/>
                      <a:gd name="T32" fmla="*/ 1 w 68"/>
                      <a:gd name="T33" fmla="*/ 12 h 241"/>
                      <a:gd name="T34" fmla="*/ 1 w 68"/>
                      <a:gd name="T35" fmla="*/ 16 h 241"/>
                      <a:gd name="T36" fmla="*/ 0 w 68"/>
                      <a:gd name="T37" fmla="*/ 21 h 241"/>
                      <a:gd name="T38" fmla="*/ 0 w 68"/>
                      <a:gd name="T39" fmla="*/ 29 h 241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68" h="241">
                        <a:moveTo>
                          <a:pt x="3" y="231"/>
                        </a:moveTo>
                        <a:lnTo>
                          <a:pt x="68" y="241"/>
                        </a:lnTo>
                        <a:lnTo>
                          <a:pt x="56" y="197"/>
                        </a:lnTo>
                        <a:lnTo>
                          <a:pt x="52" y="154"/>
                        </a:lnTo>
                        <a:lnTo>
                          <a:pt x="51" y="114"/>
                        </a:lnTo>
                        <a:lnTo>
                          <a:pt x="53" y="78"/>
                        </a:lnTo>
                        <a:lnTo>
                          <a:pt x="58" y="46"/>
                        </a:lnTo>
                        <a:lnTo>
                          <a:pt x="62" y="22"/>
                        </a:lnTo>
                        <a:lnTo>
                          <a:pt x="67" y="6"/>
                        </a:lnTo>
                        <a:lnTo>
                          <a:pt x="68" y="0"/>
                        </a:lnTo>
                        <a:lnTo>
                          <a:pt x="67" y="1"/>
                        </a:lnTo>
                        <a:lnTo>
                          <a:pt x="65" y="6"/>
                        </a:lnTo>
                        <a:lnTo>
                          <a:pt x="60" y="14"/>
                        </a:lnTo>
                        <a:lnTo>
                          <a:pt x="55" y="25"/>
                        </a:lnTo>
                        <a:lnTo>
                          <a:pt x="49" y="41"/>
                        </a:lnTo>
                        <a:lnTo>
                          <a:pt x="43" y="63"/>
                        </a:lnTo>
                        <a:lnTo>
                          <a:pt x="37" y="90"/>
                        </a:lnTo>
                        <a:lnTo>
                          <a:pt x="32" y="123"/>
                        </a:lnTo>
                        <a:lnTo>
                          <a:pt x="0" y="167"/>
                        </a:lnTo>
                        <a:lnTo>
                          <a:pt x="3" y="231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0" name="Freeform 91"/>
                  <p:cNvSpPr>
                    <a:spLocks/>
                  </p:cNvSpPr>
                  <p:nvPr/>
                </p:nvSpPr>
                <p:spPr bwMode="auto">
                  <a:xfrm>
                    <a:off x="659" y="2342"/>
                    <a:ext cx="23" cy="120"/>
                  </a:xfrm>
                  <a:custGeom>
                    <a:avLst/>
                    <a:gdLst>
                      <a:gd name="T0" fmla="*/ 0 w 70"/>
                      <a:gd name="T1" fmla="*/ 29 h 240"/>
                      <a:gd name="T2" fmla="*/ 2 w 70"/>
                      <a:gd name="T3" fmla="*/ 30 h 240"/>
                      <a:gd name="T4" fmla="*/ 2 w 70"/>
                      <a:gd name="T5" fmla="*/ 25 h 240"/>
                      <a:gd name="T6" fmla="*/ 2 w 70"/>
                      <a:gd name="T7" fmla="*/ 19 h 240"/>
                      <a:gd name="T8" fmla="*/ 2 w 70"/>
                      <a:gd name="T9" fmla="*/ 14 h 240"/>
                      <a:gd name="T10" fmla="*/ 2 w 70"/>
                      <a:gd name="T11" fmla="*/ 10 h 240"/>
                      <a:gd name="T12" fmla="*/ 2 w 70"/>
                      <a:gd name="T13" fmla="*/ 6 h 240"/>
                      <a:gd name="T14" fmla="*/ 2 w 70"/>
                      <a:gd name="T15" fmla="*/ 3 h 240"/>
                      <a:gd name="T16" fmla="*/ 3 w 70"/>
                      <a:gd name="T17" fmla="*/ 1 h 240"/>
                      <a:gd name="T18" fmla="*/ 3 w 70"/>
                      <a:gd name="T19" fmla="*/ 0 h 240"/>
                      <a:gd name="T20" fmla="*/ 3 w 70"/>
                      <a:gd name="T21" fmla="*/ 1 h 240"/>
                      <a:gd name="T22" fmla="*/ 2 w 70"/>
                      <a:gd name="T23" fmla="*/ 1 h 240"/>
                      <a:gd name="T24" fmla="*/ 2 w 70"/>
                      <a:gd name="T25" fmla="*/ 2 h 240"/>
                      <a:gd name="T26" fmla="*/ 2 w 70"/>
                      <a:gd name="T27" fmla="*/ 3 h 240"/>
                      <a:gd name="T28" fmla="*/ 2 w 70"/>
                      <a:gd name="T29" fmla="*/ 4 h 240"/>
                      <a:gd name="T30" fmla="*/ 2 w 70"/>
                      <a:gd name="T31" fmla="*/ 6 h 240"/>
                      <a:gd name="T32" fmla="*/ 1 w 70"/>
                      <a:gd name="T33" fmla="*/ 9 h 240"/>
                      <a:gd name="T34" fmla="*/ 1 w 70"/>
                      <a:gd name="T35" fmla="*/ 11 h 240"/>
                      <a:gd name="T36" fmla="*/ 0 w 70"/>
                      <a:gd name="T37" fmla="*/ 17 h 240"/>
                      <a:gd name="T38" fmla="*/ 0 w 70"/>
                      <a:gd name="T39" fmla="*/ 29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70" h="240">
                        <a:moveTo>
                          <a:pt x="3" y="231"/>
                        </a:moveTo>
                        <a:lnTo>
                          <a:pt x="68" y="240"/>
                        </a:lnTo>
                        <a:lnTo>
                          <a:pt x="56" y="195"/>
                        </a:lnTo>
                        <a:lnTo>
                          <a:pt x="51" y="152"/>
                        </a:lnTo>
                        <a:lnTo>
                          <a:pt x="51" y="111"/>
                        </a:lnTo>
                        <a:lnTo>
                          <a:pt x="53" y="75"/>
                        </a:lnTo>
                        <a:lnTo>
                          <a:pt x="58" y="44"/>
                        </a:lnTo>
                        <a:lnTo>
                          <a:pt x="64" y="20"/>
                        </a:lnTo>
                        <a:lnTo>
                          <a:pt x="69" y="5"/>
                        </a:lnTo>
                        <a:lnTo>
                          <a:pt x="70" y="0"/>
                        </a:lnTo>
                        <a:lnTo>
                          <a:pt x="69" y="1"/>
                        </a:lnTo>
                        <a:lnTo>
                          <a:pt x="66" y="4"/>
                        </a:lnTo>
                        <a:lnTo>
                          <a:pt x="62" y="11"/>
                        </a:lnTo>
                        <a:lnTo>
                          <a:pt x="57" y="20"/>
                        </a:lnTo>
                        <a:lnTo>
                          <a:pt x="51" y="32"/>
                        </a:lnTo>
                        <a:lnTo>
                          <a:pt x="44" y="47"/>
                        </a:lnTo>
                        <a:lnTo>
                          <a:pt x="38" y="65"/>
                        </a:lnTo>
                        <a:lnTo>
                          <a:pt x="32" y="85"/>
                        </a:lnTo>
                        <a:lnTo>
                          <a:pt x="0" y="129"/>
                        </a:lnTo>
                        <a:lnTo>
                          <a:pt x="3" y="231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1" name="Freeform 92"/>
                  <p:cNvSpPr>
                    <a:spLocks/>
                  </p:cNvSpPr>
                  <p:nvPr/>
                </p:nvSpPr>
                <p:spPr bwMode="auto">
                  <a:xfrm>
                    <a:off x="414" y="2031"/>
                    <a:ext cx="204" cy="40"/>
                  </a:xfrm>
                  <a:custGeom>
                    <a:avLst/>
                    <a:gdLst>
                      <a:gd name="T0" fmla="*/ 21 w 612"/>
                      <a:gd name="T1" fmla="*/ 10 h 80"/>
                      <a:gd name="T2" fmla="*/ 0 w 612"/>
                      <a:gd name="T3" fmla="*/ 2 h 80"/>
                      <a:gd name="T4" fmla="*/ 2 w 612"/>
                      <a:gd name="T5" fmla="*/ 0 h 80"/>
                      <a:gd name="T6" fmla="*/ 23 w 612"/>
                      <a:gd name="T7" fmla="*/ 8 h 80"/>
                      <a:gd name="T8" fmla="*/ 21 w 612"/>
                      <a:gd name="T9" fmla="*/ 10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12" h="80">
                        <a:moveTo>
                          <a:pt x="580" y="80"/>
                        </a:moveTo>
                        <a:lnTo>
                          <a:pt x="0" y="15"/>
                        </a:lnTo>
                        <a:lnTo>
                          <a:pt x="44" y="0"/>
                        </a:lnTo>
                        <a:lnTo>
                          <a:pt x="612" y="62"/>
                        </a:lnTo>
                        <a:lnTo>
                          <a:pt x="580" y="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2" name="Freeform 93"/>
                  <p:cNvSpPr>
                    <a:spLocks/>
                  </p:cNvSpPr>
                  <p:nvPr/>
                </p:nvSpPr>
                <p:spPr bwMode="auto">
                  <a:xfrm>
                    <a:off x="461" y="2008"/>
                    <a:ext cx="185" cy="36"/>
                  </a:xfrm>
                  <a:custGeom>
                    <a:avLst/>
                    <a:gdLst>
                      <a:gd name="T0" fmla="*/ 20 w 555"/>
                      <a:gd name="T1" fmla="*/ 10 h 70"/>
                      <a:gd name="T2" fmla="*/ 0 w 555"/>
                      <a:gd name="T3" fmla="*/ 2 h 70"/>
                      <a:gd name="T4" fmla="*/ 1 w 555"/>
                      <a:gd name="T5" fmla="*/ 0 h 70"/>
                      <a:gd name="T6" fmla="*/ 21 w 555"/>
                      <a:gd name="T7" fmla="*/ 8 h 70"/>
                      <a:gd name="T8" fmla="*/ 20 w 555"/>
                      <a:gd name="T9" fmla="*/ 10 h 7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55" h="70">
                        <a:moveTo>
                          <a:pt x="530" y="70"/>
                        </a:moveTo>
                        <a:lnTo>
                          <a:pt x="0" y="13"/>
                        </a:lnTo>
                        <a:lnTo>
                          <a:pt x="38" y="0"/>
                        </a:lnTo>
                        <a:lnTo>
                          <a:pt x="555" y="56"/>
                        </a:lnTo>
                        <a:lnTo>
                          <a:pt x="530" y="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3" name="Freeform 94"/>
                  <p:cNvSpPr>
                    <a:spLocks/>
                  </p:cNvSpPr>
                  <p:nvPr/>
                </p:nvSpPr>
                <p:spPr bwMode="auto">
                  <a:xfrm>
                    <a:off x="507" y="1987"/>
                    <a:ext cx="165" cy="32"/>
                  </a:xfrm>
                  <a:custGeom>
                    <a:avLst/>
                    <a:gdLst>
                      <a:gd name="T0" fmla="*/ 17 w 495"/>
                      <a:gd name="T1" fmla="*/ 8 h 64"/>
                      <a:gd name="T2" fmla="*/ 0 w 495"/>
                      <a:gd name="T3" fmla="*/ 2 h 64"/>
                      <a:gd name="T4" fmla="*/ 1 w 495"/>
                      <a:gd name="T5" fmla="*/ 0 h 64"/>
                      <a:gd name="T6" fmla="*/ 18 w 495"/>
                      <a:gd name="T7" fmla="*/ 7 h 64"/>
                      <a:gd name="T8" fmla="*/ 17 w 495"/>
                      <a:gd name="T9" fmla="*/ 8 h 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5" h="64">
                        <a:moveTo>
                          <a:pt x="471" y="64"/>
                        </a:moveTo>
                        <a:lnTo>
                          <a:pt x="0" y="12"/>
                        </a:lnTo>
                        <a:lnTo>
                          <a:pt x="32" y="0"/>
                        </a:lnTo>
                        <a:lnTo>
                          <a:pt x="495" y="50"/>
                        </a:lnTo>
                        <a:lnTo>
                          <a:pt x="471" y="6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4" name="Freeform 95"/>
                  <p:cNvSpPr>
                    <a:spLocks/>
                  </p:cNvSpPr>
                  <p:nvPr/>
                </p:nvSpPr>
                <p:spPr bwMode="auto">
                  <a:xfrm>
                    <a:off x="818" y="2265"/>
                    <a:ext cx="48" cy="70"/>
                  </a:xfrm>
                  <a:custGeom>
                    <a:avLst/>
                    <a:gdLst>
                      <a:gd name="T0" fmla="*/ 3 w 146"/>
                      <a:gd name="T1" fmla="*/ 18 h 139"/>
                      <a:gd name="T2" fmla="*/ 3 w 146"/>
                      <a:gd name="T3" fmla="*/ 18 h 139"/>
                      <a:gd name="T4" fmla="*/ 4 w 146"/>
                      <a:gd name="T5" fmla="*/ 17 h 139"/>
                      <a:gd name="T6" fmla="*/ 4 w 146"/>
                      <a:gd name="T7" fmla="*/ 16 h 139"/>
                      <a:gd name="T8" fmla="*/ 4 w 146"/>
                      <a:gd name="T9" fmla="*/ 15 h 139"/>
                      <a:gd name="T10" fmla="*/ 5 w 146"/>
                      <a:gd name="T11" fmla="*/ 14 h 139"/>
                      <a:gd name="T12" fmla="*/ 5 w 146"/>
                      <a:gd name="T13" fmla="*/ 13 h 139"/>
                      <a:gd name="T14" fmla="*/ 5 w 146"/>
                      <a:gd name="T15" fmla="*/ 11 h 139"/>
                      <a:gd name="T16" fmla="*/ 5 w 146"/>
                      <a:gd name="T17" fmla="*/ 9 h 139"/>
                      <a:gd name="T18" fmla="*/ 5 w 146"/>
                      <a:gd name="T19" fmla="*/ 8 h 139"/>
                      <a:gd name="T20" fmla="*/ 5 w 146"/>
                      <a:gd name="T21" fmla="*/ 6 h 139"/>
                      <a:gd name="T22" fmla="*/ 5 w 146"/>
                      <a:gd name="T23" fmla="*/ 4 h 139"/>
                      <a:gd name="T24" fmla="*/ 4 w 146"/>
                      <a:gd name="T25" fmla="*/ 3 h 139"/>
                      <a:gd name="T26" fmla="*/ 4 w 146"/>
                      <a:gd name="T27" fmla="*/ 2 h 139"/>
                      <a:gd name="T28" fmla="*/ 4 w 146"/>
                      <a:gd name="T29" fmla="*/ 1 h 139"/>
                      <a:gd name="T30" fmla="*/ 3 w 146"/>
                      <a:gd name="T31" fmla="*/ 1 h 139"/>
                      <a:gd name="T32" fmla="*/ 3 w 146"/>
                      <a:gd name="T33" fmla="*/ 0 h 139"/>
                      <a:gd name="T34" fmla="*/ 2 w 146"/>
                      <a:gd name="T35" fmla="*/ 1 h 139"/>
                      <a:gd name="T36" fmla="*/ 2 w 146"/>
                      <a:gd name="T37" fmla="*/ 1 h 139"/>
                      <a:gd name="T38" fmla="*/ 1 w 146"/>
                      <a:gd name="T39" fmla="*/ 2 h 139"/>
                      <a:gd name="T40" fmla="*/ 1 w 146"/>
                      <a:gd name="T41" fmla="*/ 3 h 139"/>
                      <a:gd name="T42" fmla="*/ 0 w 146"/>
                      <a:gd name="T43" fmla="*/ 4 h 139"/>
                      <a:gd name="T44" fmla="*/ 0 w 146"/>
                      <a:gd name="T45" fmla="*/ 6 h 139"/>
                      <a:gd name="T46" fmla="*/ 0 w 146"/>
                      <a:gd name="T47" fmla="*/ 8 h 139"/>
                      <a:gd name="T48" fmla="*/ 0 w 146"/>
                      <a:gd name="T49" fmla="*/ 9 h 139"/>
                      <a:gd name="T50" fmla="*/ 0 w 146"/>
                      <a:gd name="T51" fmla="*/ 11 h 139"/>
                      <a:gd name="T52" fmla="*/ 0 w 146"/>
                      <a:gd name="T53" fmla="*/ 13 h 139"/>
                      <a:gd name="T54" fmla="*/ 0 w 146"/>
                      <a:gd name="T55" fmla="*/ 14 h 139"/>
                      <a:gd name="T56" fmla="*/ 1 w 146"/>
                      <a:gd name="T57" fmla="*/ 15 h 139"/>
                      <a:gd name="T58" fmla="*/ 1 w 146"/>
                      <a:gd name="T59" fmla="*/ 16 h 139"/>
                      <a:gd name="T60" fmla="*/ 2 w 146"/>
                      <a:gd name="T61" fmla="*/ 17 h 139"/>
                      <a:gd name="T62" fmla="*/ 2 w 146"/>
                      <a:gd name="T63" fmla="*/ 18 h 139"/>
                      <a:gd name="T64" fmla="*/ 3 w 146"/>
                      <a:gd name="T65" fmla="*/ 18 h 13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6" h="139">
                        <a:moveTo>
                          <a:pt x="73" y="139"/>
                        </a:moveTo>
                        <a:lnTo>
                          <a:pt x="88" y="138"/>
                        </a:lnTo>
                        <a:lnTo>
                          <a:pt x="101" y="133"/>
                        </a:lnTo>
                        <a:lnTo>
                          <a:pt x="114" y="126"/>
                        </a:lnTo>
                        <a:lnTo>
                          <a:pt x="124" y="118"/>
                        </a:lnTo>
                        <a:lnTo>
                          <a:pt x="133" y="108"/>
                        </a:lnTo>
                        <a:lnTo>
                          <a:pt x="140" y="97"/>
                        </a:lnTo>
                        <a:lnTo>
                          <a:pt x="145" y="84"/>
                        </a:lnTo>
                        <a:lnTo>
                          <a:pt x="146" y="70"/>
                        </a:lnTo>
                        <a:lnTo>
                          <a:pt x="145" y="57"/>
                        </a:lnTo>
                        <a:lnTo>
                          <a:pt x="140" y="43"/>
                        </a:lnTo>
                        <a:lnTo>
                          <a:pt x="133" y="31"/>
                        </a:lnTo>
                        <a:lnTo>
                          <a:pt x="124" y="20"/>
                        </a:lnTo>
                        <a:lnTo>
                          <a:pt x="114" y="12"/>
                        </a:lnTo>
                        <a:lnTo>
                          <a:pt x="101" y="5"/>
                        </a:lnTo>
                        <a:lnTo>
                          <a:pt x="88" y="1"/>
                        </a:lnTo>
                        <a:lnTo>
                          <a:pt x="73" y="0"/>
                        </a:lnTo>
                        <a:lnTo>
                          <a:pt x="59" y="1"/>
                        </a:lnTo>
                        <a:lnTo>
                          <a:pt x="45" y="5"/>
                        </a:lnTo>
                        <a:lnTo>
                          <a:pt x="32" y="12"/>
                        </a:lnTo>
                        <a:lnTo>
                          <a:pt x="21" y="20"/>
                        </a:lnTo>
                        <a:lnTo>
                          <a:pt x="13" y="31"/>
                        </a:lnTo>
                        <a:lnTo>
                          <a:pt x="6" y="43"/>
                        </a:lnTo>
                        <a:lnTo>
                          <a:pt x="1" y="57"/>
                        </a:lnTo>
                        <a:lnTo>
                          <a:pt x="0" y="70"/>
                        </a:lnTo>
                        <a:lnTo>
                          <a:pt x="1" y="84"/>
                        </a:lnTo>
                        <a:lnTo>
                          <a:pt x="6" y="97"/>
                        </a:lnTo>
                        <a:lnTo>
                          <a:pt x="13" y="108"/>
                        </a:lnTo>
                        <a:lnTo>
                          <a:pt x="21" y="118"/>
                        </a:lnTo>
                        <a:lnTo>
                          <a:pt x="32" y="126"/>
                        </a:lnTo>
                        <a:lnTo>
                          <a:pt x="45" y="133"/>
                        </a:lnTo>
                        <a:lnTo>
                          <a:pt x="59" y="138"/>
                        </a:lnTo>
                        <a:lnTo>
                          <a:pt x="73" y="139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5" name="Freeform 96"/>
                  <p:cNvSpPr>
                    <a:spLocks/>
                  </p:cNvSpPr>
                  <p:nvPr/>
                </p:nvSpPr>
                <p:spPr bwMode="auto">
                  <a:xfrm>
                    <a:off x="833" y="2289"/>
                    <a:ext cx="16" cy="22"/>
                  </a:xfrm>
                  <a:custGeom>
                    <a:avLst/>
                    <a:gdLst>
                      <a:gd name="T0" fmla="*/ 1 w 48"/>
                      <a:gd name="T1" fmla="*/ 5 h 45"/>
                      <a:gd name="T2" fmla="*/ 1 w 48"/>
                      <a:gd name="T3" fmla="*/ 5 h 45"/>
                      <a:gd name="T4" fmla="*/ 2 w 48"/>
                      <a:gd name="T5" fmla="*/ 4 h 45"/>
                      <a:gd name="T6" fmla="*/ 2 w 48"/>
                      <a:gd name="T7" fmla="*/ 4 h 45"/>
                      <a:gd name="T8" fmla="*/ 2 w 48"/>
                      <a:gd name="T9" fmla="*/ 2 h 45"/>
                      <a:gd name="T10" fmla="*/ 2 w 48"/>
                      <a:gd name="T11" fmla="*/ 1 h 45"/>
                      <a:gd name="T12" fmla="*/ 2 w 48"/>
                      <a:gd name="T13" fmla="*/ 0 h 45"/>
                      <a:gd name="T14" fmla="*/ 1 w 48"/>
                      <a:gd name="T15" fmla="*/ 0 h 45"/>
                      <a:gd name="T16" fmla="*/ 1 w 48"/>
                      <a:gd name="T17" fmla="*/ 0 h 45"/>
                      <a:gd name="T18" fmla="*/ 1 w 48"/>
                      <a:gd name="T19" fmla="*/ 0 h 45"/>
                      <a:gd name="T20" fmla="*/ 0 w 48"/>
                      <a:gd name="T21" fmla="*/ 0 h 45"/>
                      <a:gd name="T22" fmla="*/ 0 w 48"/>
                      <a:gd name="T23" fmla="*/ 1 h 45"/>
                      <a:gd name="T24" fmla="*/ 0 w 48"/>
                      <a:gd name="T25" fmla="*/ 2 h 45"/>
                      <a:gd name="T26" fmla="*/ 0 w 48"/>
                      <a:gd name="T27" fmla="*/ 4 h 45"/>
                      <a:gd name="T28" fmla="*/ 0 w 48"/>
                      <a:gd name="T29" fmla="*/ 4 h 45"/>
                      <a:gd name="T30" fmla="*/ 1 w 48"/>
                      <a:gd name="T31" fmla="*/ 5 h 45"/>
                      <a:gd name="T32" fmla="*/ 1 w 48"/>
                      <a:gd name="T33" fmla="*/ 5 h 4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8" h="45">
                        <a:moveTo>
                          <a:pt x="24" y="45"/>
                        </a:moveTo>
                        <a:lnTo>
                          <a:pt x="33" y="44"/>
                        </a:lnTo>
                        <a:lnTo>
                          <a:pt x="41" y="39"/>
                        </a:lnTo>
                        <a:lnTo>
                          <a:pt x="45" y="32"/>
                        </a:lnTo>
                        <a:lnTo>
                          <a:pt x="48" y="23"/>
                        </a:lnTo>
                        <a:lnTo>
                          <a:pt x="45" y="14"/>
                        </a:lnTo>
                        <a:lnTo>
                          <a:pt x="41" y="7"/>
                        </a:lnTo>
                        <a:lnTo>
                          <a:pt x="33" y="3"/>
                        </a:lnTo>
                        <a:lnTo>
                          <a:pt x="24" y="0"/>
                        </a:lnTo>
                        <a:lnTo>
                          <a:pt x="14" y="3"/>
                        </a:lnTo>
                        <a:lnTo>
                          <a:pt x="7" y="7"/>
                        </a:lnTo>
                        <a:lnTo>
                          <a:pt x="3" y="14"/>
                        </a:lnTo>
                        <a:lnTo>
                          <a:pt x="0" y="23"/>
                        </a:lnTo>
                        <a:lnTo>
                          <a:pt x="3" y="32"/>
                        </a:lnTo>
                        <a:lnTo>
                          <a:pt x="7" y="39"/>
                        </a:lnTo>
                        <a:lnTo>
                          <a:pt x="14" y="44"/>
                        </a:lnTo>
                        <a:lnTo>
                          <a:pt x="24" y="4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6" name="Freeform 97"/>
                  <p:cNvSpPr>
                    <a:spLocks/>
                  </p:cNvSpPr>
                  <p:nvPr/>
                </p:nvSpPr>
                <p:spPr bwMode="auto">
                  <a:xfrm>
                    <a:off x="635" y="2449"/>
                    <a:ext cx="18" cy="26"/>
                  </a:xfrm>
                  <a:custGeom>
                    <a:avLst/>
                    <a:gdLst>
                      <a:gd name="T0" fmla="*/ 1 w 52"/>
                      <a:gd name="T1" fmla="*/ 7 h 51"/>
                      <a:gd name="T2" fmla="*/ 1 w 52"/>
                      <a:gd name="T3" fmla="*/ 7 h 51"/>
                      <a:gd name="T4" fmla="*/ 2 w 52"/>
                      <a:gd name="T5" fmla="*/ 6 h 51"/>
                      <a:gd name="T6" fmla="*/ 2 w 52"/>
                      <a:gd name="T7" fmla="*/ 5 h 51"/>
                      <a:gd name="T8" fmla="*/ 2 w 52"/>
                      <a:gd name="T9" fmla="*/ 4 h 51"/>
                      <a:gd name="T10" fmla="*/ 2 w 52"/>
                      <a:gd name="T11" fmla="*/ 2 h 51"/>
                      <a:gd name="T12" fmla="*/ 2 w 52"/>
                      <a:gd name="T13" fmla="*/ 1 h 51"/>
                      <a:gd name="T14" fmla="*/ 1 w 52"/>
                      <a:gd name="T15" fmla="*/ 1 h 51"/>
                      <a:gd name="T16" fmla="*/ 1 w 52"/>
                      <a:gd name="T17" fmla="*/ 0 h 51"/>
                      <a:gd name="T18" fmla="*/ 1 w 52"/>
                      <a:gd name="T19" fmla="*/ 1 h 51"/>
                      <a:gd name="T20" fmla="*/ 0 w 52"/>
                      <a:gd name="T21" fmla="*/ 1 h 51"/>
                      <a:gd name="T22" fmla="*/ 0 w 52"/>
                      <a:gd name="T23" fmla="*/ 2 h 51"/>
                      <a:gd name="T24" fmla="*/ 0 w 52"/>
                      <a:gd name="T25" fmla="*/ 4 h 51"/>
                      <a:gd name="T26" fmla="*/ 0 w 52"/>
                      <a:gd name="T27" fmla="*/ 5 h 51"/>
                      <a:gd name="T28" fmla="*/ 0 w 52"/>
                      <a:gd name="T29" fmla="*/ 6 h 51"/>
                      <a:gd name="T30" fmla="*/ 1 w 52"/>
                      <a:gd name="T31" fmla="*/ 7 h 51"/>
                      <a:gd name="T32" fmla="*/ 1 w 52"/>
                      <a:gd name="T33" fmla="*/ 7 h 5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2" h="51">
                        <a:moveTo>
                          <a:pt x="26" y="51"/>
                        </a:moveTo>
                        <a:lnTo>
                          <a:pt x="36" y="49"/>
                        </a:lnTo>
                        <a:lnTo>
                          <a:pt x="45" y="43"/>
                        </a:lnTo>
                        <a:lnTo>
                          <a:pt x="50" y="35"/>
                        </a:lnTo>
                        <a:lnTo>
                          <a:pt x="52" y="26"/>
                        </a:lnTo>
                        <a:lnTo>
                          <a:pt x="50" y="16"/>
                        </a:lnTo>
                        <a:lnTo>
                          <a:pt x="45" y="8"/>
                        </a:lnTo>
                        <a:lnTo>
                          <a:pt x="36" y="2"/>
                        </a:lnTo>
                        <a:lnTo>
                          <a:pt x="26" y="0"/>
                        </a:lnTo>
                        <a:lnTo>
                          <a:pt x="15" y="2"/>
                        </a:lnTo>
                        <a:lnTo>
                          <a:pt x="7" y="8"/>
                        </a:lnTo>
                        <a:lnTo>
                          <a:pt x="2" y="16"/>
                        </a:lnTo>
                        <a:lnTo>
                          <a:pt x="0" y="26"/>
                        </a:lnTo>
                        <a:lnTo>
                          <a:pt x="2" y="35"/>
                        </a:lnTo>
                        <a:lnTo>
                          <a:pt x="7" y="43"/>
                        </a:lnTo>
                        <a:lnTo>
                          <a:pt x="15" y="49"/>
                        </a:lnTo>
                        <a:lnTo>
                          <a:pt x="26" y="5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7" name="Freeform 98"/>
                  <p:cNvSpPr>
                    <a:spLocks/>
                  </p:cNvSpPr>
                  <p:nvPr/>
                </p:nvSpPr>
                <p:spPr bwMode="auto">
                  <a:xfrm>
                    <a:off x="688" y="2376"/>
                    <a:ext cx="17" cy="25"/>
                  </a:xfrm>
                  <a:custGeom>
                    <a:avLst/>
                    <a:gdLst>
                      <a:gd name="T0" fmla="*/ 1 w 52"/>
                      <a:gd name="T1" fmla="*/ 6 h 51"/>
                      <a:gd name="T2" fmla="*/ 1 w 52"/>
                      <a:gd name="T3" fmla="*/ 6 h 51"/>
                      <a:gd name="T4" fmla="*/ 2 w 52"/>
                      <a:gd name="T5" fmla="*/ 5 h 51"/>
                      <a:gd name="T6" fmla="*/ 2 w 52"/>
                      <a:gd name="T7" fmla="*/ 4 h 51"/>
                      <a:gd name="T8" fmla="*/ 2 w 52"/>
                      <a:gd name="T9" fmla="*/ 3 h 51"/>
                      <a:gd name="T10" fmla="*/ 2 w 52"/>
                      <a:gd name="T11" fmla="*/ 1 h 51"/>
                      <a:gd name="T12" fmla="*/ 2 w 52"/>
                      <a:gd name="T13" fmla="*/ 0 h 51"/>
                      <a:gd name="T14" fmla="*/ 1 w 52"/>
                      <a:gd name="T15" fmla="*/ 0 h 51"/>
                      <a:gd name="T16" fmla="*/ 1 w 52"/>
                      <a:gd name="T17" fmla="*/ 0 h 51"/>
                      <a:gd name="T18" fmla="*/ 1 w 52"/>
                      <a:gd name="T19" fmla="*/ 0 h 51"/>
                      <a:gd name="T20" fmla="*/ 0 w 52"/>
                      <a:gd name="T21" fmla="*/ 0 h 51"/>
                      <a:gd name="T22" fmla="*/ 0 w 52"/>
                      <a:gd name="T23" fmla="*/ 1 h 51"/>
                      <a:gd name="T24" fmla="*/ 0 w 52"/>
                      <a:gd name="T25" fmla="*/ 3 h 51"/>
                      <a:gd name="T26" fmla="*/ 0 w 52"/>
                      <a:gd name="T27" fmla="*/ 4 h 51"/>
                      <a:gd name="T28" fmla="*/ 0 w 52"/>
                      <a:gd name="T29" fmla="*/ 5 h 51"/>
                      <a:gd name="T30" fmla="*/ 1 w 52"/>
                      <a:gd name="T31" fmla="*/ 6 h 51"/>
                      <a:gd name="T32" fmla="*/ 1 w 52"/>
                      <a:gd name="T33" fmla="*/ 6 h 5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2" h="51">
                        <a:moveTo>
                          <a:pt x="26" y="51"/>
                        </a:moveTo>
                        <a:lnTo>
                          <a:pt x="36" y="48"/>
                        </a:lnTo>
                        <a:lnTo>
                          <a:pt x="45" y="43"/>
                        </a:lnTo>
                        <a:lnTo>
                          <a:pt x="49" y="35"/>
                        </a:lnTo>
                        <a:lnTo>
                          <a:pt x="52" y="25"/>
                        </a:lnTo>
                        <a:lnTo>
                          <a:pt x="49" y="15"/>
                        </a:lnTo>
                        <a:lnTo>
                          <a:pt x="45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5" y="3"/>
                        </a:lnTo>
                        <a:lnTo>
                          <a:pt x="7" y="7"/>
                        </a:lnTo>
                        <a:lnTo>
                          <a:pt x="2" y="15"/>
                        </a:lnTo>
                        <a:lnTo>
                          <a:pt x="0" y="25"/>
                        </a:lnTo>
                        <a:lnTo>
                          <a:pt x="2" y="35"/>
                        </a:lnTo>
                        <a:lnTo>
                          <a:pt x="7" y="43"/>
                        </a:lnTo>
                        <a:lnTo>
                          <a:pt x="15" y="48"/>
                        </a:lnTo>
                        <a:lnTo>
                          <a:pt x="26" y="5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8" name="Freeform 99"/>
                  <p:cNvSpPr>
                    <a:spLocks/>
                  </p:cNvSpPr>
                  <p:nvPr/>
                </p:nvSpPr>
                <p:spPr bwMode="auto">
                  <a:xfrm>
                    <a:off x="639" y="2454"/>
                    <a:ext cx="10" cy="12"/>
                  </a:xfrm>
                  <a:custGeom>
                    <a:avLst/>
                    <a:gdLst>
                      <a:gd name="T0" fmla="*/ 0 w 29"/>
                      <a:gd name="T1" fmla="*/ 0 h 23"/>
                      <a:gd name="T2" fmla="*/ 0 w 29"/>
                      <a:gd name="T3" fmla="*/ 1 h 23"/>
                      <a:gd name="T4" fmla="*/ 0 w 29"/>
                      <a:gd name="T5" fmla="*/ 1 h 23"/>
                      <a:gd name="T6" fmla="*/ 0 w 29"/>
                      <a:gd name="T7" fmla="*/ 2 h 23"/>
                      <a:gd name="T8" fmla="*/ 0 w 29"/>
                      <a:gd name="T9" fmla="*/ 3 h 23"/>
                      <a:gd name="T10" fmla="*/ 0 w 29"/>
                      <a:gd name="T11" fmla="*/ 3 h 23"/>
                      <a:gd name="T12" fmla="*/ 0 w 29"/>
                      <a:gd name="T13" fmla="*/ 3 h 23"/>
                      <a:gd name="T14" fmla="*/ 1 w 29"/>
                      <a:gd name="T15" fmla="*/ 3 h 23"/>
                      <a:gd name="T16" fmla="*/ 1 w 29"/>
                      <a:gd name="T17" fmla="*/ 2 h 23"/>
                      <a:gd name="T18" fmla="*/ 1 w 29"/>
                      <a:gd name="T19" fmla="*/ 2 h 23"/>
                      <a:gd name="T20" fmla="*/ 1 w 29"/>
                      <a:gd name="T21" fmla="*/ 2 h 23"/>
                      <a:gd name="T22" fmla="*/ 1 w 29"/>
                      <a:gd name="T23" fmla="*/ 1 h 23"/>
                      <a:gd name="T24" fmla="*/ 0 w 29"/>
                      <a:gd name="T25" fmla="*/ 0 h 2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29" h="23">
                        <a:moveTo>
                          <a:pt x="6" y="0"/>
                        </a:moveTo>
                        <a:lnTo>
                          <a:pt x="4" y="1"/>
                        </a:lnTo>
                        <a:lnTo>
                          <a:pt x="2" y="6"/>
                        </a:lnTo>
                        <a:lnTo>
                          <a:pt x="0" y="12"/>
                        </a:lnTo>
                        <a:lnTo>
                          <a:pt x="2" y="23"/>
                        </a:lnTo>
                        <a:lnTo>
                          <a:pt x="6" y="23"/>
                        </a:lnTo>
                        <a:lnTo>
                          <a:pt x="13" y="23"/>
                        </a:lnTo>
                        <a:lnTo>
                          <a:pt x="21" y="20"/>
                        </a:lnTo>
                        <a:lnTo>
                          <a:pt x="29" y="16"/>
                        </a:lnTo>
                        <a:lnTo>
                          <a:pt x="28" y="14"/>
                        </a:lnTo>
                        <a:lnTo>
                          <a:pt x="24" y="9"/>
                        </a:lnTo>
                        <a:lnTo>
                          <a:pt x="17" y="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93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59" name="Freeform 100"/>
                  <p:cNvSpPr>
                    <a:spLocks/>
                  </p:cNvSpPr>
                  <p:nvPr/>
                </p:nvSpPr>
                <p:spPr bwMode="auto">
                  <a:xfrm>
                    <a:off x="691" y="2380"/>
                    <a:ext cx="10" cy="11"/>
                  </a:xfrm>
                  <a:custGeom>
                    <a:avLst/>
                    <a:gdLst>
                      <a:gd name="T0" fmla="*/ 0 w 30"/>
                      <a:gd name="T1" fmla="*/ 0 h 23"/>
                      <a:gd name="T2" fmla="*/ 0 w 30"/>
                      <a:gd name="T3" fmla="*/ 0 h 23"/>
                      <a:gd name="T4" fmla="*/ 0 w 30"/>
                      <a:gd name="T5" fmla="*/ 0 h 23"/>
                      <a:gd name="T6" fmla="*/ 0 w 30"/>
                      <a:gd name="T7" fmla="*/ 1 h 23"/>
                      <a:gd name="T8" fmla="*/ 0 w 30"/>
                      <a:gd name="T9" fmla="*/ 2 h 23"/>
                      <a:gd name="T10" fmla="*/ 0 w 30"/>
                      <a:gd name="T11" fmla="*/ 2 h 23"/>
                      <a:gd name="T12" fmla="*/ 0 w 30"/>
                      <a:gd name="T13" fmla="*/ 2 h 23"/>
                      <a:gd name="T14" fmla="*/ 1 w 30"/>
                      <a:gd name="T15" fmla="*/ 2 h 23"/>
                      <a:gd name="T16" fmla="*/ 1 w 30"/>
                      <a:gd name="T17" fmla="*/ 2 h 23"/>
                      <a:gd name="T18" fmla="*/ 1 w 30"/>
                      <a:gd name="T19" fmla="*/ 1 h 23"/>
                      <a:gd name="T20" fmla="*/ 1 w 30"/>
                      <a:gd name="T21" fmla="*/ 1 h 23"/>
                      <a:gd name="T22" fmla="*/ 1 w 30"/>
                      <a:gd name="T23" fmla="*/ 0 h 23"/>
                      <a:gd name="T24" fmla="*/ 0 w 30"/>
                      <a:gd name="T25" fmla="*/ 0 h 2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30" h="23">
                        <a:moveTo>
                          <a:pt x="5" y="0"/>
                        </a:moveTo>
                        <a:lnTo>
                          <a:pt x="4" y="1"/>
                        </a:lnTo>
                        <a:lnTo>
                          <a:pt x="1" y="6"/>
                        </a:lnTo>
                        <a:lnTo>
                          <a:pt x="0" y="13"/>
                        </a:lnTo>
                        <a:lnTo>
                          <a:pt x="1" y="23"/>
                        </a:lnTo>
                        <a:lnTo>
                          <a:pt x="5" y="23"/>
                        </a:lnTo>
                        <a:lnTo>
                          <a:pt x="12" y="23"/>
                        </a:lnTo>
                        <a:lnTo>
                          <a:pt x="22" y="22"/>
                        </a:lnTo>
                        <a:lnTo>
                          <a:pt x="30" y="17"/>
                        </a:lnTo>
                        <a:lnTo>
                          <a:pt x="29" y="15"/>
                        </a:lnTo>
                        <a:lnTo>
                          <a:pt x="25" y="10"/>
                        </a:lnTo>
                        <a:lnTo>
                          <a:pt x="17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93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60" name="Freeform 101"/>
                  <p:cNvSpPr>
                    <a:spLocks/>
                  </p:cNvSpPr>
                  <p:nvPr/>
                </p:nvSpPr>
                <p:spPr bwMode="auto">
                  <a:xfrm>
                    <a:off x="595" y="2068"/>
                    <a:ext cx="104" cy="120"/>
                  </a:xfrm>
                  <a:custGeom>
                    <a:avLst/>
                    <a:gdLst>
                      <a:gd name="T0" fmla="*/ 0 w 310"/>
                      <a:gd name="T1" fmla="*/ 27 h 240"/>
                      <a:gd name="T2" fmla="*/ 12 w 310"/>
                      <a:gd name="T3" fmla="*/ 0 h 240"/>
                      <a:gd name="T4" fmla="*/ 12 w 310"/>
                      <a:gd name="T5" fmla="*/ 4 h 240"/>
                      <a:gd name="T6" fmla="*/ 0 w 310"/>
                      <a:gd name="T7" fmla="*/ 30 h 240"/>
                      <a:gd name="T8" fmla="*/ 0 w 310"/>
                      <a:gd name="T9" fmla="*/ 27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0" h="240">
                        <a:moveTo>
                          <a:pt x="0" y="215"/>
                        </a:moveTo>
                        <a:lnTo>
                          <a:pt x="310" y="0"/>
                        </a:lnTo>
                        <a:lnTo>
                          <a:pt x="310" y="27"/>
                        </a:lnTo>
                        <a:lnTo>
                          <a:pt x="0" y="240"/>
                        </a:lnTo>
                        <a:lnTo>
                          <a:pt x="0" y="215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61" name="Freeform 102"/>
                  <p:cNvSpPr>
                    <a:spLocks/>
                  </p:cNvSpPr>
                  <p:nvPr/>
                </p:nvSpPr>
                <p:spPr bwMode="auto">
                  <a:xfrm>
                    <a:off x="596" y="2143"/>
                    <a:ext cx="103" cy="134"/>
                  </a:xfrm>
                  <a:custGeom>
                    <a:avLst/>
                    <a:gdLst>
                      <a:gd name="T0" fmla="*/ 0 w 309"/>
                      <a:gd name="T1" fmla="*/ 30 h 269"/>
                      <a:gd name="T2" fmla="*/ 11 w 309"/>
                      <a:gd name="T3" fmla="*/ 0 h 269"/>
                      <a:gd name="T4" fmla="*/ 11 w 309"/>
                      <a:gd name="T5" fmla="*/ 3 h 269"/>
                      <a:gd name="T6" fmla="*/ 0 w 309"/>
                      <a:gd name="T7" fmla="*/ 33 h 269"/>
                      <a:gd name="T8" fmla="*/ 0 w 309"/>
                      <a:gd name="T9" fmla="*/ 30 h 2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9" h="269">
                        <a:moveTo>
                          <a:pt x="0" y="243"/>
                        </a:moveTo>
                        <a:lnTo>
                          <a:pt x="309" y="0"/>
                        </a:lnTo>
                        <a:lnTo>
                          <a:pt x="309" y="26"/>
                        </a:lnTo>
                        <a:lnTo>
                          <a:pt x="0" y="269"/>
                        </a:lnTo>
                        <a:lnTo>
                          <a:pt x="0" y="243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62" name="Freeform 103"/>
                  <p:cNvSpPr>
                    <a:spLocks/>
                  </p:cNvSpPr>
                  <p:nvPr/>
                </p:nvSpPr>
                <p:spPr bwMode="auto">
                  <a:xfrm>
                    <a:off x="596" y="2217"/>
                    <a:ext cx="104" cy="149"/>
                  </a:xfrm>
                  <a:custGeom>
                    <a:avLst/>
                    <a:gdLst>
                      <a:gd name="T0" fmla="*/ 0 w 311"/>
                      <a:gd name="T1" fmla="*/ 34 h 298"/>
                      <a:gd name="T2" fmla="*/ 12 w 311"/>
                      <a:gd name="T3" fmla="*/ 0 h 298"/>
                      <a:gd name="T4" fmla="*/ 12 w 311"/>
                      <a:gd name="T5" fmla="*/ 4 h 298"/>
                      <a:gd name="T6" fmla="*/ 0 w 311"/>
                      <a:gd name="T7" fmla="*/ 38 h 298"/>
                      <a:gd name="T8" fmla="*/ 0 w 311"/>
                      <a:gd name="T9" fmla="*/ 34 h 2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1" h="298">
                        <a:moveTo>
                          <a:pt x="0" y="272"/>
                        </a:moveTo>
                        <a:lnTo>
                          <a:pt x="311" y="0"/>
                        </a:lnTo>
                        <a:lnTo>
                          <a:pt x="311" y="26"/>
                        </a:lnTo>
                        <a:lnTo>
                          <a:pt x="0" y="298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63" name="Freeform 104"/>
                  <p:cNvSpPr>
                    <a:spLocks/>
                  </p:cNvSpPr>
                  <p:nvPr/>
                </p:nvSpPr>
                <p:spPr bwMode="auto">
                  <a:xfrm>
                    <a:off x="717" y="1998"/>
                    <a:ext cx="216" cy="274"/>
                  </a:xfrm>
                  <a:custGeom>
                    <a:avLst/>
                    <a:gdLst>
                      <a:gd name="T0" fmla="*/ 0 w 647"/>
                      <a:gd name="T1" fmla="*/ 2 h 548"/>
                      <a:gd name="T2" fmla="*/ 0 w 647"/>
                      <a:gd name="T3" fmla="*/ 68 h 548"/>
                      <a:gd name="T4" fmla="*/ 8 w 647"/>
                      <a:gd name="T5" fmla="*/ 67 h 548"/>
                      <a:gd name="T6" fmla="*/ 8 w 647"/>
                      <a:gd name="T7" fmla="*/ 63 h 548"/>
                      <a:gd name="T8" fmla="*/ 9 w 647"/>
                      <a:gd name="T9" fmla="*/ 59 h 548"/>
                      <a:gd name="T10" fmla="*/ 10 w 647"/>
                      <a:gd name="T11" fmla="*/ 57 h 548"/>
                      <a:gd name="T12" fmla="*/ 11 w 647"/>
                      <a:gd name="T13" fmla="*/ 56 h 548"/>
                      <a:gd name="T14" fmla="*/ 12 w 647"/>
                      <a:gd name="T15" fmla="*/ 55 h 548"/>
                      <a:gd name="T16" fmla="*/ 13 w 647"/>
                      <a:gd name="T17" fmla="*/ 54 h 548"/>
                      <a:gd name="T18" fmla="*/ 14 w 647"/>
                      <a:gd name="T19" fmla="*/ 54 h 548"/>
                      <a:gd name="T20" fmla="*/ 14 w 647"/>
                      <a:gd name="T21" fmla="*/ 54 h 548"/>
                      <a:gd name="T22" fmla="*/ 16 w 647"/>
                      <a:gd name="T23" fmla="*/ 55 h 548"/>
                      <a:gd name="T24" fmla="*/ 17 w 647"/>
                      <a:gd name="T25" fmla="*/ 56 h 548"/>
                      <a:gd name="T26" fmla="*/ 18 w 647"/>
                      <a:gd name="T27" fmla="*/ 59 h 548"/>
                      <a:gd name="T28" fmla="*/ 19 w 647"/>
                      <a:gd name="T29" fmla="*/ 61 h 548"/>
                      <a:gd name="T30" fmla="*/ 20 w 647"/>
                      <a:gd name="T31" fmla="*/ 64 h 548"/>
                      <a:gd name="T32" fmla="*/ 20 w 647"/>
                      <a:gd name="T33" fmla="*/ 67 h 548"/>
                      <a:gd name="T34" fmla="*/ 20 w 647"/>
                      <a:gd name="T35" fmla="*/ 68 h 548"/>
                      <a:gd name="T36" fmla="*/ 20 w 647"/>
                      <a:gd name="T37" fmla="*/ 69 h 548"/>
                      <a:gd name="T38" fmla="*/ 24 w 647"/>
                      <a:gd name="T39" fmla="*/ 69 h 548"/>
                      <a:gd name="T40" fmla="*/ 24 w 647"/>
                      <a:gd name="T41" fmla="*/ 62 h 548"/>
                      <a:gd name="T42" fmla="*/ 24 w 647"/>
                      <a:gd name="T43" fmla="*/ 57 h 548"/>
                      <a:gd name="T44" fmla="*/ 23 w 647"/>
                      <a:gd name="T45" fmla="*/ 52 h 548"/>
                      <a:gd name="T46" fmla="*/ 23 w 647"/>
                      <a:gd name="T47" fmla="*/ 49 h 548"/>
                      <a:gd name="T48" fmla="*/ 22 w 647"/>
                      <a:gd name="T49" fmla="*/ 46 h 548"/>
                      <a:gd name="T50" fmla="*/ 21 w 647"/>
                      <a:gd name="T51" fmla="*/ 44 h 548"/>
                      <a:gd name="T52" fmla="*/ 21 w 647"/>
                      <a:gd name="T53" fmla="*/ 43 h 548"/>
                      <a:gd name="T54" fmla="*/ 20 w 647"/>
                      <a:gd name="T55" fmla="*/ 43 h 548"/>
                      <a:gd name="T56" fmla="*/ 15 w 647"/>
                      <a:gd name="T57" fmla="*/ 29 h 548"/>
                      <a:gd name="T58" fmla="*/ 6 w 647"/>
                      <a:gd name="T59" fmla="*/ 29 h 548"/>
                      <a:gd name="T60" fmla="*/ 6 w 647"/>
                      <a:gd name="T61" fmla="*/ 5 h 548"/>
                      <a:gd name="T62" fmla="*/ 12 w 647"/>
                      <a:gd name="T63" fmla="*/ 5 h 548"/>
                      <a:gd name="T64" fmla="*/ 11 w 647"/>
                      <a:gd name="T65" fmla="*/ 0 h 548"/>
                      <a:gd name="T66" fmla="*/ 0 w 647"/>
                      <a:gd name="T67" fmla="*/ 2 h 54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647" h="548">
                        <a:moveTo>
                          <a:pt x="0" y="11"/>
                        </a:moveTo>
                        <a:lnTo>
                          <a:pt x="11" y="539"/>
                        </a:lnTo>
                        <a:lnTo>
                          <a:pt x="203" y="536"/>
                        </a:lnTo>
                        <a:lnTo>
                          <a:pt x="222" y="499"/>
                        </a:lnTo>
                        <a:lnTo>
                          <a:pt x="246" y="472"/>
                        </a:lnTo>
                        <a:lnTo>
                          <a:pt x="273" y="454"/>
                        </a:lnTo>
                        <a:lnTo>
                          <a:pt x="302" y="441"/>
                        </a:lnTo>
                        <a:lnTo>
                          <a:pt x="328" y="433"/>
                        </a:lnTo>
                        <a:lnTo>
                          <a:pt x="350" y="430"/>
                        </a:lnTo>
                        <a:lnTo>
                          <a:pt x="365" y="428"/>
                        </a:lnTo>
                        <a:lnTo>
                          <a:pt x="371" y="428"/>
                        </a:lnTo>
                        <a:lnTo>
                          <a:pt x="419" y="433"/>
                        </a:lnTo>
                        <a:lnTo>
                          <a:pt x="460" y="446"/>
                        </a:lnTo>
                        <a:lnTo>
                          <a:pt x="490" y="465"/>
                        </a:lnTo>
                        <a:lnTo>
                          <a:pt x="514" y="487"/>
                        </a:lnTo>
                        <a:lnTo>
                          <a:pt x="531" y="510"/>
                        </a:lnTo>
                        <a:lnTo>
                          <a:pt x="541" y="529"/>
                        </a:lnTo>
                        <a:lnTo>
                          <a:pt x="547" y="543"/>
                        </a:lnTo>
                        <a:lnTo>
                          <a:pt x="550" y="548"/>
                        </a:lnTo>
                        <a:lnTo>
                          <a:pt x="645" y="548"/>
                        </a:lnTo>
                        <a:lnTo>
                          <a:pt x="647" y="495"/>
                        </a:lnTo>
                        <a:lnTo>
                          <a:pt x="640" y="450"/>
                        </a:lnTo>
                        <a:lnTo>
                          <a:pt x="625" y="414"/>
                        </a:lnTo>
                        <a:lnTo>
                          <a:pt x="607" y="385"/>
                        </a:lnTo>
                        <a:lnTo>
                          <a:pt x="587" y="363"/>
                        </a:lnTo>
                        <a:lnTo>
                          <a:pt x="568" y="350"/>
                        </a:lnTo>
                        <a:lnTo>
                          <a:pt x="555" y="340"/>
                        </a:lnTo>
                        <a:lnTo>
                          <a:pt x="550" y="338"/>
                        </a:lnTo>
                        <a:lnTo>
                          <a:pt x="405" y="231"/>
                        </a:lnTo>
                        <a:lnTo>
                          <a:pt x="168" y="231"/>
                        </a:lnTo>
                        <a:lnTo>
                          <a:pt x="153" y="38"/>
                        </a:lnTo>
                        <a:lnTo>
                          <a:pt x="328" y="35"/>
                        </a:lnTo>
                        <a:lnTo>
                          <a:pt x="295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4787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64" name="Freeform 105"/>
                  <p:cNvSpPr>
                    <a:spLocks/>
                  </p:cNvSpPr>
                  <p:nvPr/>
                </p:nvSpPr>
                <p:spPr bwMode="auto">
                  <a:xfrm>
                    <a:off x="781" y="2028"/>
                    <a:ext cx="73" cy="69"/>
                  </a:xfrm>
                  <a:custGeom>
                    <a:avLst/>
                    <a:gdLst>
                      <a:gd name="T0" fmla="*/ 0 w 221"/>
                      <a:gd name="T1" fmla="*/ 0 h 138"/>
                      <a:gd name="T2" fmla="*/ 5 w 221"/>
                      <a:gd name="T3" fmla="*/ 1 h 138"/>
                      <a:gd name="T4" fmla="*/ 8 w 221"/>
                      <a:gd name="T5" fmla="*/ 18 h 138"/>
                      <a:gd name="T6" fmla="*/ 0 w 221"/>
                      <a:gd name="T7" fmla="*/ 18 h 138"/>
                      <a:gd name="T8" fmla="*/ 0 w 221"/>
                      <a:gd name="T9" fmla="*/ 0 h 1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1" h="138">
                        <a:moveTo>
                          <a:pt x="0" y="0"/>
                        </a:moveTo>
                        <a:lnTo>
                          <a:pt x="148" y="2"/>
                        </a:lnTo>
                        <a:lnTo>
                          <a:pt x="221" y="138"/>
                        </a:lnTo>
                        <a:lnTo>
                          <a:pt x="11" y="1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1F7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65" name="Freeform 106"/>
                  <p:cNvSpPr>
                    <a:spLocks/>
                  </p:cNvSpPr>
                  <p:nvPr/>
                </p:nvSpPr>
                <p:spPr bwMode="auto">
                  <a:xfrm>
                    <a:off x="704" y="1983"/>
                    <a:ext cx="102" cy="7"/>
                  </a:xfrm>
                  <a:custGeom>
                    <a:avLst/>
                    <a:gdLst>
                      <a:gd name="T0" fmla="*/ 0 w 305"/>
                      <a:gd name="T1" fmla="*/ 0 h 14"/>
                      <a:gd name="T2" fmla="*/ 2 w 305"/>
                      <a:gd name="T3" fmla="*/ 2 h 14"/>
                      <a:gd name="T4" fmla="*/ 11 w 305"/>
                      <a:gd name="T5" fmla="*/ 1 h 14"/>
                      <a:gd name="T6" fmla="*/ 0 w 305"/>
                      <a:gd name="T7" fmla="*/ 0 h 1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5" h="14">
                        <a:moveTo>
                          <a:pt x="0" y="0"/>
                        </a:moveTo>
                        <a:lnTo>
                          <a:pt x="64" y="14"/>
                        </a:lnTo>
                        <a:lnTo>
                          <a:pt x="305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D7C7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66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716" y="2159"/>
                    <a:ext cx="37" cy="23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th-TH" altLang="th-TH" sz="18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167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718" y="2196"/>
                    <a:ext cx="26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th-TH" altLang="th-TH" sz="18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168" name="Freeform 109"/>
                  <p:cNvSpPr>
                    <a:spLocks/>
                  </p:cNvSpPr>
                  <p:nvPr/>
                </p:nvSpPr>
                <p:spPr bwMode="auto">
                  <a:xfrm>
                    <a:off x="773" y="2109"/>
                    <a:ext cx="81" cy="121"/>
                  </a:xfrm>
                  <a:custGeom>
                    <a:avLst/>
                    <a:gdLst>
                      <a:gd name="T0" fmla="*/ 0 w 242"/>
                      <a:gd name="T1" fmla="*/ 1 h 242"/>
                      <a:gd name="T2" fmla="*/ 0 w 242"/>
                      <a:gd name="T3" fmla="*/ 30 h 242"/>
                      <a:gd name="T4" fmla="*/ 0 w 242"/>
                      <a:gd name="T5" fmla="*/ 31 h 242"/>
                      <a:gd name="T6" fmla="*/ 1 w 242"/>
                      <a:gd name="T7" fmla="*/ 31 h 242"/>
                      <a:gd name="T8" fmla="*/ 2 w 242"/>
                      <a:gd name="T9" fmla="*/ 31 h 242"/>
                      <a:gd name="T10" fmla="*/ 2 w 242"/>
                      <a:gd name="T11" fmla="*/ 31 h 242"/>
                      <a:gd name="T12" fmla="*/ 2 w 242"/>
                      <a:gd name="T13" fmla="*/ 30 h 242"/>
                      <a:gd name="T14" fmla="*/ 2 w 242"/>
                      <a:gd name="T15" fmla="*/ 29 h 242"/>
                      <a:gd name="T16" fmla="*/ 2 w 242"/>
                      <a:gd name="T17" fmla="*/ 28 h 242"/>
                      <a:gd name="T18" fmla="*/ 3 w 242"/>
                      <a:gd name="T19" fmla="*/ 27 h 242"/>
                      <a:gd name="T20" fmla="*/ 4 w 242"/>
                      <a:gd name="T21" fmla="*/ 25 h 242"/>
                      <a:gd name="T22" fmla="*/ 5 w 242"/>
                      <a:gd name="T23" fmla="*/ 23 h 242"/>
                      <a:gd name="T24" fmla="*/ 6 w 242"/>
                      <a:gd name="T25" fmla="*/ 22 h 242"/>
                      <a:gd name="T26" fmla="*/ 7 w 242"/>
                      <a:gd name="T27" fmla="*/ 22 h 242"/>
                      <a:gd name="T28" fmla="*/ 9 w 242"/>
                      <a:gd name="T29" fmla="*/ 23 h 242"/>
                      <a:gd name="T30" fmla="*/ 9 w 242"/>
                      <a:gd name="T31" fmla="*/ 23 h 242"/>
                      <a:gd name="T32" fmla="*/ 9 w 242"/>
                      <a:gd name="T33" fmla="*/ 22 h 242"/>
                      <a:gd name="T34" fmla="*/ 9 w 242"/>
                      <a:gd name="T35" fmla="*/ 0 h 242"/>
                      <a:gd name="T36" fmla="*/ 8 w 242"/>
                      <a:gd name="T37" fmla="*/ 0 h 242"/>
                      <a:gd name="T38" fmla="*/ 8 w 242"/>
                      <a:gd name="T39" fmla="*/ 22 h 242"/>
                      <a:gd name="T40" fmla="*/ 9 w 242"/>
                      <a:gd name="T41" fmla="*/ 21 h 242"/>
                      <a:gd name="T42" fmla="*/ 8 w 242"/>
                      <a:gd name="T43" fmla="*/ 20 h 242"/>
                      <a:gd name="T44" fmla="*/ 7 w 242"/>
                      <a:gd name="T45" fmla="*/ 20 h 242"/>
                      <a:gd name="T46" fmla="*/ 6 w 242"/>
                      <a:gd name="T47" fmla="*/ 20 h 242"/>
                      <a:gd name="T48" fmla="*/ 5 w 242"/>
                      <a:gd name="T49" fmla="*/ 20 h 242"/>
                      <a:gd name="T50" fmla="*/ 5 w 242"/>
                      <a:gd name="T51" fmla="*/ 21 h 242"/>
                      <a:gd name="T52" fmla="*/ 4 w 242"/>
                      <a:gd name="T53" fmla="*/ 21 h 242"/>
                      <a:gd name="T54" fmla="*/ 4 w 242"/>
                      <a:gd name="T55" fmla="*/ 22 h 242"/>
                      <a:gd name="T56" fmla="*/ 3 w 242"/>
                      <a:gd name="T57" fmla="*/ 23 h 242"/>
                      <a:gd name="T58" fmla="*/ 3 w 242"/>
                      <a:gd name="T59" fmla="*/ 24 h 242"/>
                      <a:gd name="T60" fmla="*/ 2 w 242"/>
                      <a:gd name="T61" fmla="*/ 25 h 242"/>
                      <a:gd name="T62" fmla="*/ 2 w 242"/>
                      <a:gd name="T63" fmla="*/ 26 h 242"/>
                      <a:gd name="T64" fmla="*/ 2 w 242"/>
                      <a:gd name="T65" fmla="*/ 27 h 242"/>
                      <a:gd name="T66" fmla="*/ 2 w 242"/>
                      <a:gd name="T67" fmla="*/ 28 h 242"/>
                      <a:gd name="T68" fmla="*/ 2 w 242"/>
                      <a:gd name="T69" fmla="*/ 29 h 242"/>
                      <a:gd name="T70" fmla="*/ 2 w 242"/>
                      <a:gd name="T71" fmla="*/ 29 h 242"/>
                      <a:gd name="T72" fmla="*/ 1 w 242"/>
                      <a:gd name="T73" fmla="*/ 29 h 242"/>
                      <a:gd name="T74" fmla="*/ 2 w 242"/>
                      <a:gd name="T75" fmla="*/ 29 h 242"/>
                      <a:gd name="T76" fmla="*/ 1 w 242"/>
                      <a:gd name="T77" fmla="*/ 29 h 242"/>
                      <a:gd name="T78" fmla="*/ 1 w 242"/>
                      <a:gd name="T79" fmla="*/ 30 h 242"/>
                      <a:gd name="T80" fmla="*/ 1 w 242"/>
                      <a:gd name="T81" fmla="*/ 1 h 242"/>
                      <a:gd name="T82" fmla="*/ 0 w 242"/>
                      <a:gd name="T83" fmla="*/ 1 h 24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42" h="242">
                        <a:moveTo>
                          <a:pt x="0" y="3"/>
                        </a:moveTo>
                        <a:lnTo>
                          <a:pt x="11" y="234"/>
                        </a:lnTo>
                        <a:lnTo>
                          <a:pt x="12" y="242"/>
                        </a:lnTo>
                        <a:lnTo>
                          <a:pt x="19" y="242"/>
                        </a:lnTo>
                        <a:lnTo>
                          <a:pt x="47" y="241"/>
                        </a:lnTo>
                        <a:lnTo>
                          <a:pt x="52" y="241"/>
                        </a:lnTo>
                        <a:lnTo>
                          <a:pt x="54" y="236"/>
                        </a:lnTo>
                        <a:lnTo>
                          <a:pt x="57" y="232"/>
                        </a:lnTo>
                        <a:lnTo>
                          <a:pt x="65" y="221"/>
                        </a:lnTo>
                        <a:lnTo>
                          <a:pt x="78" y="209"/>
                        </a:lnTo>
                        <a:lnTo>
                          <a:pt x="97" y="195"/>
                        </a:lnTo>
                        <a:lnTo>
                          <a:pt x="122" y="183"/>
                        </a:lnTo>
                        <a:lnTo>
                          <a:pt x="153" y="175"/>
                        </a:lnTo>
                        <a:lnTo>
                          <a:pt x="190" y="172"/>
                        </a:lnTo>
                        <a:lnTo>
                          <a:pt x="232" y="178"/>
                        </a:lnTo>
                        <a:lnTo>
                          <a:pt x="242" y="180"/>
                        </a:lnTo>
                        <a:lnTo>
                          <a:pt x="242" y="170"/>
                        </a:lnTo>
                        <a:lnTo>
                          <a:pt x="240" y="0"/>
                        </a:lnTo>
                        <a:lnTo>
                          <a:pt x="224" y="0"/>
                        </a:lnTo>
                        <a:lnTo>
                          <a:pt x="227" y="170"/>
                        </a:lnTo>
                        <a:lnTo>
                          <a:pt x="236" y="162"/>
                        </a:lnTo>
                        <a:lnTo>
                          <a:pt x="211" y="157"/>
                        </a:lnTo>
                        <a:lnTo>
                          <a:pt x="187" y="155"/>
                        </a:lnTo>
                        <a:lnTo>
                          <a:pt x="166" y="155"/>
                        </a:lnTo>
                        <a:lnTo>
                          <a:pt x="146" y="157"/>
                        </a:lnTo>
                        <a:lnTo>
                          <a:pt x="128" y="162"/>
                        </a:lnTo>
                        <a:lnTo>
                          <a:pt x="111" y="168"/>
                        </a:lnTo>
                        <a:lnTo>
                          <a:pt x="97" y="175"/>
                        </a:lnTo>
                        <a:lnTo>
                          <a:pt x="85" y="183"/>
                        </a:lnTo>
                        <a:lnTo>
                          <a:pt x="75" y="191"/>
                        </a:lnTo>
                        <a:lnTo>
                          <a:pt x="65" y="199"/>
                        </a:lnTo>
                        <a:lnTo>
                          <a:pt x="57" y="207"/>
                        </a:lnTo>
                        <a:lnTo>
                          <a:pt x="51" y="213"/>
                        </a:lnTo>
                        <a:lnTo>
                          <a:pt x="46" y="220"/>
                        </a:lnTo>
                        <a:lnTo>
                          <a:pt x="43" y="225"/>
                        </a:lnTo>
                        <a:lnTo>
                          <a:pt x="41" y="228"/>
                        </a:lnTo>
                        <a:lnTo>
                          <a:pt x="40" y="229"/>
                        </a:lnTo>
                        <a:lnTo>
                          <a:pt x="46" y="225"/>
                        </a:lnTo>
                        <a:lnTo>
                          <a:pt x="19" y="225"/>
                        </a:lnTo>
                        <a:lnTo>
                          <a:pt x="27" y="233"/>
                        </a:lnTo>
                        <a:lnTo>
                          <a:pt x="16" y="2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69" name="Freeform 110"/>
                  <p:cNvSpPr>
                    <a:spLocks/>
                  </p:cNvSpPr>
                  <p:nvPr/>
                </p:nvSpPr>
                <p:spPr bwMode="auto">
                  <a:xfrm>
                    <a:off x="787" y="2122"/>
                    <a:ext cx="14" cy="6"/>
                  </a:xfrm>
                  <a:custGeom>
                    <a:avLst/>
                    <a:gdLst>
                      <a:gd name="T0" fmla="*/ 1 w 42"/>
                      <a:gd name="T1" fmla="*/ 2 h 11"/>
                      <a:gd name="T2" fmla="*/ 1 w 42"/>
                      <a:gd name="T3" fmla="*/ 2 h 11"/>
                      <a:gd name="T4" fmla="*/ 2 w 42"/>
                      <a:gd name="T5" fmla="*/ 2 h 11"/>
                      <a:gd name="T6" fmla="*/ 2 w 42"/>
                      <a:gd name="T7" fmla="*/ 1 h 11"/>
                      <a:gd name="T8" fmla="*/ 2 w 42"/>
                      <a:gd name="T9" fmla="*/ 1 h 11"/>
                      <a:gd name="T10" fmla="*/ 2 w 42"/>
                      <a:gd name="T11" fmla="*/ 1 h 11"/>
                      <a:gd name="T12" fmla="*/ 2 w 42"/>
                      <a:gd name="T13" fmla="*/ 1 h 11"/>
                      <a:gd name="T14" fmla="*/ 2 w 42"/>
                      <a:gd name="T15" fmla="*/ 1 h 11"/>
                      <a:gd name="T16" fmla="*/ 1 w 42"/>
                      <a:gd name="T17" fmla="*/ 0 h 11"/>
                      <a:gd name="T18" fmla="*/ 1 w 42"/>
                      <a:gd name="T19" fmla="*/ 0 h 11"/>
                      <a:gd name="T20" fmla="*/ 0 w 42"/>
                      <a:gd name="T21" fmla="*/ 0 h 11"/>
                      <a:gd name="T22" fmla="*/ 0 w 42"/>
                      <a:gd name="T23" fmla="*/ 0 h 11"/>
                      <a:gd name="T24" fmla="*/ 0 w 42"/>
                      <a:gd name="T25" fmla="*/ 1 h 11"/>
                      <a:gd name="T26" fmla="*/ 0 w 42"/>
                      <a:gd name="T27" fmla="*/ 1 h 11"/>
                      <a:gd name="T28" fmla="*/ 0 w 42"/>
                      <a:gd name="T29" fmla="*/ 1 h 11"/>
                      <a:gd name="T30" fmla="*/ 0 w 42"/>
                      <a:gd name="T31" fmla="*/ 1 h 11"/>
                      <a:gd name="T32" fmla="*/ 0 w 42"/>
                      <a:gd name="T33" fmla="*/ 1 h 11"/>
                      <a:gd name="T34" fmla="*/ 0 w 42"/>
                      <a:gd name="T35" fmla="*/ 2 h 11"/>
                      <a:gd name="T36" fmla="*/ 0 w 42"/>
                      <a:gd name="T37" fmla="*/ 2 h 11"/>
                      <a:gd name="T38" fmla="*/ 0 w 42"/>
                      <a:gd name="T39" fmla="*/ 2 h 11"/>
                      <a:gd name="T40" fmla="*/ 1 w 42"/>
                      <a:gd name="T41" fmla="*/ 2 h 1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42" h="11">
                        <a:moveTo>
                          <a:pt x="36" y="11"/>
                        </a:moveTo>
                        <a:lnTo>
                          <a:pt x="38" y="11"/>
                        </a:lnTo>
                        <a:lnTo>
                          <a:pt x="41" y="10"/>
                        </a:lnTo>
                        <a:lnTo>
                          <a:pt x="42" y="8"/>
                        </a:lnTo>
                        <a:lnTo>
                          <a:pt x="42" y="6"/>
                        </a:lnTo>
                        <a:lnTo>
                          <a:pt x="42" y="3"/>
                        </a:lnTo>
                        <a:lnTo>
                          <a:pt x="41" y="2"/>
                        </a:lnTo>
                        <a:lnTo>
                          <a:pt x="38" y="0"/>
                        </a:lnTo>
                        <a:lnTo>
                          <a:pt x="36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2" y="10"/>
                        </a:lnTo>
                        <a:lnTo>
                          <a:pt x="4" y="11"/>
                        </a:lnTo>
                        <a:lnTo>
                          <a:pt x="6" y="11"/>
                        </a:lnTo>
                        <a:lnTo>
                          <a:pt x="36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0" name="Freeform 111"/>
                  <p:cNvSpPr>
                    <a:spLocks/>
                  </p:cNvSpPr>
                  <p:nvPr/>
                </p:nvSpPr>
                <p:spPr bwMode="auto">
                  <a:xfrm>
                    <a:off x="907" y="2173"/>
                    <a:ext cx="27" cy="75"/>
                  </a:xfrm>
                  <a:custGeom>
                    <a:avLst/>
                    <a:gdLst>
                      <a:gd name="T0" fmla="*/ 0 w 80"/>
                      <a:gd name="T1" fmla="*/ 0 h 149"/>
                      <a:gd name="T2" fmla="*/ 0 w 80"/>
                      <a:gd name="T3" fmla="*/ 1 h 149"/>
                      <a:gd name="T4" fmla="*/ 0 w 80"/>
                      <a:gd name="T5" fmla="*/ 3 h 149"/>
                      <a:gd name="T6" fmla="*/ 0 w 80"/>
                      <a:gd name="T7" fmla="*/ 5 h 149"/>
                      <a:gd name="T8" fmla="*/ 0 w 80"/>
                      <a:gd name="T9" fmla="*/ 8 h 149"/>
                      <a:gd name="T10" fmla="*/ 0 w 80"/>
                      <a:gd name="T11" fmla="*/ 11 h 149"/>
                      <a:gd name="T12" fmla="*/ 1 w 80"/>
                      <a:gd name="T13" fmla="*/ 15 h 149"/>
                      <a:gd name="T14" fmla="*/ 2 w 80"/>
                      <a:gd name="T15" fmla="*/ 17 h 149"/>
                      <a:gd name="T16" fmla="*/ 3 w 80"/>
                      <a:gd name="T17" fmla="*/ 19 h 149"/>
                      <a:gd name="T18" fmla="*/ 3 w 80"/>
                      <a:gd name="T19" fmla="*/ 19 h 149"/>
                      <a:gd name="T20" fmla="*/ 3 w 80"/>
                      <a:gd name="T21" fmla="*/ 17 h 149"/>
                      <a:gd name="T22" fmla="*/ 3 w 80"/>
                      <a:gd name="T23" fmla="*/ 15 h 149"/>
                      <a:gd name="T24" fmla="*/ 2 w 80"/>
                      <a:gd name="T25" fmla="*/ 13 h 149"/>
                      <a:gd name="T26" fmla="*/ 2 w 80"/>
                      <a:gd name="T27" fmla="*/ 10 h 149"/>
                      <a:gd name="T28" fmla="*/ 2 w 80"/>
                      <a:gd name="T29" fmla="*/ 6 h 149"/>
                      <a:gd name="T30" fmla="*/ 1 w 80"/>
                      <a:gd name="T31" fmla="*/ 3 h 149"/>
                      <a:gd name="T32" fmla="*/ 0 w 80"/>
                      <a:gd name="T33" fmla="*/ 0 h 14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0" h="149">
                        <a:moveTo>
                          <a:pt x="4" y="0"/>
                        </a:moveTo>
                        <a:lnTo>
                          <a:pt x="3" y="4"/>
                        </a:lnTo>
                        <a:lnTo>
                          <a:pt x="0" y="19"/>
                        </a:lnTo>
                        <a:lnTo>
                          <a:pt x="0" y="39"/>
                        </a:lnTo>
                        <a:lnTo>
                          <a:pt x="1" y="63"/>
                        </a:lnTo>
                        <a:lnTo>
                          <a:pt x="8" y="88"/>
                        </a:lnTo>
                        <a:lnTo>
                          <a:pt x="23" y="113"/>
                        </a:lnTo>
                        <a:lnTo>
                          <a:pt x="45" y="133"/>
                        </a:lnTo>
                        <a:lnTo>
                          <a:pt x="80" y="149"/>
                        </a:lnTo>
                        <a:lnTo>
                          <a:pt x="78" y="145"/>
                        </a:lnTo>
                        <a:lnTo>
                          <a:pt x="76" y="135"/>
                        </a:lnTo>
                        <a:lnTo>
                          <a:pt x="71" y="117"/>
                        </a:lnTo>
                        <a:lnTo>
                          <a:pt x="64" y="97"/>
                        </a:lnTo>
                        <a:lnTo>
                          <a:pt x="55" y="73"/>
                        </a:lnTo>
                        <a:lnTo>
                          <a:pt x="42" y="48"/>
                        </a:lnTo>
                        <a:lnTo>
                          <a:pt x="24" y="23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1" name="Freeform 112"/>
                  <p:cNvSpPr>
                    <a:spLocks/>
                  </p:cNvSpPr>
                  <p:nvPr/>
                </p:nvSpPr>
                <p:spPr bwMode="auto">
                  <a:xfrm>
                    <a:off x="727" y="2002"/>
                    <a:ext cx="6" cy="271"/>
                  </a:xfrm>
                  <a:custGeom>
                    <a:avLst/>
                    <a:gdLst>
                      <a:gd name="T0" fmla="*/ 1 w 18"/>
                      <a:gd name="T1" fmla="*/ 67 h 543"/>
                      <a:gd name="T2" fmla="*/ 1 w 18"/>
                      <a:gd name="T3" fmla="*/ 0 h 543"/>
                      <a:gd name="T4" fmla="*/ 0 w 18"/>
                      <a:gd name="T5" fmla="*/ 0 h 543"/>
                      <a:gd name="T6" fmla="*/ 0 w 18"/>
                      <a:gd name="T7" fmla="*/ 67 h 543"/>
                      <a:gd name="T8" fmla="*/ 1 w 18"/>
                      <a:gd name="T9" fmla="*/ 67 h 5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" h="543">
                        <a:moveTo>
                          <a:pt x="18" y="542"/>
                        </a:moveTo>
                        <a:lnTo>
                          <a:pt x="15" y="0"/>
                        </a:lnTo>
                        <a:lnTo>
                          <a:pt x="0" y="1"/>
                        </a:lnTo>
                        <a:lnTo>
                          <a:pt x="2" y="543"/>
                        </a:lnTo>
                        <a:lnTo>
                          <a:pt x="18" y="54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2" name="Freeform 113"/>
                  <p:cNvSpPr>
                    <a:spLocks/>
                  </p:cNvSpPr>
                  <p:nvPr/>
                </p:nvSpPr>
                <p:spPr bwMode="auto">
                  <a:xfrm>
                    <a:off x="913" y="2181"/>
                    <a:ext cx="20" cy="59"/>
                  </a:xfrm>
                  <a:custGeom>
                    <a:avLst/>
                    <a:gdLst>
                      <a:gd name="T0" fmla="*/ 0 w 58"/>
                      <a:gd name="T1" fmla="*/ 0 h 116"/>
                      <a:gd name="T2" fmla="*/ 0 w 58"/>
                      <a:gd name="T3" fmla="*/ 1 h 116"/>
                      <a:gd name="T4" fmla="*/ 0 w 58"/>
                      <a:gd name="T5" fmla="*/ 2 h 116"/>
                      <a:gd name="T6" fmla="*/ 0 w 58"/>
                      <a:gd name="T7" fmla="*/ 4 h 116"/>
                      <a:gd name="T8" fmla="*/ 0 w 58"/>
                      <a:gd name="T9" fmla="*/ 6 h 116"/>
                      <a:gd name="T10" fmla="*/ 0 w 58"/>
                      <a:gd name="T11" fmla="*/ 9 h 116"/>
                      <a:gd name="T12" fmla="*/ 1 w 58"/>
                      <a:gd name="T13" fmla="*/ 11 h 116"/>
                      <a:gd name="T14" fmla="*/ 1 w 58"/>
                      <a:gd name="T15" fmla="*/ 13 h 116"/>
                      <a:gd name="T16" fmla="*/ 2 w 58"/>
                      <a:gd name="T17" fmla="*/ 15 h 116"/>
                      <a:gd name="T18" fmla="*/ 2 w 58"/>
                      <a:gd name="T19" fmla="*/ 15 h 116"/>
                      <a:gd name="T20" fmla="*/ 2 w 58"/>
                      <a:gd name="T21" fmla="*/ 14 h 116"/>
                      <a:gd name="T22" fmla="*/ 2 w 58"/>
                      <a:gd name="T23" fmla="*/ 12 h 116"/>
                      <a:gd name="T24" fmla="*/ 2 w 58"/>
                      <a:gd name="T25" fmla="*/ 10 h 116"/>
                      <a:gd name="T26" fmla="*/ 2 w 58"/>
                      <a:gd name="T27" fmla="*/ 7 h 116"/>
                      <a:gd name="T28" fmla="*/ 1 w 58"/>
                      <a:gd name="T29" fmla="*/ 5 h 116"/>
                      <a:gd name="T30" fmla="*/ 1 w 58"/>
                      <a:gd name="T31" fmla="*/ 3 h 116"/>
                      <a:gd name="T32" fmla="*/ 0 w 58"/>
                      <a:gd name="T33" fmla="*/ 0 h 11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8" h="116">
                        <a:moveTo>
                          <a:pt x="2" y="0"/>
                        </a:moveTo>
                        <a:lnTo>
                          <a:pt x="1" y="3"/>
                        </a:lnTo>
                        <a:lnTo>
                          <a:pt x="0" y="13"/>
                        </a:lnTo>
                        <a:lnTo>
                          <a:pt x="0" y="27"/>
                        </a:lnTo>
                        <a:lnTo>
                          <a:pt x="1" y="45"/>
                        </a:lnTo>
                        <a:lnTo>
                          <a:pt x="7" y="65"/>
                        </a:lnTo>
                        <a:lnTo>
                          <a:pt x="17" y="83"/>
                        </a:lnTo>
                        <a:lnTo>
                          <a:pt x="33" y="101"/>
                        </a:lnTo>
                        <a:lnTo>
                          <a:pt x="57" y="116"/>
                        </a:lnTo>
                        <a:lnTo>
                          <a:pt x="57" y="113"/>
                        </a:lnTo>
                        <a:lnTo>
                          <a:pt x="58" y="104"/>
                        </a:lnTo>
                        <a:lnTo>
                          <a:pt x="57" y="91"/>
                        </a:lnTo>
                        <a:lnTo>
                          <a:pt x="55" y="74"/>
                        </a:lnTo>
                        <a:lnTo>
                          <a:pt x="49" y="56"/>
                        </a:lnTo>
                        <a:lnTo>
                          <a:pt x="39" y="36"/>
                        </a:lnTo>
                        <a:lnTo>
                          <a:pt x="24" y="17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3" name="Freeform 114"/>
                  <p:cNvSpPr>
                    <a:spLocks/>
                  </p:cNvSpPr>
                  <p:nvPr/>
                </p:nvSpPr>
                <p:spPr bwMode="auto">
                  <a:xfrm>
                    <a:off x="816" y="2033"/>
                    <a:ext cx="33" cy="53"/>
                  </a:xfrm>
                  <a:custGeom>
                    <a:avLst/>
                    <a:gdLst>
                      <a:gd name="T0" fmla="*/ 0 w 99"/>
                      <a:gd name="T1" fmla="*/ 0 h 105"/>
                      <a:gd name="T2" fmla="*/ 1 w 99"/>
                      <a:gd name="T3" fmla="*/ 0 h 105"/>
                      <a:gd name="T4" fmla="*/ 4 w 99"/>
                      <a:gd name="T5" fmla="*/ 14 h 105"/>
                      <a:gd name="T6" fmla="*/ 0 w 99"/>
                      <a:gd name="T7" fmla="*/ 0 h 10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99" h="105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99" y="1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4" name="Freeform 115"/>
                  <p:cNvSpPr>
                    <a:spLocks/>
                  </p:cNvSpPr>
                  <p:nvPr/>
                </p:nvSpPr>
                <p:spPr bwMode="auto">
                  <a:xfrm>
                    <a:off x="787" y="2034"/>
                    <a:ext cx="6" cy="58"/>
                  </a:xfrm>
                  <a:custGeom>
                    <a:avLst/>
                    <a:gdLst>
                      <a:gd name="T0" fmla="*/ 0 w 20"/>
                      <a:gd name="T1" fmla="*/ 0 h 116"/>
                      <a:gd name="T2" fmla="*/ 0 w 20"/>
                      <a:gd name="T3" fmla="*/ 15 h 116"/>
                      <a:gd name="T4" fmla="*/ 1 w 20"/>
                      <a:gd name="T5" fmla="*/ 15 h 116"/>
                      <a:gd name="T6" fmla="*/ 0 w 20"/>
                      <a:gd name="T7" fmla="*/ 0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16">
                        <a:moveTo>
                          <a:pt x="0" y="0"/>
                        </a:moveTo>
                        <a:lnTo>
                          <a:pt x="7" y="115"/>
                        </a:lnTo>
                        <a:lnTo>
                          <a:pt x="20" y="1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5" name="Freeform 116"/>
                  <p:cNvSpPr>
                    <a:spLocks/>
                  </p:cNvSpPr>
                  <p:nvPr/>
                </p:nvSpPr>
                <p:spPr bwMode="auto">
                  <a:xfrm>
                    <a:off x="791" y="2032"/>
                    <a:ext cx="4" cy="41"/>
                  </a:xfrm>
                  <a:custGeom>
                    <a:avLst/>
                    <a:gdLst>
                      <a:gd name="T0" fmla="*/ 0 w 11"/>
                      <a:gd name="T1" fmla="*/ 0 h 82"/>
                      <a:gd name="T2" fmla="*/ 0 w 11"/>
                      <a:gd name="T3" fmla="*/ 11 h 82"/>
                      <a:gd name="T4" fmla="*/ 0 w 11"/>
                      <a:gd name="T5" fmla="*/ 1 h 82"/>
                      <a:gd name="T6" fmla="*/ 0 w 11"/>
                      <a:gd name="T7" fmla="*/ 0 h 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1" h="82">
                        <a:moveTo>
                          <a:pt x="0" y="0"/>
                        </a:moveTo>
                        <a:lnTo>
                          <a:pt x="11" y="82"/>
                        </a:lnTo>
                        <a:lnTo>
                          <a:pt x="1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6" name="Freeform 117"/>
                  <p:cNvSpPr>
                    <a:spLocks/>
                  </p:cNvSpPr>
                  <p:nvPr/>
                </p:nvSpPr>
                <p:spPr bwMode="auto">
                  <a:xfrm>
                    <a:off x="918" y="2190"/>
                    <a:ext cx="12" cy="35"/>
                  </a:xfrm>
                  <a:custGeom>
                    <a:avLst/>
                    <a:gdLst>
                      <a:gd name="T0" fmla="*/ 0 w 35"/>
                      <a:gd name="T1" fmla="*/ 0 h 70"/>
                      <a:gd name="T2" fmla="*/ 0 w 35"/>
                      <a:gd name="T3" fmla="*/ 1 h 70"/>
                      <a:gd name="T4" fmla="*/ 1 w 35"/>
                      <a:gd name="T5" fmla="*/ 3 h 70"/>
                      <a:gd name="T6" fmla="*/ 1 w 35"/>
                      <a:gd name="T7" fmla="*/ 5 h 70"/>
                      <a:gd name="T8" fmla="*/ 1 w 35"/>
                      <a:gd name="T9" fmla="*/ 9 h 70"/>
                      <a:gd name="T10" fmla="*/ 1 w 35"/>
                      <a:gd name="T11" fmla="*/ 9 h 70"/>
                      <a:gd name="T12" fmla="*/ 1 w 35"/>
                      <a:gd name="T13" fmla="*/ 7 h 70"/>
                      <a:gd name="T14" fmla="*/ 0 w 35"/>
                      <a:gd name="T15" fmla="*/ 4 h 70"/>
                      <a:gd name="T16" fmla="*/ 0 w 35"/>
                      <a:gd name="T17" fmla="*/ 0 h 7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5" h="70">
                        <a:moveTo>
                          <a:pt x="0" y="0"/>
                        </a:moveTo>
                        <a:lnTo>
                          <a:pt x="6" y="5"/>
                        </a:lnTo>
                        <a:lnTo>
                          <a:pt x="18" y="17"/>
                        </a:lnTo>
                        <a:lnTo>
                          <a:pt x="29" y="39"/>
                        </a:lnTo>
                        <a:lnTo>
                          <a:pt x="35" y="70"/>
                        </a:lnTo>
                        <a:lnTo>
                          <a:pt x="30" y="65"/>
                        </a:lnTo>
                        <a:lnTo>
                          <a:pt x="19" y="50"/>
                        </a:lnTo>
                        <a:lnTo>
                          <a:pt x="8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E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7" name="Freeform 118"/>
                  <p:cNvSpPr>
                    <a:spLocks/>
                  </p:cNvSpPr>
                  <p:nvPr/>
                </p:nvSpPr>
                <p:spPr bwMode="auto">
                  <a:xfrm>
                    <a:off x="393" y="2359"/>
                    <a:ext cx="46" cy="67"/>
                  </a:xfrm>
                  <a:custGeom>
                    <a:avLst/>
                    <a:gdLst>
                      <a:gd name="T0" fmla="*/ 3 w 140"/>
                      <a:gd name="T1" fmla="*/ 16 h 135"/>
                      <a:gd name="T2" fmla="*/ 3 w 140"/>
                      <a:gd name="T3" fmla="*/ 16 h 135"/>
                      <a:gd name="T4" fmla="*/ 4 w 140"/>
                      <a:gd name="T5" fmla="*/ 16 h 135"/>
                      <a:gd name="T6" fmla="*/ 4 w 140"/>
                      <a:gd name="T7" fmla="*/ 15 h 135"/>
                      <a:gd name="T8" fmla="*/ 4 w 140"/>
                      <a:gd name="T9" fmla="*/ 14 h 135"/>
                      <a:gd name="T10" fmla="*/ 5 w 140"/>
                      <a:gd name="T11" fmla="*/ 13 h 135"/>
                      <a:gd name="T12" fmla="*/ 5 w 140"/>
                      <a:gd name="T13" fmla="*/ 11 h 135"/>
                      <a:gd name="T14" fmla="*/ 5 w 140"/>
                      <a:gd name="T15" fmla="*/ 10 h 135"/>
                      <a:gd name="T16" fmla="*/ 5 w 140"/>
                      <a:gd name="T17" fmla="*/ 8 h 135"/>
                      <a:gd name="T18" fmla="*/ 5 w 140"/>
                      <a:gd name="T19" fmla="*/ 6 h 135"/>
                      <a:gd name="T20" fmla="*/ 5 w 140"/>
                      <a:gd name="T21" fmla="*/ 5 h 135"/>
                      <a:gd name="T22" fmla="*/ 5 w 140"/>
                      <a:gd name="T23" fmla="*/ 3 h 135"/>
                      <a:gd name="T24" fmla="*/ 4 w 140"/>
                      <a:gd name="T25" fmla="*/ 2 h 135"/>
                      <a:gd name="T26" fmla="*/ 4 w 140"/>
                      <a:gd name="T27" fmla="*/ 1 h 135"/>
                      <a:gd name="T28" fmla="*/ 4 w 140"/>
                      <a:gd name="T29" fmla="*/ 0 h 135"/>
                      <a:gd name="T30" fmla="*/ 3 w 140"/>
                      <a:gd name="T31" fmla="*/ 0 h 135"/>
                      <a:gd name="T32" fmla="*/ 3 w 140"/>
                      <a:gd name="T33" fmla="*/ 0 h 135"/>
                      <a:gd name="T34" fmla="*/ 2 w 140"/>
                      <a:gd name="T35" fmla="*/ 0 h 135"/>
                      <a:gd name="T36" fmla="*/ 2 w 140"/>
                      <a:gd name="T37" fmla="*/ 0 h 135"/>
                      <a:gd name="T38" fmla="*/ 1 w 140"/>
                      <a:gd name="T39" fmla="*/ 1 h 135"/>
                      <a:gd name="T40" fmla="*/ 1 w 140"/>
                      <a:gd name="T41" fmla="*/ 2 h 135"/>
                      <a:gd name="T42" fmla="*/ 0 w 140"/>
                      <a:gd name="T43" fmla="*/ 3 h 135"/>
                      <a:gd name="T44" fmla="*/ 0 w 140"/>
                      <a:gd name="T45" fmla="*/ 5 h 135"/>
                      <a:gd name="T46" fmla="*/ 0 w 140"/>
                      <a:gd name="T47" fmla="*/ 6 h 135"/>
                      <a:gd name="T48" fmla="*/ 0 w 140"/>
                      <a:gd name="T49" fmla="*/ 8 h 135"/>
                      <a:gd name="T50" fmla="*/ 0 w 140"/>
                      <a:gd name="T51" fmla="*/ 10 h 135"/>
                      <a:gd name="T52" fmla="*/ 0 w 140"/>
                      <a:gd name="T53" fmla="*/ 11 h 135"/>
                      <a:gd name="T54" fmla="*/ 0 w 140"/>
                      <a:gd name="T55" fmla="*/ 13 h 135"/>
                      <a:gd name="T56" fmla="*/ 1 w 140"/>
                      <a:gd name="T57" fmla="*/ 14 h 135"/>
                      <a:gd name="T58" fmla="*/ 1 w 140"/>
                      <a:gd name="T59" fmla="*/ 15 h 135"/>
                      <a:gd name="T60" fmla="*/ 2 w 140"/>
                      <a:gd name="T61" fmla="*/ 16 h 135"/>
                      <a:gd name="T62" fmla="*/ 2 w 140"/>
                      <a:gd name="T63" fmla="*/ 16 h 135"/>
                      <a:gd name="T64" fmla="*/ 3 w 140"/>
                      <a:gd name="T65" fmla="*/ 16 h 13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0" h="135">
                        <a:moveTo>
                          <a:pt x="70" y="135"/>
                        </a:moveTo>
                        <a:lnTo>
                          <a:pt x="84" y="134"/>
                        </a:lnTo>
                        <a:lnTo>
                          <a:pt x="98" y="129"/>
                        </a:lnTo>
                        <a:lnTo>
                          <a:pt x="109" y="123"/>
                        </a:lnTo>
                        <a:lnTo>
                          <a:pt x="120" y="114"/>
                        </a:lnTo>
                        <a:lnTo>
                          <a:pt x="128" y="105"/>
                        </a:lnTo>
                        <a:lnTo>
                          <a:pt x="134" y="94"/>
                        </a:lnTo>
                        <a:lnTo>
                          <a:pt x="139" y="81"/>
                        </a:lnTo>
                        <a:lnTo>
                          <a:pt x="140" y="67"/>
                        </a:lnTo>
                        <a:lnTo>
                          <a:pt x="139" y="54"/>
                        </a:lnTo>
                        <a:lnTo>
                          <a:pt x="134" y="41"/>
                        </a:lnTo>
                        <a:lnTo>
                          <a:pt x="128" y="30"/>
                        </a:lnTo>
                        <a:lnTo>
                          <a:pt x="120" y="19"/>
                        </a:lnTo>
                        <a:lnTo>
                          <a:pt x="109" y="11"/>
                        </a:lnTo>
                        <a:lnTo>
                          <a:pt x="98" y="6"/>
                        </a:lnTo>
                        <a:lnTo>
                          <a:pt x="84" y="1"/>
                        </a:lnTo>
                        <a:lnTo>
                          <a:pt x="70" y="0"/>
                        </a:lnTo>
                        <a:lnTo>
                          <a:pt x="56" y="1"/>
                        </a:lnTo>
                        <a:lnTo>
                          <a:pt x="43" y="6"/>
                        </a:lnTo>
                        <a:lnTo>
                          <a:pt x="31" y="11"/>
                        </a:lnTo>
                        <a:lnTo>
                          <a:pt x="20" y="19"/>
                        </a:lnTo>
                        <a:lnTo>
                          <a:pt x="12" y="30"/>
                        </a:lnTo>
                        <a:lnTo>
                          <a:pt x="6" y="41"/>
                        </a:lnTo>
                        <a:lnTo>
                          <a:pt x="1" y="54"/>
                        </a:lnTo>
                        <a:lnTo>
                          <a:pt x="0" y="67"/>
                        </a:lnTo>
                        <a:lnTo>
                          <a:pt x="1" y="81"/>
                        </a:lnTo>
                        <a:lnTo>
                          <a:pt x="6" y="94"/>
                        </a:lnTo>
                        <a:lnTo>
                          <a:pt x="12" y="105"/>
                        </a:lnTo>
                        <a:lnTo>
                          <a:pt x="20" y="114"/>
                        </a:lnTo>
                        <a:lnTo>
                          <a:pt x="31" y="123"/>
                        </a:lnTo>
                        <a:lnTo>
                          <a:pt x="43" y="129"/>
                        </a:lnTo>
                        <a:lnTo>
                          <a:pt x="56" y="134"/>
                        </a:lnTo>
                        <a:lnTo>
                          <a:pt x="70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8" name="Freeform 119"/>
                  <p:cNvSpPr>
                    <a:spLocks/>
                  </p:cNvSpPr>
                  <p:nvPr/>
                </p:nvSpPr>
                <p:spPr bwMode="auto">
                  <a:xfrm>
                    <a:off x="395" y="2362"/>
                    <a:ext cx="42" cy="61"/>
                  </a:xfrm>
                  <a:custGeom>
                    <a:avLst/>
                    <a:gdLst>
                      <a:gd name="T0" fmla="*/ 2 w 126"/>
                      <a:gd name="T1" fmla="*/ 16 h 121"/>
                      <a:gd name="T2" fmla="*/ 3 w 126"/>
                      <a:gd name="T3" fmla="*/ 15 h 121"/>
                      <a:gd name="T4" fmla="*/ 3 w 126"/>
                      <a:gd name="T5" fmla="*/ 15 h 121"/>
                      <a:gd name="T6" fmla="*/ 4 w 126"/>
                      <a:gd name="T7" fmla="*/ 14 h 121"/>
                      <a:gd name="T8" fmla="*/ 4 w 126"/>
                      <a:gd name="T9" fmla="*/ 13 h 121"/>
                      <a:gd name="T10" fmla="*/ 4 w 126"/>
                      <a:gd name="T11" fmla="*/ 12 h 121"/>
                      <a:gd name="T12" fmla="*/ 4 w 126"/>
                      <a:gd name="T13" fmla="*/ 11 h 121"/>
                      <a:gd name="T14" fmla="*/ 5 w 126"/>
                      <a:gd name="T15" fmla="*/ 10 h 121"/>
                      <a:gd name="T16" fmla="*/ 5 w 126"/>
                      <a:gd name="T17" fmla="*/ 8 h 121"/>
                      <a:gd name="T18" fmla="*/ 5 w 126"/>
                      <a:gd name="T19" fmla="*/ 6 h 121"/>
                      <a:gd name="T20" fmla="*/ 4 w 126"/>
                      <a:gd name="T21" fmla="*/ 5 h 121"/>
                      <a:gd name="T22" fmla="*/ 4 w 126"/>
                      <a:gd name="T23" fmla="*/ 4 h 121"/>
                      <a:gd name="T24" fmla="*/ 4 w 126"/>
                      <a:gd name="T25" fmla="*/ 3 h 121"/>
                      <a:gd name="T26" fmla="*/ 4 w 126"/>
                      <a:gd name="T27" fmla="*/ 2 h 121"/>
                      <a:gd name="T28" fmla="*/ 3 w 126"/>
                      <a:gd name="T29" fmla="*/ 1 h 121"/>
                      <a:gd name="T30" fmla="*/ 3 w 126"/>
                      <a:gd name="T31" fmla="*/ 1 h 121"/>
                      <a:gd name="T32" fmla="*/ 2 w 126"/>
                      <a:gd name="T33" fmla="*/ 0 h 121"/>
                      <a:gd name="T34" fmla="*/ 2 w 126"/>
                      <a:gd name="T35" fmla="*/ 1 h 121"/>
                      <a:gd name="T36" fmla="*/ 1 w 126"/>
                      <a:gd name="T37" fmla="*/ 1 h 121"/>
                      <a:gd name="T38" fmla="*/ 1 w 126"/>
                      <a:gd name="T39" fmla="*/ 2 h 121"/>
                      <a:gd name="T40" fmla="*/ 1 w 126"/>
                      <a:gd name="T41" fmla="*/ 3 h 121"/>
                      <a:gd name="T42" fmla="*/ 0 w 126"/>
                      <a:gd name="T43" fmla="*/ 4 h 121"/>
                      <a:gd name="T44" fmla="*/ 0 w 126"/>
                      <a:gd name="T45" fmla="*/ 5 h 121"/>
                      <a:gd name="T46" fmla="*/ 0 w 126"/>
                      <a:gd name="T47" fmla="*/ 6 h 121"/>
                      <a:gd name="T48" fmla="*/ 0 w 126"/>
                      <a:gd name="T49" fmla="*/ 8 h 121"/>
                      <a:gd name="T50" fmla="*/ 0 w 126"/>
                      <a:gd name="T51" fmla="*/ 10 h 121"/>
                      <a:gd name="T52" fmla="*/ 0 w 126"/>
                      <a:gd name="T53" fmla="*/ 11 h 121"/>
                      <a:gd name="T54" fmla="*/ 0 w 126"/>
                      <a:gd name="T55" fmla="*/ 12 h 121"/>
                      <a:gd name="T56" fmla="*/ 1 w 126"/>
                      <a:gd name="T57" fmla="*/ 13 h 121"/>
                      <a:gd name="T58" fmla="*/ 1 w 126"/>
                      <a:gd name="T59" fmla="*/ 14 h 121"/>
                      <a:gd name="T60" fmla="*/ 1 w 126"/>
                      <a:gd name="T61" fmla="*/ 15 h 121"/>
                      <a:gd name="T62" fmla="*/ 2 w 126"/>
                      <a:gd name="T63" fmla="*/ 15 h 121"/>
                      <a:gd name="T64" fmla="*/ 2 w 126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6" h="121">
                        <a:moveTo>
                          <a:pt x="63" y="121"/>
                        </a:moveTo>
                        <a:lnTo>
                          <a:pt x="76" y="120"/>
                        </a:lnTo>
                        <a:lnTo>
                          <a:pt x="88" y="116"/>
                        </a:lnTo>
                        <a:lnTo>
                          <a:pt x="99" y="111"/>
                        </a:lnTo>
                        <a:lnTo>
                          <a:pt x="107" y="103"/>
                        </a:lnTo>
                        <a:lnTo>
                          <a:pt x="115" y="95"/>
                        </a:lnTo>
                        <a:lnTo>
                          <a:pt x="121" y="84"/>
                        </a:lnTo>
                        <a:lnTo>
                          <a:pt x="125" y="73"/>
                        </a:lnTo>
                        <a:lnTo>
                          <a:pt x="126" y="60"/>
                        </a:lnTo>
                        <a:lnTo>
                          <a:pt x="125" y="48"/>
                        </a:lnTo>
                        <a:lnTo>
                          <a:pt x="121" y="36"/>
                        </a:lnTo>
                        <a:lnTo>
                          <a:pt x="115" y="26"/>
                        </a:lnTo>
                        <a:lnTo>
                          <a:pt x="107" y="18"/>
                        </a:lnTo>
                        <a:lnTo>
                          <a:pt x="99" y="10"/>
                        </a:lnTo>
                        <a:lnTo>
                          <a:pt x="88" y="4"/>
                        </a:lnTo>
                        <a:lnTo>
                          <a:pt x="76" y="1"/>
                        </a:lnTo>
                        <a:lnTo>
                          <a:pt x="63" y="0"/>
                        </a:lnTo>
                        <a:lnTo>
                          <a:pt x="50" y="1"/>
                        </a:lnTo>
                        <a:lnTo>
                          <a:pt x="38" y="4"/>
                        </a:lnTo>
                        <a:lnTo>
                          <a:pt x="28" y="10"/>
                        </a:lnTo>
                        <a:lnTo>
                          <a:pt x="19" y="18"/>
                        </a:lnTo>
                        <a:lnTo>
                          <a:pt x="11" y="26"/>
                        </a:lnTo>
                        <a:lnTo>
                          <a:pt x="5" y="36"/>
                        </a:lnTo>
                        <a:lnTo>
                          <a:pt x="2" y="48"/>
                        </a:lnTo>
                        <a:lnTo>
                          <a:pt x="0" y="60"/>
                        </a:lnTo>
                        <a:lnTo>
                          <a:pt x="2" y="73"/>
                        </a:lnTo>
                        <a:lnTo>
                          <a:pt x="5" y="84"/>
                        </a:lnTo>
                        <a:lnTo>
                          <a:pt x="11" y="95"/>
                        </a:lnTo>
                        <a:lnTo>
                          <a:pt x="19" y="103"/>
                        </a:lnTo>
                        <a:lnTo>
                          <a:pt x="28" y="111"/>
                        </a:lnTo>
                        <a:lnTo>
                          <a:pt x="38" y="116"/>
                        </a:lnTo>
                        <a:lnTo>
                          <a:pt x="50" y="120"/>
                        </a:lnTo>
                        <a:lnTo>
                          <a:pt x="63" y="12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79" name="Freeform 120"/>
                  <p:cNvSpPr>
                    <a:spLocks/>
                  </p:cNvSpPr>
                  <p:nvPr/>
                </p:nvSpPr>
                <p:spPr bwMode="auto">
                  <a:xfrm>
                    <a:off x="402" y="2369"/>
                    <a:ext cx="23" cy="49"/>
                  </a:xfrm>
                  <a:custGeom>
                    <a:avLst/>
                    <a:gdLst>
                      <a:gd name="T0" fmla="*/ 3 w 67"/>
                      <a:gd name="T1" fmla="*/ 8 h 100"/>
                      <a:gd name="T2" fmla="*/ 1 w 67"/>
                      <a:gd name="T3" fmla="*/ 3 h 100"/>
                      <a:gd name="T4" fmla="*/ 2 w 67"/>
                      <a:gd name="T5" fmla="*/ 1 h 100"/>
                      <a:gd name="T6" fmla="*/ 2 w 67"/>
                      <a:gd name="T7" fmla="*/ 1 h 100"/>
                      <a:gd name="T8" fmla="*/ 2 w 67"/>
                      <a:gd name="T9" fmla="*/ 0 h 100"/>
                      <a:gd name="T10" fmla="*/ 2 w 67"/>
                      <a:gd name="T11" fmla="*/ 0 h 100"/>
                      <a:gd name="T12" fmla="*/ 2 w 67"/>
                      <a:gd name="T13" fmla="*/ 0 h 100"/>
                      <a:gd name="T14" fmla="*/ 2 w 67"/>
                      <a:gd name="T15" fmla="*/ 0 h 100"/>
                      <a:gd name="T16" fmla="*/ 2 w 67"/>
                      <a:gd name="T17" fmla="*/ 0 h 100"/>
                      <a:gd name="T18" fmla="*/ 2 w 67"/>
                      <a:gd name="T19" fmla="*/ 0 h 100"/>
                      <a:gd name="T20" fmla="*/ 2 w 67"/>
                      <a:gd name="T21" fmla="*/ 0 h 100"/>
                      <a:gd name="T22" fmla="*/ 0 w 67"/>
                      <a:gd name="T23" fmla="*/ 5 h 100"/>
                      <a:gd name="T24" fmla="*/ 0 w 67"/>
                      <a:gd name="T25" fmla="*/ 5 h 100"/>
                      <a:gd name="T26" fmla="*/ 0 w 67"/>
                      <a:gd name="T27" fmla="*/ 6 h 100"/>
                      <a:gd name="T28" fmla="*/ 0 w 67"/>
                      <a:gd name="T29" fmla="*/ 6 h 100"/>
                      <a:gd name="T30" fmla="*/ 0 w 67"/>
                      <a:gd name="T31" fmla="*/ 6 h 100"/>
                      <a:gd name="T32" fmla="*/ 0 w 67"/>
                      <a:gd name="T33" fmla="*/ 6 h 100"/>
                      <a:gd name="T34" fmla="*/ 0 w 67"/>
                      <a:gd name="T35" fmla="*/ 7 h 100"/>
                      <a:gd name="T36" fmla="*/ 0 w 67"/>
                      <a:gd name="T37" fmla="*/ 7 h 100"/>
                      <a:gd name="T38" fmla="*/ 0 w 67"/>
                      <a:gd name="T39" fmla="*/ 6 h 100"/>
                      <a:gd name="T40" fmla="*/ 1 w 67"/>
                      <a:gd name="T41" fmla="*/ 4 h 100"/>
                      <a:gd name="T42" fmla="*/ 2 w 67"/>
                      <a:gd name="T43" fmla="*/ 9 h 100"/>
                      <a:gd name="T44" fmla="*/ 2 w 67"/>
                      <a:gd name="T45" fmla="*/ 9 h 100"/>
                      <a:gd name="T46" fmla="*/ 2 w 67"/>
                      <a:gd name="T47" fmla="*/ 9 h 100"/>
                      <a:gd name="T48" fmla="*/ 2 w 67"/>
                      <a:gd name="T49" fmla="*/ 10 h 100"/>
                      <a:gd name="T50" fmla="*/ 2 w 67"/>
                      <a:gd name="T51" fmla="*/ 10 h 100"/>
                      <a:gd name="T52" fmla="*/ 2 w 67"/>
                      <a:gd name="T53" fmla="*/ 11 h 100"/>
                      <a:gd name="T54" fmla="*/ 2 w 67"/>
                      <a:gd name="T55" fmla="*/ 11 h 100"/>
                      <a:gd name="T56" fmla="*/ 2 w 67"/>
                      <a:gd name="T57" fmla="*/ 11 h 100"/>
                      <a:gd name="T58" fmla="*/ 1 w 67"/>
                      <a:gd name="T59" fmla="*/ 11 h 100"/>
                      <a:gd name="T60" fmla="*/ 1 w 67"/>
                      <a:gd name="T61" fmla="*/ 11 h 100"/>
                      <a:gd name="T62" fmla="*/ 1 w 67"/>
                      <a:gd name="T63" fmla="*/ 12 h 100"/>
                      <a:gd name="T64" fmla="*/ 2 w 67"/>
                      <a:gd name="T65" fmla="*/ 12 h 100"/>
                      <a:gd name="T66" fmla="*/ 2 w 67"/>
                      <a:gd name="T67" fmla="*/ 12 h 100"/>
                      <a:gd name="T68" fmla="*/ 2 w 67"/>
                      <a:gd name="T69" fmla="*/ 11 h 100"/>
                      <a:gd name="T70" fmla="*/ 3 w 67"/>
                      <a:gd name="T71" fmla="*/ 11 h 100"/>
                      <a:gd name="T72" fmla="*/ 3 w 67"/>
                      <a:gd name="T73" fmla="*/ 10 h 100"/>
                      <a:gd name="T74" fmla="*/ 3 w 67"/>
                      <a:gd name="T75" fmla="*/ 8 h 1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67" h="100">
                        <a:moveTo>
                          <a:pt x="64" y="69"/>
                        </a:moveTo>
                        <a:lnTo>
                          <a:pt x="35" y="29"/>
                        </a:lnTo>
                        <a:lnTo>
                          <a:pt x="48" y="14"/>
                        </a:lnTo>
                        <a:lnTo>
                          <a:pt x="50" y="11"/>
                        </a:lnTo>
                        <a:lnTo>
                          <a:pt x="50" y="7"/>
                        </a:lnTo>
                        <a:lnTo>
                          <a:pt x="48" y="4"/>
                        </a:lnTo>
                        <a:lnTo>
                          <a:pt x="47" y="2"/>
                        </a:lnTo>
                        <a:lnTo>
                          <a:pt x="46" y="0"/>
                        </a:lnTo>
                        <a:lnTo>
                          <a:pt x="44" y="0"/>
                        </a:lnTo>
                        <a:lnTo>
                          <a:pt x="42" y="2"/>
                        </a:lnTo>
                        <a:lnTo>
                          <a:pt x="40" y="3"/>
                        </a:lnTo>
                        <a:lnTo>
                          <a:pt x="3" y="45"/>
                        </a:lnTo>
                        <a:lnTo>
                          <a:pt x="1" y="47"/>
                        </a:lnTo>
                        <a:lnTo>
                          <a:pt x="1" y="50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3" y="56"/>
                        </a:lnTo>
                        <a:lnTo>
                          <a:pt x="7" y="58"/>
                        </a:lnTo>
                        <a:lnTo>
                          <a:pt x="9" y="58"/>
                        </a:lnTo>
                        <a:lnTo>
                          <a:pt x="12" y="56"/>
                        </a:lnTo>
                        <a:lnTo>
                          <a:pt x="29" y="36"/>
                        </a:lnTo>
                        <a:lnTo>
                          <a:pt x="55" y="74"/>
                        </a:lnTo>
                        <a:lnTo>
                          <a:pt x="55" y="75"/>
                        </a:lnTo>
                        <a:lnTo>
                          <a:pt x="57" y="78"/>
                        </a:lnTo>
                        <a:lnTo>
                          <a:pt x="58" y="82"/>
                        </a:lnTo>
                        <a:lnTo>
                          <a:pt x="57" y="86"/>
                        </a:lnTo>
                        <a:lnTo>
                          <a:pt x="55" y="90"/>
                        </a:lnTo>
                        <a:lnTo>
                          <a:pt x="51" y="92"/>
                        </a:lnTo>
                        <a:lnTo>
                          <a:pt x="42" y="93"/>
                        </a:lnTo>
                        <a:lnTo>
                          <a:pt x="32" y="91"/>
                        </a:lnTo>
                        <a:lnTo>
                          <a:pt x="33" y="93"/>
                        </a:lnTo>
                        <a:lnTo>
                          <a:pt x="38" y="98"/>
                        </a:lnTo>
                        <a:lnTo>
                          <a:pt x="45" y="100"/>
                        </a:lnTo>
                        <a:lnTo>
                          <a:pt x="55" y="98"/>
                        </a:lnTo>
                        <a:lnTo>
                          <a:pt x="58" y="96"/>
                        </a:lnTo>
                        <a:lnTo>
                          <a:pt x="64" y="92"/>
                        </a:lnTo>
                        <a:lnTo>
                          <a:pt x="67" y="83"/>
                        </a:lnTo>
                        <a:lnTo>
                          <a:pt x="64" y="6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0" name="Freeform 121"/>
                  <p:cNvSpPr>
                    <a:spLocks/>
                  </p:cNvSpPr>
                  <p:nvPr/>
                </p:nvSpPr>
                <p:spPr bwMode="auto">
                  <a:xfrm>
                    <a:off x="407" y="2372"/>
                    <a:ext cx="11" cy="18"/>
                  </a:xfrm>
                  <a:custGeom>
                    <a:avLst/>
                    <a:gdLst>
                      <a:gd name="T0" fmla="*/ 1 w 32"/>
                      <a:gd name="T1" fmla="*/ 0 h 37"/>
                      <a:gd name="T2" fmla="*/ 1 w 32"/>
                      <a:gd name="T3" fmla="*/ 0 h 37"/>
                      <a:gd name="T4" fmla="*/ 1 w 32"/>
                      <a:gd name="T5" fmla="*/ 0 h 37"/>
                      <a:gd name="T6" fmla="*/ 1 w 32"/>
                      <a:gd name="T7" fmla="*/ 0 h 37"/>
                      <a:gd name="T8" fmla="*/ 1 w 32"/>
                      <a:gd name="T9" fmla="*/ 0 h 37"/>
                      <a:gd name="T10" fmla="*/ 1 w 32"/>
                      <a:gd name="T11" fmla="*/ 0 h 37"/>
                      <a:gd name="T12" fmla="*/ 1 w 32"/>
                      <a:gd name="T13" fmla="*/ 0 h 37"/>
                      <a:gd name="T14" fmla="*/ 1 w 32"/>
                      <a:gd name="T15" fmla="*/ 0 h 37"/>
                      <a:gd name="T16" fmla="*/ 1 w 32"/>
                      <a:gd name="T17" fmla="*/ 0 h 37"/>
                      <a:gd name="T18" fmla="*/ 1 w 32"/>
                      <a:gd name="T19" fmla="*/ 0 h 37"/>
                      <a:gd name="T20" fmla="*/ 0 w 32"/>
                      <a:gd name="T21" fmla="*/ 4 h 37"/>
                      <a:gd name="T22" fmla="*/ 0 w 32"/>
                      <a:gd name="T23" fmla="*/ 4 h 37"/>
                      <a:gd name="T24" fmla="*/ 0 w 32"/>
                      <a:gd name="T25" fmla="*/ 4 h 37"/>
                      <a:gd name="T26" fmla="*/ 0 w 32"/>
                      <a:gd name="T27" fmla="*/ 4 h 37"/>
                      <a:gd name="T28" fmla="*/ 0 w 32"/>
                      <a:gd name="T29" fmla="*/ 4 h 37"/>
                      <a:gd name="T30" fmla="*/ 0 w 32"/>
                      <a:gd name="T31" fmla="*/ 4 h 37"/>
                      <a:gd name="T32" fmla="*/ 0 w 32"/>
                      <a:gd name="T33" fmla="*/ 4 h 37"/>
                      <a:gd name="T34" fmla="*/ 0 w 32"/>
                      <a:gd name="T35" fmla="*/ 4 h 37"/>
                      <a:gd name="T36" fmla="*/ 0 w 32"/>
                      <a:gd name="T37" fmla="*/ 4 h 37"/>
                      <a:gd name="T38" fmla="*/ 0 w 32"/>
                      <a:gd name="T39" fmla="*/ 4 h 37"/>
                      <a:gd name="T40" fmla="*/ 1 w 32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2" h="37">
                        <a:moveTo>
                          <a:pt x="28" y="0"/>
                        </a:moveTo>
                        <a:lnTo>
                          <a:pt x="28" y="0"/>
                        </a:lnTo>
                        <a:lnTo>
                          <a:pt x="30" y="0"/>
                        </a:lnTo>
                        <a:lnTo>
                          <a:pt x="31" y="0"/>
                        </a:lnTo>
                        <a:lnTo>
                          <a:pt x="32" y="1"/>
                        </a:lnTo>
                        <a:lnTo>
                          <a:pt x="32" y="3"/>
                        </a:lnTo>
                        <a:lnTo>
                          <a:pt x="31" y="4"/>
                        </a:lnTo>
                        <a:lnTo>
                          <a:pt x="2" y="36"/>
                        </a:lnTo>
                        <a:lnTo>
                          <a:pt x="2" y="37"/>
                        </a:lnTo>
                        <a:lnTo>
                          <a:pt x="1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1" name="Freeform 122"/>
                  <p:cNvSpPr>
                    <a:spLocks/>
                  </p:cNvSpPr>
                  <p:nvPr/>
                </p:nvSpPr>
                <p:spPr bwMode="auto">
                  <a:xfrm>
                    <a:off x="403" y="2392"/>
                    <a:ext cx="3" cy="4"/>
                  </a:xfrm>
                  <a:custGeom>
                    <a:avLst/>
                    <a:gdLst>
                      <a:gd name="T0" fmla="*/ 0 w 9"/>
                      <a:gd name="T1" fmla="*/ 1 h 7"/>
                      <a:gd name="T2" fmla="*/ 0 w 9"/>
                      <a:gd name="T3" fmla="*/ 1 h 7"/>
                      <a:gd name="T4" fmla="*/ 0 w 9"/>
                      <a:gd name="T5" fmla="*/ 1 h 7"/>
                      <a:gd name="T6" fmla="*/ 0 w 9"/>
                      <a:gd name="T7" fmla="*/ 1 h 7"/>
                      <a:gd name="T8" fmla="*/ 0 w 9"/>
                      <a:gd name="T9" fmla="*/ 1 h 7"/>
                      <a:gd name="T10" fmla="*/ 0 w 9"/>
                      <a:gd name="T11" fmla="*/ 0 h 7"/>
                      <a:gd name="T12" fmla="*/ 0 w 9"/>
                      <a:gd name="T13" fmla="*/ 0 h 7"/>
                      <a:gd name="T14" fmla="*/ 0 w 9"/>
                      <a:gd name="T15" fmla="*/ 0 h 7"/>
                      <a:gd name="T16" fmla="*/ 0 w 9"/>
                      <a:gd name="T17" fmla="*/ 0 h 7"/>
                      <a:gd name="T18" fmla="*/ 0 w 9"/>
                      <a:gd name="T19" fmla="*/ 1 h 7"/>
                      <a:gd name="T20" fmla="*/ 0 w 9"/>
                      <a:gd name="T21" fmla="*/ 1 h 7"/>
                      <a:gd name="T22" fmla="*/ 0 w 9"/>
                      <a:gd name="T23" fmla="*/ 1 h 7"/>
                      <a:gd name="T24" fmla="*/ 0 w 9"/>
                      <a:gd name="T25" fmla="*/ 1 h 7"/>
                      <a:gd name="T26" fmla="*/ 0 w 9"/>
                      <a:gd name="T27" fmla="*/ 1 h 7"/>
                      <a:gd name="T28" fmla="*/ 0 w 9"/>
                      <a:gd name="T29" fmla="*/ 1 h 7"/>
                      <a:gd name="T30" fmla="*/ 0 w 9"/>
                      <a:gd name="T31" fmla="*/ 1 h 7"/>
                      <a:gd name="T32" fmla="*/ 0 w 9"/>
                      <a:gd name="T33" fmla="*/ 1 h 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9" h="7">
                        <a:moveTo>
                          <a:pt x="7" y="7"/>
                        </a:moveTo>
                        <a:lnTo>
                          <a:pt x="9" y="6"/>
                        </a:lnTo>
                        <a:lnTo>
                          <a:pt x="9" y="5"/>
                        </a:lnTo>
                        <a:lnTo>
                          <a:pt x="9" y="3"/>
                        </a:lnTo>
                        <a:lnTo>
                          <a:pt x="9" y="1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3" y="7"/>
                        </a:lnTo>
                        <a:lnTo>
                          <a:pt x="4" y="7"/>
                        </a:lnTo>
                        <a:lnTo>
                          <a:pt x="6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2" name="Freeform 123"/>
                  <p:cNvSpPr>
                    <a:spLocks/>
                  </p:cNvSpPr>
                  <p:nvPr/>
                </p:nvSpPr>
                <p:spPr bwMode="auto">
                  <a:xfrm>
                    <a:off x="403" y="2368"/>
                    <a:ext cx="28" cy="50"/>
                  </a:xfrm>
                  <a:custGeom>
                    <a:avLst/>
                    <a:gdLst>
                      <a:gd name="T0" fmla="*/ 3 w 84"/>
                      <a:gd name="T1" fmla="*/ 0 h 101"/>
                      <a:gd name="T2" fmla="*/ 0 w 84"/>
                      <a:gd name="T3" fmla="*/ 12 h 101"/>
                      <a:gd name="T4" fmla="*/ 0 w 84"/>
                      <a:gd name="T5" fmla="*/ 12 h 101"/>
                      <a:gd name="T6" fmla="*/ 3 w 84"/>
                      <a:gd name="T7" fmla="*/ 0 h 101"/>
                      <a:gd name="T8" fmla="*/ 3 w 84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101">
                        <a:moveTo>
                          <a:pt x="81" y="0"/>
                        </a:moveTo>
                        <a:lnTo>
                          <a:pt x="0" y="96"/>
                        </a:lnTo>
                        <a:lnTo>
                          <a:pt x="5" y="101"/>
                        </a:lnTo>
                        <a:lnTo>
                          <a:pt x="84" y="6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3" name="Freeform 124"/>
                  <p:cNvSpPr>
                    <a:spLocks/>
                  </p:cNvSpPr>
                  <p:nvPr/>
                </p:nvSpPr>
                <p:spPr bwMode="auto">
                  <a:xfrm>
                    <a:off x="495" y="2383"/>
                    <a:ext cx="46" cy="67"/>
                  </a:xfrm>
                  <a:custGeom>
                    <a:avLst/>
                    <a:gdLst>
                      <a:gd name="T0" fmla="*/ 3 w 140"/>
                      <a:gd name="T1" fmla="*/ 16 h 135"/>
                      <a:gd name="T2" fmla="*/ 3 w 140"/>
                      <a:gd name="T3" fmla="*/ 16 h 135"/>
                      <a:gd name="T4" fmla="*/ 4 w 140"/>
                      <a:gd name="T5" fmla="*/ 16 h 135"/>
                      <a:gd name="T6" fmla="*/ 4 w 140"/>
                      <a:gd name="T7" fmla="*/ 15 h 135"/>
                      <a:gd name="T8" fmla="*/ 4 w 140"/>
                      <a:gd name="T9" fmla="*/ 14 h 135"/>
                      <a:gd name="T10" fmla="*/ 5 w 140"/>
                      <a:gd name="T11" fmla="*/ 13 h 135"/>
                      <a:gd name="T12" fmla="*/ 5 w 140"/>
                      <a:gd name="T13" fmla="*/ 11 h 135"/>
                      <a:gd name="T14" fmla="*/ 5 w 140"/>
                      <a:gd name="T15" fmla="*/ 10 h 135"/>
                      <a:gd name="T16" fmla="*/ 5 w 140"/>
                      <a:gd name="T17" fmla="*/ 8 h 135"/>
                      <a:gd name="T18" fmla="*/ 5 w 140"/>
                      <a:gd name="T19" fmla="*/ 6 h 135"/>
                      <a:gd name="T20" fmla="*/ 5 w 140"/>
                      <a:gd name="T21" fmla="*/ 5 h 135"/>
                      <a:gd name="T22" fmla="*/ 5 w 140"/>
                      <a:gd name="T23" fmla="*/ 3 h 135"/>
                      <a:gd name="T24" fmla="*/ 4 w 140"/>
                      <a:gd name="T25" fmla="*/ 2 h 135"/>
                      <a:gd name="T26" fmla="*/ 4 w 140"/>
                      <a:gd name="T27" fmla="*/ 1 h 135"/>
                      <a:gd name="T28" fmla="*/ 4 w 140"/>
                      <a:gd name="T29" fmla="*/ 0 h 135"/>
                      <a:gd name="T30" fmla="*/ 3 w 140"/>
                      <a:gd name="T31" fmla="*/ 0 h 135"/>
                      <a:gd name="T32" fmla="*/ 3 w 140"/>
                      <a:gd name="T33" fmla="*/ 0 h 135"/>
                      <a:gd name="T34" fmla="*/ 2 w 140"/>
                      <a:gd name="T35" fmla="*/ 0 h 135"/>
                      <a:gd name="T36" fmla="*/ 2 w 140"/>
                      <a:gd name="T37" fmla="*/ 0 h 135"/>
                      <a:gd name="T38" fmla="*/ 1 w 140"/>
                      <a:gd name="T39" fmla="*/ 1 h 135"/>
                      <a:gd name="T40" fmla="*/ 1 w 140"/>
                      <a:gd name="T41" fmla="*/ 2 h 135"/>
                      <a:gd name="T42" fmla="*/ 0 w 140"/>
                      <a:gd name="T43" fmla="*/ 3 h 135"/>
                      <a:gd name="T44" fmla="*/ 0 w 140"/>
                      <a:gd name="T45" fmla="*/ 5 h 135"/>
                      <a:gd name="T46" fmla="*/ 0 w 140"/>
                      <a:gd name="T47" fmla="*/ 6 h 135"/>
                      <a:gd name="T48" fmla="*/ 0 w 140"/>
                      <a:gd name="T49" fmla="*/ 8 h 135"/>
                      <a:gd name="T50" fmla="*/ 0 w 140"/>
                      <a:gd name="T51" fmla="*/ 10 h 135"/>
                      <a:gd name="T52" fmla="*/ 0 w 140"/>
                      <a:gd name="T53" fmla="*/ 11 h 135"/>
                      <a:gd name="T54" fmla="*/ 0 w 140"/>
                      <a:gd name="T55" fmla="*/ 13 h 135"/>
                      <a:gd name="T56" fmla="*/ 1 w 140"/>
                      <a:gd name="T57" fmla="*/ 14 h 135"/>
                      <a:gd name="T58" fmla="*/ 1 w 140"/>
                      <a:gd name="T59" fmla="*/ 15 h 135"/>
                      <a:gd name="T60" fmla="*/ 2 w 140"/>
                      <a:gd name="T61" fmla="*/ 16 h 135"/>
                      <a:gd name="T62" fmla="*/ 2 w 140"/>
                      <a:gd name="T63" fmla="*/ 16 h 135"/>
                      <a:gd name="T64" fmla="*/ 3 w 140"/>
                      <a:gd name="T65" fmla="*/ 16 h 13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0" h="135">
                        <a:moveTo>
                          <a:pt x="70" y="135"/>
                        </a:moveTo>
                        <a:lnTo>
                          <a:pt x="85" y="134"/>
                        </a:lnTo>
                        <a:lnTo>
                          <a:pt x="98" y="129"/>
                        </a:lnTo>
                        <a:lnTo>
                          <a:pt x="110" y="123"/>
                        </a:lnTo>
                        <a:lnTo>
                          <a:pt x="120" y="115"/>
                        </a:lnTo>
                        <a:lnTo>
                          <a:pt x="129" y="105"/>
                        </a:lnTo>
                        <a:lnTo>
                          <a:pt x="135" y="94"/>
                        </a:lnTo>
                        <a:lnTo>
                          <a:pt x="139" y="81"/>
                        </a:lnTo>
                        <a:lnTo>
                          <a:pt x="140" y="67"/>
                        </a:lnTo>
                        <a:lnTo>
                          <a:pt x="139" y="54"/>
                        </a:lnTo>
                        <a:lnTo>
                          <a:pt x="135" y="41"/>
                        </a:lnTo>
                        <a:lnTo>
                          <a:pt x="129" y="30"/>
                        </a:lnTo>
                        <a:lnTo>
                          <a:pt x="120" y="19"/>
                        </a:lnTo>
                        <a:lnTo>
                          <a:pt x="110" y="11"/>
                        </a:lnTo>
                        <a:lnTo>
                          <a:pt x="98" y="6"/>
                        </a:lnTo>
                        <a:lnTo>
                          <a:pt x="85" y="1"/>
                        </a:lnTo>
                        <a:lnTo>
                          <a:pt x="70" y="0"/>
                        </a:lnTo>
                        <a:lnTo>
                          <a:pt x="56" y="1"/>
                        </a:lnTo>
                        <a:lnTo>
                          <a:pt x="43" y="6"/>
                        </a:lnTo>
                        <a:lnTo>
                          <a:pt x="31" y="11"/>
                        </a:lnTo>
                        <a:lnTo>
                          <a:pt x="22" y="19"/>
                        </a:lnTo>
                        <a:lnTo>
                          <a:pt x="12" y="30"/>
                        </a:lnTo>
                        <a:lnTo>
                          <a:pt x="6" y="41"/>
                        </a:lnTo>
                        <a:lnTo>
                          <a:pt x="2" y="54"/>
                        </a:lnTo>
                        <a:lnTo>
                          <a:pt x="0" y="67"/>
                        </a:lnTo>
                        <a:lnTo>
                          <a:pt x="2" y="81"/>
                        </a:lnTo>
                        <a:lnTo>
                          <a:pt x="6" y="94"/>
                        </a:lnTo>
                        <a:lnTo>
                          <a:pt x="12" y="105"/>
                        </a:lnTo>
                        <a:lnTo>
                          <a:pt x="22" y="115"/>
                        </a:lnTo>
                        <a:lnTo>
                          <a:pt x="31" y="123"/>
                        </a:lnTo>
                        <a:lnTo>
                          <a:pt x="43" y="129"/>
                        </a:lnTo>
                        <a:lnTo>
                          <a:pt x="56" y="134"/>
                        </a:lnTo>
                        <a:lnTo>
                          <a:pt x="70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4" name="Freeform 125"/>
                  <p:cNvSpPr>
                    <a:spLocks/>
                  </p:cNvSpPr>
                  <p:nvPr/>
                </p:nvSpPr>
                <p:spPr bwMode="auto">
                  <a:xfrm>
                    <a:off x="497" y="2386"/>
                    <a:ext cx="43" cy="61"/>
                  </a:xfrm>
                  <a:custGeom>
                    <a:avLst/>
                    <a:gdLst>
                      <a:gd name="T0" fmla="*/ 2 w 127"/>
                      <a:gd name="T1" fmla="*/ 16 h 121"/>
                      <a:gd name="T2" fmla="*/ 3 w 127"/>
                      <a:gd name="T3" fmla="*/ 15 h 121"/>
                      <a:gd name="T4" fmla="*/ 3 w 127"/>
                      <a:gd name="T5" fmla="*/ 15 h 121"/>
                      <a:gd name="T6" fmla="*/ 4 w 127"/>
                      <a:gd name="T7" fmla="*/ 14 h 121"/>
                      <a:gd name="T8" fmla="*/ 4 w 127"/>
                      <a:gd name="T9" fmla="*/ 13 h 121"/>
                      <a:gd name="T10" fmla="*/ 4 w 127"/>
                      <a:gd name="T11" fmla="*/ 12 h 121"/>
                      <a:gd name="T12" fmla="*/ 5 w 127"/>
                      <a:gd name="T13" fmla="*/ 11 h 121"/>
                      <a:gd name="T14" fmla="*/ 5 w 127"/>
                      <a:gd name="T15" fmla="*/ 10 h 121"/>
                      <a:gd name="T16" fmla="*/ 5 w 127"/>
                      <a:gd name="T17" fmla="*/ 8 h 121"/>
                      <a:gd name="T18" fmla="*/ 5 w 127"/>
                      <a:gd name="T19" fmla="*/ 6 h 121"/>
                      <a:gd name="T20" fmla="*/ 5 w 127"/>
                      <a:gd name="T21" fmla="*/ 5 h 121"/>
                      <a:gd name="T22" fmla="*/ 4 w 127"/>
                      <a:gd name="T23" fmla="*/ 4 h 121"/>
                      <a:gd name="T24" fmla="*/ 4 w 127"/>
                      <a:gd name="T25" fmla="*/ 3 h 121"/>
                      <a:gd name="T26" fmla="*/ 4 w 127"/>
                      <a:gd name="T27" fmla="*/ 2 h 121"/>
                      <a:gd name="T28" fmla="*/ 3 w 127"/>
                      <a:gd name="T29" fmla="*/ 1 h 121"/>
                      <a:gd name="T30" fmla="*/ 3 w 127"/>
                      <a:gd name="T31" fmla="*/ 1 h 121"/>
                      <a:gd name="T32" fmla="*/ 2 w 127"/>
                      <a:gd name="T33" fmla="*/ 0 h 121"/>
                      <a:gd name="T34" fmla="*/ 2 w 127"/>
                      <a:gd name="T35" fmla="*/ 1 h 121"/>
                      <a:gd name="T36" fmla="*/ 1 w 127"/>
                      <a:gd name="T37" fmla="*/ 1 h 121"/>
                      <a:gd name="T38" fmla="*/ 1 w 127"/>
                      <a:gd name="T39" fmla="*/ 2 h 121"/>
                      <a:gd name="T40" fmla="*/ 1 w 127"/>
                      <a:gd name="T41" fmla="*/ 3 h 121"/>
                      <a:gd name="T42" fmla="*/ 0 w 127"/>
                      <a:gd name="T43" fmla="*/ 4 h 121"/>
                      <a:gd name="T44" fmla="*/ 0 w 127"/>
                      <a:gd name="T45" fmla="*/ 5 h 121"/>
                      <a:gd name="T46" fmla="*/ 0 w 127"/>
                      <a:gd name="T47" fmla="*/ 6 h 121"/>
                      <a:gd name="T48" fmla="*/ 0 w 127"/>
                      <a:gd name="T49" fmla="*/ 8 h 121"/>
                      <a:gd name="T50" fmla="*/ 0 w 127"/>
                      <a:gd name="T51" fmla="*/ 10 h 121"/>
                      <a:gd name="T52" fmla="*/ 0 w 127"/>
                      <a:gd name="T53" fmla="*/ 11 h 121"/>
                      <a:gd name="T54" fmla="*/ 0 w 127"/>
                      <a:gd name="T55" fmla="*/ 12 h 121"/>
                      <a:gd name="T56" fmla="*/ 1 w 127"/>
                      <a:gd name="T57" fmla="*/ 13 h 121"/>
                      <a:gd name="T58" fmla="*/ 1 w 127"/>
                      <a:gd name="T59" fmla="*/ 14 h 121"/>
                      <a:gd name="T60" fmla="*/ 1 w 127"/>
                      <a:gd name="T61" fmla="*/ 15 h 121"/>
                      <a:gd name="T62" fmla="*/ 2 w 127"/>
                      <a:gd name="T63" fmla="*/ 15 h 121"/>
                      <a:gd name="T64" fmla="*/ 2 w 127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7" h="121">
                        <a:moveTo>
                          <a:pt x="64" y="121"/>
                        </a:moveTo>
                        <a:lnTo>
                          <a:pt x="77" y="120"/>
                        </a:lnTo>
                        <a:lnTo>
                          <a:pt x="89" y="116"/>
                        </a:lnTo>
                        <a:lnTo>
                          <a:pt x="99" y="111"/>
                        </a:lnTo>
                        <a:lnTo>
                          <a:pt x="108" y="104"/>
                        </a:lnTo>
                        <a:lnTo>
                          <a:pt x="116" y="95"/>
                        </a:lnTo>
                        <a:lnTo>
                          <a:pt x="122" y="84"/>
                        </a:lnTo>
                        <a:lnTo>
                          <a:pt x="125" y="73"/>
                        </a:lnTo>
                        <a:lnTo>
                          <a:pt x="127" y="60"/>
                        </a:lnTo>
                        <a:lnTo>
                          <a:pt x="125" y="48"/>
                        </a:lnTo>
                        <a:lnTo>
                          <a:pt x="122" y="36"/>
                        </a:lnTo>
                        <a:lnTo>
                          <a:pt x="116" y="26"/>
                        </a:lnTo>
                        <a:lnTo>
                          <a:pt x="108" y="18"/>
                        </a:lnTo>
                        <a:lnTo>
                          <a:pt x="99" y="10"/>
                        </a:lnTo>
                        <a:lnTo>
                          <a:pt x="89" y="4"/>
                        </a:lnTo>
                        <a:lnTo>
                          <a:pt x="77" y="1"/>
                        </a:lnTo>
                        <a:lnTo>
                          <a:pt x="64" y="0"/>
                        </a:lnTo>
                        <a:lnTo>
                          <a:pt x="51" y="1"/>
                        </a:lnTo>
                        <a:lnTo>
                          <a:pt x="39" y="4"/>
                        </a:lnTo>
                        <a:lnTo>
                          <a:pt x="28" y="10"/>
                        </a:lnTo>
                        <a:lnTo>
                          <a:pt x="19" y="18"/>
                        </a:lnTo>
                        <a:lnTo>
                          <a:pt x="10" y="26"/>
                        </a:lnTo>
                        <a:lnTo>
                          <a:pt x="4" y="36"/>
                        </a:lnTo>
                        <a:lnTo>
                          <a:pt x="1" y="48"/>
                        </a:lnTo>
                        <a:lnTo>
                          <a:pt x="0" y="60"/>
                        </a:lnTo>
                        <a:lnTo>
                          <a:pt x="1" y="73"/>
                        </a:lnTo>
                        <a:lnTo>
                          <a:pt x="4" y="84"/>
                        </a:lnTo>
                        <a:lnTo>
                          <a:pt x="10" y="95"/>
                        </a:lnTo>
                        <a:lnTo>
                          <a:pt x="19" y="104"/>
                        </a:lnTo>
                        <a:lnTo>
                          <a:pt x="28" y="111"/>
                        </a:lnTo>
                        <a:lnTo>
                          <a:pt x="39" y="116"/>
                        </a:lnTo>
                        <a:lnTo>
                          <a:pt x="51" y="120"/>
                        </a:lnTo>
                        <a:lnTo>
                          <a:pt x="64" y="121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5" name="Freeform 126"/>
                  <p:cNvSpPr>
                    <a:spLocks/>
                  </p:cNvSpPr>
                  <p:nvPr/>
                </p:nvSpPr>
                <p:spPr bwMode="auto">
                  <a:xfrm>
                    <a:off x="505" y="2393"/>
                    <a:ext cx="22" cy="49"/>
                  </a:xfrm>
                  <a:custGeom>
                    <a:avLst/>
                    <a:gdLst>
                      <a:gd name="T0" fmla="*/ 2 w 67"/>
                      <a:gd name="T1" fmla="*/ 8 h 100"/>
                      <a:gd name="T2" fmla="*/ 1 w 67"/>
                      <a:gd name="T3" fmla="*/ 3 h 100"/>
                      <a:gd name="T4" fmla="*/ 2 w 67"/>
                      <a:gd name="T5" fmla="*/ 1 h 100"/>
                      <a:gd name="T6" fmla="*/ 2 w 67"/>
                      <a:gd name="T7" fmla="*/ 1 h 100"/>
                      <a:gd name="T8" fmla="*/ 2 w 67"/>
                      <a:gd name="T9" fmla="*/ 1 h 100"/>
                      <a:gd name="T10" fmla="*/ 2 w 67"/>
                      <a:gd name="T11" fmla="*/ 0 h 100"/>
                      <a:gd name="T12" fmla="*/ 2 w 67"/>
                      <a:gd name="T13" fmla="*/ 0 h 100"/>
                      <a:gd name="T14" fmla="*/ 2 w 67"/>
                      <a:gd name="T15" fmla="*/ 0 h 100"/>
                      <a:gd name="T16" fmla="*/ 2 w 67"/>
                      <a:gd name="T17" fmla="*/ 0 h 100"/>
                      <a:gd name="T18" fmla="*/ 2 w 67"/>
                      <a:gd name="T19" fmla="*/ 0 h 100"/>
                      <a:gd name="T20" fmla="*/ 1 w 67"/>
                      <a:gd name="T21" fmla="*/ 0 h 100"/>
                      <a:gd name="T22" fmla="*/ 0 w 67"/>
                      <a:gd name="T23" fmla="*/ 5 h 100"/>
                      <a:gd name="T24" fmla="*/ 0 w 67"/>
                      <a:gd name="T25" fmla="*/ 6 h 100"/>
                      <a:gd name="T26" fmla="*/ 0 w 67"/>
                      <a:gd name="T27" fmla="*/ 6 h 100"/>
                      <a:gd name="T28" fmla="*/ 0 w 67"/>
                      <a:gd name="T29" fmla="*/ 6 h 100"/>
                      <a:gd name="T30" fmla="*/ 0 w 67"/>
                      <a:gd name="T31" fmla="*/ 6 h 100"/>
                      <a:gd name="T32" fmla="*/ 0 w 67"/>
                      <a:gd name="T33" fmla="*/ 6 h 100"/>
                      <a:gd name="T34" fmla="*/ 0 w 67"/>
                      <a:gd name="T35" fmla="*/ 7 h 100"/>
                      <a:gd name="T36" fmla="*/ 0 w 67"/>
                      <a:gd name="T37" fmla="*/ 7 h 100"/>
                      <a:gd name="T38" fmla="*/ 0 w 67"/>
                      <a:gd name="T39" fmla="*/ 6 h 100"/>
                      <a:gd name="T40" fmla="*/ 1 w 67"/>
                      <a:gd name="T41" fmla="*/ 4 h 100"/>
                      <a:gd name="T42" fmla="*/ 2 w 67"/>
                      <a:gd name="T43" fmla="*/ 9 h 100"/>
                      <a:gd name="T44" fmla="*/ 2 w 67"/>
                      <a:gd name="T45" fmla="*/ 9 h 100"/>
                      <a:gd name="T46" fmla="*/ 2 w 67"/>
                      <a:gd name="T47" fmla="*/ 9 h 100"/>
                      <a:gd name="T48" fmla="*/ 2 w 67"/>
                      <a:gd name="T49" fmla="*/ 10 h 100"/>
                      <a:gd name="T50" fmla="*/ 2 w 67"/>
                      <a:gd name="T51" fmla="*/ 10 h 100"/>
                      <a:gd name="T52" fmla="*/ 2 w 67"/>
                      <a:gd name="T53" fmla="*/ 11 h 100"/>
                      <a:gd name="T54" fmla="*/ 2 w 67"/>
                      <a:gd name="T55" fmla="*/ 11 h 100"/>
                      <a:gd name="T56" fmla="*/ 2 w 67"/>
                      <a:gd name="T57" fmla="*/ 11 h 100"/>
                      <a:gd name="T58" fmla="*/ 1 w 67"/>
                      <a:gd name="T59" fmla="*/ 11 h 100"/>
                      <a:gd name="T60" fmla="*/ 1 w 67"/>
                      <a:gd name="T61" fmla="*/ 11 h 100"/>
                      <a:gd name="T62" fmla="*/ 1 w 67"/>
                      <a:gd name="T63" fmla="*/ 12 h 100"/>
                      <a:gd name="T64" fmla="*/ 2 w 67"/>
                      <a:gd name="T65" fmla="*/ 12 h 100"/>
                      <a:gd name="T66" fmla="*/ 2 w 67"/>
                      <a:gd name="T67" fmla="*/ 12 h 100"/>
                      <a:gd name="T68" fmla="*/ 2 w 67"/>
                      <a:gd name="T69" fmla="*/ 12 h 100"/>
                      <a:gd name="T70" fmla="*/ 2 w 67"/>
                      <a:gd name="T71" fmla="*/ 11 h 100"/>
                      <a:gd name="T72" fmla="*/ 2 w 67"/>
                      <a:gd name="T73" fmla="*/ 10 h 100"/>
                      <a:gd name="T74" fmla="*/ 2 w 67"/>
                      <a:gd name="T75" fmla="*/ 8 h 1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67" h="100">
                        <a:moveTo>
                          <a:pt x="63" y="69"/>
                        </a:moveTo>
                        <a:lnTo>
                          <a:pt x="34" y="29"/>
                        </a:lnTo>
                        <a:lnTo>
                          <a:pt x="48" y="14"/>
                        </a:lnTo>
                        <a:lnTo>
                          <a:pt x="49" y="11"/>
                        </a:lnTo>
                        <a:lnTo>
                          <a:pt x="50" y="8"/>
                        </a:lnTo>
                        <a:lnTo>
                          <a:pt x="49" y="5"/>
                        </a:lnTo>
                        <a:lnTo>
                          <a:pt x="48" y="3"/>
                        </a:lnTo>
                        <a:lnTo>
                          <a:pt x="45" y="2"/>
                        </a:lnTo>
                        <a:lnTo>
                          <a:pt x="44" y="0"/>
                        </a:lnTo>
                        <a:lnTo>
                          <a:pt x="42" y="2"/>
                        </a:lnTo>
                        <a:lnTo>
                          <a:pt x="39" y="3"/>
                        </a:lnTo>
                        <a:lnTo>
                          <a:pt x="2" y="46"/>
                        </a:lnTo>
                        <a:lnTo>
                          <a:pt x="1" y="48"/>
                        </a:lnTo>
                        <a:lnTo>
                          <a:pt x="0" y="51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2" y="56"/>
                        </a:lnTo>
                        <a:lnTo>
                          <a:pt x="6" y="58"/>
                        </a:lnTo>
                        <a:lnTo>
                          <a:pt x="8" y="58"/>
                        </a:lnTo>
                        <a:lnTo>
                          <a:pt x="11" y="56"/>
                        </a:lnTo>
                        <a:lnTo>
                          <a:pt x="29" y="36"/>
                        </a:lnTo>
                        <a:lnTo>
                          <a:pt x="55" y="75"/>
                        </a:lnTo>
                        <a:lnTo>
                          <a:pt x="55" y="76"/>
                        </a:lnTo>
                        <a:lnTo>
                          <a:pt x="56" y="79"/>
                        </a:lnTo>
                        <a:lnTo>
                          <a:pt x="57" y="83"/>
                        </a:lnTo>
                        <a:lnTo>
                          <a:pt x="56" y="87"/>
                        </a:lnTo>
                        <a:lnTo>
                          <a:pt x="55" y="91"/>
                        </a:lnTo>
                        <a:lnTo>
                          <a:pt x="50" y="93"/>
                        </a:lnTo>
                        <a:lnTo>
                          <a:pt x="42" y="93"/>
                        </a:lnTo>
                        <a:lnTo>
                          <a:pt x="31" y="91"/>
                        </a:lnTo>
                        <a:lnTo>
                          <a:pt x="32" y="93"/>
                        </a:lnTo>
                        <a:lnTo>
                          <a:pt x="37" y="98"/>
                        </a:lnTo>
                        <a:lnTo>
                          <a:pt x="44" y="100"/>
                        </a:lnTo>
                        <a:lnTo>
                          <a:pt x="56" y="99"/>
                        </a:lnTo>
                        <a:lnTo>
                          <a:pt x="58" y="98"/>
                        </a:lnTo>
                        <a:lnTo>
                          <a:pt x="63" y="92"/>
                        </a:lnTo>
                        <a:lnTo>
                          <a:pt x="67" y="83"/>
                        </a:lnTo>
                        <a:lnTo>
                          <a:pt x="63" y="6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6" name="Freeform 127"/>
                  <p:cNvSpPr>
                    <a:spLocks/>
                  </p:cNvSpPr>
                  <p:nvPr/>
                </p:nvSpPr>
                <p:spPr bwMode="auto">
                  <a:xfrm>
                    <a:off x="509" y="2396"/>
                    <a:ext cx="11" cy="18"/>
                  </a:xfrm>
                  <a:custGeom>
                    <a:avLst/>
                    <a:gdLst>
                      <a:gd name="T0" fmla="*/ 1 w 32"/>
                      <a:gd name="T1" fmla="*/ 0 h 37"/>
                      <a:gd name="T2" fmla="*/ 1 w 32"/>
                      <a:gd name="T3" fmla="*/ 0 h 37"/>
                      <a:gd name="T4" fmla="*/ 1 w 32"/>
                      <a:gd name="T5" fmla="*/ 0 h 37"/>
                      <a:gd name="T6" fmla="*/ 1 w 32"/>
                      <a:gd name="T7" fmla="*/ 0 h 37"/>
                      <a:gd name="T8" fmla="*/ 1 w 32"/>
                      <a:gd name="T9" fmla="*/ 0 h 37"/>
                      <a:gd name="T10" fmla="*/ 1 w 32"/>
                      <a:gd name="T11" fmla="*/ 0 h 37"/>
                      <a:gd name="T12" fmla="*/ 1 w 32"/>
                      <a:gd name="T13" fmla="*/ 0 h 37"/>
                      <a:gd name="T14" fmla="*/ 1 w 32"/>
                      <a:gd name="T15" fmla="*/ 0 h 37"/>
                      <a:gd name="T16" fmla="*/ 1 w 32"/>
                      <a:gd name="T17" fmla="*/ 0 h 37"/>
                      <a:gd name="T18" fmla="*/ 1 w 32"/>
                      <a:gd name="T19" fmla="*/ 0 h 37"/>
                      <a:gd name="T20" fmla="*/ 0 w 32"/>
                      <a:gd name="T21" fmla="*/ 4 h 37"/>
                      <a:gd name="T22" fmla="*/ 0 w 32"/>
                      <a:gd name="T23" fmla="*/ 4 h 37"/>
                      <a:gd name="T24" fmla="*/ 0 w 32"/>
                      <a:gd name="T25" fmla="*/ 4 h 37"/>
                      <a:gd name="T26" fmla="*/ 0 w 32"/>
                      <a:gd name="T27" fmla="*/ 4 h 37"/>
                      <a:gd name="T28" fmla="*/ 0 w 32"/>
                      <a:gd name="T29" fmla="*/ 4 h 37"/>
                      <a:gd name="T30" fmla="*/ 0 w 32"/>
                      <a:gd name="T31" fmla="*/ 4 h 37"/>
                      <a:gd name="T32" fmla="*/ 0 w 32"/>
                      <a:gd name="T33" fmla="*/ 4 h 37"/>
                      <a:gd name="T34" fmla="*/ 0 w 32"/>
                      <a:gd name="T35" fmla="*/ 4 h 37"/>
                      <a:gd name="T36" fmla="*/ 0 w 32"/>
                      <a:gd name="T37" fmla="*/ 4 h 37"/>
                      <a:gd name="T38" fmla="*/ 0 w 32"/>
                      <a:gd name="T39" fmla="*/ 4 h 37"/>
                      <a:gd name="T40" fmla="*/ 1 w 32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2" h="37">
                        <a:moveTo>
                          <a:pt x="29" y="0"/>
                        </a:moveTo>
                        <a:lnTo>
                          <a:pt x="30" y="0"/>
                        </a:lnTo>
                        <a:lnTo>
                          <a:pt x="31" y="0"/>
                        </a:lnTo>
                        <a:lnTo>
                          <a:pt x="31" y="1"/>
                        </a:lnTo>
                        <a:lnTo>
                          <a:pt x="32" y="1"/>
                        </a:lnTo>
                        <a:lnTo>
                          <a:pt x="32" y="3"/>
                        </a:lnTo>
                        <a:lnTo>
                          <a:pt x="32" y="4"/>
                        </a:lnTo>
                        <a:lnTo>
                          <a:pt x="31" y="4"/>
                        </a:lnTo>
                        <a:lnTo>
                          <a:pt x="4" y="36"/>
                        </a:lnTo>
                        <a:lnTo>
                          <a:pt x="3" y="37"/>
                        </a:lnTo>
                        <a:lnTo>
                          <a:pt x="1" y="37"/>
                        </a:lnTo>
                        <a:lnTo>
                          <a:pt x="1" y="36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1" y="33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7" name="Freeform 128"/>
                  <p:cNvSpPr>
                    <a:spLocks/>
                  </p:cNvSpPr>
                  <p:nvPr/>
                </p:nvSpPr>
                <p:spPr bwMode="auto">
                  <a:xfrm>
                    <a:off x="506" y="2416"/>
                    <a:ext cx="3" cy="4"/>
                  </a:xfrm>
                  <a:custGeom>
                    <a:avLst/>
                    <a:gdLst>
                      <a:gd name="T0" fmla="*/ 0 w 8"/>
                      <a:gd name="T1" fmla="*/ 1 h 8"/>
                      <a:gd name="T2" fmla="*/ 0 w 8"/>
                      <a:gd name="T3" fmla="*/ 1 h 8"/>
                      <a:gd name="T4" fmla="*/ 0 w 8"/>
                      <a:gd name="T5" fmla="*/ 1 h 8"/>
                      <a:gd name="T6" fmla="*/ 0 w 8"/>
                      <a:gd name="T7" fmla="*/ 1 h 8"/>
                      <a:gd name="T8" fmla="*/ 0 w 8"/>
                      <a:gd name="T9" fmla="*/ 1 h 8"/>
                      <a:gd name="T10" fmla="*/ 0 w 8"/>
                      <a:gd name="T11" fmla="*/ 0 h 8"/>
                      <a:gd name="T12" fmla="*/ 0 w 8"/>
                      <a:gd name="T13" fmla="*/ 0 h 8"/>
                      <a:gd name="T14" fmla="*/ 0 w 8"/>
                      <a:gd name="T15" fmla="*/ 0 h 8"/>
                      <a:gd name="T16" fmla="*/ 0 w 8"/>
                      <a:gd name="T17" fmla="*/ 0 h 8"/>
                      <a:gd name="T18" fmla="*/ 0 w 8"/>
                      <a:gd name="T19" fmla="*/ 1 h 8"/>
                      <a:gd name="T20" fmla="*/ 0 w 8"/>
                      <a:gd name="T21" fmla="*/ 1 h 8"/>
                      <a:gd name="T22" fmla="*/ 0 w 8"/>
                      <a:gd name="T23" fmla="*/ 1 h 8"/>
                      <a:gd name="T24" fmla="*/ 0 w 8"/>
                      <a:gd name="T25" fmla="*/ 1 h 8"/>
                      <a:gd name="T26" fmla="*/ 0 w 8"/>
                      <a:gd name="T27" fmla="*/ 1 h 8"/>
                      <a:gd name="T28" fmla="*/ 0 w 8"/>
                      <a:gd name="T29" fmla="*/ 1 h 8"/>
                      <a:gd name="T30" fmla="*/ 0 w 8"/>
                      <a:gd name="T31" fmla="*/ 1 h 8"/>
                      <a:gd name="T32" fmla="*/ 0 w 8"/>
                      <a:gd name="T33" fmla="*/ 1 h 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lnTo>
                          <a:pt x="7" y="6"/>
                        </a:lnTo>
                        <a:lnTo>
                          <a:pt x="8" y="5"/>
                        </a:lnTo>
                        <a:lnTo>
                          <a:pt x="8" y="3"/>
                        </a:lnTo>
                        <a:lnTo>
                          <a:pt x="7" y="1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7"/>
                        </a:lnTo>
                        <a:lnTo>
                          <a:pt x="3" y="8"/>
                        </a:lnTo>
                        <a:lnTo>
                          <a:pt x="4" y="8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8" name="Freeform 129"/>
                  <p:cNvSpPr>
                    <a:spLocks/>
                  </p:cNvSpPr>
                  <p:nvPr/>
                </p:nvSpPr>
                <p:spPr bwMode="auto">
                  <a:xfrm>
                    <a:off x="505" y="2392"/>
                    <a:ext cx="28" cy="50"/>
                  </a:xfrm>
                  <a:custGeom>
                    <a:avLst/>
                    <a:gdLst>
                      <a:gd name="T0" fmla="*/ 3 w 84"/>
                      <a:gd name="T1" fmla="*/ 0 h 101"/>
                      <a:gd name="T2" fmla="*/ 0 w 84"/>
                      <a:gd name="T3" fmla="*/ 12 h 101"/>
                      <a:gd name="T4" fmla="*/ 0 w 84"/>
                      <a:gd name="T5" fmla="*/ 12 h 101"/>
                      <a:gd name="T6" fmla="*/ 3 w 84"/>
                      <a:gd name="T7" fmla="*/ 0 h 101"/>
                      <a:gd name="T8" fmla="*/ 3 w 84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101">
                        <a:moveTo>
                          <a:pt x="81" y="0"/>
                        </a:moveTo>
                        <a:lnTo>
                          <a:pt x="0" y="97"/>
                        </a:lnTo>
                        <a:lnTo>
                          <a:pt x="6" y="101"/>
                        </a:lnTo>
                        <a:lnTo>
                          <a:pt x="84" y="6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89" name="Freeform 130"/>
                  <p:cNvSpPr>
                    <a:spLocks/>
                  </p:cNvSpPr>
                  <p:nvPr/>
                </p:nvSpPr>
                <p:spPr bwMode="auto">
                  <a:xfrm>
                    <a:off x="445" y="2649"/>
                    <a:ext cx="71" cy="128"/>
                  </a:xfrm>
                  <a:custGeom>
                    <a:avLst/>
                    <a:gdLst>
                      <a:gd name="T0" fmla="*/ 8 w 212"/>
                      <a:gd name="T1" fmla="*/ 32 h 256"/>
                      <a:gd name="T2" fmla="*/ 8 w 212"/>
                      <a:gd name="T3" fmla="*/ 4 h 256"/>
                      <a:gd name="T4" fmla="*/ 0 w 212"/>
                      <a:gd name="T5" fmla="*/ 0 h 256"/>
                      <a:gd name="T6" fmla="*/ 0 w 212"/>
                      <a:gd name="T7" fmla="*/ 28 h 256"/>
                      <a:gd name="T8" fmla="*/ 8 w 212"/>
                      <a:gd name="T9" fmla="*/ 32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2" h="256">
                        <a:moveTo>
                          <a:pt x="212" y="256"/>
                        </a:moveTo>
                        <a:lnTo>
                          <a:pt x="212" y="32"/>
                        </a:lnTo>
                        <a:lnTo>
                          <a:pt x="0" y="0"/>
                        </a:lnTo>
                        <a:lnTo>
                          <a:pt x="0" y="223"/>
                        </a:lnTo>
                        <a:lnTo>
                          <a:pt x="212" y="256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0" name="Freeform 131"/>
                  <p:cNvSpPr>
                    <a:spLocks/>
                  </p:cNvSpPr>
                  <p:nvPr/>
                </p:nvSpPr>
                <p:spPr bwMode="auto">
                  <a:xfrm>
                    <a:off x="445" y="2618"/>
                    <a:ext cx="96" cy="47"/>
                  </a:xfrm>
                  <a:custGeom>
                    <a:avLst/>
                    <a:gdLst>
                      <a:gd name="T0" fmla="*/ 0 w 289"/>
                      <a:gd name="T1" fmla="*/ 8 h 92"/>
                      <a:gd name="T2" fmla="*/ 3 w 289"/>
                      <a:gd name="T3" fmla="*/ 0 h 92"/>
                      <a:gd name="T4" fmla="*/ 11 w 289"/>
                      <a:gd name="T5" fmla="*/ 4 h 92"/>
                      <a:gd name="T6" fmla="*/ 8 w 289"/>
                      <a:gd name="T7" fmla="*/ 12 h 92"/>
                      <a:gd name="T8" fmla="*/ 0 w 289"/>
                      <a:gd name="T9" fmla="*/ 8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89" h="92">
                        <a:moveTo>
                          <a:pt x="0" y="60"/>
                        </a:moveTo>
                        <a:lnTo>
                          <a:pt x="94" y="0"/>
                        </a:lnTo>
                        <a:lnTo>
                          <a:pt x="289" y="29"/>
                        </a:lnTo>
                        <a:lnTo>
                          <a:pt x="212" y="92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1" name="Freeform 132"/>
                  <p:cNvSpPr>
                    <a:spLocks/>
                  </p:cNvSpPr>
                  <p:nvPr/>
                </p:nvSpPr>
                <p:spPr bwMode="auto">
                  <a:xfrm>
                    <a:off x="516" y="2633"/>
                    <a:ext cx="25" cy="144"/>
                  </a:xfrm>
                  <a:custGeom>
                    <a:avLst/>
                    <a:gdLst>
                      <a:gd name="T0" fmla="*/ 0 w 77"/>
                      <a:gd name="T1" fmla="*/ 8 h 287"/>
                      <a:gd name="T2" fmla="*/ 3 w 77"/>
                      <a:gd name="T3" fmla="*/ 0 h 287"/>
                      <a:gd name="T4" fmla="*/ 3 w 77"/>
                      <a:gd name="T5" fmla="*/ 28 h 287"/>
                      <a:gd name="T6" fmla="*/ 0 w 77"/>
                      <a:gd name="T7" fmla="*/ 36 h 287"/>
                      <a:gd name="T8" fmla="*/ 0 w 77"/>
                      <a:gd name="T9" fmla="*/ 8 h 2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287">
                        <a:moveTo>
                          <a:pt x="0" y="63"/>
                        </a:moveTo>
                        <a:lnTo>
                          <a:pt x="77" y="0"/>
                        </a:lnTo>
                        <a:lnTo>
                          <a:pt x="77" y="224"/>
                        </a:lnTo>
                        <a:lnTo>
                          <a:pt x="0" y="287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2" name="Freeform 133"/>
                  <p:cNvSpPr>
                    <a:spLocks/>
                  </p:cNvSpPr>
                  <p:nvPr/>
                </p:nvSpPr>
                <p:spPr bwMode="auto">
                  <a:xfrm>
                    <a:off x="460" y="2681"/>
                    <a:ext cx="42" cy="61"/>
                  </a:xfrm>
                  <a:custGeom>
                    <a:avLst/>
                    <a:gdLst>
                      <a:gd name="T0" fmla="*/ 2 w 126"/>
                      <a:gd name="T1" fmla="*/ 16 h 121"/>
                      <a:gd name="T2" fmla="*/ 3 w 126"/>
                      <a:gd name="T3" fmla="*/ 15 h 121"/>
                      <a:gd name="T4" fmla="*/ 3 w 126"/>
                      <a:gd name="T5" fmla="*/ 15 h 121"/>
                      <a:gd name="T6" fmla="*/ 4 w 126"/>
                      <a:gd name="T7" fmla="*/ 14 h 121"/>
                      <a:gd name="T8" fmla="*/ 4 w 126"/>
                      <a:gd name="T9" fmla="*/ 13 h 121"/>
                      <a:gd name="T10" fmla="*/ 4 w 126"/>
                      <a:gd name="T11" fmla="*/ 12 h 121"/>
                      <a:gd name="T12" fmla="*/ 4 w 126"/>
                      <a:gd name="T13" fmla="*/ 11 h 121"/>
                      <a:gd name="T14" fmla="*/ 5 w 126"/>
                      <a:gd name="T15" fmla="*/ 10 h 121"/>
                      <a:gd name="T16" fmla="*/ 5 w 126"/>
                      <a:gd name="T17" fmla="*/ 8 h 121"/>
                      <a:gd name="T18" fmla="*/ 5 w 126"/>
                      <a:gd name="T19" fmla="*/ 6 h 121"/>
                      <a:gd name="T20" fmla="*/ 4 w 126"/>
                      <a:gd name="T21" fmla="*/ 5 h 121"/>
                      <a:gd name="T22" fmla="*/ 4 w 126"/>
                      <a:gd name="T23" fmla="*/ 4 h 121"/>
                      <a:gd name="T24" fmla="*/ 4 w 126"/>
                      <a:gd name="T25" fmla="*/ 3 h 121"/>
                      <a:gd name="T26" fmla="*/ 4 w 126"/>
                      <a:gd name="T27" fmla="*/ 2 h 121"/>
                      <a:gd name="T28" fmla="*/ 3 w 126"/>
                      <a:gd name="T29" fmla="*/ 1 h 121"/>
                      <a:gd name="T30" fmla="*/ 3 w 126"/>
                      <a:gd name="T31" fmla="*/ 1 h 121"/>
                      <a:gd name="T32" fmla="*/ 2 w 126"/>
                      <a:gd name="T33" fmla="*/ 0 h 121"/>
                      <a:gd name="T34" fmla="*/ 2 w 126"/>
                      <a:gd name="T35" fmla="*/ 1 h 121"/>
                      <a:gd name="T36" fmla="*/ 1 w 126"/>
                      <a:gd name="T37" fmla="*/ 1 h 121"/>
                      <a:gd name="T38" fmla="*/ 1 w 126"/>
                      <a:gd name="T39" fmla="*/ 2 h 121"/>
                      <a:gd name="T40" fmla="*/ 1 w 126"/>
                      <a:gd name="T41" fmla="*/ 3 h 121"/>
                      <a:gd name="T42" fmla="*/ 0 w 126"/>
                      <a:gd name="T43" fmla="*/ 4 h 121"/>
                      <a:gd name="T44" fmla="*/ 0 w 126"/>
                      <a:gd name="T45" fmla="*/ 5 h 121"/>
                      <a:gd name="T46" fmla="*/ 0 w 126"/>
                      <a:gd name="T47" fmla="*/ 6 h 121"/>
                      <a:gd name="T48" fmla="*/ 0 w 126"/>
                      <a:gd name="T49" fmla="*/ 8 h 121"/>
                      <a:gd name="T50" fmla="*/ 0 w 126"/>
                      <a:gd name="T51" fmla="*/ 10 h 121"/>
                      <a:gd name="T52" fmla="*/ 0 w 126"/>
                      <a:gd name="T53" fmla="*/ 11 h 121"/>
                      <a:gd name="T54" fmla="*/ 0 w 126"/>
                      <a:gd name="T55" fmla="*/ 12 h 121"/>
                      <a:gd name="T56" fmla="*/ 1 w 126"/>
                      <a:gd name="T57" fmla="*/ 13 h 121"/>
                      <a:gd name="T58" fmla="*/ 1 w 126"/>
                      <a:gd name="T59" fmla="*/ 14 h 121"/>
                      <a:gd name="T60" fmla="*/ 1 w 126"/>
                      <a:gd name="T61" fmla="*/ 15 h 121"/>
                      <a:gd name="T62" fmla="*/ 2 w 126"/>
                      <a:gd name="T63" fmla="*/ 15 h 121"/>
                      <a:gd name="T64" fmla="*/ 2 w 126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6" h="121">
                        <a:moveTo>
                          <a:pt x="63" y="121"/>
                        </a:moveTo>
                        <a:lnTo>
                          <a:pt x="76" y="120"/>
                        </a:lnTo>
                        <a:lnTo>
                          <a:pt x="88" y="117"/>
                        </a:lnTo>
                        <a:lnTo>
                          <a:pt x="98" y="111"/>
                        </a:lnTo>
                        <a:lnTo>
                          <a:pt x="108" y="104"/>
                        </a:lnTo>
                        <a:lnTo>
                          <a:pt x="115" y="95"/>
                        </a:lnTo>
                        <a:lnTo>
                          <a:pt x="121" y="85"/>
                        </a:lnTo>
                        <a:lnTo>
                          <a:pt x="124" y="74"/>
                        </a:lnTo>
                        <a:lnTo>
                          <a:pt x="126" y="61"/>
                        </a:lnTo>
                        <a:lnTo>
                          <a:pt x="124" y="48"/>
                        </a:lnTo>
                        <a:lnTo>
                          <a:pt x="121" y="37"/>
                        </a:lnTo>
                        <a:lnTo>
                          <a:pt x="115" y="27"/>
                        </a:lnTo>
                        <a:lnTo>
                          <a:pt x="108" y="19"/>
                        </a:lnTo>
                        <a:lnTo>
                          <a:pt x="98" y="11"/>
                        </a:lnTo>
                        <a:lnTo>
                          <a:pt x="88" y="5"/>
                        </a:lnTo>
                        <a:lnTo>
                          <a:pt x="76" y="2"/>
                        </a:lnTo>
                        <a:lnTo>
                          <a:pt x="63" y="0"/>
                        </a:lnTo>
                        <a:lnTo>
                          <a:pt x="50" y="2"/>
                        </a:lnTo>
                        <a:lnTo>
                          <a:pt x="38" y="5"/>
                        </a:lnTo>
                        <a:lnTo>
                          <a:pt x="27" y="11"/>
                        </a:lnTo>
                        <a:lnTo>
                          <a:pt x="19" y="19"/>
                        </a:lnTo>
                        <a:lnTo>
                          <a:pt x="10" y="27"/>
                        </a:lnTo>
                        <a:lnTo>
                          <a:pt x="5" y="37"/>
                        </a:lnTo>
                        <a:lnTo>
                          <a:pt x="1" y="48"/>
                        </a:lnTo>
                        <a:lnTo>
                          <a:pt x="0" y="61"/>
                        </a:lnTo>
                        <a:lnTo>
                          <a:pt x="1" y="74"/>
                        </a:lnTo>
                        <a:lnTo>
                          <a:pt x="5" y="85"/>
                        </a:lnTo>
                        <a:lnTo>
                          <a:pt x="10" y="95"/>
                        </a:lnTo>
                        <a:lnTo>
                          <a:pt x="19" y="104"/>
                        </a:lnTo>
                        <a:lnTo>
                          <a:pt x="27" y="111"/>
                        </a:lnTo>
                        <a:lnTo>
                          <a:pt x="38" y="117"/>
                        </a:lnTo>
                        <a:lnTo>
                          <a:pt x="50" y="120"/>
                        </a:lnTo>
                        <a:lnTo>
                          <a:pt x="63" y="1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3" name="Freeform 134"/>
                  <p:cNvSpPr>
                    <a:spLocks/>
                  </p:cNvSpPr>
                  <p:nvPr/>
                </p:nvSpPr>
                <p:spPr bwMode="auto">
                  <a:xfrm>
                    <a:off x="462" y="2685"/>
                    <a:ext cx="38" cy="54"/>
                  </a:xfrm>
                  <a:custGeom>
                    <a:avLst/>
                    <a:gdLst>
                      <a:gd name="T0" fmla="*/ 2 w 114"/>
                      <a:gd name="T1" fmla="*/ 13 h 110"/>
                      <a:gd name="T2" fmla="*/ 3 w 114"/>
                      <a:gd name="T3" fmla="*/ 13 h 110"/>
                      <a:gd name="T4" fmla="*/ 3 w 114"/>
                      <a:gd name="T5" fmla="*/ 13 h 110"/>
                      <a:gd name="T6" fmla="*/ 3 w 114"/>
                      <a:gd name="T7" fmla="*/ 12 h 110"/>
                      <a:gd name="T8" fmla="*/ 4 w 114"/>
                      <a:gd name="T9" fmla="*/ 11 h 110"/>
                      <a:gd name="T10" fmla="*/ 4 w 114"/>
                      <a:gd name="T11" fmla="*/ 10 h 110"/>
                      <a:gd name="T12" fmla="*/ 4 w 114"/>
                      <a:gd name="T13" fmla="*/ 9 h 110"/>
                      <a:gd name="T14" fmla="*/ 4 w 114"/>
                      <a:gd name="T15" fmla="*/ 8 h 110"/>
                      <a:gd name="T16" fmla="*/ 4 w 114"/>
                      <a:gd name="T17" fmla="*/ 6 h 110"/>
                      <a:gd name="T18" fmla="*/ 4 w 114"/>
                      <a:gd name="T19" fmla="*/ 5 h 110"/>
                      <a:gd name="T20" fmla="*/ 4 w 114"/>
                      <a:gd name="T21" fmla="*/ 4 h 110"/>
                      <a:gd name="T22" fmla="*/ 4 w 114"/>
                      <a:gd name="T23" fmla="*/ 3 h 110"/>
                      <a:gd name="T24" fmla="*/ 4 w 114"/>
                      <a:gd name="T25" fmla="*/ 2 h 110"/>
                      <a:gd name="T26" fmla="*/ 3 w 114"/>
                      <a:gd name="T27" fmla="*/ 1 h 110"/>
                      <a:gd name="T28" fmla="*/ 3 w 114"/>
                      <a:gd name="T29" fmla="*/ 0 h 110"/>
                      <a:gd name="T30" fmla="*/ 3 w 114"/>
                      <a:gd name="T31" fmla="*/ 0 h 110"/>
                      <a:gd name="T32" fmla="*/ 2 w 114"/>
                      <a:gd name="T33" fmla="*/ 0 h 110"/>
                      <a:gd name="T34" fmla="*/ 2 w 114"/>
                      <a:gd name="T35" fmla="*/ 0 h 110"/>
                      <a:gd name="T36" fmla="*/ 1 w 114"/>
                      <a:gd name="T37" fmla="*/ 0 h 110"/>
                      <a:gd name="T38" fmla="*/ 1 w 114"/>
                      <a:gd name="T39" fmla="*/ 1 h 110"/>
                      <a:gd name="T40" fmla="*/ 1 w 114"/>
                      <a:gd name="T41" fmla="*/ 2 h 110"/>
                      <a:gd name="T42" fmla="*/ 0 w 114"/>
                      <a:gd name="T43" fmla="*/ 3 h 110"/>
                      <a:gd name="T44" fmla="*/ 0 w 114"/>
                      <a:gd name="T45" fmla="*/ 4 h 110"/>
                      <a:gd name="T46" fmla="*/ 0 w 114"/>
                      <a:gd name="T47" fmla="*/ 5 h 110"/>
                      <a:gd name="T48" fmla="*/ 0 w 114"/>
                      <a:gd name="T49" fmla="*/ 6 h 110"/>
                      <a:gd name="T50" fmla="*/ 0 w 114"/>
                      <a:gd name="T51" fmla="*/ 8 h 110"/>
                      <a:gd name="T52" fmla="*/ 0 w 114"/>
                      <a:gd name="T53" fmla="*/ 9 h 110"/>
                      <a:gd name="T54" fmla="*/ 0 w 114"/>
                      <a:gd name="T55" fmla="*/ 10 h 110"/>
                      <a:gd name="T56" fmla="*/ 1 w 114"/>
                      <a:gd name="T57" fmla="*/ 11 h 110"/>
                      <a:gd name="T58" fmla="*/ 1 w 114"/>
                      <a:gd name="T59" fmla="*/ 12 h 110"/>
                      <a:gd name="T60" fmla="*/ 1 w 114"/>
                      <a:gd name="T61" fmla="*/ 13 h 110"/>
                      <a:gd name="T62" fmla="*/ 2 w 114"/>
                      <a:gd name="T63" fmla="*/ 13 h 110"/>
                      <a:gd name="T64" fmla="*/ 2 w 114"/>
                      <a:gd name="T65" fmla="*/ 13 h 11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14" h="110">
                        <a:moveTo>
                          <a:pt x="57" y="110"/>
                        </a:moveTo>
                        <a:lnTo>
                          <a:pt x="69" y="109"/>
                        </a:lnTo>
                        <a:lnTo>
                          <a:pt x="78" y="105"/>
                        </a:lnTo>
                        <a:lnTo>
                          <a:pt x="89" y="101"/>
                        </a:lnTo>
                        <a:lnTo>
                          <a:pt x="97" y="94"/>
                        </a:lnTo>
                        <a:lnTo>
                          <a:pt x="104" y="86"/>
                        </a:lnTo>
                        <a:lnTo>
                          <a:pt x="109" y="76"/>
                        </a:lnTo>
                        <a:lnTo>
                          <a:pt x="113" y="67"/>
                        </a:lnTo>
                        <a:lnTo>
                          <a:pt x="114" y="55"/>
                        </a:lnTo>
                        <a:lnTo>
                          <a:pt x="113" y="44"/>
                        </a:lnTo>
                        <a:lnTo>
                          <a:pt x="109" y="33"/>
                        </a:lnTo>
                        <a:lnTo>
                          <a:pt x="104" y="24"/>
                        </a:lnTo>
                        <a:lnTo>
                          <a:pt x="97" y="16"/>
                        </a:lnTo>
                        <a:lnTo>
                          <a:pt x="89" y="9"/>
                        </a:lnTo>
                        <a:lnTo>
                          <a:pt x="78" y="5"/>
                        </a:lnTo>
                        <a:lnTo>
                          <a:pt x="69" y="1"/>
                        </a:lnTo>
                        <a:lnTo>
                          <a:pt x="57" y="0"/>
                        </a:lnTo>
                        <a:lnTo>
                          <a:pt x="45" y="1"/>
                        </a:lnTo>
                        <a:lnTo>
                          <a:pt x="34" y="5"/>
                        </a:lnTo>
                        <a:lnTo>
                          <a:pt x="25" y="9"/>
                        </a:lnTo>
                        <a:lnTo>
                          <a:pt x="17" y="16"/>
                        </a:lnTo>
                        <a:lnTo>
                          <a:pt x="9" y="24"/>
                        </a:lnTo>
                        <a:lnTo>
                          <a:pt x="5" y="33"/>
                        </a:lnTo>
                        <a:lnTo>
                          <a:pt x="1" y="44"/>
                        </a:lnTo>
                        <a:lnTo>
                          <a:pt x="0" y="55"/>
                        </a:lnTo>
                        <a:lnTo>
                          <a:pt x="1" y="67"/>
                        </a:lnTo>
                        <a:lnTo>
                          <a:pt x="5" y="76"/>
                        </a:lnTo>
                        <a:lnTo>
                          <a:pt x="9" y="86"/>
                        </a:lnTo>
                        <a:lnTo>
                          <a:pt x="17" y="94"/>
                        </a:lnTo>
                        <a:lnTo>
                          <a:pt x="25" y="101"/>
                        </a:lnTo>
                        <a:lnTo>
                          <a:pt x="34" y="105"/>
                        </a:lnTo>
                        <a:lnTo>
                          <a:pt x="45" y="109"/>
                        </a:lnTo>
                        <a:lnTo>
                          <a:pt x="57" y="110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4" name="Freeform 135"/>
                  <p:cNvSpPr>
                    <a:spLocks/>
                  </p:cNvSpPr>
                  <p:nvPr/>
                </p:nvSpPr>
                <p:spPr bwMode="auto">
                  <a:xfrm>
                    <a:off x="469" y="2690"/>
                    <a:ext cx="19" cy="45"/>
                  </a:xfrm>
                  <a:custGeom>
                    <a:avLst/>
                    <a:gdLst>
                      <a:gd name="T0" fmla="*/ 2 w 59"/>
                      <a:gd name="T1" fmla="*/ 8 h 89"/>
                      <a:gd name="T2" fmla="*/ 1 w 59"/>
                      <a:gd name="T3" fmla="*/ 4 h 89"/>
                      <a:gd name="T4" fmla="*/ 2 w 59"/>
                      <a:gd name="T5" fmla="*/ 2 h 89"/>
                      <a:gd name="T6" fmla="*/ 2 w 59"/>
                      <a:gd name="T7" fmla="*/ 2 h 89"/>
                      <a:gd name="T8" fmla="*/ 2 w 59"/>
                      <a:gd name="T9" fmla="*/ 1 h 89"/>
                      <a:gd name="T10" fmla="*/ 2 w 59"/>
                      <a:gd name="T11" fmla="*/ 1 h 89"/>
                      <a:gd name="T12" fmla="*/ 2 w 59"/>
                      <a:gd name="T13" fmla="*/ 1 h 89"/>
                      <a:gd name="T14" fmla="*/ 2 w 59"/>
                      <a:gd name="T15" fmla="*/ 0 h 89"/>
                      <a:gd name="T16" fmla="*/ 1 w 59"/>
                      <a:gd name="T17" fmla="*/ 0 h 89"/>
                      <a:gd name="T18" fmla="*/ 1 w 59"/>
                      <a:gd name="T19" fmla="*/ 1 h 89"/>
                      <a:gd name="T20" fmla="*/ 1 w 59"/>
                      <a:gd name="T21" fmla="*/ 1 h 89"/>
                      <a:gd name="T22" fmla="*/ 0 w 59"/>
                      <a:gd name="T23" fmla="*/ 5 h 89"/>
                      <a:gd name="T24" fmla="*/ 0 w 59"/>
                      <a:gd name="T25" fmla="*/ 6 h 89"/>
                      <a:gd name="T26" fmla="*/ 0 w 59"/>
                      <a:gd name="T27" fmla="*/ 6 h 89"/>
                      <a:gd name="T28" fmla="*/ 0 w 59"/>
                      <a:gd name="T29" fmla="*/ 6 h 89"/>
                      <a:gd name="T30" fmla="*/ 0 w 59"/>
                      <a:gd name="T31" fmla="*/ 7 h 89"/>
                      <a:gd name="T32" fmla="*/ 0 w 59"/>
                      <a:gd name="T33" fmla="*/ 7 h 89"/>
                      <a:gd name="T34" fmla="*/ 0 w 59"/>
                      <a:gd name="T35" fmla="*/ 7 h 89"/>
                      <a:gd name="T36" fmla="*/ 0 w 59"/>
                      <a:gd name="T37" fmla="*/ 7 h 89"/>
                      <a:gd name="T38" fmla="*/ 0 w 59"/>
                      <a:gd name="T39" fmla="*/ 7 h 89"/>
                      <a:gd name="T40" fmla="*/ 1 w 59"/>
                      <a:gd name="T41" fmla="*/ 4 h 89"/>
                      <a:gd name="T42" fmla="*/ 2 w 59"/>
                      <a:gd name="T43" fmla="*/ 9 h 89"/>
                      <a:gd name="T44" fmla="*/ 2 w 59"/>
                      <a:gd name="T45" fmla="*/ 9 h 89"/>
                      <a:gd name="T46" fmla="*/ 2 w 59"/>
                      <a:gd name="T47" fmla="*/ 10 h 89"/>
                      <a:gd name="T48" fmla="*/ 2 w 59"/>
                      <a:gd name="T49" fmla="*/ 11 h 89"/>
                      <a:gd name="T50" fmla="*/ 1 w 59"/>
                      <a:gd name="T51" fmla="*/ 11 h 89"/>
                      <a:gd name="T52" fmla="*/ 1 w 59"/>
                      <a:gd name="T53" fmla="*/ 11 h 89"/>
                      <a:gd name="T54" fmla="*/ 1 w 59"/>
                      <a:gd name="T55" fmla="*/ 11 h 89"/>
                      <a:gd name="T56" fmla="*/ 1 w 59"/>
                      <a:gd name="T57" fmla="*/ 12 h 89"/>
                      <a:gd name="T58" fmla="*/ 2 w 59"/>
                      <a:gd name="T59" fmla="*/ 11 h 89"/>
                      <a:gd name="T60" fmla="*/ 2 w 59"/>
                      <a:gd name="T61" fmla="*/ 11 h 89"/>
                      <a:gd name="T62" fmla="*/ 2 w 59"/>
                      <a:gd name="T63" fmla="*/ 11 h 89"/>
                      <a:gd name="T64" fmla="*/ 2 w 59"/>
                      <a:gd name="T65" fmla="*/ 10 h 89"/>
                      <a:gd name="T66" fmla="*/ 2 w 59"/>
                      <a:gd name="T67" fmla="*/ 8 h 8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59" h="89">
                        <a:moveTo>
                          <a:pt x="56" y="61"/>
                        </a:moveTo>
                        <a:lnTo>
                          <a:pt x="31" y="25"/>
                        </a:lnTo>
                        <a:lnTo>
                          <a:pt x="43" y="11"/>
                        </a:lnTo>
                        <a:lnTo>
                          <a:pt x="44" y="9"/>
                        </a:lnTo>
                        <a:lnTo>
                          <a:pt x="44" y="5"/>
                        </a:lnTo>
                        <a:lnTo>
                          <a:pt x="44" y="3"/>
                        </a:lnTo>
                        <a:lnTo>
                          <a:pt x="43" y="1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8" y="1"/>
                        </a:lnTo>
                        <a:lnTo>
                          <a:pt x="36" y="2"/>
                        </a:lnTo>
                        <a:lnTo>
                          <a:pt x="2" y="40"/>
                        </a:lnTo>
                        <a:lnTo>
                          <a:pt x="1" y="42"/>
                        </a:lnTo>
                        <a:lnTo>
                          <a:pt x="0" y="44"/>
                        </a:lnTo>
                        <a:lnTo>
                          <a:pt x="0" y="47"/>
                        </a:lnTo>
                        <a:lnTo>
                          <a:pt x="1" y="49"/>
                        </a:lnTo>
                        <a:lnTo>
                          <a:pt x="2" y="50"/>
                        </a:lnTo>
                        <a:lnTo>
                          <a:pt x="5" y="51"/>
                        </a:lnTo>
                        <a:lnTo>
                          <a:pt x="7" y="51"/>
                        </a:lnTo>
                        <a:lnTo>
                          <a:pt x="10" y="50"/>
                        </a:lnTo>
                        <a:lnTo>
                          <a:pt x="25" y="32"/>
                        </a:lnTo>
                        <a:lnTo>
                          <a:pt x="49" y="66"/>
                        </a:lnTo>
                        <a:lnTo>
                          <a:pt x="50" y="69"/>
                        </a:lnTo>
                        <a:lnTo>
                          <a:pt x="50" y="76"/>
                        </a:lnTo>
                        <a:lnTo>
                          <a:pt x="44" y="82"/>
                        </a:lnTo>
                        <a:lnTo>
                          <a:pt x="27" y="81"/>
                        </a:lnTo>
                        <a:lnTo>
                          <a:pt x="29" y="83"/>
                        </a:lnTo>
                        <a:lnTo>
                          <a:pt x="33" y="86"/>
                        </a:lnTo>
                        <a:lnTo>
                          <a:pt x="40" y="89"/>
                        </a:lnTo>
                        <a:lnTo>
                          <a:pt x="50" y="88"/>
                        </a:lnTo>
                        <a:lnTo>
                          <a:pt x="52" y="86"/>
                        </a:lnTo>
                        <a:lnTo>
                          <a:pt x="57" y="82"/>
                        </a:lnTo>
                        <a:lnTo>
                          <a:pt x="59" y="74"/>
                        </a:lnTo>
                        <a:lnTo>
                          <a:pt x="56" y="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5" name="Freeform 136"/>
                  <p:cNvSpPr>
                    <a:spLocks/>
                  </p:cNvSpPr>
                  <p:nvPr/>
                </p:nvSpPr>
                <p:spPr bwMode="auto">
                  <a:xfrm>
                    <a:off x="473" y="2693"/>
                    <a:ext cx="9" cy="17"/>
                  </a:xfrm>
                  <a:custGeom>
                    <a:avLst/>
                    <a:gdLst>
                      <a:gd name="T0" fmla="*/ 1 w 28"/>
                      <a:gd name="T1" fmla="*/ 1 h 34"/>
                      <a:gd name="T2" fmla="*/ 1 w 28"/>
                      <a:gd name="T3" fmla="*/ 0 h 34"/>
                      <a:gd name="T4" fmla="*/ 1 w 28"/>
                      <a:gd name="T5" fmla="*/ 0 h 34"/>
                      <a:gd name="T6" fmla="*/ 1 w 28"/>
                      <a:gd name="T7" fmla="*/ 0 h 34"/>
                      <a:gd name="T8" fmla="*/ 1 w 28"/>
                      <a:gd name="T9" fmla="*/ 1 h 34"/>
                      <a:gd name="T10" fmla="*/ 1 w 28"/>
                      <a:gd name="T11" fmla="*/ 1 h 34"/>
                      <a:gd name="T12" fmla="*/ 1 w 28"/>
                      <a:gd name="T13" fmla="*/ 1 h 34"/>
                      <a:gd name="T14" fmla="*/ 1 w 28"/>
                      <a:gd name="T15" fmla="*/ 1 h 34"/>
                      <a:gd name="T16" fmla="*/ 1 w 28"/>
                      <a:gd name="T17" fmla="*/ 1 h 34"/>
                      <a:gd name="T18" fmla="*/ 1 w 28"/>
                      <a:gd name="T19" fmla="*/ 1 h 34"/>
                      <a:gd name="T20" fmla="*/ 0 w 28"/>
                      <a:gd name="T21" fmla="*/ 4 h 34"/>
                      <a:gd name="T22" fmla="*/ 0 w 28"/>
                      <a:gd name="T23" fmla="*/ 5 h 34"/>
                      <a:gd name="T24" fmla="*/ 0 w 28"/>
                      <a:gd name="T25" fmla="*/ 5 h 34"/>
                      <a:gd name="T26" fmla="*/ 0 w 28"/>
                      <a:gd name="T27" fmla="*/ 5 h 34"/>
                      <a:gd name="T28" fmla="*/ 0 w 28"/>
                      <a:gd name="T29" fmla="*/ 4 h 34"/>
                      <a:gd name="T30" fmla="*/ 0 w 28"/>
                      <a:gd name="T31" fmla="*/ 4 h 34"/>
                      <a:gd name="T32" fmla="*/ 0 w 28"/>
                      <a:gd name="T33" fmla="*/ 4 h 34"/>
                      <a:gd name="T34" fmla="*/ 0 w 28"/>
                      <a:gd name="T35" fmla="*/ 4 h 34"/>
                      <a:gd name="T36" fmla="*/ 0 w 28"/>
                      <a:gd name="T37" fmla="*/ 4 h 34"/>
                      <a:gd name="T38" fmla="*/ 0 w 28"/>
                      <a:gd name="T39" fmla="*/ 4 h 34"/>
                      <a:gd name="T40" fmla="*/ 1 w 28"/>
                      <a:gd name="T41" fmla="*/ 1 h 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8" h="34">
                        <a:moveTo>
                          <a:pt x="26" y="2"/>
                        </a:moveTo>
                        <a:lnTo>
                          <a:pt x="26" y="0"/>
                        </a:lnTo>
                        <a:lnTo>
                          <a:pt x="27" y="0"/>
                        </a:lnTo>
                        <a:lnTo>
                          <a:pt x="27" y="2"/>
                        </a:lnTo>
                        <a:lnTo>
                          <a:pt x="28" y="2"/>
                        </a:lnTo>
                        <a:lnTo>
                          <a:pt x="28" y="3"/>
                        </a:lnTo>
                        <a:lnTo>
                          <a:pt x="27" y="4"/>
                        </a:lnTo>
                        <a:lnTo>
                          <a:pt x="2" y="32"/>
                        </a:lnTo>
                        <a:lnTo>
                          <a:pt x="2" y="34"/>
                        </a:lnTo>
                        <a:lnTo>
                          <a:pt x="1" y="34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26" y="2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6" name="Freeform 137"/>
                  <p:cNvSpPr>
                    <a:spLocks/>
                  </p:cNvSpPr>
                  <p:nvPr/>
                </p:nvSpPr>
                <p:spPr bwMode="auto">
                  <a:xfrm>
                    <a:off x="469" y="2711"/>
                    <a:ext cx="3" cy="4"/>
                  </a:xfrm>
                  <a:custGeom>
                    <a:avLst/>
                    <a:gdLst>
                      <a:gd name="T0" fmla="*/ 0 w 8"/>
                      <a:gd name="T1" fmla="*/ 1 h 8"/>
                      <a:gd name="T2" fmla="*/ 0 w 8"/>
                      <a:gd name="T3" fmla="*/ 1 h 8"/>
                      <a:gd name="T4" fmla="*/ 0 w 8"/>
                      <a:gd name="T5" fmla="*/ 1 h 8"/>
                      <a:gd name="T6" fmla="*/ 0 w 8"/>
                      <a:gd name="T7" fmla="*/ 1 h 8"/>
                      <a:gd name="T8" fmla="*/ 0 w 8"/>
                      <a:gd name="T9" fmla="*/ 1 h 8"/>
                      <a:gd name="T10" fmla="*/ 0 w 8"/>
                      <a:gd name="T11" fmla="*/ 1 h 8"/>
                      <a:gd name="T12" fmla="*/ 0 w 8"/>
                      <a:gd name="T13" fmla="*/ 0 h 8"/>
                      <a:gd name="T14" fmla="*/ 0 w 8"/>
                      <a:gd name="T15" fmla="*/ 0 h 8"/>
                      <a:gd name="T16" fmla="*/ 0 w 8"/>
                      <a:gd name="T17" fmla="*/ 1 h 8"/>
                      <a:gd name="T18" fmla="*/ 0 w 8"/>
                      <a:gd name="T19" fmla="*/ 1 h 8"/>
                      <a:gd name="T20" fmla="*/ 0 w 8"/>
                      <a:gd name="T21" fmla="*/ 1 h 8"/>
                      <a:gd name="T22" fmla="*/ 0 w 8"/>
                      <a:gd name="T23" fmla="*/ 1 h 8"/>
                      <a:gd name="T24" fmla="*/ 0 w 8"/>
                      <a:gd name="T25" fmla="*/ 1 h 8"/>
                      <a:gd name="T26" fmla="*/ 0 w 8"/>
                      <a:gd name="T27" fmla="*/ 1 h 8"/>
                      <a:gd name="T28" fmla="*/ 0 w 8"/>
                      <a:gd name="T29" fmla="*/ 1 h 8"/>
                      <a:gd name="T30" fmla="*/ 0 w 8"/>
                      <a:gd name="T31" fmla="*/ 1 h 8"/>
                      <a:gd name="T32" fmla="*/ 0 w 8"/>
                      <a:gd name="T33" fmla="*/ 1 h 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8" y="3"/>
                        </a:lnTo>
                        <a:lnTo>
                          <a:pt x="8" y="2"/>
                        </a:lnTo>
                        <a:lnTo>
                          <a:pt x="6" y="1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2" y="6"/>
                        </a:lnTo>
                        <a:lnTo>
                          <a:pt x="3" y="7"/>
                        </a:lnTo>
                        <a:lnTo>
                          <a:pt x="4" y="8"/>
                        </a:lnTo>
                        <a:lnTo>
                          <a:pt x="5" y="8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7" name="Freeform 138"/>
                  <p:cNvSpPr>
                    <a:spLocks/>
                  </p:cNvSpPr>
                  <p:nvPr/>
                </p:nvSpPr>
                <p:spPr bwMode="auto">
                  <a:xfrm>
                    <a:off x="469" y="2690"/>
                    <a:ext cx="25" cy="45"/>
                  </a:xfrm>
                  <a:custGeom>
                    <a:avLst/>
                    <a:gdLst>
                      <a:gd name="T0" fmla="*/ 3 w 76"/>
                      <a:gd name="T1" fmla="*/ 0 h 90"/>
                      <a:gd name="T2" fmla="*/ 0 w 76"/>
                      <a:gd name="T3" fmla="*/ 11 h 90"/>
                      <a:gd name="T4" fmla="*/ 0 w 76"/>
                      <a:gd name="T5" fmla="*/ 12 h 90"/>
                      <a:gd name="T6" fmla="*/ 3 w 76"/>
                      <a:gd name="T7" fmla="*/ 1 h 90"/>
                      <a:gd name="T8" fmla="*/ 3 w 76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90">
                        <a:moveTo>
                          <a:pt x="72" y="0"/>
                        </a:moveTo>
                        <a:lnTo>
                          <a:pt x="0" y="86"/>
                        </a:lnTo>
                        <a:lnTo>
                          <a:pt x="5" y="90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8" name="Freeform 139"/>
                  <p:cNvSpPr>
                    <a:spLocks/>
                  </p:cNvSpPr>
                  <p:nvPr/>
                </p:nvSpPr>
                <p:spPr bwMode="auto">
                  <a:xfrm>
                    <a:off x="418" y="2731"/>
                    <a:ext cx="39" cy="70"/>
                  </a:xfrm>
                  <a:custGeom>
                    <a:avLst/>
                    <a:gdLst>
                      <a:gd name="T0" fmla="*/ 4 w 117"/>
                      <a:gd name="T1" fmla="*/ 18 h 140"/>
                      <a:gd name="T2" fmla="*/ 4 w 117"/>
                      <a:gd name="T3" fmla="*/ 3 h 140"/>
                      <a:gd name="T4" fmla="*/ 0 w 117"/>
                      <a:gd name="T5" fmla="*/ 0 h 140"/>
                      <a:gd name="T6" fmla="*/ 0 w 117"/>
                      <a:gd name="T7" fmla="*/ 16 h 140"/>
                      <a:gd name="T8" fmla="*/ 4 w 117"/>
                      <a:gd name="T9" fmla="*/ 18 h 1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7" h="140">
                        <a:moveTo>
                          <a:pt x="117" y="140"/>
                        </a:moveTo>
                        <a:lnTo>
                          <a:pt x="117" y="18"/>
                        </a:lnTo>
                        <a:lnTo>
                          <a:pt x="0" y="0"/>
                        </a:lnTo>
                        <a:lnTo>
                          <a:pt x="0" y="122"/>
                        </a:lnTo>
                        <a:lnTo>
                          <a:pt x="117" y="140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99" name="Freeform 140"/>
                  <p:cNvSpPr>
                    <a:spLocks/>
                  </p:cNvSpPr>
                  <p:nvPr/>
                </p:nvSpPr>
                <p:spPr bwMode="auto">
                  <a:xfrm>
                    <a:off x="418" y="2714"/>
                    <a:ext cx="53" cy="26"/>
                  </a:xfrm>
                  <a:custGeom>
                    <a:avLst/>
                    <a:gdLst>
                      <a:gd name="T0" fmla="*/ 0 w 159"/>
                      <a:gd name="T1" fmla="*/ 5 h 51"/>
                      <a:gd name="T2" fmla="*/ 2 w 159"/>
                      <a:gd name="T3" fmla="*/ 0 h 51"/>
                      <a:gd name="T4" fmla="*/ 6 w 159"/>
                      <a:gd name="T5" fmla="*/ 2 h 51"/>
                      <a:gd name="T6" fmla="*/ 4 w 159"/>
                      <a:gd name="T7" fmla="*/ 7 h 51"/>
                      <a:gd name="T8" fmla="*/ 0 w 159"/>
                      <a:gd name="T9" fmla="*/ 5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1">
                        <a:moveTo>
                          <a:pt x="0" y="33"/>
                        </a:moveTo>
                        <a:lnTo>
                          <a:pt x="51" y="0"/>
                        </a:lnTo>
                        <a:lnTo>
                          <a:pt x="159" y="16"/>
                        </a:lnTo>
                        <a:lnTo>
                          <a:pt x="117" y="51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0" name="Freeform 141"/>
                  <p:cNvSpPr>
                    <a:spLocks/>
                  </p:cNvSpPr>
                  <p:nvPr/>
                </p:nvSpPr>
                <p:spPr bwMode="auto">
                  <a:xfrm>
                    <a:off x="457" y="2722"/>
                    <a:ext cx="14" cy="79"/>
                  </a:xfrm>
                  <a:custGeom>
                    <a:avLst/>
                    <a:gdLst>
                      <a:gd name="T0" fmla="*/ 0 w 42"/>
                      <a:gd name="T1" fmla="*/ 5 h 157"/>
                      <a:gd name="T2" fmla="*/ 2 w 42"/>
                      <a:gd name="T3" fmla="*/ 0 h 157"/>
                      <a:gd name="T4" fmla="*/ 2 w 42"/>
                      <a:gd name="T5" fmla="*/ 16 h 157"/>
                      <a:gd name="T6" fmla="*/ 0 w 42"/>
                      <a:gd name="T7" fmla="*/ 20 h 157"/>
                      <a:gd name="T8" fmla="*/ 0 w 42"/>
                      <a:gd name="T9" fmla="*/ 5 h 1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2" h="157">
                        <a:moveTo>
                          <a:pt x="0" y="35"/>
                        </a:moveTo>
                        <a:lnTo>
                          <a:pt x="42" y="0"/>
                        </a:lnTo>
                        <a:lnTo>
                          <a:pt x="42" y="123"/>
                        </a:lnTo>
                        <a:lnTo>
                          <a:pt x="0" y="157"/>
                        </a:ln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1" name="Freeform 142"/>
                  <p:cNvSpPr>
                    <a:spLocks/>
                  </p:cNvSpPr>
                  <p:nvPr/>
                </p:nvSpPr>
                <p:spPr bwMode="auto">
                  <a:xfrm>
                    <a:off x="396" y="2248"/>
                    <a:ext cx="39" cy="72"/>
                  </a:xfrm>
                  <a:custGeom>
                    <a:avLst/>
                    <a:gdLst>
                      <a:gd name="T0" fmla="*/ 4 w 117"/>
                      <a:gd name="T1" fmla="*/ 18 h 144"/>
                      <a:gd name="T2" fmla="*/ 4 w 117"/>
                      <a:gd name="T3" fmla="*/ 3 h 144"/>
                      <a:gd name="T4" fmla="*/ 0 w 117"/>
                      <a:gd name="T5" fmla="*/ 0 h 144"/>
                      <a:gd name="T6" fmla="*/ 0 w 117"/>
                      <a:gd name="T7" fmla="*/ 16 h 144"/>
                      <a:gd name="T8" fmla="*/ 4 w 117"/>
                      <a:gd name="T9" fmla="*/ 18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7" h="144">
                        <a:moveTo>
                          <a:pt x="117" y="144"/>
                        </a:moveTo>
                        <a:lnTo>
                          <a:pt x="117" y="17"/>
                        </a:lnTo>
                        <a:lnTo>
                          <a:pt x="0" y="0"/>
                        </a:lnTo>
                        <a:lnTo>
                          <a:pt x="0" y="127"/>
                        </a:lnTo>
                        <a:lnTo>
                          <a:pt x="117" y="144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2" name="Freeform 143"/>
                  <p:cNvSpPr>
                    <a:spLocks/>
                  </p:cNvSpPr>
                  <p:nvPr/>
                </p:nvSpPr>
                <p:spPr bwMode="auto">
                  <a:xfrm>
                    <a:off x="396" y="2230"/>
                    <a:ext cx="53" cy="26"/>
                  </a:xfrm>
                  <a:custGeom>
                    <a:avLst/>
                    <a:gdLst>
                      <a:gd name="T0" fmla="*/ 0 w 159"/>
                      <a:gd name="T1" fmla="*/ 5 h 51"/>
                      <a:gd name="T2" fmla="*/ 2 w 159"/>
                      <a:gd name="T3" fmla="*/ 0 h 51"/>
                      <a:gd name="T4" fmla="*/ 6 w 159"/>
                      <a:gd name="T5" fmla="*/ 3 h 51"/>
                      <a:gd name="T6" fmla="*/ 4 w 159"/>
                      <a:gd name="T7" fmla="*/ 7 h 51"/>
                      <a:gd name="T8" fmla="*/ 0 w 159"/>
                      <a:gd name="T9" fmla="*/ 5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1">
                        <a:moveTo>
                          <a:pt x="0" y="34"/>
                        </a:moveTo>
                        <a:lnTo>
                          <a:pt x="52" y="0"/>
                        </a:lnTo>
                        <a:lnTo>
                          <a:pt x="159" y="17"/>
                        </a:lnTo>
                        <a:lnTo>
                          <a:pt x="117" y="5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3" name="Freeform 144"/>
                  <p:cNvSpPr>
                    <a:spLocks/>
                  </p:cNvSpPr>
                  <p:nvPr/>
                </p:nvSpPr>
                <p:spPr bwMode="auto">
                  <a:xfrm>
                    <a:off x="619" y="2112"/>
                    <a:ext cx="44" cy="157"/>
                  </a:xfrm>
                  <a:custGeom>
                    <a:avLst/>
                    <a:gdLst>
                      <a:gd name="T0" fmla="*/ 2 w 131"/>
                      <a:gd name="T1" fmla="*/ 39 h 315"/>
                      <a:gd name="T2" fmla="*/ 2 w 131"/>
                      <a:gd name="T3" fmla="*/ 39 h 315"/>
                      <a:gd name="T4" fmla="*/ 3 w 131"/>
                      <a:gd name="T5" fmla="*/ 38 h 315"/>
                      <a:gd name="T6" fmla="*/ 3 w 131"/>
                      <a:gd name="T7" fmla="*/ 37 h 315"/>
                      <a:gd name="T8" fmla="*/ 4 w 131"/>
                      <a:gd name="T9" fmla="*/ 35 h 315"/>
                      <a:gd name="T10" fmla="*/ 4 w 131"/>
                      <a:gd name="T11" fmla="*/ 33 h 315"/>
                      <a:gd name="T12" fmla="*/ 4 w 131"/>
                      <a:gd name="T13" fmla="*/ 30 h 315"/>
                      <a:gd name="T14" fmla="*/ 5 w 131"/>
                      <a:gd name="T15" fmla="*/ 26 h 315"/>
                      <a:gd name="T16" fmla="*/ 5 w 131"/>
                      <a:gd name="T17" fmla="*/ 22 h 315"/>
                      <a:gd name="T18" fmla="*/ 5 w 131"/>
                      <a:gd name="T19" fmla="*/ 18 h 315"/>
                      <a:gd name="T20" fmla="*/ 5 w 131"/>
                      <a:gd name="T21" fmla="*/ 15 h 315"/>
                      <a:gd name="T22" fmla="*/ 5 w 131"/>
                      <a:gd name="T23" fmla="*/ 11 h 315"/>
                      <a:gd name="T24" fmla="*/ 5 w 131"/>
                      <a:gd name="T25" fmla="*/ 8 h 315"/>
                      <a:gd name="T26" fmla="*/ 4 w 131"/>
                      <a:gd name="T27" fmla="*/ 5 h 315"/>
                      <a:gd name="T28" fmla="*/ 4 w 131"/>
                      <a:gd name="T29" fmla="*/ 3 h 315"/>
                      <a:gd name="T30" fmla="*/ 4 w 131"/>
                      <a:gd name="T31" fmla="*/ 1 h 315"/>
                      <a:gd name="T32" fmla="*/ 3 w 131"/>
                      <a:gd name="T33" fmla="*/ 0 h 315"/>
                      <a:gd name="T34" fmla="*/ 3 w 131"/>
                      <a:gd name="T35" fmla="*/ 0 h 315"/>
                      <a:gd name="T36" fmla="*/ 2 w 131"/>
                      <a:gd name="T37" fmla="*/ 0 h 315"/>
                      <a:gd name="T38" fmla="*/ 2 w 131"/>
                      <a:gd name="T39" fmla="*/ 1 h 315"/>
                      <a:gd name="T40" fmla="*/ 1 w 131"/>
                      <a:gd name="T41" fmla="*/ 3 h 315"/>
                      <a:gd name="T42" fmla="*/ 1 w 131"/>
                      <a:gd name="T43" fmla="*/ 6 h 315"/>
                      <a:gd name="T44" fmla="*/ 1 w 131"/>
                      <a:gd name="T45" fmla="*/ 9 h 315"/>
                      <a:gd name="T46" fmla="*/ 0 w 131"/>
                      <a:gd name="T47" fmla="*/ 12 h 315"/>
                      <a:gd name="T48" fmla="*/ 0 w 131"/>
                      <a:gd name="T49" fmla="*/ 16 h 315"/>
                      <a:gd name="T50" fmla="*/ 0 w 131"/>
                      <a:gd name="T51" fmla="*/ 20 h 315"/>
                      <a:gd name="T52" fmla="*/ 0 w 131"/>
                      <a:gd name="T53" fmla="*/ 24 h 315"/>
                      <a:gd name="T54" fmla="*/ 0 w 131"/>
                      <a:gd name="T55" fmla="*/ 27 h 315"/>
                      <a:gd name="T56" fmla="*/ 0 w 131"/>
                      <a:gd name="T57" fmla="*/ 31 h 315"/>
                      <a:gd name="T58" fmla="*/ 1 w 131"/>
                      <a:gd name="T59" fmla="*/ 34 h 315"/>
                      <a:gd name="T60" fmla="*/ 1 w 131"/>
                      <a:gd name="T61" fmla="*/ 36 h 315"/>
                      <a:gd name="T62" fmla="*/ 1 w 131"/>
                      <a:gd name="T63" fmla="*/ 38 h 315"/>
                      <a:gd name="T64" fmla="*/ 2 w 131"/>
                      <a:gd name="T65" fmla="*/ 39 h 31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31" h="315">
                        <a:moveTo>
                          <a:pt x="49" y="312"/>
                        </a:moveTo>
                        <a:lnTo>
                          <a:pt x="62" y="315"/>
                        </a:lnTo>
                        <a:lnTo>
                          <a:pt x="75" y="310"/>
                        </a:lnTo>
                        <a:lnTo>
                          <a:pt x="87" y="300"/>
                        </a:lnTo>
                        <a:lnTo>
                          <a:pt x="97" y="285"/>
                        </a:lnTo>
                        <a:lnTo>
                          <a:pt x="108" y="264"/>
                        </a:lnTo>
                        <a:lnTo>
                          <a:pt x="116" y="240"/>
                        </a:lnTo>
                        <a:lnTo>
                          <a:pt x="123" y="213"/>
                        </a:lnTo>
                        <a:lnTo>
                          <a:pt x="128" y="182"/>
                        </a:lnTo>
                        <a:lnTo>
                          <a:pt x="131" y="150"/>
                        </a:lnTo>
                        <a:lnTo>
                          <a:pt x="129" y="120"/>
                        </a:lnTo>
                        <a:lnTo>
                          <a:pt x="126" y="92"/>
                        </a:lnTo>
                        <a:lnTo>
                          <a:pt x="121" y="65"/>
                        </a:lnTo>
                        <a:lnTo>
                          <a:pt x="114" y="43"/>
                        </a:lnTo>
                        <a:lnTo>
                          <a:pt x="104" y="24"/>
                        </a:lnTo>
                        <a:lnTo>
                          <a:pt x="94" y="11"/>
                        </a:lnTo>
                        <a:lnTo>
                          <a:pt x="81" y="3"/>
                        </a:lnTo>
                        <a:lnTo>
                          <a:pt x="68" y="0"/>
                        </a:lnTo>
                        <a:lnTo>
                          <a:pt x="56" y="5"/>
                        </a:lnTo>
                        <a:lnTo>
                          <a:pt x="44" y="15"/>
                        </a:lnTo>
                        <a:lnTo>
                          <a:pt x="33" y="31"/>
                        </a:lnTo>
                        <a:lnTo>
                          <a:pt x="23" y="51"/>
                        </a:lnTo>
                        <a:lnTo>
                          <a:pt x="14" y="75"/>
                        </a:lnTo>
                        <a:lnTo>
                          <a:pt x="7" y="102"/>
                        </a:lnTo>
                        <a:lnTo>
                          <a:pt x="2" y="133"/>
                        </a:lnTo>
                        <a:lnTo>
                          <a:pt x="0" y="165"/>
                        </a:lnTo>
                        <a:lnTo>
                          <a:pt x="1" y="195"/>
                        </a:lnTo>
                        <a:lnTo>
                          <a:pt x="5" y="223"/>
                        </a:lnTo>
                        <a:lnTo>
                          <a:pt x="10" y="249"/>
                        </a:lnTo>
                        <a:lnTo>
                          <a:pt x="17" y="272"/>
                        </a:lnTo>
                        <a:lnTo>
                          <a:pt x="26" y="291"/>
                        </a:lnTo>
                        <a:lnTo>
                          <a:pt x="37" y="304"/>
                        </a:lnTo>
                        <a:lnTo>
                          <a:pt x="49" y="312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4" name="Freeform 145"/>
                  <p:cNvSpPr>
                    <a:spLocks/>
                  </p:cNvSpPr>
                  <p:nvPr/>
                </p:nvSpPr>
                <p:spPr bwMode="auto">
                  <a:xfrm>
                    <a:off x="629" y="2142"/>
                    <a:ext cx="24" cy="102"/>
                  </a:xfrm>
                  <a:custGeom>
                    <a:avLst/>
                    <a:gdLst>
                      <a:gd name="T0" fmla="*/ 1 w 71"/>
                      <a:gd name="T1" fmla="*/ 26 h 203"/>
                      <a:gd name="T2" fmla="*/ 1 w 71"/>
                      <a:gd name="T3" fmla="*/ 26 h 203"/>
                      <a:gd name="T4" fmla="*/ 2 w 71"/>
                      <a:gd name="T5" fmla="*/ 26 h 203"/>
                      <a:gd name="T6" fmla="*/ 2 w 71"/>
                      <a:gd name="T7" fmla="*/ 25 h 203"/>
                      <a:gd name="T8" fmla="*/ 2 w 71"/>
                      <a:gd name="T9" fmla="*/ 23 h 203"/>
                      <a:gd name="T10" fmla="*/ 2 w 71"/>
                      <a:gd name="T11" fmla="*/ 22 h 203"/>
                      <a:gd name="T12" fmla="*/ 2 w 71"/>
                      <a:gd name="T13" fmla="*/ 20 h 203"/>
                      <a:gd name="T14" fmla="*/ 3 w 71"/>
                      <a:gd name="T15" fmla="*/ 18 h 203"/>
                      <a:gd name="T16" fmla="*/ 3 w 71"/>
                      <a:gd name="T17" fmla="*/ 15 h 203"/>
                      <a:gd name="T18" fmla="*/ 3 w 71"/>
                      <a:gd name="T19" fmla="*/ 10 h 203"/>
                      <a:gd name="T20" fmla="*/ 2 w 71"/>
                      <a:gd name="T21" fmla="*/ 6 h 203"/>
                      <a:gd name="T22" fmla="*/ 2 w 71"/>
                      <a:gd name="T23" fmla="*/ 2 h 203"/>
                      <a:gd name="T24" fmla="*/ 2 w 71"/>
                      <a:gd name="T25" fmla="*/ 1 h 203"/>
                      <a:gd name="T26" fmla="*/ 1 w 71"/>
                      <a:gd name="T27" fmla="*/ 0 h 203"/>
                      <a:gd name="T28" fmla="*/ 1 w 71"/>
                      <a:gd name="T29" fmla="*/ 1 h 203"/>
                      <a:gd name="T30" fmla="*/ 1 w 71"/>
                      <a:gd name="T31" fmla="*/ 2 h 203"/>
                      <a:gd name="T32" fmla="*/ 1 w 71"/>
                      <a:gd name="T33" fmla="*/ 3 h 203"/>
                      <a:gd name="T34" fmla="*/ 0 w 71"/>
                      <a:gd name="T35" fmla="*/ 4 h 203"/>
                      <a:gd name="T36" fmla="*/ 0 w 71"/>
                      <a:gd name="T37" fmla="*/ 6 h 203"/>
                      <a:gd name="T38" fmla="*/ 0 w 71"/>
                      <a:gd name="T39" fmla="*/ 9 h 203"/>
                      <a:gd name="T40" fmla="*/ 0 w 71"/>
                      <a:gd name="T41" fmla="*/ 11 h 203"/>
                      <a:gd name="T42" fmla="*/ 0 w 71"/>
                      <a:gd name="T43" fmla="*/ 16 h 203"/>
                      <a:gd name="T44" fmla="*/ 0 w 71"/>
                      <a:gd name="T45" fmla="*/ 21 h 203"/>
                      <a:gd name="T46" fmla="*/ 0 w 71"/>
                      <a:gd name="T47" fmla="*/ 24 h 203"/>
                      <a:gd name="T48" fmla="*/ 1 w 71"/>
                      <a:gd name="T49" fmla="*/ 26 h 2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71" h="203">
                        <a:moveTo>
                          <a:pt x="26" y="202"/>
                        </a:moveTo>
                        <a:lnTo>
                          <a:pt x="33" y="203"/>
                        </a:lnTo>
                        <a:lnTo>
                          <a:pt x="40" y="201"/>
                        </a:lnTo>
                        <a:lnTo>
                          <a:pt x="47" y="194"/>
                        </a:lnTo>
                        <a:lnTo>
                          <a:pt x="53" y="184"/>
                        </a:lnTo>
                        <a:lnTo>
                          <a:pt x="59" y="171"/>
                        </a:lnTo>
                        <a:lnTo>
                          <a:pt x="64" y="155"/>
                        </a:lnTo>
                        <a:lnTo>
                          <a:pt x="67" y="138"/>
                        </a:lnTo>
                        <a:lnTo>
                          <a:pt x="70" y="118"/>
                        </a:lnTo>
                        <a:lnTo>
                          <a:pt x="71" y="78"/>
                        </a:lnTo>
                        <a:lnTo>
                          <a:pt x="66" y="42"/>
                        </a:lnTo>
                        <a:lnTo>
                          <a:pt x="57" y="15"/>
                        </a:lnTo>
                        <a:lnTo>
                          <a:pt x="44" y="1"/>
                        </a:lnTo>
                        <a:lnTo>
                          <a:pt x="37" y="0"/>
                        </a:lnTo>
                        <a:lnTo>
                          <a:pt x="29" y="2"/>
                        </a:lnTo>
                        <a:lnTo>
                          <a:pt x="23" y="9"/>
                        </a:lnTo>
                        <a:lnTo>
                          <a:pt x="18" y="19"/>
                        </a:lnTo>
                        <a:lnTo>
                          <a:pt x="12" y="32"/>
                        </a:lnTo>
                        <a:lnTo>
                          <a:pt x="7" y="48"/>
                        </a:lnTo>
                        <a:lnTo>
                          <a:pt x="3" y="65"/>
                        </a:lnTo>
                        <a:lnTo>
                          <a:pt x="1" y="86"/>
                        </a:lnTo>
                        <a:lnTo>
                          <a:pt x="0" y="126"/>
                        </a:lnTo>
                        <a:lnTo>
                          <a:pt x="4" y="161"/>
                        </a:lnTo>
                        <a:lnTo>
                          <a:pt x="13" y="188"/>
                        </a:lnTo>
                        <a:lnTo>
                          <a:pt x="26" y="20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5" name="Freeform 146"/>
                  <p:cNvSpPr>
                    <a:spLocks/>
                  </p:cNvSpPr>
                  <p:nvPr/>
                </p:nvSpPr>
                <p:spPr bwMode="auto">
                  <a:xfrm>
                    <a:off x="493" y="2704"/>
                    <a:ext cx="71" cy="128"/>
                  </a:xfrm>
                  <a:custGeom>
                    <a:avLst/>
                    <a:gdLst>
                      <a:gd name="T0" fmla="*/ 8 w 212"/>
                      <a:gd name="T1" fmla="*/ 32 h 256"/>
                      <a:gd name="T2" fmla="*/ 8 w 212"/>
                      <a:gd name="T3" fmla="*/ 5 h 256"/>
                      <a:gd name="T4" fmla="*/ 0 w 212"/>
                      <a:gd name="T5" fmla="*/ 0 h 256"/>
                      <a:gd name="T6" fmla="*/ 0 w 212"/>
                      <a:gd name="T7" fmla="*/ 28 h 256"/>
                      <a:gd name="T8" fmla="*/ 8 w 212"/>
                      <a:gd name="T9" fmla="*/ 32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2" h="256">
                        <a:moveTo>
                          <a:pt x="212" y="256"/>
                        </a:moveTo>
                        <a:lnTo>
                          <a:pt x="212" y="33"/>
                        </a:lnTo>
                        <a:lnTo>
                          <a:pt x="0" y="0"/>
                        </a:lnTo>
                        <a:lnTo>
                          <a:pt x="0" y="223"/>
                        </a:lnTo>
                        <a:lnTo>
                          <a:pt x="212" y="256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6" name="Freeform 147"/>
                  <p:cNvSpPr>
                    <a:spLocks/>
                  </p:cNvSpPr>
                  <p:nvPr/>
                </p:nvSpPr>
                <p:spPr bwMode="auto">
                  <a:xfrm>
                    <a:off x="493" y="2674"/>
                    <a:ext cx="97" cy="47"/>
                  </a:xfrm>
                  <a:custGeom>
                    <a:avLst/>
                    <a:gdLst>
                      <a:gd name="T0" fmla="*/ 0 w 289"/>
                      <a:gd name="T1" fmla="*/ 8 h 92"/>
                      <a:gd name="T2" fmla="*/ 3 w 289"/>
                      <a:gd name="T3" fmla="*/ 0 h 92"/>
                      <a:gd name="T4" fmla="*/ 11 w 289"/>
                      <a:gd name="T5" fmla="*/ 4 h 92"/>
                      <a:gd name="T6" fmla="*/ 8 w 289"/>
                      <a:gd name="T7" fmla="*/ 12 h 92"/>
                      <a:gd name="T8" fmla="*/ 0 w 289"/>
                      <a:gd name="T9" fmla="*/ 8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89" h="92">
                        <a:moveTo>
                          <a:pt x="0" y="59"/>
                        </a:moveTo>
                        <a:lnTo>
                          <a:pt x="93" y="0"/>
                        </a:lnTo>
                        <a:lnTo>
                          <a:pt x="289" y="28"/>
                        </a:lnTo>
                        <a:lnTo>
                          <a:pt x="212" y="92"/>
                        </a:lnTo>
                        <a:lnTo>
                          <a:pt x="0" y="59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7" name="Freeform 148"/>
                  <p:cNvSpPr>
                    <a:spLocks/>
                  </p:cNvSpPr>
                  <p:nvPr/>
                </p:nvSpPr>
                <p:spPr bwMode="auto">
                  <a:xfrm>
                    <a:off x="564" y="2689"/>
                    <a:ext cx="26" cy="143"/>
                  </a:xfrm>
                  <a:custGeom>
                    <a:avLst/>
                    <a:gdLst>
                      <a:gd name="T0" fmla="*/ 0 w 77"/>
                      <a:gd name="T1" fmla="*/ 8 h 287"/>
                      <a:gd name="T2" fmla="*/ 3 w 77"/>
                      <a:gd name="T3" fmla="*/ 0 h 287"/>
                      <a:gd name="T4" fmla="*/ 3 w 77"/>
                      <a:gd name="T5" fmla="*/ 28 h 287"/>
                      <a:gd name="T6" fmla="*/ 0 w 77"/>
                      <a:gd name="T7" fmla="*/ 35 h 287"/>
                      <a:gd name="T8" fmla="*/ 0 w 77"/>
                      <a:gd name="T9" fmla="*/ 8 h 2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287">
                        <a:moveTo>
                          <a:pt x="0" y="64"/>
                        </a:moveTo>
                        <a:lnTo>
                          <a:pt x="77" y="0"/>
                        </a:lnTo>
                        <a:lnTo>
                          <a:pt x="77" y="224"/>
                        </a:lnTo>
                        <a:lnTo>
                          <a:pt x="0" y="287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8" name="Freeform 149"/>
                  <p:cNvSpPr>
                    <a:spLocks/>
                  </p:cNvSpPr>
                  <p:nvPr/>
                </p:nvSpPr>
                <p:spPr bwMode="auto">
                  <a:xfrm>
                    <a:off x="508" y="2737"/>
                    <a:ext cx="42" cy="61"/>
                  </a:xfrm>
                  <a:custGeom>
                    <a:avLst/>
                    <a:gdLst>
                      <a:gd name="T0" fmla="*/ 2 w 125"/>
                      <a:gd name="T1" fmla="*/ 16 h 121"/>
                      <a:gd name="T2" fmla="*/ 3 w 125"/>
                      <a:gd name="T3" fmla="*/ 15 h 121"/>
                      <a:gd name="T4" fmla="*/ 3 w 125"/>
                      <a:gd name="T5" fmla="*/ 15 h 121"/>
                      <a:gd name="T6" fmla="*/ 4 w 125"/>
                      <a:gd name="T7" fmla="*/ 14 h 121"/>
                      <a:gd name="T8" fmla="*/ 4 w 125"/>
                      <a:gd name="T9" fmla="*/ 13 h 121"/>
                      <a:gd name="T10" fmla="*/ 4 w 125"/>
                      <a:gd name="T11" fmla="*/ 12 h 121"/>
                      <a:gd name="T12" fmla="*/ 5 w 125"/>
                      <a:gd name="T13" fmla="*/ 11 h 121"/>
                      <a:gd name="T14" fmla="*/ 5 w 125"/>
                      <a:gd name="T15" fmla="*/ 10 h 121"/>
                      <a:gd name="T16" fmla="*/ 5 w 125"/>
                      <a:gd name="T17" fmla="*/ 8 h 121"/>
                      <a:gd name="T18" fmla="*/ 5 w 125"/>
                      <a:gd name="T19" fmla="*/ 6 h 121"/>
                      <a:gd name="T20" fmla="*/ 5 w 125"/>
                      <a:gd name="T21" fmla="*/ 5 h 121"/>
                      <a:gd name="T22" fmla="*/ 4 w 125"/>
                      <a:gd name="T23" fmla="*/ 4 h 121"/>
                      <a:gd name="T24" fmla="*/ 4 w 125"/>
                      <a:gd name="T25" fmla="*/ 3 h 121"/>
                      <a:gd name="T26" fmla="*/ 4 w 125"/>
                      <a:gd name="T27" fmla="*/ 2 h 121"/>
                      <a:gd name="T28" fmla="*/ 3 w 125"/>
                      <a:gd name="T29" fmla="*/ 1 h 121"/>
                      <a:gd name="T30" fmla="*/ 3 w 125"/>
                      <a:gd name="T31" fmla="*/ 1 h 121"/>
                      <a:gd name="T32" fmla="*/ 2 w 125"/>
                      <a:gd name="T33" fmla="*/ 0 h 121"/>
                      <a:gd name="T34" fmla="*/ 2 w 125"/>
                      <a:gd name="T35" fmla="*/ 1 h 121"/>
                      <a:gd name="T36" fmla="*/ 1 w 125"/>
                      <a:gd name="T37" fmla="*/ 1 h 121"/>
                      <a:gd name="T38" fmla="*/ 1 w 125"/>
                      <a:gd name="T39" fmla="*/ 2 h 121"/>
                      <a:gd name="T40" fmla="*/ 1 w 125"/>
                      <a:gd name="T41" fmla="*/ 3 h 121"/>
                      <a:gd name="T42" fmla="*/ 0 w 125"/>
                      <a:gd name="T43" fmla="*/ 4 h 121"/>
                      <a:gd name="T44" fmla="*/ 0 w 125"/>
                      <a:gd name="T45" fmla="*/ 5 h 121"/>
                      <a:gd name="T46" fmla="*/ 0 w 125"/>
                      <a:gd name="T47" fmla="*/ 6 h 121"/>
                      <a:gd name="T48" fmla="*/ 0 w 125"/>
                      <a:gd name="T49" fmla="*/ 8 h 121"/>
                      <a:gd name="T50" fmla="*/ 0 w 125"/>
                      <a:gd name="T51" fmla="*/ 10 h 121"/>
                      <a:gd name="T52" fmla="*/ 0 w 125"/>
                      <a:gd name="T53" fmla="*/ 11 h 121"/>
                      <a:gd name="T54" fmla="*/ 0 w 125"/>
                      <a:gd name="T55" fmla="*/ 12 h 121"/>
                      <a:gd name="T56" fmla="*/ 1 w 125"/>
                      <a:gd name="T57" fmla="*/ 13 h 121"/>
                      <a:gd name="T58" fmla="*/ 1 w 125"/>
                      <a:gd name="T59" fmla="*/ 14 h 121"/>
                      <a:gd name="T60" fmla="*/ 1 w 125"/>
                      <a:gd name="T61" fmla="*/ 15 h 121"/>
                      <a:gd name="T62" fmla="*/ 2 w 125"/>
                      <a:gd name="T63" fmla="*/ 15 h 121"/>
                      <a:gd name="T64" fmla="*/ 2 w 125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5" h="121">
                        <a:moveTo>
                          <a:pt x="62" y="121"/>
                        </a:moveTo>
                        <a:lnTo>
                          <a:pt x="76" y="120"/>
                        </a:lnTo>
                        <a:lnTo>
                          <a:pt x="87" y="117"/>
                        </a:lnTo>
                        <a:lnTo>
                          <a:pt x="98" y="111"/>
                        </a:lnTo>
                        <a:lnTo>
                          <a:pt x="106" y="103"/>
                        </a:lnTo>
                        <a:lnTo>
                          <a:pt x="115" y="95"/>
                        </a:lnTo>
                        <a:lnTo>
                          <a:pt x="121" y="85"/>
                        </a:lnTo>
                        <a:lnTo>
                          <a:pt x="124" y="73"/>
                        </a:lnTo>
                        <a:lnTo>
                          <a:pt x="125" y="61"/>
                        </a:lnTo>
                        <a:lnTo>
                          <a:pt x="124" y="48"/>
                        </a:lnTo>
                        <a:lnTo>
                          <a:pt x="121" y="37"/>
                        </a:lnTo>
                        <a:lnTo>
                          <a:pt x="115" y="27"/>
                        </a:lnTo>
                        <a:lnTo>
                          <a:pt x="106" y="19"/>
                        </a:lnTo>
                        <a:lnTo>
                          <a:pt x="98" y="11"/>
                        </a:lnTo>
                        <a:lnTo>
                          <a:pt x="87" y="5"/>
                        </a:lnTo>
                        <a:lnTo>
                          <a:pt x="76" y="1"/>
                        </a:lnTo>
                        <a:lnTo>
                          <a:pt x="62" y="0"/>
                        </a:lnTo>
                        <a:lnTo>
                          <a:pt x="49" y="1"/>
                        </a:lnTo>
                        <a:lnTo>
                          <a:pt x="38" y="5"/>
                        </a:lnTo>
                        <a:lnTo>
                          <a:pt x="27" y="11"/>
                        </a:lnTo>
                        <a:lnTo>
                          <a:pt x="19" y="19"/>
                        </a:lnTo>
                        <a:lnTo>
                          <a:pt x="10" y="27"/>
                        </a:lnTo>
                        <a:lnTo>
                          <a:pt x="4" y="37"/>
                        </a:lnTo>
                        <a:lnTo>
                          <a:pt x="1" y="48"/>
                        </a:lnTo>
                        <a:lnTo>
                          <a:pt x="0" y="61"/>
                        </a:lnTo>
                        <a:lnTo>
                          <a:pt x="1" y="73"/>
                        </a:lnTo>
                        <a:lnTo>
                          <a:pt x="4" y="85"/>
                        </a:lnTo>
                        <a:lnTo>
                          <a:pt x="10" y="95"/>
                        </a:lnTo>
                        <a:lnTo>
                          <a:pt x="19" y="103"/>
                        </a:lnTo>
                        <a:lnTo>
                          <a:pt x="27" y="111"/>
                        </a:lnTo>
                        <a:lnTo>
                          <a:pt x="38" y="117"/>
                        </a:lnTo>
                        <a:lnTo>
                          <a:pt x="49" y="120"/>
                        </a:lnTo>
                        <a:lnTo>
                          <a:pt x="62" y="1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09" name="Freeform 150"/>
                  <p:cNvSpPr>
                    <a:spLocks/>
                  </p:cNvSpPr>
                  <p:nvPr/>
                </p:nvSpPr>
                <p:spPr bwMode="auto">
                  <a:xfrm>
                    <a:off x="510" y="2740"/>
                    <a:ext cx="38" cy="55"/>
                  </a:xfrm>
                  <a:custGeom>
                    <a:avLst/>
                    <a:gdLst>
                      <a:gd name="T0" fmla="*/ 2 w 112"/>
                      <a:gd name="T1" fmla="*/ 14 h 110"/>
                      <a:gd name="T2" fmla="*/ 3 w 112"/>
                      <a:gd name="T3" fmla="*/ 14 h 110"/>
                      <a:gd name="T4" fmla="*/ 3 w 112"/>
                      <a:gd name="T5" fmla="*/ 14 h 110"/>
                      <a:gd name="T6" fmla="*/ 3 w 112"/>
                      <a:gd name="T7" fmla="*/ 13 h 110"/>
                      <a:gd name="T8" fmla="*/ 4 w 112"/>
                      <a:gd name="T9" fmla="*/ 12 h 110"/>
                      <a:gd name="T10" fmla="*/ 4 w 112"/>
                      <a:gd name="T11" fmla="*/ 11 h 110"/>
                      <a:gd name="T12" fmla="*/ 4 w 112"/>
                      <a:gd name="T13" fmla="*/ 10 h 110"/>
                      <a:gd name="T14" fmla="*/ 4 w 112"/>
                      <a:gd name="T15" fmla="*/ 9 h 110"/>
                      <a:gd name="T16" fmla="*/ 4 w 112"/>
                      <a:gd name="T17" fmla="*/ 7 h 110"/>
                      <a:gd name="T18" fmla="*/ 4 w 112"/>
                      <a:gd name="T19" fmla="*/ 6 h 110"/>
                      <a:gd name="T20" fmla="*/ 4 w 112"/>
                      <a:gd name="T21" fmla="*/ 5 h 110"/>
                      <a:gd name="T22" fmla="*/ 4 w 112"/>
                      <a:gd name="T23" fmla="*/ 3 h 110"/>
                      <a:gd name="T24" fmla="*/ 4 w 112"/>
                      <a:gd name="T25" fmla="*/ 2 h 110"/>
                      <a:gd name="T26" fmla="*/ 3 w 112"/>
                      <a:gd name="T27" fmla="*/ 2 h 110"/>
                      <a:gd name="T28" fmla="*/ 3 w 112"/>
                      <a:gd name="T29" fmla="*/ 1 h 110"/>
                      <a:gd name="T30" fmla="*/ 3 w 112"/>
                      <a:gd name="T31" fmla="*/ 1 h 110"/>
                      <a:gd name="T32" fmla="*/ 2 w 112"/>
                      <a:gd name="T33" fmla="*/ 0 h 110"/>
                      <a:gd name="T34" fmla="*/ 2 w 112"/>
                      <a:gd name="T35" fmla="*/ 1 h 110"/>
                      <a:gd name="T36" fmla="*/ 1 w 112"/>
                      <a:gd name="T37" fmla="*/ 1 h 110"/>
                      <a:gd name="T38" fmla="*/ 1 w 112"/>
                      <a:gd name="T39" fmla="*/ 2 h 110"/>
                      <a:gd name="T40" fmla="*/ 1 w 112"/>
                      <a:gd name="T41" fmla="*/ 2 h 110"/>
                      <a:gd name="T42" fmla="*/ 0 w 112"/>
                      <a:gd name="T43" fmla="*/ 3 h 110"/>
                      <a:gd name="T44" fmla="*/ 0 w 112"/>
                      <a:gd name="T45" fmla="*/ 5 h 110"/>
                      <a:gd name="T46" fmla="*/ 0 w 112"/>
                      <a:gd name="T47" fmla="*/ 6 h 110"/>
                      <a:gd name="T48" fmla="*/ 0 w 112"/>
                      <a:gd name="T49" fmla="*/ 7 h 110"/>
                      <a:gd name="T50" fmla="*/ 0 w 112"/>
                      <a:gd name="T51" fmla="*/ 9 h 110"/>
                      <a:gd name="T52" fmla="*/ 0 w 112"/>
                      <a:gd name="T53" fmla="*/ 10 h 110"/>
                      <a:gd name="T54" fmla="*/ 0 w 112"/>
                      <a:gd name="T55" fmla="*/ 11 h 110"/>
                      <a:gd name="T56" fmla="*/ 1 w 112"/>
                      <a:gd name="T57" fmla="*/ 12 h 110"/>
                      <a:gd name="T58" fmla="*/ 1 w 112"/>
                      <a:gd name="T59" fmla="*/ 13 h 110"/>
                      <a:gd name="T60" fmla="*/ 1 w 112"/>
                      <a:gd name="T61" fmla="*/ 14 h 110"/>
                      <a:gd name="T62" fmla="*/ 2 w 112"/>
                      <a:gd name="T63" fmla="*/ 14 h 110"/>
                      <a:gd name="T64" fmla="*/ 2 w 112"/>
                      <a:gd name="T65" fmla="*/ 14 h 11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12" h="110">
                        <a:moveTo>
                          <a:pt x="55" y="110"/>
                        </a:moveTo>
                        <a:lnTo>
                          <a:pt x="67" y="109"/>
                        </a:lnTo>
                        <a:lnTo>
                          <a:pt x="78" y="105"/>
                        </a:lnTo>
                        <a:lnTo>
                          <a:pt x="88" y="101"/>
                        </a:lnTo>
                        <a:lnTo>
                          <a:pt x="96" y="94"/>
                        </a:lnTo>
                        <a:lnTo>
                          <a:pt x="103" y="86"/>
                        </a:lnTo>
                        <a:lnTo>
                          <a:pt x="108" y="77"/>
                        </a:lnTo>
                        <a:lnTo>
                          <a:pt x="111" y="66"/>
                        </a:lnTo>
                        <a:lnTo>
                          <a:pt x="112" y="55"/>
                        </a:lnTo>
                        <a:lnTo>
                          <a:pt x="111" y="43"/>
                        </a:lnTo>
                        <a:lnTo>
                          <a:pt x="108" y="34"/>
                        </a:lnTo>
                        <a:lnTo>
                          <a:pt x="103" y="24"/>
                        </a:lnTo>
                        <a:lnTo>
                          <a:pt x="96" y="16"/>
                        </a:lnTo>
                        <a:lnTo>
                          <a:pt x="88" y="9"/>
                        </a:lnTo>
                        <a:lnTo>
                          <a:pt x="78" y="5"/>
                        </a:lnTo>
                        <a:lnTo>
                          <a:pt x="67" y="1"/>
                        </a:lnTo>
                        <a:lnTo>
                          <a:pt x="55" y="0"/>
                        </a:lnTo>
                        <a:lnTo>
                          <a:pt x="45" y="1"/>
                        </a:lnTo>
                        <a:lnTo>
                          <a:pt x="34" y="5"/>
                        </a:lnTo>
                        <a:lnTo>
                          <a:pt x="25" y="9"/>
                        </a:lnTo>
                        <a:lnTo>
                          <a:pt x="16" y="16"/>
                        </a:lnTo>
                        <a:lnTo>
                          <a:pt x="9" y="24"/>
                        </a:lnTo>
                        <a:lnTo>
                          <a:pt x="4" y="34"/>
                        </a:lnTo>
                        <a:lnTo>
                          <a:pt x="1" y="43"/>
                        </a:lnTo>
                        <a:lnTo>
                          <a:pt x="0" y="55"/>
                        </a:lnTo>
                        <a:lnTo>
                          <a:pt x="1" y="66"/>
                        </a:lnTo>
                        <a:lnTo>
                          <a:pt x="4" y="77"/>
                        </a:lnTo>
                        <a:lnTo>
                          <a:pt x="9" y="86"/>
                        </a:lnTo>
                        <a:lnTo>
                          <a:pt x="16" y="94"/>
                        </a:lnTo>
                        <a:lnTo>
                          <a:pt x="25" y="101"/>
                        </a:lnTo>
                        <a:lnTo>
                          <a:pt x="34" y="105"/>
                        </a:lnTo>
                        <a:lnTo>
                          <a:pt x="45" y="109"/>
                        </a:lnTo>
                        <a:lnTo>
                          <a:pt x="55" y="110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0" name="Freeform 151"/>
                  <p:cNvSpPr>
                    <a:spLocks/>
                  </p:cNvSpPr>
                  <p:nvPr/>
                </p:nvSpPr>
                <p:spPr bwMode="auto">
                  <a:xfrm>
                    <a:off x="517" y="2746"/>
                    <a:ext cx="19" cy="45"/>
                  </a:xfrm>
                  <a:custGeom>
                    <a:avLst/>
                    <a:gdLst>
                      <a:gd name="T0" fmla="*/ 2 w 59"/>
                      <a:gd name="T1" fmla="*/ 7 h 91"/>
                      <a:gd name="T2" fmla="*/ 1 w 59"/>
                      <a:gd name="T3" fmla="*/ 3 h 91"/>
                      <a:gd name="T4" fmla="*/ 2 w 59"/>
                      <a:gd name="T5" fmla="*/ 1 h 91"/>
                      <a:gd name="T6" fmla="*/ 2 w 59"/>
                      <a:gd name="T7" fmla="*/ 1 h 91"/>
                      <a:gd name="T8" fmla="*/ 2 w 59"/>
                      <a:gd name="T9" fmla="*/ 0 h 91"/>
                      <a:gd name="T10" fmla="*/ 2 w 59"/>
                      <a:gd name="T11" fmla="*/ 0 h 91"/>
                      <a:gd name="T12" fmla="*/ 2 w 59"/>
                      <a:gd name="T13" fmla="*/ 0 h 91"/>
                      <a:gd name="T14" fmla="*/ 1 w 59"/>
                      <a:gd name="T15" fmla="*/ 0 h 91"/>
                      <a:gd name="T16" fmla="*/ 1 w 59"/>
                      <a:gd name="T17" fmla="*/ 0 h 91"/>
                      <a:gd name="T18" fmla="*/ 1 w 59"/>
                      <a:gd name="T19" fmla="*/ 0 h 91"/>
                      <a:gd name="T20" fmla="*/ 1 w 59"/>
                      <a:gd name="T21" fmla="*/ 0 h 91"/>
                      <a:gd name="T22" fmla="*/ 0 w 59"/>
                      <a:gd name="T23" fmla="*/ 5 h 91"/>
                      <a:gd name="T24" fmla="*/ 0 w 59"/>
                      <a:gd name="T25" fmla="*/ 5 h 91"/>
                      <a:gd name="T26" fmla="*/ 0 w 59"/>
                      <a:gd name="T27" fmla="*/ 5 h 91"/>
                      <a:gd name="T28" fmla="*/ 0 w 59"/>
                      <a:gd name="T29" fmla="*/ 5 h 91"/>
                      <a:gd name="T30" fmla="*/ 0 w 59"/>
                      <a:gd name="T31" fmla="*/ 6 h 91"/>
                      <a:gd name="T32" fmla="*/ 0 w 59"/>
                      <a:gd name="T33" fmla="*/ 6 h 91"/>
                      <a:gd name="T34" fmla="*/ 0 w 59"/>
                      <a:gd name="T35" fmla="*/ 6 h 91"/>
                      <a:gd name="T36" fmla="*/ 0 w 59"/>
                      <a:gd name="T37" fmla="*/ 6 h 91"/>
                      <a:gd name="T38" fmla="*/ 0 w 59"/>
                      <a:gd name="T39" fmla="*/ 6 h 91"/>
                      <a:gd name="T40" fmla="*/ 1 w 59"/>
                      <a:gd name="T41" fmla="*/ 4 h 91"/>
                      <a:gd name="T42" fmla="*/ 2 w 59"/>
                      <a:gd name="T43" fmla="*/ 8 h 91"/>
                      <a:gd name="T44" fmla="*/ 2 w 59"/>
                      <a:gd name="T45" fmla="*/ 8 h 91"/>
                      <a:gd name="T46" fmla="*/ 2 w 59"/>
                      <a:gd name="T47" fmla="*/ 9 h 91"/>
                      <a:gd name="T48" fmla="*/ 2 w 59"/>
                      <a:gd name="T49" fmla="*/ 10 h 91"/>
                      <a:gd name="T50" fmla="*/ 1 w 59"/>
                      <a:gd name="T51" fmla="*/ 10 h 91"/>
                      <a:gd name="T52" fmla="*/ 1 w 59"/>
                      <a:gd name="T53" fmla="*/ 10 h 91"/>
                      <a:gd name="T54" fmla="*/ 1 w 59"/>
                      <a:gd name="T55" fmla="*/ 10 h 91"/>
                      <a:gd name="T56" fmla="*/ 1 w 59"/>
                      <a:gd name="T57" fmla="*/ 11 h 91"/>
                      <a:gd name="T58" fmla="*/ 2 w 59"/>
                      <a:gd name="T59" fmla="*/ 11 h 91"/>
                      <a:gd name="T60" fmla="*/ 2 w 59"/>
                      <a:gd name="T61" fmla="*/ 10 h 91"/>
                      <a:gd name="T62" fmla="*/ 2 w 59"/>
                      <a:gd name="T63" fmla="*/ 10 h 91"/>
                      <a:gd name="T64" fmla="*/ 2 w 59"/>
                      <a:gd name="T65" fmla="*/ 9 h 91"/>
                      <a:gd name="T66" fmla="*/ 2 w 59"/>
                      <a:gd name="T67" fmla="*/ 7 h 9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59" h="91">
                        <a:moveTo>
                          <a:pt x="57" y="62"/>
                        </a:moveTo>
                        <a:lnTo>
                          <a:pt x="32" y="27"/>
                        </a:lnTo>
                        <a:lnTo>
                          <a:pt x="44" y="13"/>
                        </a:lnTo>
                        <a:lnTo>
                          <a:pt x="45" y="11"/>
                        </a:lnTo>
                        <a:lnTo>
                          <a:pt x="45" y="7"/>
                        </a:lnTo>
                        <a:lnTo>
                          <a:pt x="44" y="4"/>
                        </a:lnTo>
                        <a:lnTo>
                          <a:pt x="42" y="2"/>
                        </a:lnTo>
                        <a:lnTo>
                          <a:pt x="41" y="0"/>
                        </a:lnTo>
                        <a:lnTo>
                          <a:pt x="39" y="0"/>
                        </a:lnTo>
                        <a:lnTo>
                          <a:pt x="38" y="2"/>
                        </a:lnTo>
                        <a:lnTo>
                          <a:pt x="35" y="3"/>
                        </a:lnTo>
                        <a:lnTo>
                          <a:pt x="2" y="42"/>
                        </a:lnTo>
                        <a:lnTo>
                          <a:pt x="1" y="44"/>
                        </a:lnTo>
                        <a:lnTo>
                          <a:pt x="0" y="45"/>
                        </a:lnTo>
                        <a:lnTo>
                          <a:pt x="0" y="47"/>
                        </a:lnTo>
                        <a:lnTo>
                          <a:pt x="1" y="50"/>
                        </a:lnTo>
                        <a:lnTo>
                          <a:pt x="3" y="51"/>
                        </a:lnTo>
                        <a:lnTo>
                          <a:pt x="6" y="52"/>
                        </a:lnTo>
                        <a:lnTo>
                          <a:pt x="8" y="52"/>
                        </a:lnTo>
                        <a:lnTo>
                          <a:pt x="10" y="51"/>
                        </a:lnTo>
                        <a:lnTo>
                          <a:pt x="26" y="32"/>
                        </a:lnTo>
                        <a:lnTo>
                          <a:pt x="50" y="67"/>
                        </a:lnTo>
                        <a:lnTo>
                          <a:pt x="51" y="70"/>
                        </a:lnTo>
                        <a:lnTo>
                          <a:pt x="51" y="78"/>
                        </a:lnTo>
                        <a:lnTo>
                          <a:pt x="45" y="84"/>
                        </a:lnTo>
                        <a:lnTo>
                          <a:pt x="28" y="82"/>
                        </a:lnTo>
                        <a:lnTo>
                          <a:pt x="29" y="84"/>
                        </a:lnTo>
                        <a:lnTo>
                          <a:pt x="34" y="87"/>
                        </a:lnTo>
                        <a:lnTo>
                          <a:pt x="40" y="91"/>
                        </a:lnTo>
                        <a:lnTo>
                          <a:pt x="50" y="88"/>
                        </a:lnTo>
                        <a:lnTo>
                          <a:pt x="52" y="87"/>
                        </a:lnTo>
                        <a:lnTo>
                          <a:pt x="57" y="83"/>
                        </a:lnTo>
                        <a:lnTo>
                          <a:pt x="59" y="75"/>
                        </a:lnTo>
                        <a:lnTo>
                          <a:pt x="57" y="6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1" name="Freeform 152"/>
                  <p:cNvSpPr>
                    <a:spLocks/>
                  </p:cNvSpPr>
                  <p:nvPr/>
                </p:nvSpPr>
                <p:spPr bwMode="auto">
                  <a:xfrm>
                    <a:off x="521" y="2749"/>
                    <a:ext cx="9" cy="16"/>
                  </a:xfrm>
                  <a:custGeom>
                    <a:avLst/>
                    <a:gdLst>
                      <a:gd name="T0" fmla="*/ 1 w 29"/>
                      <a:gd name="T1" fmla="*/ 0 h 33"/>
                      <a:gd name="T2" fmla="*/ 1 w 29"/>
                      <a:gd name="T3" fmla="*/ 0 h 33"/>
                      <a:gd name="T4" fmla="*/ 1 w 29"/>
                      <a:gd name="T5" fmla="*/ 0 h 33"/>
                      <a:gd name="T6" fmla="*/ 1 w 29"/>
                      <a:gd name="T7" fmla="*/ 0 h 33"/>
                      <a:gd name="T8" fmla="*/ 1 w 29"/>
                      <a:gd name="T9" fmla="*/ 0 h 33"/>
                      <a:gd name="T10" fmla="*/ 1 w 29"/>
                      <a:gd name="T11" fmla="*/ 0 h 33"/>
                      <a:gd name="T12" fmla="*/ 1 w 29"/>
                      <a:gd name="T13" fmla="*/ 0 h 33"/>
                      <a:gd name="T14" fmla="*/ 1 w 29"/>
                      <a:gd name="T15" fmla="*/ 0 h 33"/>
                      <a:gd name="T16" fmla="*/ 1 w 29"/>
                      <a:gd name="T17" fmla="*/ 0 h 33"/>
                      <a:gd name="T18" fmla="*/ 1 w 29"/>
                      <a:gd name="T19" fmla="*/ 0 h 33"/>
                      <a:gd name="T20" fmla="*/ 0 w 29"/>
                      <a:gd name="T21" fmla="*/ 4 h 33"/>
                      <a:gd name="T22" fmla="*/ 0 w 29"/>
                      <a:gd name="T23" fmla="*/ 4 h 33"/>
                      <a:gd name="T24" fmla="*/ 0 w 29"/>
                      <a:gd name="T25" fmla="*/ 4 h 33"/>
                      <a:gd name="T26" fmla="*/ 0 w 29"/>
                      <a:gd name="T27" fmla="*/ 4 h 33"/>
                      <a:gd name="T28" fmla="*/ 0 w 29"/>
                      <a:gd name="T29" fmla="*/ 4 h 33"/>
                      <a:gd name="T30" fmla="*/ 0 w 29"/>
                      <a:gd name="T31" fmla="*/ 4 h 33"/>
                      <a:gd name="T32" fmla="*/ 0 w 29"/>
                      <a:gd name="T33" fmla="*/ 4 h 33"/>
                      <a:gd name="T34" fmla="*/ 0 w 29"/>
                      <a:gd name="T35" fmla="*/ 3 h 33"/>
                      <a:gd name="T36" fmla="*/ 0 w 29"/>
                      <a:gd name="T37" fmla="*/ 3 h 33"/>
                      <a:gd name="T38" fmla="*/ 0 w 29"/>
                      <a:gd name="T39" fmla="*/ 3 h 33"/>
                      <a:gd name="T40" fmla="*/ 1 w 29"/>
                      <a:gd name="T41" fmla="*/ 0 h 3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9" h="33">
                        <a:moveTo>
                          <a:pt x="26" y="1"/>
                        </a:moveTo>
                        <a:lnTo>
                          <a:pt x="27" y="0"/>
                        </a:lnTo>
                        <a:lnTo>
                          <a:pt x="28" y="0"/>
                        </a:lnTo>
                        <a:lnTo>
                          <a:pt x="28" y="1"/>
                        </a:lnTo>
                        <a:lnTo>
                          <a:pt x="29" y="2"/>
                        </a:lnTo>
                        <a:lnTo>
                          <a:pt x="29" y="4"/>
                        </a:lnTo>
                        <a:lnTo>
                          <a:pt x="28" y="4"/>
                        </a:lnTo>
                        <a:lnTo>
                          <a:pt x="3" y="33"/>
                        </a:lnTo>
                        <a:lnTo>
                          <a:pt x="2" y="33"/>
                        </a:lnTo>
                        <a:lnTo>
                          <a:pt x="1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1" y="30"/>
                        </a:lnTo>
                        <a:lnTo>
                          <a:pt x="26" y="1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2" name="Freeform 153"/>
                  <p:cNvSpPr>
                    <a:spLocks/>
                  </p:cNvSpPr>
                  <p:nvPr/>
                </p:nvSpPr>
                <p:spPr bwMode="auto">
                  <a:xfrm>
                    <a:off x="518" y="2767"/>
                    <a:ext cx="2" cy="3"/>
                  </a:xfrm>
                  <a:custGeom>
                    <a:avLst/>
                    <a:gdLst>
                      <a:gd name="T0" fmla="*/ 0 w 7"/>
                      <a:gd name="T1" fmla="*/ 0 h 7"/>
                      <a:gd name="T2" fmla="*/ 0 w 7"/>
                      <a:gd name="T3" fmla="*/ 0 h 7"/>
                      <a:gd name="T4" fmla="*/ 0 w 7"/>
                      <a:gd name="T5" fmla="*/ 0 h 7"/>
                      <a:gd name="T6" fmla="*/ 0 w 7"/>
                      <a:gd name="T7" fmla="*/ 0 h 7"/>
                      <a:gd name="T8" fmla="*/ 0 w 7"/>
                      <a:gd name="T9" fmla="*/ 0 h 7"/>
                      <a:gd name="T10" fmla="*/ 0 w 7"/>
                      <a:gd name="T11" fmla="*/ 0 h 7"/>
                      <a:gd name="T12" fmla="*/ 0 w 7"/>
                      <a:gd name="T13" fmla="*/ 0 h 7"/>
                      <a:gd name="T14" fmla="*/ 0 w 7"/>
                      <a:gd name="T15" fmla="*/ 0 h 7"/>
                      <a:gd name="T16" fmla="*/ 0 w 7"/>
                      <a:gd name="T17" fmla="*/ 0 h 7"/>
                      <a:gd name="T18" fmla="*/ 0 w 7"/>
                      <a:gd name="T19" fmla="*/ 0 h 7"/>
                      <a:gd name="T20" fmla="*/ 0 w 7"/>
                      <a:gd name="T21" fmla="*/ 0 h 7"/>
                      <a:gd name="T22" fmla="*/ 0 w 7"/>
                      <a:gd name="T23" fmla="*/ 0 h 7"/>
                      <a:gd name="T24" fmla="*/ 0 w 7"/>
                      <a:gd name="T25" fmla="*/ 0 h 7"/>
                      <a:gd name="T26" fmla="*/ 0 w 7"/>
                      <a:gd name="T27" fmla="*/ 0 h 7"/>
                      <a:gd name="T28" fmla="*/ 0 w 7"/>
                      <a:gd name="T29" fmla="*/ 0 h 7"/>
                      <a:gd name="T30" fmla="*/ 0 w 7"/>
                      <a:gd name="T31" fmla="*/ 0 h 7"/>
                      <a:gd name="T32" fmla="*/ 0 w 7"/>
                      <a:gd name="T33" fmla="*/ 0 h 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7" h="7">
                        <a:moveTo>
                          <a:pt x="6" y="5"/>
                        </a:moveTo>
                        <a:lnTo>
                          <a:pt x="7" y="4"/>
                        </a:lnTo>
                        <a:lnTo>
                          <a:pt x="7" y="3"/>
                        </a:lnTo>
                        <a:lnTo>
                          <a:pt x="7" y="2"/>
                        </a:lnTo>
                        <a:lnTo>
                          <a:pt x="6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1" y="7"/>
                        </a:lnTo>
                        <a:lnTo>
                          <a:pt x="3" y="7"/>
                        </a:lnTo>
                        <a:lnTo>
                          <a:pt x="5" y="7"/>
                        </a:lnTo>
                        <a:lnTo>
                          <a:pt x="6" y="5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3" name="Freeform 154"/>
                  <p:cNvSpPr>
                    <a:spLocks/>
                  </p:cNvSpPr>
                  <p:nvPr/>
                </p:nvSpPr>
                <p:spPr bwMode="auto">
                  <a:xfrm>
                    <a:off x="517" y="2746"/>
                    <a:ext cx="25" cy="44"/>
                  </a:xfrm>
                  <a:custGeom>
                    <a:avLst/>
                    <a:gdLst>
                      <a:gd name="T0" fmla="*/ 3 w 76"/>
                      <a:gd name="T1" fmla="*/ 0 h 90"/>
                      <a:gd name="T2" fmla="*/ 0 w 76"/>
                      <a:gd name="T3" fmla="*/ 10 h 90"/>
                      <a:gd name="T4" fmla="*/ 0 w 76"/>
                      <a:gd name="T5" fmla="*/ 11 h 90"/>
                      <a:gd name="T6" fmla="*/ 3 w 76"/>
                      <a:gd name="T7" fmla="*/ 0 h 90"/>
                      <a:gd name="T8" fmla="*/ 3 w 76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90">
                        <a:moveTo>
                          <a:pt x="72" y="0"/>
                        </a:moveTo>
                        <a:lnTo>
                          <a:pt x="0" y="86"/>
                        </a:lnTo>
                        <a:lnTo>
                          <a:pt x="5" y="90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4" name="Freeform 155"/>
                  <p:cNvSpPr>
                    <a:spLocks/>
                  </p:cNvSpPr>
                  <p:nvPr/>
                </p:nvSpPr>
                <p:spPr bwMode="auto">
                  <a:xfrm>
                    <a:off x="432" y="2228"/>
                    <a:ext cx="38" cy="108"/>
                  </a:xfrm>
                  <a:custGeom>
                    <a:avLst/>
                    <a:gdLst>
                      <a:gd name="T0" fmla="*/ 4 w 116"/>
                      <a:gd name="T1" fmla="*/ 27 h 216"/>
                      <a:gd name="T2" fmla="*/ 4 w 116"/>
                      <a:gd name="T3" fmla="*/ 3 h 216"/>
                      <a:gd name="T4" fmla="*/ 0 w 116"/>
                      <a:gd name="T5" fmla="*/ 0 h 216"/>
                      <a:gd name="T6" fmla="*/ 0 w 116"/>
                      <a:gd name="T7" fmla="*/ 25 h 216"/>
                      <a:gd name="T8" fmla="*/ 4 w 116"/>
                      <a:gd name="T9" fmla="*/ 27 h 2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216">
                        <a:moveTo>
                          <a:pt x="116" y="216"/>
                        </a:moveTo>
                        <a:lnTo>
                          <a:pt x="116" y="17"/>
                        </a:lnTo>
                        <a:lnTo>
                          <a:pt x="0" y="0"/>
                        </a:lnTo>
                        <a:lnTo>
                          <a:pt x="0" y="198"/>
                        </a:lnTo>
                        <a:lnTo>
                          <a:pt x="116" y="216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5" name="Freeform 156"/>
                  <p:cNvSpPr>
                    <a:spLocks/>
                  </p:cNvSpPr>
                  <p:nvPr/>
                </p:nvSpPr>
                <p:spPr bwMode="auto">
                  <a:xfrm>
                    <a:off x="432" y="2211"/>
                    <a:ext cx="53" cy="26"/>
                  </a:xfrm>
                  <a:custGeom>
                    <a:avLst/>
                    <a:gdLst>
                      <a:gd name="T0" fmla="*/ 0 w 159"/>
                      <a:gd name="T1" fmla="*/ 5 h 52"/>
                      <a:gd name="T2" fmla="*/ 2 w 159"/>
                      <a:gd name="T3" fmla="*/ 0 h 52"/>
                      <a:gd name="T4" fmla="*/ 6 w 159"/>
                      <a:gd name="T5" fmla="*/ 2 h 52"/>
                      <a:gd name="T6" fmla="*/ 4 w 159"/>
                      <a:gd name="T7" fmla="*/ 7 h 52"/>
                      <a:gd name="T8" fmla="*/ 0 w 159"/>
                      <a:gd name="T9" fmla="*/ 5 h 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2">
                        <a:moveTo>
                          <a:pt x="0" y="33"/>
                        </a:moveTo>
                        <a:lnTo>
                          <a:pt x="51" y="0"/>
                        </a:lnTo>
                        <a:lnTo>
                          <a:pt x="159" y="16"/>
                        </a:lnTo>
                        <a:lnTo>
                          <a:pt x="116" y="52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6" name="Freeform 157"/>
                  <p:cNvSpPr>
                    <a:spLocks/>
                  </p:cNvSpPr>
                  <p:nvPr/>
                </p:nvSpPr>
                <p:spPr bwMode="auto">
                  <a:xfrm>
                    <a:off x="470" y="2218"/>
                    <a:ext cx="15" cy="118"/>
                  </a:xfrm>
                  <a:custGeom>
                    <a:avLst/>
                    <a:gdLst>
                      <a:gd name="T0" fmla="*/ 0 w 43"/>
                      <a:gd name="T1" fmla="*/ 5 h 234"/>
                      <a:gd name="T2" fmla="*/ 2 w 43"/>
                      <a:gd name="T3" fmla="*/ 0 h 234"/>
                      <a:gd name="T4" fmla="*/ 2 w 43"/>
                      <a:gd name="T5" fmla="*/ 26 h 234"/>
                      <a:gd name="T6" fmla="*/ 0 w 43"/>
                      <a:gd name="T7" fmla="*/ 30 h 234"/>
                      <a:gd name="T8" fmla="*/ 0 w 43"/>
                      <a:gd name="T9" fmla="*/ 5 h 2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3" h="234">
                        <a:moveTo>
                          <a:pt x="0" y="34"/>
                        </a:moveTo>
                        <a:lnTo>
                          <a:pt x="43" y="0"/>
                        </a:lnTo>
                        <a:lnTo>
                          <a:pt x="43" y="200"/>
                        </a:lnTo>
                        <a:lnTo>
                          <a:pt x="0" y="2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7" name="Freeform 158"/>
                  <p:cNvSpPr>
                    <a:spLocks/>
                  </p:cNvSpPr>
                  <p:nvPr/>
                </p:nvSpPr>
                <p:spPr bwMode="auto">
                  <a:xfrm>
                    <a:off x="515" y="2254"/>
                    <a:ext cx="39" cy="84"/>
                  </a:xfrm>
                  <a:custGeom>
                    <a:avLst/>
                    <a:gdLst>
                      <a:gd name="T0" fmla="*/ 4 w 116"/>
                      <a:gd name="T1" fmla="*/ 21 h 169"/>
                      <a:gd name="T2" fmla="*/ 4 w 116"/>
                      <a:gd name="T3" fmla="*/ 2 h 169"/>
                      <a:gd name="T4" fmla="*/ 0 w 116"/>
                      <a:gd name="T5" fmla="*/ 0 h 169"/>
                      <a:gd name="T6" fmla="*/ 0 w 116"/>
                      <a:gd name="T7" fmla="*/ 18 h 169"/>
                      <a:gd name="T8" fmla="*/ 4 w 116"/>
                      <a:gd name="T9" fmla="*/ 2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169">
                        <a:moveTo>
                          <a:pt x="116" y="169"/>
                        </a:moveTo>
                        <a:lnTo>
                          <a:pt x="116" y="17"/>
                        </a:lnTo>
                        <a:lnTo>
                          <a:pt x="0" y="0"/>
                        </a:lnTo>
                        <a:lnTo>
                          <a:pt x="0" y="151"/>
                        </a:lnTo>
                        <a:lnTo>
                          <a:pt x="116" y="169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8" name="Freeform 159"/>
                  <p:cNvSpPr>
                    <a:spLocks/>
                  </p:cNvSpPr>
                  <p:nvPr/>
                </p:nvSpPr>
                <p:spPr bwMode="auto">
                  <a:xfrm>
                    <a:off x="515" y="2222"/>
                    <a:ext cx="64" cy="41"/>
                  </a:xfrm>
                  <a:custGeom>
                    <a:avLst/>
                    <a:gdLst>
                      <a:gd name="T0" fmla="*/ 0 w 191"/>
                      <a:gd name="T1" fmla="*/ 8 h 82"/>
                      <a:gd name="T2" fmla="*/ 3 w 191"/>
                      <a:gd name="T3" fmla="*/ 0 h 82"/>
                      <a:gd name="T4" fmla="*/ 7 w 191"/>
                      <a:gd name="T5" fmla="*/ 2 h 82"/>
                      <a:gd name="T6" fmla="*/ 4 w 191"/>
                      <a:gd name="T7" fmla="*/ 11 h 82"/>
                      <a:gd name="T8" fmla="*/ 0 w 191"/>
                      <a:gd name="T9" fmla="*/ 8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1" h="82">
                        <a:moveTo>
                          <a:pt x="0" y="64"/>
                        </a:moveTo>
                        <a:lnTo>
                          <a:pt x="87" y="0"/>
                        </a:lnTo>
                        <a:lnTo>
                          <a:pt x="191" y="16"/>
                        </a:lnTo>
                        <a:lnTo>
                          <a:pt x="116" y="82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219" name="Freeform 160"/>
                  <p:cNvSpPr>
                    <a:spLocks/>
                  </p:cNvSpPr>
                  <p:nvPr/>
                </p:nvSpPr>
                <p:spPr bwMode="auto">
                  <a:xfrm>
                    <a:off x="554" y="2230"/>
                    <a:ext cx="25" cy="108"/>
                  </a:xfrm>
                  <a:custGeom>
                    <a:avLst/>
                    <a:gdLst>
                      <a:gd name="T0" fmla="*/ 0 w 75"/>
                      <a:gd name="T1" fmla="*/ 8 h 216"/>
                      <a:gd name="T2" fmla="*/ 3 w 75"/>
                      <a:gd name="T3" fmla="*/ 0 h 216"/>
                      <a:gd name="T4" fmla="*/ 3 w 75"/>
                      <a:gd name="T5" fmla="*/ 20 h 216"/>
                      <a:gd name="T6" fmla="*/ 0 w 75"/>
                      <a:gd name="T7" fmla="*/ 27 h 216"/>
                      <a:gd name="T8" fmla="*/ 0 w 75"/>
                      <a:gd name="T9" fmla="*/ 8 h 2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5" h="216">
                        <a:moveTo>
                          <a:pt x="0" y="64"/>
                        </a:moveTo>
                        <a:lnTo>
                          <a:pt x="75" y="0"/>
                        </a:lnTo>
                        <a:lnTo>
                          <a:pt x="75" y="153"/>
                        </a:lnTo>
                        <a:lnTo>
                          <a:pt x="0" y="216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EF7A7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</p:grpSp>
            <p:sp>
              <p:nvSpPr>
                <p:cNvPr id="31786" name="Text Box 16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24" y="768"/>
                  <a:ext cx="1642" cy="32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600" b="1">
                      <a:latin typeface="Futura Md BT" pitchFamily="34" charset="0"/>
                      <a:cs typeface="Angsana New" panose="02020603050405020304" pitchFamily="18" charset="-34"/>
                    </a:rPr>
                    <a:t>SHUTTER</a:t>
                  </a:r>
                </a:p>
              </p:txBody>
            </p:sp>
            <p:sp>
              <p:nvSpPr>
                <p:cNvPr id="31787" name="AutoShape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799" y="1045"/>
                  <a:ext cx="510" cy="583"/>
                </a:xfrm>
                <a:prstGeom prst="flowChartProcess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1"/>
                  </a:extrusionClr>
                  <a:contourClr>
                    <a:schemeClr val="bg1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31788" name="Group 163"/>
                <p:cNvGrpSpPr>
                  <a:grpSpLocks/>
                </p:cNvGrpSpPr>
                <p:nvPr/>
              </p:nvGrpSpPr>
              <p:grpSpPr bwMode="auto">
                <a:xfrm>
                  <a:off x="720" y="1056"/>
                  <a:ext cx="729" cy="874"/>
                  <a:chOff x="912" y="2486"/>
                  <a:chExt cx="729" cy="874"/>
                </a:xfrm>
              </p:grpSpPr>
              <p:sp>
                <p:nvSpPr>
                  <p:cNvPr id="32012" name="Freeform 164"/>
                  <p:cNvSpPr>
                    <a:spLocks/>
                  </p:cNvSpPr>
                  <p:nvPr/>
                </p:nvSpPr>
                <p:spPr bwMode="auto">
                  <a:xfrm>
                    <a:off x="912" y="2486"/>
                    <a:ext cx="729" cy="808"/>
                  </a:xfrm>
                  <a:custGeom>
                    <a:avLst/>
                    <a:gdLst>
                      <a:gd name="T0" fmla="*/ 66 w 2187"/>
                      <a:gd name="T1" fmla="*/ 85 h 1615"/>
                      <a:gd name="T2" fmla="*/ 55 w 2187"/>
                      <a:gd name="T3" fmla="*/ 85 h 1615"/>
                      <a:gd name="T4" fmla="*/ 42 w 2187"/>
                      <a:gd name="T5" fmla="*/ 149 h 1615"/>
                      <a:gd name="T6" fmla="*/ 35 w 2187"/>
                      <a:gd name="T7" fmla="*/ 146 h 1615"/>
                      <a:gd name="T8" fmla="*/ 30 w 2187"/>
                      <a:gd name="T9" fmla="*/ 202 h 1615"/>
                      <a:gd name="T10" fmla="*/ 0 w 2187"/>
                      <a:gd name="T11" fmla="*/ 189 h 1615"/>
                      <a:gd name="T12" fmla="*/ 17 w 2187"/>
                      <a:gd name="T13" fmla="*/ 138 h 1615"/>
                      <a:gd name="T14" fmla="*/ 14 w 2187"/>
                      <a:gd name="T15" fmla="*/ 136 h 1615"/>
                      <a:gd name="T16" fmla="*/ 14 w 2187"/>
                      <a:gd name="T17" fmla="*/ 24 h 1615"/>
                      <a:gd name="T18" fmla="*/ 35 w 2187"/>
                      <a:gd name="T19" fmla="*/ 0 h 1615"/>
                      <a:gd name="T20" fmla="*/ 45 w 2187"/>
                      <a:gd name="T21" fmla="*/ 4 h 1615"/>
                      <a:gd name="T22" fmla="*/ 63 w 2187"/>
                      <a:gd name="T23" fmla="*/ 2 h 1615"/>
                      <a:gd name="T24" fmla="*/ 64 w 2187"/>
                      <a:gd name="T25" fmla="*/ 3 h 1615"/>
                      <a:gd name="T26" fmla="*/ 66 w 2187"/>
                      <a:gd name="T27" fmla="*/ 5 h 1615"/>
                      <a:gd name="T28" fmla="*/ 66 w 2187"/>
                      <a:gd name="T29" fmla="*/ 7 h 1615"/>
                      <a:gd name="T30" fmla="*/ 67 w 2187"/>
                      <a:gd name="T31" fmla="*/ 10 h 1615"/>
                      <a:gd name="T32" fmla="*/ 68 w 2187"/>
                      <a:gd name="T33" fmla="*/ 12 h 1615"/>
                      <a:gd name="T34" fmla="*/ 68 w 2187"/>
                      <a:gd name="T35" fmla="*/ 14 h 1615"/>
                      <a:gd name="T36" fmla="*/ 68 w 2187"/>
                      <a:gd name="T37" fmla="*/ 15 h 1615"/>
                      <a:gd name="T38" fmla="*/ 68 w 2187"/>
                      <a:gd name="T39" fmla="*/ 15 h 1615"/>
                      <a:gd name="T40" fmla="*/ 71 w 2187"/>
                      <a:gd name="T41" fmla="*/ 37 h 1615"/>
                      <a:gd name="T42" fmla="*/ 75 w 2187"/>
                      <a:gd name="T43" fmla="*/ 48 h 1615"/>
                      <a:gd name="T44" fmla="*/ 76 w 2187"/>
                      <a:gd name="T45" fmla="*/ 48 h 1615"/>
                      <a:gd name="T46" fmla="*/ 76 w 2187"/>
                      <a:gd name="T47" fmla="*/ 49 h 1615"/>
                      <a:gd name="T48" fmla="*/ 77 w 2187"/>
                      <a:gd name="T49" fmla="*/ 52 h 1615"/>
                      <a:gd name="T50" fmla="*/ 78 w 2187"/>
                      <a:gd name="T51" fmla="*/ 54 h 1615"/>
                      <a:gd name="T52" fmla="*/ 79 w 2187"/>
                      <a:gd name="T53" fmla="*/ 58 h 1615"/>
                      <a:gd name="T54" fmla="*/ 79 w 2187"/>
                      <a:gd name="T55" fmla="*/ 63 h 1615"/>
                      <a:gd name="T56" fmla="*/ 80 w 2187"/>
                      <a:gd name="T57" fmla="*/ 68 h 1615"/>
                      <a:gd name="T58" fmla="*/ 80 w 2187"/>
                      <a:gd name="T59" fmla="*/ 74 h 1615"/>
                      <a:gd name="T60" fmla="*/ 80 w 2187"/>
                      <a:gd name="T61" fmla="*/ 74 h 1615"/>
                      <a:gd name="T62" fmla="*/ 80 w 2187"/>
                      <a:gd name="T63" fmla="*/ 74 h 1615"/>
                      <a:gd name="T64" fmla="*/ 80 w 2187"/>
                      <a:gd name="T65" fmla="*/ 74 h 1615"/>
                      <a:gd name="T66" fmla="*/ 80 w 2187"/>
                      <a:gd name="T67" fmla="*/ 75 h 1615"/>
                      <a:gd name="T68" fmla="*/ 81 w 2187"/>
                      <a:gd name="T69" fmla="*/ 77 h 1615"/>
                      <a:gd name="T70" fmla="*/ 81 w 2187"/>
                      <a:gd name="T71" fmla="*/ 79 h 1615"/>
                      <a:gd name="T72" fmla="*/ 81 w 2187"/>
                      <a:gd name="T73" fmla="*/ 82 h 1615"/>
                      <a:gd name="T74" fmla="*/ 81 w 2187"/>
                      <a:gd name="T75" fmla="*/ 86 h 1615"/>
                      <a:gd name="T76" fmla="*/ 79 w 2187"/>
                      <a:gd name="T77" fmla="*/ 86 h 1615"/>
                      <a:gd name="T78" fmla="*/ 79 w 2187"/>
                      <a:gd name="T79" fmla="*/ 85 h 1615"/>
                      <a:gd name="T80" fmla="*/ 66 w 2187"/>
                      <a:gd name="T81" fmla="*/ 85 h 1615"/>
                      <a:gd name="T82" fmla="*/ 66 w 2187"/>
                      <a:gd name="T83" fmla="*/ 85 h 1615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187" h="1615">
                        <a:moveTo>
                          <a:pt x="1772" y="674"/>
                        </a:moveTo>
                        <a:lnTo>
                          <a:pt x="1480" y="680"/>
                        </a:lnTo>
                        <a:lnTo>
                          <a:pt x="1126" y="1192"/>
                        </a:lnTo>
                        <a:lnTo>
                          <a:pt x="958" y="1166"/>
                        </a:lnTo>
                        <a:lnTo>
                          <a:pt x="817" y="1615"/>
                        </a:lnTo>
                        <a:lnTo>
                          <a:pt x="0" y="1510"/>
                        </a:lnTo>
                        <a:lnTo>
                          <a:pt x="455" y="1100"/>
                        </a:lnTo>
                        <a:lnTo>
                          <a:pt x="367" y="1087"/>
                        </a:lnTo>
                        <a:lnTo>
                          <a:pt x="367" y="187"/>
                        </a:lnTo>
                        <a:lnTo>
                          <a:pt x="933" y="0"/>
                        </a:lnTo>
                        <a:lnTo>
                          <a:pt x="1222" y="29"/>
                        </a:lnTo>
                        <a:lnTo>
                          <a:pt x="1703" y="15"/>
                        </a:lnTo>
                        <a:lnTo>
                          <a:pt x="1741" y="24"/>
                        </a:lnTo>
                        <a:lnTo>
                          <a:pt x="1771" y="38"/>
                        </a:lnTo>
                        <a:lnTo>
                          <a:pt x="1794" y="55"/>
                        </a:lnTo>
                        <a:lnTo>
                          <a:pt x="1811" y="73"/>
                        </a:lnTo>
                        <a:lnTo>
                          <a:pt x="1824" y="91"/>
                        </a:lnTo>
                        <a:lnTo>
                          <a:pt x="1831" y="106"/>
                        </a:lnTo>
                        <a:lnTo>
                          <a:pt x="1836" y="117"/>
                        </a:lnTo>
                        <a:lnTo>
                          <a:pt x="1837" y="120"/>
                        </a:lnTo>
                        <a:lnTo>
                          <a:pt x="1922" y="292"/>
                        </a:lnTo>
                        <a:lnTo>
                          <a:pt x="2034" y="378"/>
                        </a:lnTo>
                        <a:lnTo>
                          <a:pt x="2040" y="382"/>
                        </a:lnTo>
                        <a:lnTo>
                          <a:pt x="2055" y="392"/>
                        </a:lnTo>
                        <a:lnTo>
                          <a:pt x="2076" y="409"/>
                        </a:lnTo>
                        <a:lnTo>
                          <a:pt x="2101" y="432"/>
                        </a:lnTo>
                        <a:lnTo>
                          <a:pt x="2124" y="462"/>
                        </a:lnTo>
                        <a:lnTo>
                          <a:pt x="2143" y="497"/>
                        </a:lnTo>
                        <a:lnTo>
                          <a:pt x="2153" y="539"/>
                        </a:lnTo>
                        <a:lnTo>
                          <a:pt x="2152" y="586"/>
                        </a:lnTo>
                        <a:lnTo>
                          <a:pt x="2155" y="586"/>
                        </a:lnTo>
                        <a:lnTo>
                          <a:pt x="2159" y="588"/>
                        </a:lnTo>
                        <a:lnTo>
                          <a:pt x="2165" y="592"/>
                        </a:lnTo>
                        <a:lnTo>
                          <a:pt x="2172" y="600"/>
                        </a:lnTo>
                        <a:lnTo>
                          <a:pt x="2179" y="612"/>
                        </a:lnTo>
                        <a:lnTo>
                          <a:pt x="2184" y="630"/>
                        </a:lnTo>
                        <a:lnTo>
                          <a:pt x="2187" y="655"/>
                        </a:lnTo>
                        <a:lnTo>
                          <a:pt x="2184" y="687"/>
                        </a:lnTo>
                        <a:lnTo>
                          <a:pt x="2140" y="685"/>
                        </a:lnTo>
                        <a:lnTo>
                          <a:pt x="2140" y="674"/>
                        </a:lnTo>
                        <a:lnTo>
                          <a:pt x="1769" y="674"/>
                        </a:lnTo>
                        <a:lnTo>
                          <a:pt x="1772" y="6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3" name="Freeform 165"/>
                  <p:cNvSpPr>
                    <a:spLocks/>
                  </p:cNvSpPr>
                  <p:nvPr/>
                </p:nvSpPr>
                <p:spPr bwMode="auto">
                  <a:xfrm>
                    <a:off x="1023" y="2978"/>
                    <a:ext cx="11" cy="51"/>
                  </a:xfrm>
                  <a:custGeom>
                    <a:avLst/>
                    <a:gdLst>
                      <a:gd name="T0" fmla="*/ 1 w 34"/>
                      <a:gd name="T1" fmla="*/ 0 h 102"/>
                      <a:gd name="T2" fmla="*/ 0 w 34"/>
                      <a:gd name="T3" fmla="*/ 2 h 102"/>
                      <a:gd name="T4" fmla="*/ 0 w 34"/>
                      <a:gd name="T5" fmla="*/ 13 h 102"/>
                      <a:gd name="T6" fmla="*/ 1 w 34"/>
                      <a:gd name="T7" fmla="*/ 13 h 102"/>
                      <a:gd name="T8" fmla="*/ 1 w 34"/>
                      <a:gd name="T9" fmla="*/ 3 h 102"/>
                      <a:gd name="T10" fmla="*/ 1 w 34"/>
                      <a:gd name="T11" fmla="*/ 0 h 10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102">
                        <a:moveTo>
                          <a:pt x="33" y="0"/>
                        </a:moveTo>
                        <a:lnTo>
                          <a:pt x="1" y="16"/>
                        </a:lnTo>
                        <a:lnTo>
                          <a:pt x="0" y="97"/>
                        </a:lnTo>
                        <a:lnTo>
                          <a:pt x="34" y="102"/>
                        </a:lnTo>
                        <a:lnTo>
                          <a:pt x="33" y="18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4" name="Freeform 166"/>
                  <p:cNvSpPr>
                    <a:spLocks/>
                  </p:cNvSpPr>
                  <p:nvPr/>
                </p:nvSpPr>
                <p:spPr bwMode="auto">
                  <a:xfrm>
                    <a:off x="1477" y="2758"/>
                    <a:ext cx="97" cy="140"/>
                  </a:xfrm>
                  <a:custGeom>
                    <a:avLst/>
                    <a:gdLst>
                      <a:gd name="T0" fmla="*/ 5 w 291"/>
                      <a:gd name="T1" fmla="*/ 35 h 280"/>
                      <a:gd name="T2" fmla="*/ 6 w 291"/>
                      <a:gd name="T3" fmla="*/ 35 h 280"/>
                      <a:gd name="T4" fmla="*/ 8 w 291"/>
                      <a:gd name="T5" fmla="*/ 34 h 280"/>
                      <a:gd name="T6" fmla="*/ 8 w 291"/>
                      <a:gd name="T7" fmla="*/ 32 h 280"/>
                      <a:gd name="T8" fmla="*/ 9 w 291"/>
                      <a:gd name="T9" fmla="*/ 30 h 280"/>
                      <a:gd name="T10" fmla="*/ 10 w 291"/>
                      <a:gd name="T11" fmla="*/ 28 h 280"/>
                      <a:gd name="T12" fmla="*/ 10 w 291"/>
                      <a:gd name="T13" fmla="*/ 25 h 280"/>
                      <a:gd name="T14" fmla="*/ 11 w 291"/>
                      <a:gd name="T15" fmla="*/ 21 h 280"/>
                      <a:gd name="T16" fmla="*/ 11 w 291"/>
                      <a:gd name="T17" fmla="*/ 18 h 280"/>
                      <a:gd name="T18" fmla="*/ 11 w 291"/>
                      <a:gd name="T19" fmla="*/ 14 h 280"/>
                      <a:gd name="T20" fmla="*/ 10 w 291"/>
                      <a:gd name="T21" fmla="*/ 11 h 280"/>
                      <a:gd name="T22" fmla="*/ 10 w 291"/>
                      <a:gd name="T23" fmla="*/ 8 h 280"/>
                      <a:gd name="T24" fmla="*/ 9 w 291"/>
                      <a:gd name="T25" fmla="*/ 6 h 280"/>
                      <a:gd name="T26" fmla="*/ 8 w 291"/>
                      <a:gd name="T27" fmla="*/ 3 h 280"/>
                      <a:gd name="T28" fmla="*/ 8 w 291"/>
                      <a:gd name="T29" fmla="*/ 2 h 280"/>
                      <a:gd name="T30" fmla="*/ 6 w 291"/>
                      <a:gd name="T31" fmla="*/ 1 h 280"/>
                      <a:gd name="T32" fmla="*/ 5 w 291"/>
                      <a:gd name="T33" fmla="*/ 0 h 280"/>
                      <a:gd name="T34" fmla="*/ 4 w 291"/>
                      <a:gd name="T35" fmla="*/ 1 h 280"/>
                      <a:gd name="T36" fmla="*/ 3 w 291"/>
                      <a:gd name="T37" fmla="*/ 2 h 280"/>
                      <a:gd name="T38" fmla="*/ 2 w 291"/>
                      <a:gd name="T39" fmla="*/ 3 h 280"/>
                      <a:gd name="T40" fmla="*/ 2 w 291"/>
                      <a:gd name="T41" fmla="*/ 6 h 280"/>
                      <a:gd name="T42" fmla="*/ 1 w 291"/>
                      <a:gd name="T43" fmla="*/ 8 h 280"/>
                      <a:gd name="T44" fmla="*/ 0 w 291"/>
                      <a:gd name="T45" fmla="*/ 11 h 280"/>
                      <a:gd name="T46" fmla="*/ 0 w 291"/>
                      <a:gd name="T47" fmla="*/ 14 h 280"/>
                      <a:gd name="T48" fmla="*/ 0 w 291"/>
                      <a:gd name="T49" fmla="*/ 18 h 280"/>
                      <a:gd name="T50" fmla="*/ 0 w 291"/>
                      <a:gd name="T51" fmla="*/ 21 h 280"/>
                      <a:gd name="T52" fmla="*/ 0 w 291"/>
                      <a:gd name="T53" fmla="*/ 25 h 280"/>
                      <a:gd name="T54" fmla="*/ 1 w 291"/>
                      <a:gd name="T55" fmla="*/ 28 h 280"/>
                      <a:gd name="T56" fmla="*/ 2 w 291"/>
                      <a:gd name="T57" fmla="*/ 30 h 280"/>
                      <a:gd name="T58" fmla="*/ 2 w 291"/>
                      <a:gd name="T59" fmla="*/ 32 h 280"/>
                      <a:gd name="T60" fmla="*/ 3 w 291"/>
                      <a:gd name="T61" fmla="*/ 34 h 280"/>
                      <a:gd name="T62" fmla="*/ 4 w 291"/>
                      <a:gd name="T63" fmla="*/ 35 h 280"/>
                      <a:gd name="T64" fmla="*/ 5 w 291"/>
                      <a:gd name="T65" fmla="*/ 35 h 28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91" h="280">
                        <a:moveTo>
                          <a:pt x="146" y="280"/>
                        </a:moveTo>
                        <a:lnTo>
                          <a:pt x="175" y="277"/>
                        </a:lnTo>
                        <a:lnTo>
                          <a:pt x="203" y="268"/>
                        </a:lnTo>
                        <a:lnTo>
                          <a:pt x="227" y="256"/>
                        </a:lnTo>
                        <a:lnTo>
                          <a:pt x="249" y="239"/>
                        </a:lnTo>
                        <a:lnTo>
                          <a:pt x="267" y="218"/>
                        </a:lnTo>
                        <a:lnTo>
                          <a:pt x="280" y="194"/>
                        </a:lnTo>
                        <a:lnTo>
                          <a:pt x="289" y="168"/>
                        </a:lnTo>
                        <a:lnTo>
                          <a:pt x="291" y="140"/>
                        </a:lnTo>
                        <a:lnTo>
                          <a:pt x="289" y="112"/>
                        </a:lnTo>
                        <a:lnTo>
                          <a:pt x="280" y="86"/>
                        </a:lnTo>
                        <a:lnTo>
                          <a:pt x="267" y="62"/>
                        </a:lnTo>
                        <a:lnTo>
                          <a:pt x="249" y="41"/>
                        </a:lnTo>
                        <a:lnTo>
                          <a:pt x="227" y="24"/>
                        </a:lnTo>
                        <a:lnTo>
                          <a:pt x="203" y="11"/>
                        </a:lnTo>
                        <a:lnTo>
                          <a:pt x="175" y="2"/>
                        </a:lnTo>
                        <a:lnTo>
                          <a:pt x="146" y="0"/>
                        </a:lnTo>
                        <a:lnTo>
                          <a:pt x="116" y="2"/>
                        </a:lnTo>
                        <a:lnTo>
                          <a:pt x="89" y="11"/>
                        </a:lnTo>
                        <a:lnTo>
                          <a:pt x="64" y="24"/>
                        </a:lnTo>
                        <a:lnTo>
                          <a:pt x="43" y="41"/>
                        </a:lnTo>
                        <a:lnTo>
                          <a:pt x="25" y="62"/>
                        </a:lnTo>
                        <a:lnTo>
                          <a:pt x="12" y="86"/>
                        </a:lnTo>
                        <a:lnTo>
                          <a:pt x="2" y="112"/>
                        </a:lnTo>
                        <a:lnTo>
                          <a:pt x="0" y="140"/>
                        </a:lnTo>
                        <a:lnTo>
                          <a:pt x="2" y="168"/>
                        </a:lnTo>
                        <a:lnTo>
                          <a:pt x="12" y="194"/>
                        </a:lnTo>
                        <a:lnTo>
                          <a:pt x="25" y="218"/>
                        </a:lnTo>
                        <a:lnTo>
                          <a:pt x="43" y="239"/>
                        </a:lnTo>
                        <a:lnTo>
                          <a:pt x="64" y="256"/>
                        </a:lnTo>
                        <a:lnTo>
                          <a:pt x="89" y="268"/>
                        </a:lnTo>
                        <a:lnTo>
                          <a:pt x="116" y="277"/>
                        </a:lnTo>
                        <a:lnTo>
                          <a:pt x="146" y="2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5" name="Freeform 167"/>
                  <p:cNvSpPr>
                    <a:spLocks/>
                  </p:cNvSpPr>
                  <p:nvPr/>
                </p:nvSpPr>
                <p:spPr bwMode="auto">
                  <a:xfrm>
                    <a:off x="1492" y="2778"/>
                    <a:ext cx="69" cy="100"/>
                  </a:xfrm>
                  <a:custGeom>
                    <a:avLst/>
                    <a:gdLst>
                      <a:gd name="T0" fmla="*/ 4 w 208"/>
                      <a:gd name="T1" fmla="*/ 25 h 200"/>
                      <a:gd name="T2" fmla="*/ 5 w 208"/>
                      <a:gd name="T3" fmla="*/ 25 h 200"/>
                      <a:gd name="T4" fmla="*/ 5 w 208"/>
                      <a:gd name="T5" fmla="*/ 24 h 200"/>
                      <a:gd name="T6" fmla="*/ 6 w 208"/>
                      <a:gd name="T7" fmla="*/ 23 h 200"/>
                      <a:gd name="T8" fmla="*/ 7 w 208"/>
                      <a:gd name="T9" fmla="*/ 22 h 200"/>
                      <a:gd name="T10" fmla="*/ 7 w 208"/>
                      <a:gd name="T11" fmla="*/ 20 h 200"/>
                      <a:gd name="T12" fmla="*/ 7 w 208"/>
                      <a:gd name="T13" fmla="*/ 18 h 200"/>
                      <a:gd name="T14" fmla="*/ 8 w 208"/>
                      <a:gd name="T15" fmla="*/ 15 h 200"/>
                      <a:gd name="T16" fmla="*/ 8 w 208"/>
                      <a:gd name="T17" fmla="*/ 13 h 200"/>
                      <a:gd name="T18" fmla="*/ 8 w 208"/>
                      <a:gd name="T19" fmla="*/ 10 h 200"/>
                      <a:gd name="T20" fmla="*/ 7 w 208"/>
                      <a:gd name="T21" fmla="*/ 8 h 200"/>
                      <a:gd name="T22" fmla="*/ 7 w 208"/>
                      <a:gd name="T23" fmla="*/ 6 h 200"/>
                      <a:gd name="T24" fmla="*/ 7 w 208"/>
                      <a:gd name="T25" fmla="*/ 4 h 200"/>
                      <a:gd name="T26" fmla="*/ 6 w 208"/>
                      <a:gd name="T27" fmla="*/ 3 h 200"/>
                      <a:gd name="T28" fmla="*/ 5 w 208"/>
                      <a:gd name="T29" fmla="*/ 1 h 200"/>
                      <a:gd name="T30" fmla="*/ 5 w 208"/>
                      <a:gd name="T31" fmla="*/ 1 h 200"/>
                      <a:gd name="T32" fmla="*/ 4 w 208"/>
                      <a:gd name="T33" fmla="*/ 0 h 200"/>
                      <a:gd name="T34" fmla="*/ 3 w 208"/>
                      <a:gd name="T35" fmla="*/ 1 h 200"/>
                      <a:gd name="T36" fmla="*/ 2 w 208"/>
                      <a:gd name="T37" fmla="*/ 1 h 200"/>
                      <a:gd name="T38" fmla="*/ 2 w 208"/>
                      <a:gd name="T39" fmla="*/ 3 h 200"/>
                      <a:gd name="T40" fmla="*/ 1 w 208"/>
                      <a:gd name="T41" fmla="*/ 4 h 200"/>
                      <a:gd name="T42" fmla="*/ 1 w 208"/>
                      <a:gd name="T43" fmla="*/ 6 h 200"/>
                      <a:gd name="T44" fmla="*/ 0 w 208"/>
                      <a:gd name="T45" fmla="*/ 8 h 200"/>
                      <a:gd name="T46" fmla="*/ 0 w 208"/>
                      <a:gd name="T47" fmla="*/ 10 h 200"/>
                      <a:gd name="T48" fmla="*/ 0 w 208"/>
                      <a:gd name="T49" fmla="*/ 13 h 200"/>
                      <a:gd name="T50" fmla="*/ 0 w 208"/>
                      <a:gd name="T51" fmla="*/ 15 h 200"/>
                      <a:gd name="T52" fmla="*/ 0 w 208"/>
                      <a:gd name="T53" fmla="*/ 18 h 200"/>
                      <a:gd name="T54" fmla="*/ 1 w 208"/>
                      <a:gd name="T55" fmla="*/ 20 h 200"/>
                      <a:gd name="T56" fmla="*/ 1 w 208"/>
                      <a:gd name="T57" fmla="*/ 22 h 200"/>
                      <a:gd name="T58" fmla="*/ 2 w 208"/>
                      <a:gd name="T59" fmla="*/ 23 h 200"/>
                      <a:gd name="T60" fmla="*/ 2 w 208"/>
                      <a:gd name="T61" fmla="*/ 24 h 200"/>
                      <a:gd name="T62" fmla="*/ 3 w 208"/>
                      <a:gd name="T63" fmla="*/ 25 h 200"/>
                      <a:gd name="T64" fmla="*/ 4 w 208"/>
                      <a:gd name="T65" fmla="*/ 25 h 2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08" h="200">
                        <a:moveTo>
                          <a:pt x="104" y="200"/>
                        </a:moveTo>
                        <a:lnTo>
                          <a:pt x="125" y="198"/>
                        </a:lnTo>
                        <a:lnTo>
                          <a:pt x="144" y="192"/>
                        </a:lnTo>
                        <a:lnTo>
                          <a:pt x="162" y="183"/>
                        </a:lnTo>
                        <a:lnTo>
                          <a:pt x="177" y="170"/>
                        </a:lnTo>
                        <a:lnTo>
                          <a:pt x="190" y="155"/>
                        </a:lnTo>
                        <a:lnTo>
                          <a:pt x="200" y="138"/>
                        </a:lnTo>
                        <a:lnTo>
                          <a:pt x="206" y="120"/>
                        </a:lnTo>
                        <a:lnTo>
                          <a:pt x="208" y="100"/>
                        </a:lnTo>
                        <a:lnTo>
                          <a:pt x="206" y="80"/>
                        </a:lnTo>
                        <a:lnTo>
                          <a:pt x="200" y="62"/>
                        </a:lnTo>
                        <a:lnTo>
                          <a:pt x="190" y="45"/>
                        </a:lnTo>
                        <a:lnTo>
                          <a:pt x="177" y="30"/>
                        </a:lnTo>
                        <a:lnTo>
                          <a:pt x="162" y="17"/>
                        </a:lnTo>
                        <a:lnTo>
                          <a:pt x="144" y="8"/>
                        </a:lnTo>
                        <a:lnTo>
                          <a:pt x="125" y="2"/>
                        </a:lnTo>
                        <a:lnTo>
                          <a:pt x="104" y="0"/>
                        </a:lnTo>
                        <a:lnTo>
                          <a:pt x="83" y="2"/>
                        </a:lnTo>
                        <a:lnTo>
                          <a:pt x="64" y="8"/>
                        </a:lnTo>
                        <a:lnTo>
                          <a:pt x="46" y="17"/>
                        </a:lnTo>
                        <a:lnTo>
                          <a:pt x="30" y="30"/>
                        </a:lnTo>
                        <a:lnTo>
                          <a:pt x="17" y="45"/>
                        </a:lnTo>
                        <a:lnTo>
                          <a:pt x="8" y="62"/>
                        </a:lnTo>
                        <a:lnTo>
                          <a:pt x="2" y="80"/>
                        </a:lnTo>
                        <a:lnTo>
                          <a:pt x="0" y="100"/>
                        </a:lnTo>
                        <a:lnTo>
                          <a:pt x="2" y="120"/>
                        </a:lnTo>
                        <a:lnTo>
                          <a:pt x="8" y="138"/>
                        </a:lnTo>
                        <a:lnTo>
                          <a:pt x="17" y="155"/>
                        </a:lnTo>
                        <a:lnTo>
                          <a:pt x="30" y="170"/>
                        </a:lnTo>
                        <a:lnTo>
                          <a:pt x="46" y="183"/>
                        </a:lnTo>
                        <a:lnTo>
                          <a:pt x="64" y="192"/>
                        </a:lnTo>
                        <a:lnTo>
                          <a:pt x="83" y="198"/>
                        </a:lnTo>
                        <a:lnTo>
                          <a:pt x="104" y="200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6" name="Freeform 168"/>
                  <p:cNvSpPr>
                    <a:spLocks/>
                  </p:cNvSpPr>
                  <p:nvPr/>
                </p:nvSpPr>
                <p:spPr bwMode="auto">
                  <a:xfrm>
                    <a:off x="1074" y="2505"/>
                    <a:ext cx="295" cy="111"/>
                  </a:xfrm>
                  <a:custGeom>
                    <a:avLst/>
                    <a:gdLst>
                      <a:gd name="T0" fmla="*/ 0 w 885"/>
                      <a:gd name="T1" fmla="*/ 19 h 221"/>
                      <a:gd name="T2" fmla="*/ 17 w 885"/>
                      <a:gd name="T3" fmla="*/ 0 h 221"/>
                      <a:gd name="T4" fmla="*/ 33 w 885"/>
                      <a:gd name="T5" fmla="*/ 6 h 221"/>
                      <a:gd name="T6" fmla="*/ 22 w 885"/>
                      <a:gd name="T7" fmla="*/ 28 h 221"/>
                      <a:gd name="T8" fmla="*/ 0 w 885"/>
                      <a:gd name="T9" fmla="*/ 19 h 2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85" h="221">
                        <a:moveTo>
                          <a:pt x="0" y="148"/>
                        </a:moveTo>
                        <a:lnTo>
                          <a:pt x="448" y="0"/>
                        </a:lnTo>
                        <a:lnTo>
                          <a:pt x="885" y="43"/>
                        </a:lnTo>
                        <a:lnTo>
                          <a:pt x="591" y="221"/>
                        </a:lnTo>
                        <a:lnTo>
                          <a:pt x="0" y="148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7" name="Freeform 169"/>
                  <p:cNvSpPr>
                    <a:spLocks/>
                  </p:cNvSpPr>
                  <p:nvPr/>
                </p:nvSpPr>
                <p:spPr bwMode="auto">
                  <a:xfrm>
                    <a:off x="1279" y="2535"/>
                    <a:ext cx="106" cy="483"/>
                  </a:xfrm>
                  <a:custGeom>
                    <a:avLst/>
                    <a:gdLst>
                      <a:gd name="T0" fmla="*/ 0 w 318"/>
                      <a:gd name="T1" fmla="*/ 25 h 968"/>
                      <a:gd name="T2" fmla="*/ 0 w 318"/>
                      <a:gd name="T3" fmla="*/ 120 h 968"/>
                      <a:gd name="T4" fmla="*/ 12 w 318"/>
                      <a:gd name="T5" fmla="*/ 74 h 968"/>
                      <a:gd name="T6" fmla="*/ 11 w 318"/>
                      <a:gd name="T7" fmla="*/ 0 h 968"/>
                      <a:gd name="T8" fmla="*/ 0 w 318"/>
                      <a:gd name="T9" fmla="*/ 25 h 9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8" h="968">
                        <a:moveTo>
                          <a:pt x="0" y="201"/>
                        </a:moveTo>
                        <a:lnTo>
                          <a:pt x="11" y="968"/>
                        </a:lnTo>
                        <a:lnTo>
                          <a:pt x="318" y="596"/>
                        </a:lnTo>
                        <a:lnTo>
                          <a:pt x="307" y="0"/>
                        </a:lnTo>
                        <a:lnTo>
                          <a:pt x="0" y="201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8" name="Freeform 170"/>
                  <p:cNvSpPr>
                    <a:spLocks/>
                  </p:cNvSpPr>
                  <p:nvPr/>
                </p:nvSpPr>
                <p:spPr bwMode="auto">
                  <a:xfrm>
                    <a:off x="944" y="3012"/>
                    <a:ext cx="280" cy="256"/>
                  </a:xfrm>
                  <a:custGeom>
                    <a:avLst/>
                    <a:gdLst>
                      <a:gd name="T0" fmla="*/ 16 w 840"/>
                      <a:gd name="T1" fmla="*/ 0 h 513"/>
                      <a:gd name="T2" fmla="*/ 31 w 840"/>
                      <a:gd name="T3" fmla="*/ 7 h 513"/>
                      <a:gd name="T4" fmla="*/ 25 w 840"/>
                      <a:gd name="T5" fmla="*/ 64 h 513"/>
                      <a:gd name="T6" fmla="*/ 0 w 840"/>
                      <a:gd name="T7" fmla="*/ 53 h 513"/>
                      <a:gd name="T8" fmla="*/ 16 w 840"/>
                      <a:gd name="T9" fmla="*/ 0 h 5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0" h="513">
                        <a:moveTo>
                          <a:pt x="443" y="0"/>
                        </a:moveTo>
                        <a:lnTo>
                          <a:pt x="840" y="62"/>
                        </a:lnTo>
                        <a:lnTo>
                          <a:pt x="685" y="513"/>
                        </a:lnTo>
                        <a:lnTo>
                          <a:pt x="0" y="426"/>
                        </a:lnTo>
                        <a:lnTo>
                          <a:pt x="443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9" name="Freeform 171"/>
                  <p:cNvSpPr>
                    <a:spLocks/>
                  </p:cNvSpPr>
                  <p:nvPr/>
                </p:nvSpPr>
                <p:spPr bwMode="auto">
                  <a:xfrm>
                    <a:off x="1106" y="2800"/>
                    <a:ext cx="83" cy="150"/>
                  </a:xfrm>
                  <a:custGeom>
                    <a:avLst/>
                    <a:gdLst>
                      <a:gd name="T0" fmla="*/ 9 w 249"/>
                      <a:gd name="T1" fmla="*/ 38 h 300"/>
                      <a:gd name="T2" fmla="*/ 9 w 249"/>
                      <a:gd name="T3" fmla="*/ 5 h 300"/>
                      <a:gd name="T4" fmla="*/ 0 w 249"/>
                      <a:gd name="T5" fmla="*/ 0 h 300"/>
                      <a:gd name="T6" fmla="*/ 0 w 249"/>
                      <a:gd name="T7" fmla="*/ 33 h 300"/>
                      <a:gd name="T8" fmla="*/ 9 w 249"/>
                      <a:gd name="T9" fmla="*/ 38 h 3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0">
                        <a:moveTo>
                          <a:pt x="249" y="300"/>
                        </a:moveTo>
                        <a:lnTo>
                          <a:pt x="249" y="39"/>
                        </a:lnTo>
                        <a:lnTo>
                          <a:pt x="0" y="0"/>
                        </a:lnTo>
                        <a:lnTo>
                          <a:pt x="0" y="262"/>
                        </a:lnTo>
                        <a:lnTo>
                          <a:pt x="249" y="300"/>
                        </a:lnTo>
                        <a:close/>
                      </a:path>
                    </a:pathLst>
                  </a:custGeom>
                  <a:solidFill>
                    <a:srgbClr val="AA91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0" name="Freeform 172"/>
                  <p:cNvSpPr>
                    <a:spLocks/>
                  </p:cNvSpPr>
                  <p:nvPr/>
                </p:nvSpPr>
                <p:spPr bwMode="auto">
                  <a:xfrm>
                    <a:off x="1106" y="2765"/>
                    <a:ext cx="113" cy="55"/>
                  </a:xfrm>
                  <a:custGeom>
                    <a:avLst/>
                    <a:gdLst>
                      <a:gd name="T0" fmla="*/ 0 w 340"/>
                      <a:gd name="T1" fmla="*/ 9 h 109"/>
                      <a:gd name="T2" fmla="*/ 4 w 340"/>
                      <a:gd name="T3" fmla="*/ 0 h 109"/>
                      <a:gd name="T4" fmla="*/ 13 w 340"/>
                      <a:gd name="T5" fmla="*/ 5 h 109"/>
                      <a:gd name="T6" fmla="*/ 9 w 340"/>
                      <a:gd name="T7" fmla="*/ 14 h 109"/>
                      <a:gd name="T8" fmla="*/ 0 w 340"/>
                      <a:gd name="T9" fmla="*/ 9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0" h="109">
                        <a:moveTo>
                          <a:pt x="0" y="70"/>
                        </a:moveTo>
                        <a:lnTo>
                          <a:pt x="110" y="0"/>
                        </a:lnTo>
                        <a:lnTo>
                          <a:pt x="340" y="34"/>
                        </a:lnTo>
                        <a:lnTo>
                          <a:pt x="249" y="109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664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1" name="Freeform 173"/>
                  <p:cNvSpPr>
                    <a:spLocks/>
                  </p:cNvSpPr>
                  <p:nvPr/>
                </p:nvSpPr>
                <p:spPr bwMode="auto">
                  <a:xfrm>
                    <a:off x="1189" y="2782"/>
                    <a:ext cx="30" cy="168"/>
                  </a:xfrm>
                  <a:custGeom>
                    <a:avLst/>
                    <a:gdLst>
                      <a:gd name="T0" fmla="*/ 0 w 91"/>
                      <a:gd name="T1" fmla="*/ 10 h 336"/>
                      <a:gd name="T2" fmla="*/ 3 w 91"/>
                      <a:gd name="T3" fmla="*/ 0 h 336"/>
                      <a:gd name="T4" fmla="*/ 3 w 91"/>
                      <a:gd name="T5" fmla="*/ 33 h 336"/>
                      <a:gd name="T6" fmla="*/ 0 w 91"/>
                      <a:gd name="T7" fmla="*/ 42 h 336"/>
                      <a:gd name="T8" fmla="*/ 0 w 91"/>
                      <a:gd name="T9" fmla="*/ 1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1" h="336">
                        <a:moveTo>
                          <a:pt x="0" y="75"/>
                        </a:moveTo>
                        <a:lnTo>
                          <a:pt x="91" y="0"/>
                        </a:lnTo>
                        <a:lnTo>
                          <a:pt x="91" y="263"/>
                        </a:lnTo>
                        <a:lnTo>
                          <a:pt x="0" y="336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351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2" name="Freeform 174"/>
                  <p:cNvSpPr>
                    <a:spLocks/>
                  </p:cNvSpPr>
                  <p:nvPr/>
                </p:nvSpPr>
                <p:spPr bwMode="auto">
                  <a:xfrm>
                    <a:off x="1060" y="2852"/>
                    <a:ext cx="83" cy="150"/>
                  </a:xfrm>
                  <a:custGeom>
                    <a:avLst/>
                    <a:gdLst>
                      <a:gd name="T0" fmla="*/ 9 w 249"/>
                      <a:gd name="T1" fmla="*/ 37 h 301"/>
                      <a:gd name="T2" fmla="*/ 9 w 249"/>
                      <a:gd name="T3" fmla="*/ 4 h 301"/>
                      <a:gd name="T4" fmla="*/ 0 w 249"/>
                      <a:gd name="T5" fmla="*/ 0 h 301"/>
                      <a:gd name="T6" fmla="*/ 0 w 249"/>
                      <a:gd name="T7" fmla="*/ 32 h 301"/>
                      <a:gd name="T8" fmla="*/ 9 w 249"/>
                      <a:gd name="T9" fmla="*/ 3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1">
                        <a:moveTo>
                          <a:pt x="249" y="301"/>
                        </a:moveTo>
                        <a:lnTo>
                          <a:pt x="249" y="38"/>
                        </a:lnTo>
                        <a:lnTo>
                          <a:pt x="0" y="0"/>
                        </a:lnTo>
                        <a:lnTo>
                          <a:pt x="0" y="262"/>
                        </a:lnTo>
                        <a:lnTo>
                          <a:pt x="249" y="30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3" name="Freeform 175"/>
                  <p:cNvSpPr>
                    <a:spLocks/>
                  </p:cNvSpPr>
                  <p:nvPr/>
                </p:nvSpPr>
                <p:spPr bwMode="auto">
                  <a:xfrm>
                    <a:off x="1060" y="2817"/>
                    <a:ext cx="113" cy="53"/>
                  </a:xfrm>
                  <a:custGeom>
                    <a:avLst/>
                    <a:gdLst>
                      <a:gd name="T0" fmla="*/ 0 w 340"/>
                      <a:gd name="T1" fmla="*/ 8 h 108"/>
                      <a:gd name="T2" fmla="*/ 4 w 340"/>
                      <a:gd name="T3" fmla="*/ 0 h 108"/>
                      <a:gd name="T4" fmla="*/ 13 w 340"/>
                      <a:gd name="T5" fmla="*/ 4 h 108"/>
                      <a:gd name="T6" fmla="*/ 9 w 340"/>
                      <a:gd name="T7" fmla="*/ 13 h 108"/>
                      <a:gd name="T8" fmla="*/ 0 w 340"/>
                      <a:gd name="T9" fmla="*/ 8 h 10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0" h="108">
                        <a:moveTo>
                          <a:pt x="0" y="70"/>
                        </a:moveTo>
                        <a:lnTo>
                          <a:pt x="110" y="0"/>
                        </a:lnTo>
                        <a:lnTo>
                          <a:pt x="340" y="35"/>
                        </a:lnTo>
                        <a:lnTo>
                          <a:pt x="249" y="108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997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4" name="Freeform 176"/>
                  <p:cNvSpPr>
                    <a:spLocks/>
                  </p:cNvSpPr>
                  <p:nvPr/>
                </p:nvSpPr>
                <p:spPr bwMode="auto">
                  <a:xfrm>
                    <a:off x="1143" y="2834"/>
                    <a:ext cx="30" cy="168"/>
                  </a:xfrm>
                  <a:custGeom>
                    <a:avLst/>
                    <a:gdLst>
                      <a:gd name="T0" fmla="*/ 0 w 91"/>
                      <a:gd name="T1" fmla="*/ 10 h 336"/>
                      <a:gd name="T2" fmla="*/ 3 w 91"/>
                      <a:gd name="T3" fmla="*/ 0 h 336"/>
                      <a:gd name="T4" fmla="*/ 3 w 91"/>
                      <a:gd name="T5" fmla="*/ 33 h 336"/>
                      <a:gd name="T6" fmla="*/ 0 w 91"/>
                      <a:gd name="T7" fmla="*/ 42 h 336"/>
                      <a:gd name="T8" fmla="*/ 0 w 91"/>
                      <a:gd name="T9" fmla="*/ 1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1" h="336">
                        <a:moveTo>
                          <a:pt x="0" y="73"/>
                        </a:moveTo>
                        <a:lnTo>
                          <a:pt x="91" y="0"/>
                        </a:lnTo>
                        <a:lnTo>
                          <a:pt x="91" y="261"/>
                        </a:lnTo>
                        <a:lnTo>
                          <a:pt x="0" y="336"/>
                        </a:lnTo>
                        <a:lnTo>
                          <a:pt x="0" y="73"/>
                        </a:lnTo>
                        <a:close/>
                      </a:path>
                    </a:pathLst>
                  </a:custGeom>
                  <a:solidFill>
                    <a:srgbClr val="4C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5" name="Freeform 177"/>
                  <p:cNvSpPr>
                    <a:spLocks/>
                  </p:cNvSpPr>
                  <p:nvPr/>
                </p:nvSpPr>
                <p:spPr bwMode="auto">
                  <a:xfrm>
                    <a:off x="1110" y="2655"/>
                    <a:ext cx="130" cy="157"/>
                  </a:xfrm>
                  <a:custGeom>
                    <a:avLst/>
                    <a:gdLst>
                      <a:gd name="T0" fmla="*/ 14 w 391"/>
                      <a:gd name="T1" fmla="*/ 40 h 314"/>
                      <a:gd name="T2" fmla="*/ 14 w 391"/>
                      <a:gd name="T3" fmla="*/ 7 h 314"/>
                      <a:gd name="T4" fmla="*/ 0 w 391"/>
                      <a:gd name="T5" fmla="*/ 0 h 314"/>
                      <a:gd name="T6" fmla="*/ 0 w 391"/>
                      <a:gd name="T7" fmla="*/ 33 h 314"/>
                      <a:gd name="T8" fmla="*/ 14 w 391"/>
                      <a:gd name="T9" fmla="*/ 40 h 3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1" h="314">
                        <a:moveTo>
                          <a:pt x="391" y="314"/>
                        </a:moveTo>
                        <a:lnTo>
                          <a:pt x="391" y="53"/>
                        </a:lnTo>
                        <a:lnTo>
                          <a:pt x="0" y="0"/>
                        </a:lnTo>
                        <a:lnTo>
                          <a:pt x="0" y="263"/>
                        </a:lnTo>
                        <a:lnTo>
                          <a:pt x="391" y="314"/>
                        </a:lnTo>
                        <a:close/>
                      </a:path>
                    </a:pathLst>
                  </a:custGeom>
                  <a:solidFill>
                    <a:srgbClr val="8E75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6" name="Freeform 178"/>
                  <p:cNvSpPr>
                    <a:spLocks/>
                  </p:cNvSpPr>
                  <p:nvPr/>
                </p:nvSpPr>
                <p:spPr bwMode="auto">
                  <a:xfrm>
                    <a:off x="1110" y="2622"/>
                    <a:ext cx="160" cy="59"/>
                  </a:xfrm>
                  <a:custGeom>
                    <a:avLst/>
                    <a:gdLst>
                      <a:gd name="T0" fmla="*/ 0 w 481"/>
                      <a:gd name="T1" fmla="*/ 9 h 118"/>
                      <a:gd name="T2" fmla="*/ 4 w 481"/>
                      <a:gd name="T3" fmla="*/ 0 h 118"/>
                      <a:gd name="T4" fmla="*/ 18 w 481"/>
                      <a:gd name="T5" fmla="*/ 6 h 118"/>
                      <a:gd name="T6" fmla="*/ 14 w 481"/>
                      <a:gd name="T7" fmla="*/ 15 h 118"/>
                      <a:gd name="T8" fmla="*/ 0 w 481"/>
                      <a:gd name="T9" fmla="*/ 9 h 1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1" h="118">
                        <a:moveTo>
                          <a:pt x="0" y="65"/>
                        </a:moveTo>
                        <a:lnTo>
                          <a:pt x="106" y="0"/>
                        </a:lnTo>
                        <a:lnTo>
                          <a:pt x="481" y="42"/>
                        </a:lnTo>
                        <a:lnTo>
                          <a:pt x="391" y="118"/>
                        </a:lnTo>
                        <a:lnTo>
                          <a:pt x="0" y="65"/>
                        </a:lnTo>
                        <a:close/>
                      </a:path>
                    </a:pathLst>
                  </a:custGeom>
                  <a:solidFill>
                    <a:srgbClr val="6D540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7" name="Freeform 179"/>
                  <p:cNvSpPr>
                    <a:spLocks/>
                  </p:cNvSpPr>
                  <p:nvPr/>
                </p:nvSpPr>
                <p:spPr bwMode="auto">
                  <a:xfrm>
                    <a:off x="1240" y="2643"/>
                    <a:ext cx="30" cy="169"/>
                  </a:xfrm>
                  <a:custGeom>
                    <a:avLst/>
                    <a:gdLst>
                      <a:gd name="T0" fmla="*/ 0 w 90"/>
                      <a:gd name="T1" fmla="*/ 10 h 337"/>
                      <a:gd name="T2" fmla="*/ 3 w 90"/>
                      <a:gd name="T3" fmla="*/ 0 h 337"/>
                      <a:gd name="T4" fmla="*/ 3 w 90"/>
                      <a:gd name="T5" fmla="*/ 33 h 337"/>
                      <a:gd name="T6" fmla="*/ 0 w 90"/>
                      <a:gd name="T7" fmla="*/ 43 h 337"/>
                      <a:gd name="T8" fmla="*/ 0 w 90"/>
                      <a:gd name="T9" fmla="*/ 10 h 3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0" h="337">
                        <a:moveTo>
                          <a:pt x="0" y="76"/>
                        </a:moveTo>
                        <a:lnTo>
                          <a:pt x="90" y="0"/>
                        </a:lnTo>
                        <a:lnTo>
                          <a:pt x="90" y="263"/>
                        </a:lnTo>
                        <a:lnTo>
                          <a:pt x="0" y="337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8" name="Freeform 180"/>
                  <p:cNvSpPr>
                    <a:spLocks/>
                  </p:cNvSpPr>
                  <p:nvPr/>
                </p:nvSpPr>
                <p:spPr bwMode="auto">
                  <a:xfrm>
                    <a:off x="1160" y="2867"/>
                    <a:ext cx="83" cy="150"/>
                  </a:xfrm>
                  <a:custGeom>
                    <a:avLst/>
                    <a:gdLst>
                      <a:gd name="T0" fmla="*/ 9 w 249"/>
                      <a:gd name="T1" fmla="*/ 37 h 301"/>
                      <a:gd name="T2" fmla="*/ 9 w 249"/>
                      <a:gd name="T3" fmla="*/ 4 h 301"/>
                      <a:gd name="T4" fmla="*/ 0 w 249"/>
                      <a:gd name="T5" fmla="*/ 0 h 301"/>
                      <a:gd name="T6" fmla="*/ 0 w 249"/>
                      <a:gd name="T7" fmla="*/ 32 h 301"/>
                      <a:gd name="T8" fmla="*/ 9 w 249"/>
                      <a:gd name="T9" fmla="*/ 3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1">
                        <a:moveTo>
                          <a:pt x="249" y="301"/>
                        </a:moveTo>
                        <a:lnTo>
                          <a:pt x="249" y="39"/>
                        </a:lnTo>
                        <a:lnTo>
                          <a:pt x="0" y="0"/>
                        </a:lnTo>
                        <a:lnTo>
                          <a:pt x="0" y="263"/>
                        </a:lnTo>
                        <a:lnTo>
                          <a:pt x="249" y="30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29" name="Freeform 181"/>
                  <p:cNvSpPr>
                    <a:spLocks/>
                  </p:cNvSpPr>
                  <p:nvPr/>
                </p:nvSpPr>
                <p:spPr bwMode="auto">
                  <a:xfrm>
                    <a:off x="1243" y="2852"/>
                    <a:ext cx="27" cy="165"/>
                  </a:xfrm>
                  <a:custGeom>
                    <a:avLst/>
                    <a:gdLst>
                      <a:gd name="T0" fmla="*/ 0 w 81"/>
                      <a:gd name="T1" fmla="*/ 8 h 332"/>
                      <a:gd name="T2" fmla="*/ 3 w 81"/>
                      <a:gd name="T3" fmla="*/ 0 h 332"/>
                      <a:gd name="T4" fmla="*/ 3 w 81"/>
                      <a:gd name="T5" fmla="*/ 30 h 332"/>
                      <a:gd name="T6" fmla="*/ 0 w 81"/>
                      <a:gd name="T7" fmla="*/ 41 h 332"/>
                      <a:gd name="T8" fmla="*/ 0 w 81"/>
                      <a:gd name="T9" fmla="*/ 8 h 3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332">
                        <a:moveTo>
                          <a:pt x="0" y="70"/>
                        </a:moveTo>
                        <a:lnTo>
                          <a:pt x="81" y="0"/>
                        </a:lnTo>
                        <a:lnTo>
                          <a:pt x="79" y="246"/>
                        </a:lnTo>
                        <a:lnTo>
                          <a:pt x="0" y="332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4C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0" name="Freeform 182"/>
                  <p:cNvSpPr>
                    <a:spLocks/>
                  </p:cNvSpPr>
                  <p:nvPr/>
                </p:nvSpPr>
                <p:spPr bwMode="auto">
                  <a:xfrm>
                    <a:off x="1160" y="2738"/>
                    <a:ext cx="110" cy="148"/>
                  </a:xfrm>
                  <a:custGeom>
                    <a:avLst/>
                    <a:gdLst>
                      <a:gd name="T0" fmla="*/ 9 w 330"/>
                      <a:gd name="T1" fmla="*/ 37 h 296"/>
                      <a:gd name="T2" fmla="*/ 12 w 330"/>
                      <a:gd name="T3" fmla="*/ 29 h 296"/>
                      <a:gd name="T4" fmla="*/ 12 w 330"/>
                      <a:gd name="T5" fmla="*/ 0 h 296"/>
                      <a:gd name="T6" fmla="*/ 0 w 330"/>
                      <a:gd name="T7" fmla="*/ 33 h 296"/>
                      <a:gd name="T8" fmla="*/ 9 w 330"/>
                      <a:gd name="T9" fmla="*/ 37 h 2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30" h="296">
                        <a:moveTo>
                          <a:pt x="249" y="296"/>
                        </a:moveTo>
                        <a:lnTo>
                          <a:pt x="330" y="226"/>
                        </a:lnTo>
                        <a:lnTo>
                          <a:pt x="330" y="0"/>
                        </a:lnTo>
                        <a:lnTo>
                          <a:pt x="0" y="257"/>
                        </a:lnTo>
                        <a:lnTo>
                          <a:pt x="249" y="296"/>
                        </a:lnTo>
                        <a:close/>
                      </a:path>
                    </a:pathLst>
                  </a:custGeom>
                  <a:solidFill>
                    <a:srgbClr val="A0873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1" name="Freeform 183"/>
                  <p:cNvSpPr>
                    <a:spLocks/>
                  </p:cNvSpPr>
                  <p:nvPr/>
                </p:nvSpPr>
                <p:spPr bwMode="auto">
                  <a:xfrm>
                    <a:off x="1034" y="3000"/>
                    <a:ext cx="41" cy="23"/>
                  </a:xfrm>
                  <a:custGeom>
                    <a:avLst/>
                    <a:gdLst>
                      <a:gd name="T0" fmla="*/ 4 w 123"/>
                      <a:gd name="T1" fmla="*/ 5 h 47"/>
                      <a:gd name="T2" fmla="*/ 5 w 123"/>
                      <a:gd name="T3" fmla="*/ 2 h 47"/>
                      <a:gd name="T4" fmla="*/ 0 w 123"/>
                      <a:gd name="T5" fmla="*/ 0 h 47"/>
                      <a:gd name="T6" fmla="*/ 0 w 123"/>
                      <a:gd name="T7" fmla="*/ 4 h 47"/>
                      <a:gd name="T8" fmla="*/ 4 w 123"/>
                      <a:gd name="T9" fmla="*/ 5 h 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3" h="47">
                        <a:moveTo>
                          <a:pt x="96" y="47"/>
                        </a:moveTo>
                        <a:lnTo>
                          <a:pt x="123" y="17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lnTo>
                          <a:pt x="96" y="47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2" name="Freeform 184"/>
                  <p:cNvSpPr>
                    <a:spLocks/>
                  </p:cNvSpPr>
                  <p:nvPr/>
                </p:nvSpPr>
                <p:spPr bwMode="auto">
                  <a:xfrm>
                    <a:off x="1246" y="3044"/>
                    <a:ext cx="35" cy="24"/>
                  </a:xfrm>
                  <a:custGeom>
                    <a:avLst/>
                    <a:gdLst>
                      <a:gd name="T0" fmla="*/ 4 w 106"/>
                      <a:gd name="T1" fmla="*/ 6 h 48"/>
                      <a:gd name="T2" fmla="*/ 4 w 106"/>
                      <a:gd name="T3" fmla="*/ 2 h 48"/>
                      <a:gd name="T4" fmla="*/ 0 w 106"/>
                      <a:gd name="T5" fmla="*/ 0 h 48"/>
                      <a:gd name="T6" fmla="*/ 0 w 106"/>
                      <a:gd name="T7" fmla="*/ 4 h 48"/>
                      <a:gd name="T8" fmla="*/ 4 w 106"/>
                      <a:gd name="T9" fmla="*/ 6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6" h="48">
                        <a:moveTo>
                          <a:pt x="106" y="48"/>
                        </a:moveTo>
                        <a:lnTo>
                          <a:pt x="106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lnTo>
                          <a:pt x="106" y="48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3" name="Freeform 185"/>
                  <p:cNvSpPr>
                    <a:spLocks/>
                  </p:cNvSpPr>
                  <p:nvPr/>
                </p:nvSpPr>
                <p:spPr bwMode="auto">
                  <a:xfrm>
                    <a:off x="944" y="3141"/>
                    <a:ext cx="242" cy="127"/>
                  </a:xfrm>
                  <a:custGeom>
                    <a:avLst/>
                    <a:gdLst>
                      <a:gd name="T0" fmla="*/ 0 w 725"/>
                      <a:gd name="T1" fmla="*/ 21 h 255"/>
                      <a:gd name="T2" fmla="*/ 8 w 725"/>
                      <a:gd name="T3" fmla="*/ 0 h 255"/>
                      <a:gd name="T4" fmla="*/ 27 w 725"/>
                      <a:gd name="T5" fmla="*/ 7 h 255"/>
                      <a:gd name="T6" fmla="*/ 25 w 725"/>
                      <a:gd name="T7" fmla="*/ 31 h 255"/>
                      <a:gd name="T8" fmla="*/ 0 w 725"/>
                      <a:gd name="T9" fmla="*/ 21 h 2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25" h="255">
                        <a:moveTo>
                          <a:pt x="0" y="168"/>
                        </a:moveTo>
                        <a:lnTo>
                          <a:pt x="222" y="0"/>
                        </a:lnTo>
                        <a:lnTo>
                          <a:pt x="725" y="63"/>
                        </a:lnTo>
                        <a:lnTo>
                          <a:pt x="685" y="255"/>
                        </a:lnTo>
                        <a:lnTo>
                          <a:pt x="0" y="168"/>
                        </a:lnTo>
                        <a:close/>
                      </a:path>
                    </a:pathLst>
                  </a:custGeom>
                  <a:solidFill>
                    <a:srgbClr val="CECE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4" name="Freeform 186"/>
                  <p:cNvSpPr>
                    <a:spLocks/>
                  </p:cNvSpPr>
                  <p:nvPr/>
                </p:nvSpPr>
                <p:spPr bwMode="auto">
                  <a:xfrm>
                    <a:off x="1057" y="3012"/>
                    <a:ext cx="167" cy="90"/>
                  </a:xfrm>
                  <a:custGeom>
                    <a:avLst/>
                    <a:gdLst>
                      <a:gd name="T0" fmla="*/ 4 w 503"/>
                      <a:gd name="T1" fmla="*/ 0 h 181"/>
                      <a:gd name="T2" fmla="*/ 0 w 503"/>
                      <a:gd name="T3" fmla="*/ 12 h 181"/>
                      <a:gd name="T4" fmla="*/ 17 w 503"/>
                      <a:gd name="T5" fmla="*/ 22 h 181"/>
                      <a:gd name="T6" fmla="*/ 18 w 503"/>
                      <a:gd name="T7" fmla="*/ 7 h 181"/>
                      <a:gd name="T8" fmla="*/ 4 w 503"/>
                      <a:gd name="T9" fmla="*/ 0 h 1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03" h="181">
                        <a:moveTo>
                          <a:pt x="106" y="0"/>
                        </a:moveTo>
                        <a:lnTo>
                          <a:pt x="0" y="101"/>
                        </a:lnTo>
                        <a:lnTo>
                          <a:pt x="465" y="181"/>
                        </a:lnTo>
                        <a:lnTo>
                          <a:pt x="503" y="62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5" name="Freeform 187"/>
                  <p:cNvSpPr>
                    <a:spLocks/>
                  </p:cNvSpPr>
                  <p:nvPr/>
                </p:nvSpPr>
                <p:spPr bwMode="auto">
                  <a:xfrm>
                    <a:off x="1014" y="3019"/>
                    <a:ext cx="114" cy="222"/>
                  </a:xfrm>
                  <a:custGeom>
                    <a:avLst/>
                    <a:gdLst>
                      <a:gd name="T0" fmla="*/ 12 w 343"/>
                      <a:gd name="T1" fmla="*/ 0 h 443"/>
                      <a:gd name="T2" fmla="*/ 0 w 343"/>
                      <a:gd name="T3" fmla="*/ 55 h 443"/>
                      <a:gd name="T4" fmla="*/ 1 w 343"/>
                      <a:gd name="T5" fmla="*/ 56 h 443"/>
                      <a:gd name="T6" fmla="*/ 13 w 343"/>
                      <a:gd name="T7" fmla="*/ 0 h 443"/>
                      <a:gd name="T8" fmla="*/ 12 w 343"/>
                      <a:gd name="T9" fmla="*/ 0 h 4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3" h="443">
                        <a:moveTo>
                          <a:pt x="336" y="0"/>
                        </a:moveTo>
                        <a:lnTo>
                          <a:pt x="0" y="440"/>
                        </a:lnTo>
                        <a:lnTo>
                          <a:pt x="28" y="443"/>
                        </a:lnTo>
                        <a:lnTo>
                          <a:pt x="343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6" name="Freeform 188"/>
                  <p:cNvSpPr>
                    <a:spLocks/>
                  </p:cNvSpPr>
                  <p:nvPr/>
                </p:nvSpPr>
                <p:spPr bwMode="auto">
                  <a:xfrm>
                    <a:off x="1000" y="3018"/>
                    <a:ext cx="126" cy="219"/>
                  </a:xfrm>
                  <a:custGeom>
                    <a:avLst/>
                    <a:gdLst>
                      <a:gd name="T0" fmla="*/ 14 w 376"/>
                      <a:gd name="T1" fmla="*/ 1 h 436"/>
                      <a:gd name="T2" fmla="*/ 1 w 376"/>
                      <a:gd name="T3" fmla="*/ 55 h 436"/>
                      <a:gd name="T4" fmla="*/ 0 w 376"/>
                      <a:gd name="T5" fmla="*/ 55 h 436"/>
                      <a:gd name="T6" fmla="*/ 14 w 376"/>
                      <a:gd name="T7" fmla="*/ 0 h 436"/>
                      <a:gd name="T8" fmla="*/ 14 w 376"/>
                      <a:gd name="T9" fmla="*/ 1 h 4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76" h="436">
                        <a:moveTo>
                          <a:pt x="376" y="1"/>
                        </a:moveTo>
                        <a:lnTo>
                          <a:pt x="40" y="436"/>
                        </a:lnTo>
                        <a:lnTo>
                          <a:pt x="0" y="432"/>
                        </a:lnTo>
                        <a:lnTo>
                          <a:pt x="365" y="0"/>
                        </a:lnTo>
                        <a:lnTo>
                          <a:pt x="376" y="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7" name="Freeform 189"/>
                  <p:cNvSpPr>
                    <a:spLocks/>
                  </p:cNvSpPr>
                  <p:nvPr/>
                </p:nvSpPr>
                <p:spPr bwMode="auto">
                  <a:xfrm>
                    <a:off x="1050" y="3173"/>
                    <a:ext cx="66" cy="22"/>
                  </a:xfrm>
                  <a:custGeom>
                    <a:avLst/>
                    <a:gdLst>
                      <a:gd name="T0" fmla="*/ 0 w 199"/>
                      <a:gd name="T1" fmla="*/ 2 h 45"/>
                      <a:gd name="T2" fmla="*/ 7 w 199"/>
                      <a:gd name="T3" fmla="*/ 5 h 45"/>
                      <a:gd name="T4" fmla="*/ 7 w 199"/>
                      <a:gd name="T5" fmla="*/ 3 h 45"/>
                      <a:gd name="T6" fmla="*/ 1 w 199"/>
                      <a:gd name="T7" fmla="*/ 0 h 45"/>
                      <a:gd name="T8" fmla="*/ 0 w 199"/>
                      <a:gd name="T9" fmla="*/ 2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9" h="45">
                        <a:moveTo>
                          <a:pt x="0" y="20"/>
                        </a:moveTo>
                        <a:lnTo>
                          <a:pt x="184" y="45"/>
                        </a:lnTo>
                        <a:lnTo>
                          <a:pt x="199" y="26"/>
                        </a:lnTo>
                        <a:lnTo>
                          <a:pt x="16" y="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8" name="Freeform 190"/>
                  <p:cNvSpPr>
                    <a:spLocks/>
                  </p:cNvSpPr>
                  <p:nvPr/>
                </p:nvSpPr>
                <p:spPr bwMode="auto">
                  <a:xfrm>
                    <a:off x="1083" y="3102"/>
                    <a:ext cx="64" cy="22"/>
                  </a:xfrm>
                  <a:custGeom>
                    <a:avLst/>
                    <a:gdLst>
                      <a:gd name="T0" fmla="*/ 0 w 194"/>
                      <a:gd name="T1" fmla="*/ 3 h 42"/>
                      <a:gd name="T2" fmla="*/ 6 w 194"/>
                      <a:gd name="T3" fmla="*/ 6 h 42"/>
                      <a:gd name="T4" fmla="*/ 7 w 194"/>
                      <a:gd name="T5" fmla="*/ 3 h 42"/>
                      <a:gd name="T6" fmla="*/ 1 w 194"/>
                      <a:gd name="T7" fmla="*/ 0 h 42"/>
                      <a:gd name="T8" fmla="*/ 0 w 194"/>
                      <a:gd name="T9" fmla="*/ 3 h 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4" h="42">
                        <a:moveTo>
                          <a:pt x="0" y="19"/>
                        </a:moveTo>
                        <a:lnTo>
                          <a:pt x="179" y="42"/>
                        </a:lnTo>
                        <a:lnTo>
                          <a:pt x="194" y="23"/>
                        </a:lnTo>
                        <a:lnTo>
                          <a:pt x="17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39" name="Freeform 191"/>
                  <p:cNvSpPr>
                    <a:spLocks/>
                  </p:cNvSpPr>
                  <p:nvPr/>
                </p:nvSpPr>
                <p:spPr bwMode="auto">
                  <a:xfrm>
                    <a:off x="1110" y="3050"/>
                    <a:ext cx="61" cy="18"/>
                  </a:xfrm>
                  <a:custGeom>
                    <a:avLst/>
                    <a:gdLst>
                      <a:gd name="T0" fmla="*/ 0 w 182"/>
                      <a:gd name="T1" fmla="*/ 2 h 36"/>
                      <a:gd name="T2" fmla="*/ 7 w 182"/>
                      <a:gd name="T3" fmla="*/ 5 h 36"/>
                      <a:gd name="T4" fmla="*/ 7 w 182"/>
                      <a:gd name="T5" fmla="*/ 3 h 36"/>
                      <a:gd name="T6" fmla="*/ 0 w 182"/>
                      <a:gd name="T7" fmla="*/ 0 h 36"/>
                      <a:gd name="T8" fmla="*/ 0 w 182"/>
                      <a:gd name="T9" fmla="*/ 2 h 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2" h="36">
                        <a:moveTo>
                          <a:pt x="0" y="14"/>
                        </a:moveTo>
                        <a:lnTo>
                          <a:pt x="175" y="36"/>
                        </a:lnTo>
                        <a:lnTo>
                          <a:pt x="182" y="22"/>
                        </a:lnTo>
                        <a:lnTo>
                          <a:pt x="9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0" name="Freeform 192"/>
                  <p:cNvSpPr>
                    <a:spLocks/>
                  </p:cNvSpPr>
                  <p:nvPr/>
                </p:nvSpPr>
                <p:spPr bwMode="auto">
                  <a:xfrm>
                    <a:off x="1100" y="3033"/>
                    <a:ext cx="91" cy="224"/>
                  </a:xfrm>
                  <a:custGeom>
                    <a:avLst/>
                    <a:gdLst>
                      <a:gd name="T0" fmla="*/ 10 w 274"/>
                      <a:gd name="T1" fmla="*/ 1 h 448"/>
                      <a:gd name="T2" fmla="*/ 0 w 274"/>
                      <a:gd name="T3" fmla="*/ 56 h 448"/>
                      <a:gd name="T4" fmla="*/ 1 w 274"/>
                      <a:gd name="T5" fmla="*/ 56 h 448"/>
                      <a:gd name="T6" fmla="*/ 10 w 274"/>
                      <a:gd name="T7" fmla="*/ 0 h 448"/>
                      <a:gd name="T8" fmla="*/ 10 w 274"/>
                      <a:gd name="T9" fmla="*/ 1 h 4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4" h="448">
                        <a:moveTo>
                          <a:pt x="267" y="1"/>
                        </a:moveTo>
                        <a:lnTo>
                          <a:pt x="0" y="445"/>
                        </a:lnTo>
                        <a:lnTo>
                          <a:pt x="25" y="448"/>
                        </a:lnTo>
                        <a:lnTo>
                          <a:pt x="274" y="0"/>
                        </a:lnTo>
                        <a:lnTo>
                          <a:pt x="267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1" name="Freeform 193"/>
                  <p:cNvSpPr>
                    <a:spLocks/>
                  </p:cNvSpPr>
                  <p:nvPr/>
                </p:nvSpPr>
                <p:spPr bwMode="auto">
                  <a:xfrm>
                    <a:off x="1087" y="3033"/>
                    <a:ext cx="102" cy="222"/>
                  </a:xfrm>
                  <a:custGeom>
                    <a:avLst/>
                    <a:gdLst>
                      <a:gd name="T0" fmla="*/ 11 w 306"/>
                      <a:gd name="T1" fmla="*/ 0 h 445"/>
                      <a:gd name="T2" fmla="*/ 1 w 306"/>
                      <a:gd name="T3" fmla="*/ 55 h 445"/>
                      <a:gd name="T4" fmla="*/ 0 w 306"/>
                      <a:gd name="T5" fmla="*/ 54 h 445"/>
                      <a:gd name="T6" fmla="*/ 11 w 306"/>
                      <a:gd name="T7" fmla="*/ 0 h 445"/>
                      <a:gd name="T8" fmla="*/ 11 w 306"/>
                      <a:gd name="T9" fmla="*/ 0 h 4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6" h="445">
                        <a:moveTo>
                          <a:pt x="306" y="1"/>
                        </a:moveTo>
                        <a:lnTo>
                          <a:pt x="39" y="445"/>
                        </a:lnTo>
                        <a:lnTo>
                          <a:pt x="0" y="439"/>
                        </a:lnTo>
                        <a:lnTo>
                          <a:pt x="294" y="0"/>
                        </a:lnTo>
                        <a:lnTo>
                          <a:pt x="306" y="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2" name="Freeform 194"/>
                  <p:cNvSpPr>
                    <a:spLocks/>
                  </p:cNvSpPr>
                  <p:nvPr/>
                </p:nvSpPr>
                <p:spPr bwMode="auto">
                  <a:xfrm>
                    <a:off x="1286" y="2834"/>
                    <a:ext cx="108" cy="244"/>
                  </a:xfrm>
                  <a:custGeom>
                    <a:avLst/>
                    <a:gdLst>
                      <a:gd name="T0" fmla="*/ 11 w 325"/>
                      <a:gd name="T1" fmla="*/ 2 h 488"/>
                      <a:gd name="T2" fmla="*/ 10 w 325"/>
                      <a:gd name="T3" fmla="*/ 1 h 488"/>
                      <a:gd name="T4" fmla="*/ 10 w 325"/>
                      <a:gd name="T5" fmla="*/ 0 h 488"/>
                      <a:gd name="T6" fmla="*/ 9 w 325"/>
                      <a:gd name="T7" fmla="*/ 1 h 488"/>
                      <a:gd name="T8" fmla="*/ 8 w 325"/>
                      <a:gd name="T9" fmla="*/ 3 h 488"/>
                      <a:gd name="T10" fmla="*/ 8 w 325"/>
                      <a:gd name="T11" fmla="*/ 5 h 488"/>
                      <a:gd name="T12" fmla="*/ 8 w 325"/>
                      <a:gd name="T13" fmla="*/ 8 h 488"/>
                      <a:gd name="T14" fmla="*/ 7 w 325"/>
                      <a:gd name="T15" fmla="*/ 11 h 488"/>
                      <a:gd name="T16" fmla="*/ 7 w 325"/>
                      <a:gd name="T17" fmla="*/ 15 h 488"/>
                      <a:gd name="T18" fmla="*/ 7 w 325"/>
                      <a:gd name="T19" fmla="*/ 18 h 488"/>
                      <a:gd name="T20" fmla="*/ 7 w 325"/>
                      <a:gd name="T21" fmla="*/ 20 h 488"/>
                      <a:gd name="T22" fmla="*/ 6 w 325"/>
                      <a:gd name="T23" fmla="*/ 23 h 488"/>
                      <a:gd name="T24" fmla="*/ 6 w 325"/>
                      <a:gd name="T25" fmla="*/ 26 h 488"/>
                      <a:gd name="T26" fmla="*/ 6 w 325"/>
                      <a:gd name="T27" fmla="*/ 27 h 488"/>
                      <a:gd name="T28" fmla="*/ 6 w 325"/>
                      <a:gd name="T29" fmla="*/ 25 h 488"/>
                      <a:gd name="T30" fmla="*/ 6 w 325"/>
                      <a:gd name="T31" fmla="*/ 22 h 488"/>
                      <a:gd name="T32" fmla="*/ 6 w 325"/>
                      <a:gd name="T33" fmla="*/ 20 h 488"/>
                      <a:gd name="T34" fmla="*/ 5 w 325"/>
                      <a:gd name="T35" fmla="*/ 19 h 488"/>
                      <a:gd name="T36" fmla="*/ 5 w 325"/>
                      <a:gd name="T37" fmla="*/ 17 h 488"/>
                      <a:gd name="T38" fmla="*/ 4 w 325"/>
                      <a:gd name="T39" fmla="*/ 17 h 488"/>
                      <a:gd name="T40" fmla="*/ 4 w 325"/>
                      <a:gd name="T41" fmla="*/ 18 h 488"/>
                      <a:gd name="T42" fmla="*/ 3 w 325"/>
                      <a:gd name="T43" fmla="*/ 19 h 488"/>
                      <a:gd name="T44" fmla="*/ 2 w 325"/>
                      <a:gd name="T45" fmla="*/ 21 h 488"/>
                      <a:gd name="T46" fmla="*/ 2 w 325"/>
                      <a:gd name="T47" fmla="*/ 24 h 488"/>
                      <a:gd name="T48" fmla="*/ 1 w 325"/>
                      <a:gd name="T49" fmla="*/ 27 h 488"/>
                      <a:gd name="T50" fmla="*/ 1 w 325"/>
                      <a:gd name="T51" fmla="*/ 31 h 488"/>
                      <a:gd name="T52" fmla="*/ 1 w 325"/>
                      <a:gd name="T53" fmla="*/ 34 h 488"/>
                      <a:gd name="T54" fmla="*/ 1 w 325"/>
                      <a:gd name="T55" fmla="*/ 37 h 488"/>
                      <a:gd name="T56" fmla="*/ 1 w 325"/>
                      <a:gd name="T57" fmla="*/ 40 h 488"/>
                      <a:gd name="T58" fmla="*/ 1 w 325"/>
                      <a:gd name="T59" fmla="*/ 43 h 488"/>
                      <a:gd name="T60" fmla="*/ 0 w 325"/>
                      <a:gd name="T61" fmla="*/ 47 h 488"/>
                      <a:gd name="T62" fmla="*/ 0 w 325"/>
                      <a:gd name="T63" fmla="*/ 60 h 488"/>
                      <a:gd name="T64" fmla="*/ 3 w 325"/>
                      <a:gd name="T65" fmla="*/ 61 h 488"/>
                      <a:gd name="T66" fmla="*/ 4 w 325"/>
                      <a:gd name="T67" fmla="*/ 61 h 488"/>
                      <a:gd name="T68" fmla="*/ 4 w 325"/>
                      <a:gd name="T69" fmla="*/ 60 h 488"/>
                      <a:gd name="T70" fmla="*/ 4 w 325"/>
                      <a:gd name="T71" fmla="*/ 59 h 488"/>
                      <a:gd name="T72" fmla="*/ 5 w 325"/>
                      <a:gd name="T73" fmla="*/ 58 h 488"/>
                      <a:gd name="T74" fmla="*/ 5 w 325"/>
                      <a:gd name="T75" fmla="*/ 56 h 488"/>
                      <a:gd name="T76" fmla="*/ 5 w 325"/>
                      <a:gd name="T77" fmla="*/ 54 h 488"/>
                      <a:gd name="T78" fmla="*/ 6 w 325"/>
                      <a:gd name="T79" fmla="*/ 51 h 488"/>
                      <a:gd name="T80" fmla="*/ 6 w 325"/>
                      <a:gd name="T81" fmla="*/ 48 h 488"/>
                      <a:gd name="T82" fmla="*/ 6 w 325"/>
                      <a:gd name="T83" fmla="*/ 47 h 488"/>
                      <a:gd name="T84" fmla="*/ 6 w 325"/>
                      <a:gd name="T85" fmla="*/ 45 h 488"/>
                      <a:gd name="T86" fmla="*/ 6 w 325"/>
                      <a:gd name="T87" fmla="*/ 44 h 488"/>
                      <a:gd name="T88" fmla="*/ 6 w 325"/>
                      <a:gd name="T89" fmla="*/ 42 h 488"/>
                      <a:gd name="T90" fmla="*/ 9 w 325"/>
                      <a:gd name="T91" fmla="*/ 43 h 488"/>
                      <a:gd name="T92" fmla="*/ 9 w 325"/>
                      <a:gd name="T93" fmla="*/ 44 h 488"/>
                      <a:gd name="T94" fmla="*/ 9 w 325"/>
                      <a:gd name="T95" fmla="*/ 43 h 488"/>
                      <a:gd name="T96" fmla="*/ 10 w 325"/>
                      <a:gd name="T97" fmla="*/ 42 h 488"/>
                      <a:gd name="T98" fmla="*/ 10 w 325"/>
                      <a:gd name="T99" fmla="*/ 40 h 488"/>
                      <a:gd name="T100" fmla="*/ 11 w 325"/>
                      <a:gd name="T101" fmla="*/ 38 h 488"/>
                      <a:gd name="T102" fmla="*/ 11 w 325"/>
                      <a:gd name="T103" fmla="*/ 36 h 488"/>
                      <a:gd name="T104" fmla="*/ 11 w 325"/>
                      <a:gd name="T105" fmla="*/ 33 h 488"/>
                      <a:gd name="T106" fmla="*/ 12 w 325"/>
                      <a:gd name="T107" fmla="*/ 30 h 488"/>
                      <a:gd name="T108" fmla="*/ 12 w 325"/>
                      <a:gd name="T109" fmla="*/ 26 h 488"/>
                      <a:gd name="T110" fmla="*/ 12 w 325"/>
                      <a:gd name="T111" fmla="*/ 21 h 488"/>
                      <a:gd name="T112" fmla="*/ 12 w 325"/>
                      <a:gd name="T113" fmla="*/ 17 h 488"/>
                      <a:gd name="T114" fmla="*/ 12 w 325"/>
                      <a:gd name="T115" fmla="*/ 13 h 488"/>
                      <a:gd name="T116" fmla="*/ 12 w 325"/>
                      <a:gd name="T117" fmla="*/ 9 h 488"/>
                      <a:gd name="T118" fmla="*/ 11 w 325"/>
                      <a:gd name="T119" fmla="*/ 6 h 488"/>
                      <a:gd name="T120" fmla="*/ 11 w 325"/>
                      <a:gd name="T121" fmla="*/ 3 h 488"/>
                      <a:gd name="T122" fmla="*/ 11 w 325"/>
                      <a:gd name="T123" fmla="*/ 2 h 488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325" h="488">
                        <a:moveTo>
                          <a:pt x="287" y="9"/>
                        </a:moveTo>
                        <a:lnTo>
                          <a:pt x="273" y="1"/>
                        </a:lnTo>
                        <a:lnTo>
                          <a:pt x="259" y="0"/>
                        </a:lnTo>
                        <a:lnTo>
                          <a:pt x="243" y="5"/>
                        </a:lnTo>
                        <a:lnTo>
                          <a:pt x="230" y="17"/>
                        </a:lnTo>
                        <a:lnTo>
                          <a:pt x="217" y="34"/>
                        </a:lnTo>
                        <a:lnTo>
                          <a:pt x="205" y="57"/>
                        </a:lnTo>
                        <a:lnTo>
                          <a:pt x="195" y="84"/>
                        </a:lnTo>
                        <a:lnTo>
                          <a:pt x="185" y="115"/>
                        </a:lnTo>
                        <a:lnTo>
                          <a:pt x="180" y="137"/>
                        </a:lnTo>
                        <a:lnTo>
                          <a:pt x="178" y="160"/>
                        </a:lnTo>
                        <a:lnTo>
                          <a:pt x="176" y="181"/>
                        </a:lnTo>
                        <a:lnTo>
                          <a:pt x="176" y="204"/>
                        </a:lnTo>
                        <a:lnTo>
                          <a:pt x="170" y="212"/>
                        </a:lnTo>
                        <a:lnTo>
                          <a:pt x="165" y="193"/>
                        </a:lnTo>
                        <a:lnTo>
                          <a:pt x="158" y="173"/>
                        </a:lnTo>
                        <a:lnTo>
                          <a:pt x="150" y="157"/>
                        </a:lnTo>
                        <a:lnTo>
                          <a:pt x="140" y="145"/>
                        </a:lnTo>
                        <a:lnTo>
                          <a:pt x="126" y="136"/>
                        </a:lnTo>
                        <a:lnTo>
                          <a:pt x="111" y="133"/>
                        </a:lnTo>
                        <a:lnTo>
                          <a:pt x="95" y="138"/>
                        </a:lnTo>
                        <a:lnTo>
                          <a:pt x="80" y="148"/>
                        </a:lnTo>
                        <a:lnTo>
                          <a:pt x="64" y="164"/>
                        </a:lnTo>
                        <a:lnTo>
                          <a:pt x="50" y="187"/>
                        </a:lnTo>
                        <a:lnTo>
                          <a:pt x="38" y="213"/>
                        </a:lnTo>
                        <a:lnTo>
                          <a:pt x="29" y="244"/>
                        </a:lnTo>
                        <a:lnTo>
                          <a:pt x="24" y="267"/>
                        </a:lnTo>
                        <a:lnTo>
                          <a:pt x="20" y="291"/>
                        </a:lnTo>
                        <a:lnTo>
                          <a:pt x="19" y="314"/>
                        </a:lnTo>
                        <a:lnTo>
                          <a:pt x="18" y="337"/>
                        </a:lnTo>
                        <a:lnTo>
                          <a:pt x="1" y="376"/>
                        </a:lnTo>
                        <a:lnTo>
                          <a:pt x="0" y="476"/>
                        </a:lnTo>
                        <a:lnTo>
                          <a:pt x="87" y="488"/>
                        </a:lnTo>
                        <a:lnTo>
                          <a:pt x="97" y="485"/>
                        </a:lnTo>
                        <a:lnTo>
                          <a:pt x="108" y="480"/>
                        </a:lnTo>
                        <a:lnTo>
                          <a:pt x="119" y="470"/>
                        </a:lnTo>
                        <a:lnTo>
                          <a:pt x="129" y="459"/>
                        </a:lnTo>
                        <a:lnTo>
                          <a:pt x="139" y="443"/>
                        </a:lnTo>
                        <a:lnTo>
                          <a:pt x="147" y="425"/>
                        </a:lnTo>
                        <a:lnTo>
                          <a:pt x="156" y="403"/>
                        </a:lnTo>
                        <a:lnTo>
                          <a:pt x="161" y="379"/>
                        </a:lnTo>
                        <a:lnTo>
                          <a:pt x="164" y="370"/>
                        </a:lnTo>
                        <a:lnTo>
                          <a:pt x="165" y="357"/>
                        </a:lnTo>
                        <a:lnTo>
                          <a:pt x="167" y="345"/>
                        </a:lnTo>
                        <a:lnTo>
                          <a:pt x="169" y="336"/>
                        </a:lnTo>
                        <a:lnTo>
                          <a:pt x="234" y="344"/>
                        </a:lnTo>
                        <a:lnTo>
                          <a:pt x="246" y="345"/>
                        </a:lnTo>
                        <a:lnTo>
                          <a:pt x="257" y="340"/>
                        </a:lnTo>
                        <a:lnTo>
                          <a:pt x="269" y="332"/>
                        </a:lnTo>
                        <a:lnTo>
                          <a:pt x="280" y="320"/>
                        </a:lnTo>
                        <a:lnTo>
                          <a:pt x="291" y="304"/>
                        </a:lnTo>
                        <a:lnTo>
                          <a:pt x="300" y="284"/>
                        </a:lnTo>
                        <a:lnTo>
                          <a:pt x="308" y="261"/>
                        </a:lnTo>
                        <a:lnTo>
                          <a:pt x="316" y="235"/>
                        </a:lnTo>
                        <a:lnTo>
                          <a:pt x="321" y="201"/>
                        </a:lnTo>
                        <a:lnTo>
                          <a:pt x="325" y="167"/>
                        </a:lnTo>
                        <a:lnTo>
                          <a:pt x="325" y="132"/>
                        </a:lnTo>
                        <a:lnTo>
                          <a:pt x="323" y="99"/>
                        </a:lnTo>
                        <a:lnTo>
                          <a:pt x="318" y="69"/>
                        </a:lnTo>
                        <a:lnTo>
                          <a:pt x="310" y="44"/>
                        </a:lnTo>
                        <a:lnTo>
                          <a:pt x="300" y="24"/>
                        </a:lnTo>
                        <a:lnTo>
                          <a:pt x="287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3" name="Freeform 195"/>
                  <p:cNvSpPr>
                    <a:spLocks/>
                  </p:cNvSpPr>
                  <p:nvPr/>
                </p:nvSpPr>
                <p:spPr bwMode="auto">
                  <a:xfrm>
                    <a:off x="1319" y="2941"/>
                    <a:ext cx="11" cy="95"/>
                  </a:xfrm>
                  <a:custGeom>
                    <a:avLst/>
                    <a:gdLst>
                      <a:gd name="T0" fmla="*/ 0 w 32"/>
                      <a:gd name="T1" fmla="*/ 24 h 189"/>
                      <a:gd name="T2" fmla="*/ 1 w 32"/>
                      <a:gd name="T3" fmla="*/ 23 h 189"/>
                      <a:gd name="T4" fmla="*/ 1 w 32"/>
                      <a:gd name="T5" fmla="*/ 21 h 189"/>
                      <a:gd name="T6" fmla="*/ 1 w 32"/>
                      <a:gd name="T7" fmla="*/ 17 h 189"/>
                      <a:gd name="T8" fmla="*/ 1 w 32"/>
                      <a:gd name="T9" fmla="*/ 12 h 189"/>
                      <a:gd name="T10" fmla="*/ 1 w 32"/>
                      <a:gd name="T11" fmla="*/ 8 h 189"/>
                      <a:gd name="T12" fmla="*/ 1 w 32"/>
                      <a:gd name="T13" fmla="*/ 4 h 189"/>
                      <a:gd name="T14" fmla="*/ 1 w 32"/>
                      <a:gd name="T15" fmla="*/ 1 h 189"/>
                      <a:gd name="T16" fmla="*/ 1 w 32"/>
                      <a:gd name="T17" fmla="*/ 0 h 189"/>
                      <a:gd name="T18" fmla="*/ 0 w 32"/>
                      <a:gd name="T19" fmla="*/ 1 h 189"/>
                      <a:gd name="T20" fmla="*/ 0 w 32"/>
                      <a:gd name="T21" fmla="*/ 4 h 189"/>
                      <a:gd name="T22" fmla="*/ 0 w 32"/>
                      <a:gd name="T23" fmla="*/ 8 h 189"/>
                      <a:gd name="T24" fmla="*/ 0 w 32"/>
                      <a:gd name="T25" fmla="*/ 12 h 189"/>
                      <a:gd name="T26" fmla="*/ 0 w 32"/>
                      <a:gd name="T27" fmla="*/ 17 h 189"/>
                      <a:gd name="T28" fmla="*/ 0 w 32"/>
                      <a:gd name="T29" fmla="*/ 21 h 189"/>
                      <a:gd name="T30" fmla="*/ 0 w 32"/>
                      <a:gd name="T31" fmla="*/ 23 h 189"/>
                      <a:gd name="T32" fmla="*/ 0 w 32"/>
                      <a:gd name="T33" fmla="*/ 24 h 18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2" h="189">
                        <a:moveTo>
                          <a:pt x="10" y="189"/>
                        </a:moveTo>
                        <a:lnTo>
                          <a:pt x="17" y="181"/>
                        </a:lnTo>
                        <a:lnTo>
                          <a:pt x="23" y="162"/>
                        </a:lnTo>
                        <a:lnTo>
                          <a:pt x="28" y="131"/>
                        </a:lnTo>
                        <a:lnTo>
                          <a:pt x="32" y="94"/>
                        </a:lnTo>
                        <a:lnTo>
                          <a:pt x="32" y="57"/>
                        </a:lnTo>
                        <a:lnTo>
                          <a:pt x="29" y="27"/>
                        </a:lnTo>
                        <a:lnTo>
                          <a:pt x="25" y="6"/>
                        </a:lnTo>
                        <a:lnTo>
                          <a:pt x="19" y="0"/>
                        </a:lnTo>
                        <a:lnTo>
                          <a:pt x="13" y="6"/>
                        </a:lnTo>
                        <a:lnTo>
                          <a:pt x="7" y="27"/>
                        </a:lnTo>
                        <a:lnTo>
                          <a:pt x="2" y="58"/>
                        </a:lnTo>
                        <a:lnTo>
                          <a:pt x="0" y="94"/>
                        </a:lnTo>
                        <a:lnTo>
                          <a:pt x="0" y="132"/>
                        </a:lnTo>
                        <a:lnTo>
                          <a:pt x="1" y="162"/>
                        </a:lnTo>
                        <a:lnTo>
                          <a:pt x="4" y="182"/>
                        </a:lnTo>
                        <a:lnTo>
                          <a:pt x="10" y="189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4" name="Freeform 196"/>
                  <p:cNvSpPr>
                    <a:spLocks/>
                  </p:cNvSpPr>
                  <p:nvPr/>
                </p:nvSpPr>
                <p:spPr bwMode="auto">
                  <a:xfrm>
                    <a:off x="1371" y="2869"/>
                    <a:ext cx="11" cy="96"/>
                  </a:xfrm>
                  <a:custGeom>
                    <a:avLst/>
                    <a:gdLst>
                      <a:gd name="T0" fmla="*/ 0 w 33"/>
                      <a:gd name="T1" fmla="*/ 25 h 190"/>
                      <a:gd name="T2" fmla="*/ 1 w 33"/>
                      <a:gd name="T3" fmla="*/ 23 h 190"/>
                      <a:gd name="T4" fmla="*/ 1 w 33"/>
                      <a:gd name="T5" fmla="*/ 21 h 190"/>
                      <a:gd name="T6" fmla="*/ 1 w 33"/>
                      <a:gd name="T7" fmla="*/ 17 h 190"/>
                      <a:gd name="T8" fmla="*/ 1 w 33"/>
                      <a:gd name="T9" fmla="*/ 12 h 190"/>
                      <a:gd name="T10" fmla="*/ 1 w 33"/>
                      <a:gd name="T11" fmla="*/ 8 h 190"/>
                      <a:gd name="T12" fmla="*/ 1 w 33"/>
                      <a:gd name="T13" fmla="*/ 4 h 190"/>
                      <a:gd name="T14" fmla="*/ 1 w 33"/>
                      <a:gd name="T15" fmla="*/ 1 h 190"/>
                      <a:gd name="T16" fmla="*/ 1 w 33"/>
                      <a:gd name="T17" fmla="*/ 0 h 190"/>
                      <a:gd name="T18" fmla="*/ 1 w 33"/>
                      <a:gd name="T19" fmla="*/ 1 h 190"/>
                      <a:gd name="T20" fmla="*/ 0 w 33"/>
                      <a:gd name="T21" fmla="*/ 4 h 190"/>
                      <a:gd name="T22" fmla="*/ 0 w 33"/>
                      <a:gd name="T23" fmla="*/ 8 h 190"/>
                      <a:gd name="T24" fmla="*/ 0 w 33"/>
                      <a:gd name="T25" fmla="*/ 13 h 190"/>
                      <a:gd name="T26" fmla="*/ 0 w 33"/>
                      <a:gd name="T27" fmla="*/ 17 h 190"/>
                      <a:gd name="T28" fmla="*/ 0 w 33"/>
                      <a:gd name="T29" fmla="*/ 21 h 190"/>
                      <a:gd name="T30" fmla="*/ 0 w 33"/>
                      <a:gd name="T31" fmla="*/ 23 h 190"/>
                      <a:gd name="T32" fmla="*/ 0 w 33"/>
                      <a:gd name="T33" fmla="*/ 25 h 19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3" h="190">
                        <a:moveTo>
                          <a:pt x="12" y="190"/>
                        </a:moveTo>
                        <a:lnTo>
                          <a:pt x="19" y="182"/>
                        </a:lnTo>
                        <a:lnTo>
                          <a:pt x="25" y="162"/>
                        </a:lnTo>
                        <a:lnTo>
                          <a:pt x="30" y="132"/>
                        </a:lnTo>
                        <a:lnTo>
                          <a:pt x="33" y="94"/>
                        </a:lnTo>
                        <a:lnTo>
                          <a:pt x="33" y="58"/>
                        </a:lnTo>
                        <a:lnTo>
                          <a:pt x="31" y="27"/>
                        </a:lnTo>
                        <a:lnTo>
                          <a:pt x="26" y="6"/>
                        </a:lnTo>
                        <a:lnTo>
                          <a:pt x="20" y="0"/>
                        </a:lnTo>
                        <a:lnTo>
                          <a:pt x="14" y="8"/>
                        </a:lnTo>
                        <a:lnTo>
                          <a:pt x="9" y="28"/>
                        </a:lnTo>
                        <a:lnTo>
                          <a:pt x="4" y="58"/>
                        </a:lnTo>
                        <a:lnTo>
                          <a:pt x="0" y="96"/>
                        </a:lnTo>
                        <a:lnTo>
                          <a:pt x="0" y="132"/>
                        </a:lnTo>
                        <a:lnTo>
                          <a:pt x="3" y="163"/>
                        </a:lnTo>
                        <a:lnTo>
                          <a:pt x="6" y="182"/>
                        </a:lnTo>
                        <a:lnTo>
                          <a:pt x="12" y="190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5" name="Freeform 197"/>
                  <p:cNvSpPr>
                    <a:spLocks/>
                  </p:cNvSpPr>
                  <p:nvPr/>
                </p:nvSpPr>
                <p:spPr bwMode="auto">
                  <a:xfrm>
                    <a:off x="1290" y="2942"/>
                    <a:ext cx="23" cy="121"/>
                  </a:xfrm>
                  <a:custGeom>
                    <a:avLst/>
                    <a:gdLst>
                      <a:gd name="T0" fmla="*/ 0 w 69"/>
                      <a:gd name="T1" fmla="*/ 29 h 241"/>
                      <a:gd name="T2" fmla="*/ 3 w 69"/>
                      <a:gd name="T3" fmla="*/ 31 h 241"/>
                      <a:gd name="T4" fmla="*/ 2 w 69"/>
                      <a:gd name="T5" fmla="*/ 25 h 241"/>
                      <a:gd name="T6" fmla="*/ 2 w 69"/>
                      <a:gd name="T7" fmla="*/ 20 h 241"/>
                      <a:gd name="T8" fmla="*/ 2 w 69"/>
                      <a:gd name="T9" fmla="*/ 15 h 241"/>
                      <a:gd name="T10" fmla="*/ 2 w 69"/>
                      <a:gd name="T11" fmla="*/ 10 h 241"/>
                      <a:gd name="T12" fmla="*/ 2 w 69"/>
                      <a:gd name="T13" fmla="*/ 6 h 241"/>
                      <a:gd name="T14" fmla="*/ 2 w 69"/>
                      <a:gd name="T15" fmla="*/ 3 h 241"/>
                      <a:gd name="T16" fmla="*/ 3 w 69"/>
                      <a:gd name="T17" fmla="*/ 1 h 241"/>
                      <a:gd name="T18" fmla="*/ 3 w 69"/>
                      <a:gd name="T19" fmla="*/ 0 h 241"/>
                      <a:gd name="T20" fmla="*/ 3 w 69"/>
                      <a:gd name="T21" fmla="*/ 1 h 241"/>
                      <a:gd name="T22" fmla="*/ 2 w 69"/>
                      <a:gd name="T23" fmla="*/ 1 h 241"/>
                      <a:gd name="T24" fmla="*/ 2 w 69"/>
                      <a:gd name="T25" fmla="*/ 2 h 241"/>
                      <a:gd name="T26" fmla="*/ 2 w 69"/>
                      <a:gd name="T27" fmla="*/ 4 h 241"/>
                      <a:gd name="T28" fmla="*/ 2 w 69"/>
                      <a:gd name="T29" fmla="*/ 6 h 241"/>
                      <a:gd name="T30" fmla="*/ 2 w 69"/>
                      <a:gd name="T31" fmla="*/ 8 h 241"/>
                      <a:gd name="T32" fmla="*/ 1 w 69"/>
                      <a:gd name="T33" fmla="*/ 12 h 241"/>
                      <a:gd name="T34" fmla="*/ 1 w 69"/>
                      <a:gd name="T35" fmla="*/ 16 h 241"/>
                      <a:gd name="T36" fmla="*/ 0 w 69"/>
                      <a:gd name="T37" fmla="*/ 21 h 241"/>
                      <a:gd name="T38" fmla="*/ 0 w 69"/>
                      <a:gd name="T39" fmla="*/ 29 h 241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69" h="241">
                        <a:moveTo>
                          <a:pt x="4" y="231"/>
                        </a:moveTo>
                        <a:lnTo>
                          <a:pt x="69" y="241"/>
                        </a:lnTo>
                        <a:lnTo>
                          <a:pt x="57" y="197"/>
                        </a:lnTo>
                        <a:lnTo>
                          <a:pt x="52" y="154"/>
                        </a:lnTo>
                        <a:lnTo>
                          <a:pt x="51" y="114"/>
                        </a:lnTo>
                        <a:lnTo>
                          <a:pt x="53" y="78"/>
                        </a:lnTo>
                        <a:lnTo>
                          <a:pt x="58" y="46"/>
                        </a:lnTo>
                        <a:lnTo>
                          <a:pt x="63" y="22"/>
                        </a:lnTo>
                        <a:lnTo>
                          <a:pt x="68" y="6"/>
                        </a:lnTo>
                        <a:lnTo>
                          <a:pt x="69" y="0"/>
                        </a:lnTo>
                        <a:lnTo>
                          <a:pt x="68" y="1"/>
                        </a:lnTo>
                        <a:lnTo>
                          <a:pt x="65" y="6"/>
                        </a:lnTo>
                        <a:lnTo>
                          <a:pt x="60" y="14"/>
                        </a:lnTo>
                        <a:lnTo>
                          <a:pt x="56" y="25"/>
                        </a:lnTo>
                        <a:lnTo>
                          <a:pt x="50" y="41"/>
                        </a:lnTo>
                        <a:lnTo>
                          <a:pt x="44" y="63"/>
                        </a:lnTo>
                        <a:lnTo>
                          <a:pt x="38" y="90"/>
                        </a:lnTo>
                        <a:lnTo>
                          <a:pt x="32" y="123"/>
                        </a:lnTo>
                        <a:lnTo>
                          <a:pt x="0" y="167"/>
                        </a:lnTo>
                        <a:lnTo>
                          <a:pt x="4" y="231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6" name="Freeform 198"/>
                  <p:cNvSpPr>
                    <a:spLocks/>
                  </p:cNvSpPr>
                  <p:nvPr/>
                </p:nvSpPr>
                <p:spPr bwMode="auto">
                  <a:xfrm>
                    <a:off x="1343" y="2870"/>
                    <a:ext cx="24" cy="120"/>
                  </a:xfrm>
                  <a:custGeom>
                    <a:avLst/>
                    <a:gdLst>
                      <a:gd name="T0" fmla="*/ 0 w 70"/>
                      <a:gd name="T1" fmla="*/ 29 h 240"/>
                      <a:gd name="T2" fmla="*/ 3 w 70"/>
                      <a:gd name="T3" fmla="*/ 30 h 240"/>
                      <a:gd name="T4" fmla="*/ 2 w 70"/>
                      <a:gd name="T5" fmla="*/ 25 h 240"/>
                      <a:gd name="T6" fmla="*/ 2 w 70"/>
                      <a:gd name="T7" fmla="*/ 19 h 240"/>
                      <a:gd name="T8" fmla="*/ 2 w 70"/>
                      <a:gd name="T9" fmla="*/ 14 h 240"/>
                      <a:gd name="T10" fmla="*/ 2 w 70"/>
                      <a:gd name="T11" fmla="*/ 10 h 240"/>
                      <a:gd name="T12" fmla="*/ 2 w 70"/>
                      <a:gd name="T13" fmla="*/ 6 h 240"/>
                      <a:gd name="T14" fmla="*/ 3 w 70"/>
                      <a:gd name="T15" fmla="*/ 3 h 240"/>
                      <a:gd name="T16" fmla="*/ 3 w 70"/>
                      <a:gd name="T17" fmla="*/ 1 h 240"/>
                      <a:gd name="T18" fmla="*/ 3 w 70"/>
                      <a:gd name="T19" fmla="*/ 0 h 240"/>
                      <a:gd name="T20" fmla="*/ 3 w 70"/>
                      <a:gd name="T21" fmla="*/ 1 h 240"/>
                      <a:gd name="T22" fmla="*/ 3 w 70"/>
                      <a:gd name="T23" fmla="*/ 1 h 240"/>
                      <a:gd name="T24" fmla="*/ 2 w 70"/>
                      <a:gd name="T25" fmla="*/ 2 h 240"/>
                      <a:gd name="T26" fmla="*/ 2 w 70"/>
                      <a:gd name="T27" fmla="*/ 3 h 240"/>
                      <a:gd name="T28" fmla="*/ 2 w 70"/>
                      <a:gd name="T29" fmla="*/ 4 h 240"/>
                      <a:gd name="T30" fmla="*/ 2 w 70"/>
                      <a:gd name="T31" fmla="*/ 6 h 240"/>
                      <a:gd name="T32" fmla="*/ 1 w 70"/>
                      <a:gd name="T33" fmla="*/ 9 h 240"/>
                      <a:gd name="T34" fmla="*/ 1 w 70"/>
                      <a:gd name="T35" fmla="*/ 11 h 240"/>
                      <a:gd name="T36" fmla="*/ 0 w 70"/>
                      <a:gd name="T37" fmla="*/ 17 h 240"/>
                      <a:gd name="T38" fmla="*/ 0 w 70"/>
                      <a:gd name="T39" fmla="*/ 29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70" h="240">
                        <a:moveTo>
                          <a:pt x="4" y="231"/>
                        </a:moveTo>
                        <a:lnTo>
                          <a:pt x="68" y="240"/>
                        </a:lnTo>
                        <a:lnTo>
                          <a:pt x="56" y="195"/>
                        </a:lnTo>
                        <a:lnTo>
                          <a:pt x="51" y="152"/>
                        </a:lnTo>
                        <a:lnTo>
                          <a:pt x="51" y="111"/>
                        </a:lnTo>
                        <a:lnTo>
                          <a:pt x="53" y="75"/>
                        </a:lnTo>
                        <a:lnTo>
                          <a:pt x="58" y="44"/>
                        </a:lnTo>
                        <a:lnTo>
                          <a:pt x="64" y="20"/>
                        </a:lnTo>
                        <a:lnTo>
                          <a:pt x="69" y="5"/>
                        </a:lnTo>
                        <a:lnTo>
                          <a:pt x="70" y="0"/>
                        </a:lnTo>
                        <a:lnTo>
                          <a:pt x="69" y="1"/>
                        </a:lnTo>
                        <a:lnTo>
                          <a:pt x="67" y="4"/>
                        </a:lnTo>
                        <a:lnTo>
                          <a:pt x="62" y="11"/>
                        </a:lnTo>
                        <a:lnTo>
                          <a:pt x="57" y="20"/>
                        </a:lnTo>
                        <a:lnTo>
                          <a:pt x="51" y="32"/>
                        </a:lnTo>
                        <a:lnTo>
                          <a:pt x="44" y="47"/>
                        </a:lnTo>
                        <a:lnTo>
                          <a:pt x="38" y="65"/>
                        </a:lnTo>
                        <a:lnTo>
                          <a:pt x="32" y="85"/>
                        </a:lnTo>
                        <a:lnTo>
                          <a:pt x="0" y="129"/>
                        </a:lnTo>
                        <a:lnTo>
                          <a:pt x="4" y="231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7" name="Freeform 199"/>
                  <p:cNvSpPr>
                    <a:spLocks/>
                  </p:cNvSpPr>
                  <p:nvPr/>
                </p:nvSpPr>
                <p:spPr bwMode="auto">
                  <a:xfrm>
                    <a:off x="1098" y="2559"/>
                    <a:ext cx="204" cy="40"/>
                  </a:xfrm>
                  <a:custGeom>
                    <a:avLst/>
                    <a:gdLst>
                      <a:gd name="T0" fmla="*/ 21 w 612"/>
                      <a:gd name="T1" fmla="*/ 10 h 80"/>
                      <a:gd name="T2" fmla="*/ 0 w 612"/>
                      <a:gd name="T3" fmla="*/ 2 h 80"/>
                      <a:gd name="T4" fmla="*/ 2 w 612"/>
                      <a:gd name="T5" fmla="*/ 0 h 80"/>
                      <a:gd name="T6" fmla="*/ 23 w 612"/>
                      <a:gd name="T7" fmla="*/ 8 h 80"/>
                      <a:gd name="T8" fmla="*/ 21 w 612"/>
                      <a:gd name="T9" fmla="*/ 10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12" h="80">
                        <a:moveTo>
                          <a:pt x="580" y="80"/>
                        </a:moveTo>
                        <a:lnTo>
                          <a:pt x="0" y="15"/>
                        </a:lnTo>
                        <a:lnTo>
                          <a:pt x="44" y="0"/>
                        </a:lnTo>
                        <a:lnTo>
                          <a:pt x="612" y="62"/>
                        </a:lnTo>
                        <a:lnTo>
                          <a:pt x="580" y="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8" name="Freeform 200"/>
                  <p:cNvSpPr>
                    <a:spLocks/>
                  </p:cNvSpPr>
                  <p:nvPr/>
                </p:nvSpPr>
                <p:spPr bwMode="auto">
                  <a:xfrm>
                    <a:off x="1145" y="2536"/>
                    <a:ext cx="185" cy="36"/>
                  </a:xfrm>
                  <a:custGeom>
                    <a:avLst/>
                    <a:gdLst>
                      <a:gd name="T0" fmla="*/ 20 w 554"/>
                      <a:gd name="T1" fmla="*/ 10 h 70"/>
                      <a:gd name="T2" fmla="*/ 0 w 554"/>
                      <a:gd name="T3" fmla="*/ 2 h 70"/>
                      <a:gd name="T4" fmla="*/ 1 w 554"/>
                      <a:gd name="T5" fmla="*/ 0 h 70"/>
                      <a:gd name="T6" fmla="*/ 21 w 554"/>
                      <a:gd name="T7" fmla="*/ 8 h 70"/>
                      <a:gd name="T8" fmla="*/ 20 w 554"/>
                      <a:gd name="T9" fmla="*/ 10 h 7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54" h="70">
                        <a:moveTo>
                          <a:pt x="529" y="70"/>
                        </a:moveTo>
                        <a:lnTo>
                          <a:pt x="0" y="13"/>
                        </a:lnTo>
                        <a:lnTo>
                          <a:pt x="38" y="0"/>
                        </a:lnTo>
                        <a:lnTo>
                          <a:pt x="554" y="56"/>
                        </a:lnTo>
                        <a:lnTo>
                          <a:pt x="529" y="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49" name="Freeform 201"/>
                  <p:cNvSpPr>
                    <a:spLocks/>
                  </p:cNvSpPr>
                  <p:nvPr/>
                </p:nvSpPr>
                <p:spPr bwMode="auto">
                  <a:xfrm>
                    <a:off x="1192" y="2515"/>
                    <a:ext cx="164" cy="32"/>
                  </a:xfrm>
                  <a:custGeom>
                    <a:avLst/>
                    <a:gdLst>
                      <a:gd name="T0" fmla="*/ 17 w 494"/>
                      <a:gd name="T1" fmla="*/ 8 h 64"/>
                      <a:gd name="T2" fmla="*/ 0 w 494"/>
                      <a:gd name="T3" fmla="*/ 2 h 64"/>
                      <a:gd name="T4" fmla="*/ 1 w 494"/>
                      <a:gd name="T5" fmla="*/ 0 h 64"/>
                      <a:gd name="T6" fmla="*/ 18 w 494"/>
                      <a:gd name="T7" fmla="*/ 7 h 64"/>
                      <a:gd name="T8" fmla="*/ 17 w 494"/>
                      <a:gd name="T9" fmla="*/ 8 h 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4" h="64">
                        <a:moveTo>
                          <a:pt x="471" y="64"/>
                        </a:moveTo>
                        <a:lnTo>
                          <a:pt x="0" y="12"/>
                        </a:lnTo>
                        <a:lnTo>
                          <a:pt x="32" y="0"/>
                        </a:lnTo>
                        <a:lnTo>
                          <a:pt x="494" y="50"/>
                        </a:lnTo>
                        <a:lnTo>
                          <a:pt x="471" y="64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0" name="Freeform 202"/>
                  <p:cNvSpPr>
                    <a:spLocks/>
                  </p:cNvSpPr>
                  <p:nvPr/>
                </p:nvSpPr>
                <p:spPr bwMode="auto">
                  <a:xfrm>
                    <a:off x="1502" y="2793"/>
                    <a:ext cx="48" cy="70"/>
                  </a:xfrm>
                  <a:custGeom>
                    <a:avLst/>
                    <a:gdLst>
                      <a:gd name="T0" fmla="*/ 3 w 146"/>
                      <a:gd name="T1" fmla="*/ 18 h 139"/>
                      <a:gd name="T2" fmla="*/ 3 w 146"/>
                      <a:gd name="T3" fmla="*/ 18 h 139"/>
                      <a:gd name="T4" fmla="*/ 4 w 146"/>
                      <a:gd name="T5" fmla="*/ 17 h 139"/>
                      <a:gd name="T6" fmla="*/ 4 w 146"/>
                      <a:gd name="T7" fmla="*/ 16 h 139"/>
                      <a:gd name="T8" fmla="*/ 4 w 146"/>
                      <a:gd name="T9" fmla="*/ 15 h 139"/>
                      <a:gd name="T10" fmla="*/ 5 w 146"/>
                      <a:gd name="T11" fmla="*/ 14 h 139"/>
                      <a:gd name="T12" fmla="*/ 5 w 146"/>
                      <a:gd name="T13" fmla="*/ 13 h 139"/>
                      <a:gd name="T14" fmla="*/ 5 w 146"/>
                      <a:gd name="T15" fmla="*/ 11 h 139"/>
                      <a:gd name="T16" fmla="*/ 5 w 146"/>
                      <a:gd name="T17" fmla="*/ 9 h 139"/>
                      <a:gd name="T18" fmla="*/ 5 w 146"/>
                      <a:gd name="T19" fmla="*/ 8 h 139"/>
                      <a:gd name="T20" fmla="*/ 5 w 146"/>
                      <a:gd name="T21" fmla="*/ 6 h 139"/>
                      <a:gd name="T22" fmla="*/ 5 w 146"/>
                      <a:gd name="T23" fmla="*/ 4 h 139"/>
                      <a:gd name="T24" fmla="*/ 4 w 146"/>
                      <a:gd name="T25" fmla="*/ 3 h 139"/>
                      <a:gd name="T26" fmla="*/ 4 w 146"/>
                      <a:gd name="T27" fmla="*/ 2 h 139"/>
                      <a:gd name="T28" fmla="*/ 4 w 146"/>
                      <a:gd name="T29" fmla="*/ 1 h 139"/>
                      <a:gd name="T30" fmla="*/ 3 w 146"/>
                      <a:gd name="T31" fmla="*/ 1 h 139"/>
                      <a:gd name="T32" fmla="*/ 3 w 146"/>
                      <a:gd name="T33" fmla="*/ 0 h 139"/>
                      <a:gd name="T34" fmla="*/ 2 w 146"/>
                      <a:gd name="T35" fmla="*/ 1 h 139"/>
                      <a:gd name="T36" fmla="*/ 2 w 146"/>
                      <a:gd name="T37" fmla="*/ 1 h 139"/>
                      <a:gd name="T38" fmla="*/ 1 w 146"/>
                      <a:gd name="T39" fmla="*/ 2 h 139"/>
                      <a:gd name="T40" fmla="*/ 1 w 146"/>
                      <a:gd name="T41" fmla="*/ 3 h 139"/>
                      <a:gd name="T42" fmla="*/ 0 w 146"/>
                      <a:gd name="T43" fmla="*/ 4 h 139"/>
                      <a:gd name="T44" fmla="*/ 0 w 146"/>
                      <a:gd name="T45" fmla="*/ 6 h 139"/>
                      <a:gd name="T46" fmla="*/ 0 w 146"/>
                      <a:gd name="T47" fmla="*/ 8 h 139"/>
                      <a:gd name="T48" fmla="*/ 0 w 146"/>
                      <a:gd name="T49" fmla="*/ 9 h 139"/>
                      <a:gd name="T50" fmla="*/ 0 w 146"/>
                      <a:gd name="T51" fmla="*/ 11 h 139"/>
                      <a:gd name="T52" fmla="*/ 0 w 146"/>
                      <a:gd name="T53" fmla="*/ 13 h 139"/>
                      <a:gd name="T54" fmla="*/ 0 w 146"/>
                      <a:gd name="T55" fmla="*/ 14 h 139"/>
                      <a:gd name="T56" fmla="*/ 1 w 146"/>
                      <a:gd name="T57" fmla="*/ 15 h 139"/>
                      <a:gd name="T58" fmla="*/ 1 w 146"/>
                      <a:gd name="T59" fmla="*/ 16 h 139"/>
                      <a:gd name="T60" fmla="*/ 2 w 146"/>
                      <a:gd name="T61" fmla="*/ 17 h 139"/>
                      <a:gd name="T62" fmla="*/ 2 w 146"/>
                      <a:gd name="T63" fmla="*/ 18 h 139"/>
                      <a:gd name="T64" fmla="*/ 3 w 146"/>
                      <a:gd name="T65" fmla="*/ 18 h 13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6" h="139">
                        <a:moveTo>
                          <a:pt x="74" y="139"/>
                        </a:moveTo>
                        <a:lnTo>
                          <a:pt x="88" y="138"/>
                        </a:lnTo>
                        <a:lnTo>
                          <a:pt x="101" y="133"/>
                        </a:lnTo>
                        <a:lnTo>
                          <a:pt x="114" y="126"/>
                        </a:lnTo>
                        <a:lnTo>
                          <a:pt x="125" y="118"/>
                        </a:lnTo>
                        <a:lnTo>
                          <a:pt x="133" y="108"/>
                        </a:lnTo>
                        <a:lnTo>
                          <a:pt x="140" y="97"/>
                        </a:lnTo>
                        <a:lnTo>
                          <a:pt x="145" y="84"/>
                        </a:lnTo>
                        <a:lnTo>
                          <a:pt x="146" y="70"/>
                        </a:lnTo>
                        <a:lnTo>
                          <a:pt x="145" y="57"/>
                        </a:lnTo>
                        <a:lnTo>
                          <a:pt x="140" y="43"/>
                        </a:lnTo>
                        <a:lnTo>
                          <a:pt x="133" y="31"/>
                        </a:lnTo>
                        <a:lnTo>
                          <a:pt x="125" y="20"/>
                        </a:lnTo>
                        <a:lnTo>
                          <a:pt x="114" y="12"/>
                        </a:lnTo>
                        <a:lnTo>
                          <a:pt x="101" y="5"/>
                        </a:lnTo>
                        <a:lnTo>
                          <a:pt x="88" y="1"/>
                        </a:lnTo>
                        <a:lnTo>
                          <a:pt x="74" y="0"/>
                        </a:lnTo>
                        <a:lnTo>
                          <a:pt x="60" y="1"/>
                        </a:lnTo>
                        <a:lnTo>
                          <a:pt x="45" y="5"/>
                        </a:lnTo>
                        <a:lnTo>
                          <a:pt x="32" y="12"/>
                        </a:lnTo>
                        <a:lnTo>
                          <a:pt x="22" y="20"/>
                        </a:lnTo>
                        <a:lnTo>
                          <a:pt x="13" y="31"/>
                        </a:lnTo>
                        <a:lnTo>
                          <a:pt x="6" y="43"/>
                        </a:lnTo>
                        <a:lnTo>
                          <a:pt x="2" y="57"/>
                        </a:lnTo>
                        <a:lnTo>
                          <a:pt x="0" y="70"/>
                        </a:lnTo>
                        <a:lnTo>
                          <a:pt x="2" y="84"/>
                        </a:lnTo>
                        <a:lnTo>
                          <a:pt x="6" y="97"/>
                        </a:lnTo>
                        <a:lnTo>
                          <a:pt x="13" y="108"/>
                        </a:lnTo>
                        <a:lnTo>
                          <a:pt x="22" y="118"/>
                        </a:lnTo>
                        <a:lnTo>
                          <a:pt x="32" y="126"/>
                        </a:lnTo>
                        <a:lnTo>
                          <a:pt x="45" y="133"/>
                        </a:lnTo>
                        <a:lnTo>
                          <a:pt x="60" y="138"/>
                        </a:lnTo>
                        <a:lnTo>
                          <a:pt x="74" y="139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1" name="Freeform 203"/>
                  <p:cNvSpPr>
                    <a:spLocks/>
                  </p:cNvSpPr>
                  <p:nvPr/>
                </p:nvSpPr>
                <p:spPr bwMode="auto">
                  <a:xfrm>
                    <a:off x="1518" y="2817"/>
                    <a:ext cx="15" cy="22"/>
                  </a:xfrm>
                  <a:custGeom>
                    <a:avLst/>
                    <a:gdLst>
                      <a:gd name="T0" fmla="*/ 1 w 47"/>
                      <a:gd name="T1" fmla="*/ 5 h 45"/>
                      <a:gd name="T2" fmla="*/ 1 w 47"/>
                      <a:gd name="T3" fmla="*/ 5 h 45"/>
                      <a:gd name="T4" fmla="*/ 1 w 47"/>
                      <a:gd name="T5" fmla="*/ 4 h 45"/>
                      <a:gd name="T6" fmla="*/ 1 w 47"/>
                      <a:gd name="T7" fmla="*/ 4 h 45"/>
                      <a:gd name="T8" fmla="*/ 2 w 47"/>
                      <a:gd name="T9" fmla="*/ 2 h 45"/>
                      <a:gd name="T10" fmla="*/ 1 w 47"/>
                      <a:gd name="T11" fmla="*/ 1 h 45"/>
                      <a:gd name="T12" fmla="*/ 1 w 47"/>
                      <a:gd name="T13" fmla="*/ 0 h 45"/>
                      <a:gd name="T14" fmla="*/ 1 w 47"/>
                      <a:gd name="T15" fmla="*/ 0 h 45"/>
                      <a:gd name="T16" fmla="*/ 1 w 47"/>
                      <a:gd name="T17" fmla="*/ 0 h 45"/>
                      <a:gd name="T18" fmla="*/ 0 w 47"/>
                      <a:gd name="T19" fmla="*/ 0 h 45"/>
                      <a:gd name="T20" fmla="*/ 0 w 47"/>
                      <a:gd name="T21" fmla="*/ 0 h 45"/>
                      <a:gd name="T22" fmla="*/ 0 w 47"/>
                      <a:gd name="T23" fmla="*/ 1 h 45"/>
                      <a:gd name="T24" fmla="*/ 0 w 47"/>
                      <a:gd name="T25" fmla="*/ 2 h 45"/>
                      <a:gd name="T26" fmla="*/ 0 w 47"/>
                      <a:gd name="T27" fmla="*/ 4 h 45"/>
                      <a:gd name="T28" fmla="*/ 0 w 47"/>
                      <a:gd name="T29" fmla="*/ 4 h 45"/>
                      <a:gd name="T30" fmla="*/ 0 w 47"/>
                      <a:gd name="T31" fmla="*/ 5 h 45"/>
                      <a:gd name="T32" fmla="*/ 1 w 47"/>
                      <a:gd name="T33" fmla="*/ 5 h 4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45">
                        <a:moveTo>
                          <a:pt x="23" y="45"/>
                        </a:moveTo>
                        <a:lnTo>
                          <a:pt x="33" y="44"/>
                        </a:lnTo>
                        <a:lnTo>
                          <a:pt x="40" y="39"/>
                        </a:lnTo>
                        <a:lnTo>
                          <a:pt x="45" y="32"/>
                        </a:lnTo>
                        <a:lnTo>
                          <a:pt x="47" y="23"/>
                        </a:lnTo>
                        <a:lnTo>
                          <a:pt x="45" y="14"/>
                        </a:lnTo>
                        <a:lnTo>
                          <a:pt x="40" y="7"/>
                        </a:lnTo>
                        <a:lnTo>
                          <a:pt x="33" y="3"/>
                        </a:lnTo>
                        <a:lnTo>
                          <a:pt x="23" y="0"/>
                        </a:lnTo>
                        <a:lnTo>
                          <a:pt x="14" y="3"/>
                        </a:lnTo>
                        <a:lnTo>
                          <a:pt x="7" y="7"/>
                        </a:lnTo>
                        <a:lnTo>
                          <a:pt x="2" y="14"/>
                        </a:lnTo>
                        <a:lnTo>
                          <a:pt x="0" y="23"/>
                        </a:lnTo>
                        <a:lnTo>
                          <a:pt x="2" y="32"/>
                        </a:lnTo>
                        <a:lnTo>
                          <a:pt x="7" y="39"/>
                        </a:lnTo>
                        <a:lnTo>
                          <a:pt x="14" y="44"/>
                        </a:lnTo>
                        <a:lnTo>
                          <a:pt x="23" y="45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2" name="Freeform 204"/>
                  <p:cNvSpPr>
                    <a:spLocks/>
                  </p:cNvSpPr>
                  <p:nvPr/>
                </p:nvSpPr>
                <p:spPr bwMode="auto">
                  <a:xfrm>
                    <a:off x="1320" y="2977"/>
                    <a:ext cx="17" cy="26"/>
                  </a:xfrm>
                  <a:custGeom>
                    <a:avLst/>
                    <a:gdLst>
                      <a:gd name="T0" fmla="*/ 1 w 52"/>
                      <a:gd name="T1" fmla="*/ 7 h 51"/>
                      <a:gd name="T2" fmla="*/ 1 w 52"/>
                      <a:gd name="T3" fmla="*/ 7 h 51"/>
                      <a:gd name="T4" fmla="*/ 2 w 52"/>
                      <a:gd name="T5" fmla="*/ 6 h 51"/>
                      <a:gd name="T6" fmla="*/ 2 w 52"/>
                      <a:gd name="T7" fmla="*/ 5 h 51"/>
                      <a:gd name="T8" fmla="*/ 2 w 52"/>
                      <a:gd name="T9" fmla="*/ 4 h 51"/>
                      <a:gd name="T10" fmla="*/ 2 w 52"/>
                      <a:gd name="T11" fmla="*/ 2 h 51"/>
                      <a:gd name="T12" fmla="*/ 2 w 52"/>
                      <a:gd name="T13" fmla="*/ 1 h 51"/>
                      <a:gd name="T14" fmla="*/ 1 w 52"/>
                      <a:gd name="T15" fmla="*/ 1 h 51"/>
                      <a:gd name="T16" fmla="*/ 1 w 52"/>
                      <a:gd name="T17" fmla="*/ 0 h 51"/>
                      <a:gd name="T18" fmla="*/ 1 w 52"/>
                      <a:gd name="T19" fmla="*/ 1 h 51"/>
                      <a:gd name="T20" fmla="*/ 0 w 52"/>
                      <a:gd name="T21" fmla="*/ 1 h 51"/>
                      <a:gd name="T22" fmla="*/ 0 w 52"/>
                      <a:gd name="T23" fmla="*/ 2 h 51"/>
                      <a:gd name="T24" fmla="*/ 0 w 52"/>
                      <a:gd name="T25" fmla="*/ 4 h 51"/>
                      <a:gd name="T26" fmla="*/ 0 w 52"/>
                      <a:gd name="T27" fmla="*/ 5 h 51"/>
                      <a:gd name="T28" fmla="*/ 0 w 52"/>
                      <a:gd name="T29" fmla="*/ 6 h 51"/>
                      <a:gd name="T30" fmla="*/ 1 w 52"/>
                      <a:gd name="T31" fmla="*/ 7 h 51"/>
                      <a:gd name="T32" fmla="*/ 1 w 52"/>
                      <a:gd name="T33" fmla="*/ 7 h 5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2" h="51">
                        <a:moveTo>
                          <a:pt x="26" y="51"/>
                        </a:moveTo>
                        <a:lnTo>
                          <a:pt x="37" y="49"/>
                        </a:lnTo>
                        <a:lnTo>
                          <a:pt x="45" y="43"/>
                        </a:lnTo>
                        <a:lnTo>
                          <a:pt x="50" y="35"/>
                        </a:lnTo>
                        <a:lnTo>
                          <a:pt x="52" y="26"/>
                        </a:lnTo>
                        <a:lnTo>
                          <a:pt x="50" y="16"/>
                        </a:lnTo>
                        <a:lnTo>
                          <a:pt x="45" y="8"/>
                        </a:lnTo>
                        <a:lnTo>
                          <a:pt x="37" y="2"/>
                        </a:lnTo>
                        <a:lnTo>
                          <a:pt x="26" y="0"/>
                        </a:lnTo>
                        <a:lnTo>
                          <a:pt x="15" y="2"/>
                        </a:lnTo>
                        <a:lnTo>
                          <a:pt x="7" y="8"/>
                        </a:lnTo>
                        <a:lnTo>
                          <a:pt x="2" y="16"/>
                        </a:lnTo>
                        <a:lnTo>
                          <a:pt x="0" y="26"/>
                        </a:lnTo>
                        <a:lnTo>
                          <a:pt x="2" y="35"/>
                        </a:lnTo>
                        <a:lnTo>
                          <a:pt x="7" y="43"/>
                        </a:lnTo>
                        <a:lnTo>
                          <a:pt x="15" y="49"/>
                        </a:lnTo>
                        <a:lnTo>
                          <a:pt x="26" y="5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3" name="Freeform 205"/>
                  <p:cNvSpPr>
                    <a:spLocks/>
                  </p:cNvSpPr>
                  <p:nvPr/>
                </p:nvSpPr>
                <p:spPr bwMode="auto">
                  <a:xfrm>
                    <a:off x="1372" y="2904"/>
                    <a:ext cx="18" cy="25"/>
                  </a:xfrm>
                  <a:custGeom>
                    <a:avLst/>
                    <a:gdLst>
                      <a:gd name="T0" fmla="*/ 1 w 52"/>
                      <a:gd name="T1" fmla="*/ 6 h 51"/>
                      <a:gd name="T2" fmla="*/ 1 w 52"/>
                      <a:gd name="T3" fmla="*/ 6 h 51"/>
                      <a:gd name="T4" fmla="*/ 2 w 52"/>
                      <a:gd name="T5" fmla="*/ 5 h 51"/>
                      <a:gd name="T6" fmla="*/ 2 w 52"/>
                      <a:gd name="T7" fmla="*/ 4 h 51"/>
                      <a:gd name="T8" fmla="*/ 2 w 52"/>
                      <a:gd name="T9" fmla="*/ 3 h 51"/>
                      <a:gd name="T10" fmla="*/ 2 w 52"/>
                      <a:gd name="T11" fmla="*/ 1 h 51"/>
                      <a:gd name="T12" fmla="*/ 2 w 52"/>
                      <a:gd name="T13" fmla="*/ 0 h 51"/>
                      <a:gd name="T14" fmla="*/ 1 w 52"/>
                      <a:gd name="T15" fmla="*/ 0 h 51"/>
                      <a:gd name="T16" fmla="*/ 1 w 52"/>
                      <a:gd name="T17" fmla="*/ 0 h 51"/>
                      <a:gd name="T18" fmla="*/ 1 w 52"/>
                      <a:gd name="T19" fmla="*/ 0 h 51"/>
                      <a:gd name="T20" fmla="*/ 0 w 52"/>
                      <a:gd name="T21" fmla="*/ 0 h 51"/>
                      <a:gd name="T22" fmla="*/ 0 w 52"/>
                      <a:gd name="T23" fmla="*/ 1 h 51"/>
                      <a:gd name="T24" fmla="*/ 0 w 52"/>
                      <a:gd name="T25" fmla="*/ 3 h 51"/>
                      <a:gd name="T26" fmla="*/ 0 w 52"/>
                      <a:gd name="T27" fmla="*/ 4 h 51"/>
                      <a:gd name="T28" fmla="*/ 0 w 52"/>
                      <a:gd name="T29" fmla="*/ 5 h 51"/>
                      <a:gd name="T30" fmla="*/ 1 w 52"/>
                      <a:gd name="T31" fmla="*/ 6 h 51"/>
                      <a:gd name="T32" fmla="*/ 1 w 52"/>
                      <a:gd name="T33" fmla="*/ 6 h 5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2" h="51">
                        <a:moveTo>
                          <a:pt x="26" y="51"/>
                        </a:moveTo>
                        <a:lnTo>
                          <a:pt x="36" y="48"/>
                        </a:lnTo>
                        <a:lnTo>
                          <a:pt x="45" y="43"/>
                        </a:lnTo>
                        <a:lnTo>
                          <a:pt x="49" y="35"/>
                        </a:lnTo>
                        <a:lnTo>
                          <a:pt x="52" y="25"/>
                        </a:lnTo>
                        <a:lnTo>
                          <a:pt x="49" y="15"/>
                        </a:lnTo>
                        <a:lnTo>
                          <a:pt x="45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5" y="3"/>
                        </a:lnTo>
                        <a:lnTo>
                          <a:pt x="7" y="7"/>
                        </a:lnTo>
                        <a:lnTo>
                          <a:pt x="2" y="15"/>
                        </a:lnTo>
                        <a:lnTo>
                          <a:pt x="0" y="25"/>
                        </a:lnTo>
                        <a:lnTo>
                          <a:pt x="2" y="35"/>
                        </a:lnTo>
                        <a:lnTo>
                          <a:pt x="7" y="43"/>
                        </a:lnTo>
                        <a:lnTo>
                          <a:pt x="15" y="48"/>
                        </a:lnTo>
                        <a:lnTo>
                          <a:pt x="26" y="5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4" name="Freeform 206"/>
                  <p:cNvSpPr>
                    <a:spLocks/>
                  </p:cNvSpPr>
                  <p:nvPr/>
                </p:nvSpPr>
                <p:spPr bwMode="auto">
                  <a:xfrm>
                    <a:off x="1324" y="2982"/>
                    <a:ext cx="10" cy="12"/>
                  </a:xfrm>
                  <a:custGeom>
                    <a:avLst/>
                    <a:gdLst>
                      <a:gd name="T0" fmla="*/ 0 w 30"/>
                      <a:gd name="T1" fmla="*/ 0 h 23"/>
                      <a:gd name="T2" fmla="*/ 0 w 30"/>
                      <a:gd name="T3" fmla="*/ 1 h 23"/>
                      <a:gd name="T4" fmla="*/ 0 w 30"/>
                      <a:gd name="T5" fmla="*/ 1 h 23"/>
                      <a:gd name="T6" fmla="*/ 0 w 30"/>
                      <a:gd name="T7" fmla="*/ 2 h 23"/>
                      <a:gd name="T8" fmla="*/ 0 w 30"/>
                      <a:gd name="T9" fmla="*/ 3 h 23"/>
                      <a:gd name="T10" fmla="*/ 0 w 30"/>
                      <a:gd name="T11" fmla="*/ 3 h 23"/>
                      <a:gd name="T12" fmla="*/ 0 w 30"/>
                      <a:gd name="T13" fmla="*/ 3 h 23"/>
                      <a:gd name="T14" fmla="*/ 1 w 30"/>
                      <a:gd name="T15" fmla="*/ 3 h 23"/>
                      <a:gd name="T16" fmla="*/ 1 w 30"/>
                      <a:gd name="T17" fmla="*/ 2 h 23"/>
                      <a:gd name="T18" fmla="*/ 1 w 30"/>
                      <a:gd name="T19" fmla="*/ 2 h 23"/>
                      <a:gd name="T20" fmla="*/ 1 w 30"/>
                      <a:gd name="T21" fmla="*/ 2 h 23"/>
                      <a:gd name="T22" fmla="*/ 1 w 30"/>
                      <a:gd name="T23" fmla="*/ 1 h 23"/>
                      <a:gd name="T24" fmla="*/ 0 w 30"/>
                      <a:gd name="T25" fmla="*/ 0 h 2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30" h="23">
                        <a:moveTo>
                          <a:pt x="6" y="0"/>
                        </a:moveTo>
                        <a:lnTo>
                          <a:pt x="5" y="1"/>
                        </a:lnTo>
                        <a:lnTo>
                          <a:pt x="2" y="6"/>
                        </a:lnTo>
                        <a:lnTo>
                          <a:pt x="0" y="12"/>
                        </a:lnTo>
                        <a:lnTo>
                          <a:pt x="2" y="23"/>
                        </a:lnTo>
                        <a:lnTo>
                          <a:pt x="6" y="23"/>
                        </a:lnTo>
                        <a:lnTo>
                          <a:pt x="13" y="23"/>
                        </a:lnTo>
                        <a:lnTo>
                          <a:pt x="21" y="20"/>
                        </a:lnTo>
                        <a:lnTo>
                          <a:pt x="30" y="16"/>
                        </a:lnTo>
                        <a:lnTo>
                          <a:pt x="28" y="14"/>
                        </a:lnTo>
                        <a:lnTo>
                          <a:pt x="25" y="9"/>
                        </a:lnTo>
                        <a:lnTo>
                          <a:pt x="18" y="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93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5" name="Freeform 207"/>
                  <p:cNvSpPr>
                    <a:spLocks/>
                  </p:cNvSpPr>
                  <p:nvPr/>
                </p:nvSpPr>
                <p:spPr bwMode="auto">
                  <a:xfrm>
                    <a:off x="1376" y="2908"/>
                    <a:ext cx="10" cy="11"/>
                  </a:xfrm>
                  <a:custGeom>
                    <a:avLst/>
                    <a:gdLst>
                      <a:gd name="T0" fmla="*/ 0 w 30"/>
                      <a:gd name="T1" fmla="*/ 0 h 23"/>
                      <a:gd name="T2" fmla="*/ 0 w 30"/>
                      <a:gd name="T3" fmla="*/ 0 h 23"/>
                      <a:gd name="T4" fmla="*/ 0 w 30"/>
                      <a:gd name="T5" fmla="*/ 0 h 23"/>
                      <a:gd name="T6" fmla="*/ 0 w 30"/>
                      <a:gd name="T7" fmla="*/ 1 h 23"/>
                      <a:gd name="T8" fmla="*/ 0 w 30"/>
                      <a:gd name="T9" fmla="*/ 2 h 23"/>
                      <a:gd name="T10" fmla="*/ 0 w 30"/>
                      <a:gd name="T11" fmla="*/ 2 h 23"/>
                      <a:gd name="T12" fmla="*/ 0 w 30"/>
                      <a:gd name="T13" fmla="*/ 2 h 23"/>
                      <a:gd name="T14" fmla="*/ 1 w 30"/>
                      <a:gd name="T15" fmla="*/ 2 h 23"/>
                      <a:gd name="T16" fmla="*/ 1 w 30"/>
                      <a:gd name="T17" fmla="*/ 2 h 23"/>
                      <a:gd name="T18" fmla="*/ 1 w 30"/>
                      <a:gd name="T19" fmla="*/ 1 h 23"/>
                      <a:gd name="T20" fmla="*/ 1 w 30"/>
                      <a:gd name="T21" fmla="*/ 1 h 23"/>
                      <a:gd name="T22" fmla="*/ 1 w 30"/>
                      <a:gd name="T23" fmla="*/ 0 h 23"/>
                      <a:gd name="T24" fmla="*/ 0 w 30"/>
                      <a:gd name="T25" fmla="*/ 0 h 2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30" h="23">
                        <a:moveTo>
                          <a:pt x="5" y="0"/>
                        </a:moveTo>
                        <a:lnTo>
                          <a:pt x="4" y="1"/>
                        </a:lnTo>
                        <a:lnTo>
                          <a:pt x="1" y="6"/>
                        </a:lnTo>
                        <a:lnTo>
                          <a:pt x="0" y="13"/>
                        </a:lnTo>
                        <a:lnTo>
                          <a:pt x="1" y="23"/>
                        </a:lnTo>
                        <a:lnTo>
                          <a:pt x="5" y="23"/>
                        </a:lnTo>
                        <a:lnTo>
                          <a:pt x="12" y="23"/>
                        </a:lnTo>
                        <a:lnTo>
                          <a:pt x="22" y="22"/>
                        </a:lnTo>
                        <a:lnTo>
                          <a:pt x="30" y="17"/>
                        </a:lnTo>
                        <a:lnTo>
                          <a:pt x="29" y="15"/>
                        </a:lnTo>
                        <a:lnTo>
                          <a:pt x="25" y="10"/>
                        </a:lnTo>
                        <a:lnTo>
                          <a:pt x="17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93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6" name="Freeform 208"/>
                  <p:cNvSpPr>
                    <a:spLocks/>
                  </p:cNvSpPr>
                  <p:nvPr/>
                </p:nvSpPr>
                <p:spPr bwMode="auto">
                  <a:xfrm>
                    <a:off x="1280" y="2596"/>
                    <a:ext cx="103" cy="120"/>
                  </a:xfrm>
                  <a:custGeom>
                    <a:avLst/>
                    <a:gdLst>
                      <a:gd name="T0" fmla="*/ 0 w 310"/>
                      <a:gd name="T1" fmla="*/ 27 h 240"/>
                      <a:gd name="T2" fmla="*/ 11 w 310"/>
                      <a:gd name="T3" fmla="*/ 0 h 240"/>
                      <a:gd name="T4" fmla="*/ 11 w 310"/>
                      <a:gd name="T5" fmla="*/ 4 h 240"/>
                      <a:gd name="T6" fmla="*/ 0 w 310"/>
                      <a:gd name="T7" fmla="*/ 30 h 240"/>
                      <a:gd name="T8" fmla="*/ 0 w 310"/>
                      <a:gd name="T9" fmla="*/ 27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0" h="240">
                        <a:moveTo>
                          <a:pt x="0" y="215"/>
                        </a:moveTo>
                        <a:lnTo>
                          <a:pt x="310" y="0"/>
                        </a:lnTo>
                        <a:lnTo>
                          <a:pt x="310" y="27"/>
                        </a:lnTo>
                        <a:lnTo>
                          <a:pt x="0" y="240"/>
                        </a:lnTo>
                        <a:lnTo>
                          <a:pt x="0" y="215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7" name="Freeform 209"/>
                  <p:cNvSpPr>
                    <a:spLocks/>
                  </p:cNvSpPr>
                  <p:nvPr/>
                </p:nvSpPr>
                <p:spPr bwMode="auto">
                  <a:xfrm>
                    <a:off x="1281" y="2671"/>
                    <a:ext cx="103" cy="134"/>
                  </a:xfrm>
                  <a:custGeom>
                    <a:avLst/>
                    <a:gdLst>
                      <a:gd name="T0" fmla="*/ 0 w 308"/>
                      <a:gd name="T1" fmla="*/ 30 h 269"/>
                      <a:gd name="T2" fmla="*/ 11 w 308"/>
                      <a:gd name="T3" fmla="*/ 0 h 269"/>
                      <a:gd name="T4" fmla="*/ 11 w 308"/>
                      <a:gd name="T5" fmla="*/ 3 h 269"/>
                      <a:gd name="T6" fmla="*/ 0 w 308"/>
                      <a:gd name="T7" fmla="*/ 33 h 269"/>
                      <a:gd name="T8" fmla="*/ 0 w 308"/>
                      <a:gd name="T9" fmla="*/ 30 h 2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8" h="269">
                        <a:moveTo>
                          <a:pt x="0" y="243"/>
                        </a:moveTo>
                        <a:lnTo>
                          <a:pt x="308" y="0"/>
                        </a:lnTo>
                        <a:lnTo>
                          <a:pt x="308" y="26"/>
                        </a:lnTo>
                        <a:lnTo>
                          <a:pt x="0" y="269"/>
                        </a:lnTo>
                        <a:lnTo>
                          <a:pt x="0" y="243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8" name="Freeform 210"/>
                  <p:cNvSpPr>
                    <a:spLocks/>
                  </p:cNvSpPr>
                  <p:nvPr/>
                </p:nvSpPr>
                <p:spPr bwMode="auto">
                  <a:xfrm>
                    <a:off x="1281" y="2745"/>
                    <a:ext cx="103" cy="149"/>
                  </a:xfrm>
                  <a:custGeom>
                    <a:avLst/>
                    <a:gdLst>
                      <a:gd name="T0" fmla="*/ 0 w 310"/>
                      <a:gd name="T1" fmla="*/ 34 h 298"/>
                      <a:gd name="T2" fmla="*/ 11 w 310"/>
                      <a:gd name="T3" fmla="*/ 0 h 298"/>
                      <a:gd name="T4" fmla="*/ 11 w 310"/>
                      <a:gd name="T5" fmla="*/ 4 h 298"/>
                      <a:gd name="T6" fmla="*/ 0 w 310"/>
                      <a:gd name="T7" fmla="*/ 38 h 298"/>
                      <a:gd name="T8" fmla="*/ 0 w 310"/>
                      <a:gd name="T9" fmla="*/ 34 h 2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0" h="298">
                        <a:moveTo>
                          <a:pt x="0" y="272"/>
                        </a:moveTo>
                        <a:lnTo>
                          <a:pt x="310" y="0"/>
                        </a:lnTo>
                        <a:lnTo>
                          <a:pt x="310" y="26"/>
                        </a:lnTo>
                        <a:lnTo>
                          <a:pt x="0" y="298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59" name="Freeform 211"/>
                  <p:cNvSpPr>
                    <a:spLocks/>
                  </p:cNvSpPr>
                  <p:nvPr/>
                </p:nvSpPr>
                <p:spPr bwMode="auto">
                  <a:xfrm>
                    <a:off x="1401" y="2526"/>
                    <a:ext cx="216" cy="274"/>
                  </a:xfrm>
                  <a:custGeom>
                    <a:avLst/>
                    <a:gdLst>
                      <a:gd name="T0" fmla="*/ 0 w 646"/>
                      <a:gd name="T1" fmla="*/ 2 h 548"/>
                      <a:gd name="T2" fmla="*/ 0 w 646"/>
                      <a:gd name="T3" fmla="*/ 68 h 548"/>
                      <a:gd name="T4" fmla="*/ 8 w 646"/>
                      <a:gd name="T5" fmla="*/ 67 h 548"/>
                      <a:gd name="T6" fmla="*/ 8 w 646"/>
                      <a:gd name="T7" fmla="*/ 63 h 548"/>
                      <a:gd name="T8" fmla="*/ 9 w 646"/>
                      <a:gd name="T9" fmla="*/ 59 h 548"/>
                      <a:gd name="T10" fmla="*/ 10 w 646"/>
                      <a:gd name="T11" fmla="*/ 57 h 548"/>
                      <a:gd name="T12" fmla="*/ 11 w 646"/>
                      <a:gd name="T13" fmla="*/ 56 h 548"/>
                      <a:gd name="T14" fmla="*/ 12 w 646"/>
                      <a:gd name="T15" fmla="*/ 55 h 548"/>
                      <a:gd name="T16" fmla="*/ 13 w 646"/>
                      <a:gd name="T17" fmla="*/ 54 h 548"/>
                      <a:gd name="T18" fmla="*/ 14 w 646"/>
                      <a:gd name="T19" fmla="*/ 54 h 548"/>
                      <a:gd name="T20" fmla="*/ 14 w 646"/>
                      <a:gd name="T21" fmla="*/ 54 h 548"/>
                      <a:gd name="T22" fmla="*/ 16 w 646"/>
                      <a:gd name="T23" fmla="*/ 55 h 548"/>
                      <a:gd name="T24" fmla="*/ 17 w 646"/>
                      <a:gd name="T25" fmla="*/ 56 h 548"/>
                      <a:gd name="T26" fmla="*/ 18 w 646"/>
                      <a:gd name="T27" fmla="*/ 59 h 548"/>
                      <a:gd name="T28" fmla="*/ 19 w 646"/>
                      <a:gd name="T29" fmla="*/ 61 h 548"/>
                      <a:gd name="T30" fmla="*/ 20 w 646"/>
                      <a:gd name="T31" fmla="*/ 64 h 548"/>
                      <a:gd name="T32" fmla="*/ 20 w 646"/>
                      <a:gd name="T33" fmla="*/ 67 h 548"/>
                      <a:gd name="T34" fmla="*/ 20 w 646"/>
                      <a:gd name="T35" fmla="*/ 68 h 548"/>
                      <a:gd name="T36" fmla="*/ 21 w 646"/>
                      <a:gd name="T37" fmla="*/ 69 h 548"/>
                      <a:gd name="T38" fmla="*/ 24 w 646"/>
                      <a:gd name="T39" fmla="*/ 69 h 548"/>
                      <a:gd name="T40" fmla="*/ 24 w 646"/>
                      <a:gd name="T41" fmla="*/ 62 h 548"/>
                      <a:gd name="T42" fmla="*/ 24 w 646"/>
                      <a:gd name="T43" fmla="*/ 57 h 548"/>
                      <a:gd name="T44" fmla="*/ 23 w 646"/>
                      <a:gd name="T45" fmla="*/ 52 h 548"/>
                      <a:gd name="T46" fmla="*/ 23 w 646"/>
                      <a:gd name="T47" fmla="*/ 49 h 548"/>
                      <a:gd name="T48" fmla="*/ 22 w 646"/>
                      <a:gd name="T49" fmla="*/ 46 h 548"/>
                      <a:gd name="T50" fmla="*/ 21 w 646"/>
                      <a:gd name="T51" fmla="*/ 44 h 548"/>
                      <a:gd name="T52" fmla="*/ 21 w 646"/>
                      <a:gd name="T53" fmla="*/ 43 h 548"/>
                      <a:gd name="T54" fmla="*/ 21 w 646"/>
                      <a:gd name="T55" fmla="*/ 43 h 548"/>
                      <a:gd name="T56" fmla="*/ 15 w 646"/>
                      <a:gd name="T57" fmla="*/ 29 h 548"/>
                      <a:gd name="T58" fmla="*/ 6 w 646"/>
                      <a:gd name="T59" fmla="*/ 29 h 548"/>
                      <a:gd name="T60" fmla="*/ 6 w 646"/>
                      <a:gd name="T61" fmla="*/ 5 h 548"/>
                      <a:gd name="T62" fmla="*/ 12 w 646"/>
                      <a:gd name="T63" fmla="*/ 5 h 548"/>
                      <a:gd name="T64" fmla="*/ 11 w 646"/>
                      <a:gd name="T65" fmla="*/ 0 h 548"/>
                      <a:gd name="T66" fmla="*/ 0 w 646"/>
                      <a:gd name="T67" fmla="*/ 2 h 54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646" h="548">
                        <a:moveTo>
                          <a:pt x="0" y="11"/>
                        </a:moveTo>
                        <a:lnTo>
                          <a:pt x="11" y="539"/>
                        </a:lnTo>
                        <a:lnTo>
                          <a:pt x="203" y="536"/>
                        </a:lnTo>
                        <a:lnTo>
                          <a:pt x="222" y="499"/>
                        </a:lnTo>
                        <a:lnTo>
                          <a:pt x="246" y="472"/>
                        </a:lnTo>
                        <a:lnTo>
                          <a:pt x="273" y="454"/>
                        </a:lnTo>
                        <a:lnTo>
                          <a:pt x="301" y="441"/>
                        </a:lnTo>
                        <a:lnTo>
                          <a:pt x="327" y="433"/>
                        </a:lnTo>
                        <a:lnTo>
                          <a:pt x="350" y="430"/>
                        </a:lnTo>
                        <a:lnTo>
                          <a:pt x="364" y="428"/>
                        </a:lnTo>
                        <a:lnTo>
                          <a:pt x="370" y="428"/>
                        </a:lnTo>
                        <a:lnTo>
                          <a:pt x="419" y="433"/>
                        </a:lnTo>
                        <a:lnTo>
                          <a:pt x="459" y="446"/>
                        </a:lnTo>
                        <a:lnTo>
                          <a:pt x="490" y="465"/>
                        </a:lnTo>
                        <a:lnTo>
                          <a:pt x="513" y="487"/>
                        </a:lnTo>
                        <a:lnTo>
                          <a:pt x="530" y="510"/>
                        </a:lnTo>
                        <a:lnTo>
                          <a:pt x="541" y="529"/>
                        </a:lnTo>
                        <a:lnTo>
                          <a:pt x="547" y="543"/>
                        </a:lnTo>
                        <a:lnTo>
                          <a:pt x="549" y="548"/>
                        </a:lnTo>
                        <a:lnTo>
                          <a:pt x="644" y="548"/>
                        </a:lnTo>
                        <a:lnTo>
                          <a:pt x="646" y="495"/>
                        </a:lnTo>
                        <a:lnTo>
                          <a:pt x="639" y="450"/>
                        </a:lnTo>
                        <a:lnTo>
                          <a:pt x="624" y="414"/>
                        </a:lnTo>
                        <a:lnTo>
                          <a:pt x="606" y="385"/>
                        </a:lnTo>
                        <a:lnTo>
                          <a:pt x="586" y="363"/>
                        </a:lnTo>
                        <a:lnTo>
                          <a:pt x="567" y="350"/>
                        </a:lnTo>
                        <a:lnTo>
                          <a:pt x="554" y="340"/>
                        </a:lnTo>
                        <a:lnTo>
                          <a:pt x="549" y="338"/>
                        </a:lnTo>
                        <a:lnTo>
                          <a:pt x="404" y="231"/>
                        </a:lnTo>
                        <a:lnTo>
                          <a:pt x="167" y="231"/>
                        </a:lnTo>
                        <a:lnTo>
                          <a:pt x="153" y="38"/>
                        </a:lnTo>
                        <a:lnTo>
                          <a:pt x="327" y="35"/>
                        </a:lnTo>
                        <a:lnTo>
                          <a:pt x="294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60" name="Freeform 212"/>
                  <p:cNvSpPr>
                    <a:spLocks/>
                  </p:cNvSpPr>
                  <p:nvPr/>
                </p:nvSpPr>
                <p:spPr bwMode="auto">
                  <a:xfrm>
                    <a:off x="1465" y="2556"/>
                    <a:ext cx="74" cy="69"/>
                  </a:xfrm>
                  <a:custGeom>
                    <a:avLst/>
                    <a:gdLst>
                      <a:gd name="T0" fmla="*/ 0 w 221"/>
                      <a:gd name="T1" fmla="*/ 0 h 138"/>
                      <a:gd name="T2" fmla="*/ 5 w 221"/>
                      <a:gd name="T3" fmla="*/ 1 h 138"/>
                      <a:gd name="T4" fmla="*/ 8 w 221"/>
                      <a:gd name="T5" fmla="*/ 18 h 138"/>
                      <a:gd name="T6" fmla="*/ 0 w 221"/>
                      <a:gd name="T7" fmla="*/ 18 h 138"/>
                      <a:gd name="T8" fmla="*/ 0 w 221"/>
                      <a:gd name="T9" fmla="*/ 0 h 1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1" h="138">
                        <a:moveTo>
                          <a:pt x="0" y="0"/>
                        </a:moveTo>
                        <a:lnTo>
                          <a:pt x="147" y="2"/>
                        </a:lnTo>
                        <a:lnTo>
                          <a:pt x="221" y="138"/>
                        </a:lnTo>
                        <a:lnTo>
                          <a:pt x="11" y="1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1F7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61" name="Freeform 213"/>
                  <p:cNvSpPr>
                    <a:spLocks/>
                  </p:cNvSpPr>
                  <p:nvPr/>
                </p:nvSpPr>
                <p:spPr bwMode="auto">
                  <a:xfrm>
                    <a:off x="1388" y="2511"/>
                    <a:ext cx="102" cy="7"/>
                  </a:xfrm>
                  <a:custGeom>
                    <a:avLst/>
                    <a:gdLst>
                      <a:gd name="T0" fmla="*/ 0 w 305"/>
                      <a:gd name="T1" fmla="*/ 0 h 14"/>
                      <a:gd name="T2" fmla="*/ 2 w 305"/>
                      <a:gd name="T3" fmla="*/ 2 h 14"/>
                      <a:gd name="T4" fmla="*/ 11 w 305"/>
                      <a:gd name="T5" fmla="*/ 1 h 14"/>
                      <a:gd name="T6" fmla="*/ 0 w 305"/>
                      <a:gd name="T7" fmla="*/ 0 h 1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5" h="14">
                        <a:moveTo>
                          <a:pt x="0" y="0"/>
                        </a:moveTo>
                        <a:lnTo>
                          <a:pt x="64" y="14"/>
                        </a:lnTo>
                        <a:lnTo>
                          <a:pt x="305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62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1400" y="2687"/>
                    <a:ext cx="37" cy="23"/>
                  </a:xfrm>
                  <a:prstGeom prst="rect">
                    <a:avLst/>
                  </a:pr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th-TH" altLang="th-TH" sz="18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063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1403" y="2724"/>
                    <a:ext cx="25" cy="18"/>
                  </a:xfrm>
                  <a:prstGeom prst="rect">
                    <a:avLst/>
                  </a:pr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th-TH" altLang="th-TH" sz="18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064" name="Freeform 216"/>
                  <p:cNvSpPr>
                    <a:spLocks/>
                  </p:cNvSpPr>
                  <p:nvPr/>
                </p:nvSpPr>
                <p:spPr bwMode="auto">
                  <a:xfrm>
                    <a:off x="1458" y="2637"/>
                    <a:ext cx="80" cy="121"/>
                  </a:xfrm>
                  <a:custGeom>
                    <a:avLst/>
                    <a:gdLst>
                      <a:gd name="T0" fmla="*/ 0 w 241"/>
                      <a:gd name="T1" fmla="*/ 1 h 242"/>
                      <a:gd name="T2" fmla="*/ 0 w 241"/>
                      <a:gd name="T3" fmla="*/ 30 h 242"/>
                      <a:gd name="T4" fmla="*/ 0 w 241"/>
                      <a:gd name="T5" fmla="*/ 31 h 242"/>
                      <a:gd name="T6" fmla="*/ 1 w 241"/>
                      <a:gd name="T7" fmla="*/ 31 h 242"/>
                      <a:gd name="T8" fmla="*/ 2 w 241"/>
                      <a:gd name="T9" fmla="*/ 31 h 242"/>
                      <a:gd name="T10" fmla="*/ 2 w 241"/>
                      <a:gd name="T11" fmla="*/ 31 h 242"/>
                      <a:gd name="T12" fmla="*/ 2 w 241"/>
                      <a:gd name="T13" fmla="*/ 30 h 242"/>
                      <a:gd name="T14" fmla="*/ 2 w 241"/>
                      <a:gd name="T15" fmla="*/ 29 h 242"/>
                      <a:gd name="T16" fmla="*/ 2 w 241"/>
                      <a:gd name="T17" fmla="*/ 28 h 242"/>
                      <a:gd name="T18" fmla="*/ 3 w 241"/>
                      <a:gd name="T19" fmla="*/ 27 h 242"/>
                      <a:gd name="T20" fmla="*/ 4 w 241"/>
                      <a:gd name="T21" fmla="*/ 25 h 242"/>
                      <a:gd name="T22" fmla="*/ 4 w 241"/>
                      <a:gd name="T23" fmla="*/ 23 h 242"/>
                      <a:gd name="T24" fmla="*/ 6 w 241"/>
                      <a:gd name="T25" fmla="*/ 22 h 242"/>
                      <a:gd name="T26" fmla="*/ 7 w 241"/>
                      <a:gd name="T27" fmla="*/ 22 h 242"/>
                      <a:gd name="T28" fmla="*/ 9 w 241"/>
                      <a:gd name="T29" fmla="*/ 23 h 242"/>
                      <a:gd name="T30" fmla="*/ 9 w 241"/>
                      <a:gd name="T31" fmla="*/ 23 h 242"/>
                      <a:gd name="T32" fmla="*/ 9 w 241"/>
                      <a:gd name="T33" fmla="*/ 22 h 242"/>
                      <a:gd name="T34" fmla="*/ 9 w 241"/>
                      <a:gd name="T35" fmla="*/ 0 h 242"/>
                      <a:gd name="T36" fmla="*/ 8 w 241"/>
                      <a:gd name="T37" fmla="*/ 0 h 242"/>
                      <a:gd name="T38" fmla="*/ 8 w 241"/>
                      <a:gd name="T39" fmla="*/ 22 h 242"/>
                      <a:gd name="T40" fmla="*/ 9 w 241"/>
                      <a:gd name="T41" fmla="*/ 21 h 242"/>
                      <a:gd name="T42" fmla="*/ 8 w 241"/>
                      <a:gd name="T43" fmla="*/ 20 h 242"/>
                      <a:gd name="T44" fmla="*/ 7 w 241"/>
                      <a:gd name="T45" fmla="*/ 20 h 242"/>
                      <a:gd name="T46" fmla="*/ 6 w 241"/>
                      <a:gd name="T47" fmla="*/ 20 h 242"/>
                      <a:gd name="T48" fmla="*/ 5 w 241"/>
                      <a:gd name="T49" fmla="*/ 20 h 242"/>
                      <a:gd name="T50" fmla="*/ 5 w 241"/>
                      <a:gd name="T51" fmla="*/ 21 h 242"/>
                      <a:gd name="T52" fmla="*/ 4 w 241"/>
                      <a:gd name="T53" fmla="*/ 21 h 242"/>
                      <a:gd name="T54" fmla="*/ 4 w 241"/>
                      <a:gd name="T55" fmla="*/ 22 h 242"/>
                      <a:gd name="T56" fmla="*/ 3 w 241"/>
                      <a:gd name="T57" fmla="*/ 23 h 242"/>
                      <a:gd name="T58" fmla="*/ 3 w 241"/>
                      <a:gd name="T59" fmla="*/ 24 h 242"/>
                      <a:gd name="T60" fmla="*/ 2 w 241"/>
                      <a:gd name="T61" fmla="*/ 25 h 242"/>
                      <a:gd name="T62" fmla="*/ 2 w 241"/>
                      <a:gd name="T63" fmla="*/ 26 h 242"/>
                      <a:gd name="T64" fmla="*/ 2 w 241"/>
                      <a:gd name="T65" fmla="*/ 27 h 242"/>
                      <a:gd name="T66" fmla="*/ 2 w 241"/>
                      <a:gd name="T67" fmla="*/ 28 h 242"/>
                      <a:gd name="T68" fmla="*/ 2 w 241"/>
                      <a:gd name="T69" fmla="*/ 29 h 242"/>
                      <a:gd name="T70" fmla="*/ 2 w 241"/>
                      <a:gd name="T71" fmla="*/ 29 h 242"/>
                      <a:gd name="T72" fmla="*/ 1 w 241"/>
                      <a:gd name="T73" fmla="*/ 29 h 242"/>
                      <a:gd name="T74" fmla="*/ 2 w 241"/>
                      <a:gd name="T75" fmla="*/ 29 h 242"/>
                      <a:gd name="T76" fmla="*/ 1 w 241"/>
                      <a:gd name="T77" fmla="*/ 29 h 242"/>
                      <a:gd name="T78" fmla="*/ 1 w 241"/>
                      <a:gd name="T79" fmla="*/ 30 h 242"/>
                      <a:gd name="T80" fmla="*/ 1 w 241"/>
                      <a:gd name="T81" fmla="*/ 1 h 242"/>
                      <a:gd name="T82" fmla="*/ 0 w 241"/>
                      <a:gd name="T83" fmla="*/ 1 h 24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41" h="242">
                        <a:moveTo>
                          <a:pt x="0" y="3"/>
                        </a:moveTo>
                        <a:lnTo>
                          <a:pt x="10" y="234"/>
                        </a:lnTo>
                        <a:lnTo>
                          <a:pt x="11" y="242"/>
                        </a:lnTo>
                        <a:lnTo>
                          <a:pt x="19" y="242"/>
                        </a:lnTo>
                        <a:lnTo>
                          <a:pt x="47" y="241"/>
                        </a:lnTo>
                        <a:lnTo>
                          <a:pt x="52" y="241"/>
                        </a:lnTo>
                        <a:lnTo>
                          <a:pt x="54" y="236"/>
                        </a:lnTo>
                        <a:lnTo>
                          <a:pt x="57" y="232"/>
                        </a:lnTo>
                        <a:lnTo>
                          <a:pt x="65" y="221"/>
                        </a:lnTo>
                        <a:lnTo>
                          <a:pt x="78" y="209"/>
                        </a:lnTo>
                        <a:lnTo>
                          <a:pt x="97" y="195"/>
                        </a:lnTo>
                        <a:lnTo>
                          <a:pt x="122" y="183"/>
                        </a:lnTo>
                        <a:lnTo>
                          <a:pt x="153" y="175"/>
                        </a:lnTo>
                        <a:lnTo>
                          <a:pt x="189" y="172"/>
                        </a:lnTo>
                        <a:lnTo>
                          <a:pt x="232" y="178"/>
                        </a:lnTo>
                        <a:lnTo>
                          <a:pt x="241" y="180"/>
                        </a:lnTo>
                        <a:lnTo>
                          <a:pt x="241" y="170"/>
                        </a:lnTo>
                        <a:lnTo>
                          <a:pt x="239" y="0"/>
                        </a:lnTo>
                        <a:lnTo>
                          <a:pt x="224" y="0"/>
                        </a:lnTo>
                        <a:lnTo>
                          <a:pt x="226" y="170"/>
                        </a:lnTo>
                        <a:lnTo>
                          <a:pt x="235" y="162"/>
                        </a:lnTo>
                        <a:lnTo>
                          <a:pt x="211" y="157"/>
                        </a:lnTo>
                        <a:lnTo>
                          <a:pt x="187" y="155"/>
                        </a:lnTo>
                        <a:lnTo>
                          <a:pt x="166" y="155"/>
                        </a:lnTo>
                        <a:lnTo>
                          <a:pt x="145" y="157"/>
                        </a:lnTo>
                        <a:lnTo>
                          <a:pt x="128" y="162"/>
                        </a:lnTo>
                        <a:lnTo>
                          <a:pt x="111" y="168"/>
                        </a:lnTo>
                        <a:lnTo>
                          <a:pt x="97" y="175"/>
                        </a:lnTo>
                        <a:lnTo>
                          <a:pt x="85" y="183"/>
                        </a:lnTo>
                        <a:lnTo>
                          <a:pt x="74" y="191"/>
                        </a:lnTo>
                        <a:lnTo>
                          <a:pt x="65" y="199"/>
                        </a:lnTo>
                        <a:lnTo>
                          <a:pt x="57" y="207"/>
                        </a:lnTo>
                        <a:lnTo>
                          <a:pt x="51" y="213"/>
                        </a:lnTo>
                        <a:lnTo>
                          <a:pt x="46" y="220"/>
                        </a:lnTo>
                        <a:lnTo>
                          <a:pt x="42" y="225"/>
                        </a:lnTo>
                        <a:lnTo>
                          <a:pt x="41" y="228"/>
                        </a:lnTo>
                        <a:lnTo>
                          <a:pt x="40" y="229"/>
                        </a:lnTo>
                        <a:lnTo>
                          <a:pt x="46" y="225"/>
                        </a:lnTo>
                        <a:lnTo>
                          <a:pt x="19" y="225"/>
                        </a:lnTo>
                        <a:lnTo>
                          <a:pt x="27" y="233"/>
                        </a:lnTo>
                        <a:lnTo>
                          <a:pt x="16" y="2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65" name="Freeform 217"/>
                  <p:cNvSpPr>
                    <a:spLocks/>
                  </p:cNvSpPr>
                  <p:nvPr/>
                </p:nvSpPr>
                <p:spPr bwMode="auto">
                  <a:xfrm>
                    <a:off x="1471" y="2650"/>
                    <a:ext cx="14" cy="6"/>
                  </a:xfrm>
                  <a:custGeom>
                    <a:avLst/>
                    <a:gdLst>
                      <a:gd name="T0" fmla="*/ 1 w 42"/>
                      <a:gd name="T1" fmla="*/ 2 h 11"/>
                      <a:gd name="T2" fmla="*/ 1 w 42"/>
                      <a:gd name="T3" fmla="*/ 2 h 11"/>
                      <a:gd name="T4" fmla="*/ 1 w 42"/>
                      <a:gd name="T5" fmla="*/ 2 h 11"/>
                      <a:gd name="T6" fmla="*/ 2 w 42"/>
                      <a:gd name="T7" fmla="*/ 1 h 11"/>
                      <a:gd name="T8" fmla="*/ 2 w 42"/>
                      <a:gd name="T9" fmla="*/ 1 h 11"/>
                      <a:gd name="T10" fmla="*/ 2 w 42"/>
                      <a:gd name="T11" fmla="*/ 1 h 11"/>
                      <a:gd name="T12" fmla="*/ 2 w 42"/>
                      <a:gd name="T13" fmla="*/ 1 h 11"/>
                      <a:gd name="T14" fmla="*/ 1 w 42"/>
                      <a:gd name="T15" fmla="*/ 1 h 11"/>
                      <a:gd name="T16" fmla="*/ 1 w 42"/>
                      <a:gd name="T17" fmla="*/ 0 h 11"/>
                      <a:gd name="T18" fmla="*/ 1 w 42"/>
                      <a:gd name="T19" fmla="*/ 0 h 11"/>
                      <a:gd name="T20" fmla="*/ 0 w 42"/>
                      <a:gd name="T21" fmla="*/ 0 h 11"/>
                      <a:gd name="T22" fmla="*/ 0 w 42"/>
                      <a:gd name="T23" fmla="*/ 0 h 11"/>
                      <a:gd name="T24" fmla="*/ 0 w 42"/>
                      <a:gd name="T25" fmla="*/ 1 h 11"/>
                      <a:gd name="T26" fmla="*/ 0 w 42"/>
                      <a:gd name="T27" fmla="*/ 1 h 11"/>
                      <a:gd name="T28" fmla="*/ 0 w 42"/>
                      <a:gd name="T29" fmla="*/ 1 h 11"/>
                      <a:gd name="T30" fmla="*/ 0 w 42"/>
                      <a:gd name="T31" fmla="*/ 1 h 11"/>
                      <a:gd name="T32" fmla="*/ 0 w 42"/>
                      <a:gd name="T33" fmla="*/ 1 h 11"/>
                      <a:gd name="T34" fmla="*/ 0 w 42"/>
                      <a:gd name="T35" fmla="*/ 2 h 11"/>
                      <a:gd name="T36" fmla="*/ 0 w 42"/>
                      <a:gd name="T37" fmla="*/ 2 h 11"/>
                      <a:gd name="T38" fmla="*/ 0 w 42"/>
                      <a:gd name="T39" fmla="*/ 2 h 11"/>
                      <a:gd name="T40" fmla="*/ 1 w 42"/>
                      <a:gd name="T41" fmla="*/ 2 h 1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42" h="11">
                        <a:moveTo>
                          <a:pt x="36" y="11"/>
                        </a:moveTo>
                        <a:lnTo>
                          <a:pt x="38" y="11"/>
                        </a:lnTo>
                        <a:lnTo>
                          <a:pt x="40" y="10"/>
                        </a:lnTo>
                        <a:lnTo>
                          <a:pt x="42" y="8"/>
                        </a:lnTo>
                        <a:lnTo>
                          <a:pt x="42" y="6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8" y="0"/>
                        </a:lnTo>
                        <a:lnTo>
                          <a:pt x="36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1" y="10"/>
                        </a:lnTo>
                        <a:lnTo>
                          <a:pt x="4" y="11"/>
                        </a:lnTo>
                        <a:lnTo>
                          <a:pt x="6" y="11"/>
                        </a:lnTo>
                        <a:lnTo>
                          <a:pt x="36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66" name="Freeform 218"/>
                  <p:cNvSpPr>
                    <a:spLocks/>
                  </p:cNvSpPr>
                  <p:nvPr/>
                </p:nvSpPr>
                <p:spPr bwMode="auto">
                  <a:xfrm>
                    <a:off x="1591" y="2701"/>
                    <a:ext cx="27" cy="75"/>
                  </a:xfrm>
                  <a:custGeom>
                    <a:avLst/>
                    <a:gdLst>
                      <a:gd name="T0" fmla="*/ 0 w 80"/>
                      <a:gd name="T1" fmla="*/ 0 h 149"/>
                      <a:gd name="T2" fmla="*/ 0 w 80"/>
                      <a:gd name="T3" fmla="*/ 1 h 149"/>
                      <a:gd name="T4" fmla="*/ 0 w 80"/>
                      <a:gd name="T5" fmla="*/ 3 h 149"/>
                      <a:gd name="T6" fmla="*/ 0 w 80"/>
                      <a:gd name="T7" fmla="*/ 5 h 149"/>
                      <a:gd name="T8" fmla="*/ 0 w 80"/>
                      <a:gd name="T9" fmla="*/ 8 h 149"/>
                      <a:gd name="T10" fmla="*/ 0 w 80"/>
                      <a:gd name="T11" fmla="*/ 11 h 149"/>
                      <a:gd name="T12" fmla="*/ 1 w 80"/>
                      <a:gd name="T13" fmla="*/ 15 h 149"/>
                      <a:gd name="T14" fmla="*/ 2 w 80"/>
                      <a:gd name="T15" fmla="*/ 17 h 149"/>
                      <a:gd name="T16" fmla="*/ 3 w 80"/>
                      <a:gd name="T17" fmla="*/ 19 h 149"/>
                      <a:gd name="T18" fmla="*/ 3 w 80"/>
                      <a:gd name="T19" fmla="*/ 19 h 149"/>
                      <a:gd name="T20" fmla="*/ 3 w 80"/>
                      <a:gd name="T21" fmla="*/ 17 h 149"/>
                      <a:gd name="T22" fmla="*/ 3 w 80"/>
                      <a:gd name="T23" fmla="*/ 15 h 149"/>
                      <a:gd name="T24" fmla="*/ 2 w 80"/>
                      <a:gd name="T25" fmla="*/ 13 h 149"/>
                      <a:gd name="T26" fmla="*/ 2 w 80"/>
                      <a:gd name="T27" fmla="*/ 10 h 149"/>
                      <a:gd name="T28" fmla="*/ 2 w 80"/>
                      <a:gd name="T29" fmla="*/ 6 h 149"/>
                      <a:gd name="T30" fmla="*/ 1 w 80"/>
                      <a:gd name="T31" fmla="*/ 3 h 149"/>
                      <a:gd name="T32" fmla="*/ 0 w 80"/>
                      <a:gd name="T33" fmla="*/ 0 h 14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0" h="149">
                        <a:moveTo>
                          <a:pt x="4" y="0"/>
                        </a:moveTo>
                        <a:lnTo>
                          <a:pt x="3" y="4"/>
                        </a:lnTo>
                        <a:lnTo>
                          <a:pt x="0" y="19"/>
                        </a:lnTo>
                        <a:lnTo>
                          <a:pt x="0" y="39"/>
                        </a:lnTo>
                        <a:lnTo>
                          <a:pt x="2" y="63"/>
                        </a:lnTo>
                        <a:lnTo>
                          <a:pt x="9" y="88"/>
                        </a:lnTo>
                        <a:lnTo>
                          <a:pt x="23" y="113"/>
                        </a:lnTo>
                        <a:lnTo>
                          <a:pt x="45" y="133"/>
                        </a:lnTo>
                        <a:lnTo>
                          <a:pt x="80" y="149"/>
                        </a:lnTo>
                        <a:lnTo>
                          <a:pt x="79" y="145"/>
                        </a:lnTo>
                        <a:lnTo>
                          <a:pt x="76" y="135"/>
                        </a:lnTo>
                        <a:lnTo>
                          <a:pt x="71" y="117"/>
                        </a:lnTo>
                        <a:lnTo>
                          <a:pt x="64" y="97"/>
                        </a:lnTo>
                        <a:lnTo>
                          <a:pt x="55" y="73"/>
                        </a:lnTo>
                        <a:lnTo>
                          <a:pt x="42" y="48"/>
                        </a:lnTo>
                        <a:lnTo>
                          <a:pt x="24" y="23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67" name="Freeform 219"/>
                  <p:cNvSpPr>
                    <a:spLocks/>
                  </p:cNvSpPr>
                  <p:nvPr/>
                </p:nvSpPr>
                <p:spPr bwMode="auto">
                  <a:xfrm>
                    <a:off x="1411" y="2530"/>
                    <a:ext cx="6" cy="271"/>
                  </a:xfrm>
                  <a:custGeom>
                    <a:avLst/>
                    <a:gdLst>
                      <a:gd name="T0" fmla="*/ 1 w 18"/>
                      <a:gd name="T1" fmla="*/ 67 h 543"/>
                      <a:gd name="T2" fmla="*/ 1 w 18"/>
                      <a:gd name="T3" fmla="*/ 0 h 543"/>
                      <a:gd name="T4" fmla="*/ 0 w 18"/>
                      <a:gd name="T5" fmla="*/ 0 h 543"/>
                      <a:gd name="T6" fmla="*/ 0 w 18"/>
                      <a:gd name="T7" fmla="*/ 67 h 543"/>
                      <a:gd name="T8" fmla="*/ 1 w 18"/>
                      <a:gd name="T9" fmla="*/ 67 h 5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" h="543">
                        <a:moveTo>
                          <a:pt x="18" y="542"/>
                        </a:moveTo>
                        <a:lnTo>
                          <a:pt x="15" y="0"/>
                        </a:lnTo>
                        <a:lnTo>
                          <a:pt x="0" y="1"/>
                        </a:lnTo>
                        <a:lnTo>
                          <a:pt x="2" y="543"/>
                        </a:lnTo>
                        <a:lnTo>
                          <a:pt x="18" y="542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68" name="Freeform 220"/>
                  <p:cNvSpPr>
                    <a:spLocks/>
                  </p:cNvSpPr>
                  <p:nvPr/>
                </p:nvSpPr>
                <p:spPr bwMode="auto">
                  <a:xfrm>
                    <a:off x="1597" y="2709"/>
                    <a:ext cx="20" cy="59"/>
                  </a:xfrm>
                  <a:custGeom>
                    <a:avLst/>
                    <a:gdLst>
                      <a:gd name="T0" fmla="*/ 0 w 58"/>
                      <a:gd name="T1" fmla="*/ 0 h 116"/>
                      <a:gd name="T2" fmla="*/ 0 w 58"/>
                      <a:gd name="T3" fmla="*/ 1 h 116"/>
                      <a:gd name="T4" fmla="*/ 0 w 58"/>
                      <a:gd name="T5" fmla="*/ 2 h 116"/>
                      <a:gd name="T6" fmla="*/ 0 w 58"/>
                      <a:gd name="T7" fmla="*/ 4 h 116"/>
                      <a:gd name="T8" fmla="*/ 0 w 58"/>
                      <a:gd name="T9" fmla="*/ 6 h 116"/>
                      <a:gd name="T10" fmla="*/ 0 w 58"/>
                      <a:gd name="T11" fmla="*/ 9 h 116"/>
                      <a:gd name="T12" fmla="*/ 1 w 58"/>
                      <a:gd name="T13" fmla="*/ 11 h 116"/>
                      <a:gd name="T14" fmla="*/ 1 w 58"/>
                      <a:gd name="T15" fmla="*/ 13 h 116"/>
                      <a:gd name="T16" fmla="*/ 2 w 58"/>
                      <a:gd name="T17" fmla="*/ 15 h 116"/>
                      <a:gd name="T18" fmla="*/ 2 w 58"/>
                      <a:gd name="T19" fmla="*/ 15 h 116"/>
                      <a:gd name="T20" fmla="*/ 2 w 58"/>
                      <a:gd name="T21" fmla="*/ 14 h 116"/>
                      <a:gd name="T22" fmla="*/ 2 w 58"/>
                      <a:gd name="T23" fmla="*/ 12 h 116"/>
                      <a:gd name="T24" fmla="*/ 2 w 58"/>
                      <a:gd name="T25" fmla="*/ 10 h 116"/>
                      <a:gd name="T26" fmla="*/ 2 w 58"/>
                      <a:gd name="T27" fmla="*/ 7 h 116"/>
                      <a:gd name="T28" fmla="*/ 1 w 58"/>
                      <a:gd name="T29" fmla="*/ 5 h 116"/>
                      <a:gd name="T30" fmla="*/ 1 w 58"/>
                      <a:gd name="T31" fmla="*/ 3 h 116"/>
                      <a:gd name="T32" fmla="*/ 0 w 58"/>
                      <a:gd name="T33" fmla="*/ 0 h 11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8" h="116">
                        <a:moveTo>
                          <a:pt x="3" y="0"/>
                        </a:moveTo>
                        <a:lnTo>
                          <a:pt x="1" y="3"/>
                        </a:lnTo>
                        <a:lnTo>
                          <a:pt x="0" y="13"/>
                        </a:lnTo>
                        <a:lnTo>
                          <a:pt x="0" y="27"/>
                        </a:lnTo>
                        <a:lnTo>
                          <a:pt x="1" y="45"/>
                        </a:lnTo>
                        <a:lnTo>
                          <a:pt x="7" y="65"/>
                        </a:lnTo>
                        <a:lnTo>
                          <a:pt x="17" y="83"/>
                        </a:lnTo>
                        <a:lnTo>
                          <a:pt x="33" y="101"/>
                        </a:lnTo>
                        <a:lnTo>
                          <a:pt x="57" y="116"/>
                        </a:lnTo>
                        <a:lnTo>
                          <a:pt x="57" y="113"/>
                        </a:lnTo>
                        <a:lnTo>
                          <a:pt x="58" y="104"/>
                        </a:lnTo>
                        <a:lnTo>
                          <a:pt x="57" y="91"/>
                        </a:lnTo>
                        <a:lnTo>
                          <a:pt x="55" y="74"/>
                        </a:lnTo>
                        <a:lnTo>
                          <a:pt x="49" y="56"/>
                        </a:lnTo>
                        <a:lnTo>
                          <a:pt x="39" y="36"/>
                        </a:lnTo>
                        <a:lnTo>
                          <a:pt x="24" y="17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69" name="Freeform 221"/>
                  <p:cNvSpPr>
                    <a:spLocks/>
                  </p:cNvSpPr>
                  <p:nvPr/>
                </p:nvSpPr>
                <p:spPr bwMode="auto">
                  <a:xfrm>
                    <a:off x="1501" y="2561"/>
                    <a:ext cx="32" cy="53"/>
                  </a:xfrm>
                  <a:custGeom>
                    <a:avLst/>
                    <a:gdLst>
                      <a:gd name="T0" fmla="*/ 0 w 98"/>
                      <a:gd name="T1" fmla="*/ 0 h 105"/>
                      <a:gd name="T2" fmla="*/ 1 w 98"/>
                      <a:gd name="T3" fmla="*/ 0 h 105"/>
                      <a:gd name="T4" fmla="*/ 3 w 98"/>
                      <a:gd name="T5" fmla="*/ 14 h 105"/>
                      <a:gd name="T6" fmla="*/ 0 w 98"/>
                      <a:gd name="T7" fmla="*/ 0 h 10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98" h="105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98" y="1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0" name="Freeform 222"/>
                  <p:cNvSpPr>
                    <a:spLocks/>
                  </p:cNvSpPr>
                  <p:nvPr/>
                </p:nvSpPr>
                <p:spPr bwMode="auto">
                  <a:xfrm>
                    <a:off x="1471" y="2562"/>
                    <a:ext cx="7" cy="58"/>
                  </a:xfrm>
                  <a:custGeom>
                    <a:avLst/>
                    <a:gdLst>
                      <a:gd name="T0" fmla="*/ 0 w 20"/>
                      <a:gd name="T1" fmla="*/ 0 h 116"/>
                      <a:gd name="T2" fmla="*/ 0 w 20"/>
                      <a:gd name="T3" fmla="*/ 15 h 116"/>
                      <a:gd name="T4" fmla="*/ 1 w 20"/>
                      <a:gd name="T5" fmla="*/ 15 h 116"/>
                      <a:gd name="T6" fmla="*/ 0 w 20"/>
                      <a:gd name="T7" fmla="*/ 0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16">
                        <a:moveTo>
                          <a:pt x="0" y="0"/>
                        </a:moveTo>
                        <a:lnTo>
                          <a:pt x="7" y="115"/>
                        </a:lnTo>
                        <a:lnTo>
                          <a:pt x="20" y="1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1" name="Freeform 223"/>
                  <p:cNvSpPr>
                    <a:spLocks/>
                  </p:cNvSpPr>
                  <p:nvPr/>
                </p:nvSpPr>
                <p:spPr bwMode="auto">
                  <a:xfrm>
                    <a:off x="1475" y="2560"/>
                    <a:ext cx="4" cy="41"/>
                  </a:xfrm>
                  <a:custGeom>
                    <a:avLst/>
                    <a:gdLst>
                      <a:gd name="T0" fmla="*/ 0 w 11"/>
                      <a:gd name="T1" fmla="*/ 0 h 82"/>
                      <a:gd name="T2" fmla="*/ 0 w 11"/>
                      <a:gd name="T3" fmla="*/ 11 h 82"/>
                      <a:gd name="T4" fmla="*/ 0 w 11"/>
                      <a:gd name="T5" fmla="*/ 1 h 82"/>
                      <a:gd name="T6" fmla="*/ 0 w 11"/>
                      <a:gd name="T7" fmla="*/ 0 h 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1" h="82">
                        <a:moveTo>
                          <a:pt x="0" y="0"/>
                        </a:moveTo>
                        <a:lnTo>
                          <a:pt x="11" y="82"/>
                        </a:lnTo>
                        <a:lnTo>
                          <a:pt x="9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2" name="Freeform 224"/>
                  <p:cNvSpPr>
                    <a:spLocks/>
                  </p:cNvSpPr>
                  <p:nvPr/>
                </p:nvSpPr>
                <p:spPr bwMode="auto">
                  <a:xfrm>
                    <a:off x="1603" y="2718"/>
                    <a:ext cx="11" cy="35"/>
                  </a:xfrm>
                  <a:custGeom>
                    <a:avLst/>
                    <a:gdLst>
                      <a:gd name="T0" fmla="*/ 0 w 34"/>
                      <a:gd name="T1" fmla="*/ 0 h 70"/>
                      <a:gd name="T2" fmla="*/ 0 w 34"/>
                      <a:gd name="T3" fmla="*/ 1 h 70"/>
                      <a:gd name="T4" fmla="*/ 1 w 34"/>
                      <a:gd name="T5" fmla="*/ 3 h 70"/>
                      <a:gd name="T6" fmla="*/ 1 w 34"/>
                      <a:gd name="T7" fmla="*/ 5 h 70"/>
                      <a:gd name="T8" fmla="*/ 1 w 34"/>
                      <a:gd name="T9" fmla="*/ 9 h 70"/>
                      <a:gd name="T10" fmla="*/ 1 w 34"/>
                      <a:gd name="T11" fmla="*/ 9 h 70"/>
                      <a:gd name="T12" fmla="*/ 1 w 34"/>
                      <a:gd name="T13" fmla="*/ 7 h 70"/>
                      <a:gd name="T14" fmla="*/ 0 w 34"/>
                      <a:gd name="T15" fmla="*/ 4 h 70"/>
                      <a:gd name="T16" fmla="*/ 0 w 34"/>
                      <a:gd name="T17" fmla="*/ 0 h 7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4" h="70">
                        <a:moveTo>
                          <a:pt x="0" y="0"/>
                        </a:moveTo>
                        <a:lnTo>
                          <a:pt x="5" y="5"/>
                        </a:lnTo>
                        <a:lnTo>
                          <a:pt x="17" y="17"/>
                        </a:lnTo>
                        <a:lnTo>
                          <a:pt x="28" y="39"/>
                        </a:lnTo>
                        <a:lnTo>
                          <a:pt x="34" y="70"/>
                        </a:lnTo>
                        <a:lnTo>
                          <a:pt x="29" y="65"/>
                        </a:lnTo>
                        <a:lnTo>
                          <a:pt x="19" y="50"/>
                        </a:lnTo>
                        <a:lnTo>
                          <a:pt x="7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E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3" name="Freeform 225"/>
                  <p:cNvSpPr>
                    <a:spLocks/>
                  </p:cNvSpPr>
                  <p:nvPr/>
                </p:nvSpPr>
                <p:spPr bwMode="auto">
                  <a:xfrm>
                    <a:off x="1078" y="2887"/>
                    <a:ext cx="46" cy="67"/>
                  </a:xfrm>
                  <a:custGeom>
                    <a:avLst/>
                    <a:gdLst>
                      <a:gd name="T0" fmla="*/ 3 w 139"/>
                      <a:gd name="T1" fmla="*/ 16 h 135"/>
                      <a:gd name="T2" fmla="*/ 3 w 139"/>
                      <a:gd name="T3" fmla="*/ 16 h 135"/>
                      <a:gd name="T4" fmla="*/ 4 w 139"/>
                      <a:gd name="T5" fmla="*/ 16 h 135"/>
                      <a:gd name="T6" fmla="*/ 4 w 139"/>
                      <a:gd name="T7" fmla="*/ 15 h 135"/>
                      <a:gd name="T8" fmla="*/ 4 w 139"/>
                      <a:gd name="T9" fmla="*/ 14 h 135"/>
                      <a:gd name="T10" fmla="*/ 5 w 139"/>
                      <a:gd name="T11" fmla="*/ 13 h 135"/>
                      <a:gd name="T12" fmla="*/ 5 w 139"/>
                      <a:gd name="T13" fmla="*/ 11 h 135"/>
                      <a:gd name="T14" fmla="*/ 5 w 139"/>
                      <a:gd name="T15" fmla="*/ 10 h 135"/>
                      <a:gd name="T16" fmla="*/ 5 w 139"/>
                      <a:gd name="T17" fmla="*/ 8 h 135"/>
                      <a:gd name="T18" fmla="*/ 5 w 139"/>
                      <a:gd name="T19" fmla="*/ 6 h 135"/>
                      <a:gd name="T20" fmla="*/ 5 w 139"/>
                      <a:gd name="T21" fmla="*/ 5 h 135"/>
                      <a:gd name="T22" fmla="*/ 5 w 139"/>
                      <a:gd name="T23" fmla="*/ 3 h 135"/>
                      <a:gd name="T24" fmla="*/ 4 w 139"/>
                      <a:gd name="T25" fmla="*/ 2 h 135"/>
                      <a:gd name="T26" fmla="*/ 4 w 139"/>
                      <a:gd name="T27" fmla="*/ 1 h 135"/>
                      <a:gd name="T28" fmla="*/ 4 w 139"/>
                      <a:gd name="T29" fmla="*/ 0 h 135"/>
                      <a:gd name="T30" fmla="*/ 3 w 139"/>
                      <a:gd name="T31" fmla="*/ 0 h 135"/>
                      <a:gd name="T32" fmla="*/ 3 w 139"/>
                      <a:gd name="T33" fmla="*/ 0 h 135"/>
                      <a:gd name="T34" fmla="*/ 2 w 139"/>
                      <a:gd name="T35" fmla="*/ 0 h 135"/>
                      <a:gd name="T36" fmla="*/ 2 w 139"/>
                      <a:gd name="T37" fmla="*/ 0 h 135"/>
                      <a:gd name="T38" fmla="*/ 1 w 139"/>
                      <a:gd name="T39" fmla="*/ 1 h 135"/>
                      <a:gd name="T40" fmla="*/ 1 w 139"/>
                      <a:gd name="T41" fmla="*/ 2 h 135"/>
                      <a:gd name="T42" fmla="*/ 0 w 139"/>
                      <a:gd name="T43" fmla="*/ 3 h 135"/>
                      <a:gd name="T44" fmla="*/ 0 w 139"/>
                      <a:gd name="T45" fmla="*/ 5 h 135"/>
                      <a:gd name="T46" fmla="*/ 0 w 139"/>
                      <a:gd name="T47" fmla="*/ 6 h 135"/>
                      <a:gd name="T48" fmla="*/ 0 w 139"/>
                      <a:gd name="T49" fmla="*/ 8 h 135"/>
                      <a:gd name="T50" fmla="*/ 0 w 139"/>
                      <a:gd name="T51" fmla="*/ 10 h 135"/>
                      <a:gd name="T52" fmla="*/ 0 w 139"/>
                      <a:gd name="T53" fmla="*/ 11 h 135"/>
                      <a:gd name="T54" fmla="*/ 0 w 139"/>
                      <a:gd name="T55" fmla="*/ 13 h 135"/>
                      <a:gd name="T56" fmla="*/ 1 w 139"/>
                      <a:gd name="T57" fmla="*/ 14 h 135"/>
                      <a:gd name="T58" fmla="*/ 1 w 139"/>
                      <a:gd name="T59" fmla="*/ 15 h 135"/>
                      <a:gd name="T60" fmla="*/ 2 w 139"/>
                      <a:gd name="T61" fmla="*/ 16 h 135"/>
                      <a:gd name="T62" fmla="*/ 2 w 139"/>
                      <a:gd name="T63" fmla="*/ 16 h 135"/>
                      <a:gd name="T64" fmla="*/ 3 w 139"/>
                      <a:gd name="T65" fmla="*/ 16 h 13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39" h="135">
                        <a:moveTo>
                          <a:pt x="69" y="135"/>
                        </a:moveTo>
                        <a:lnTo>
                          <a:pt x="84" y="134"/>
                        </a:lnTo>
                        <a:lnTo>
                          <a:pt x="97" y="129"/>
                        </a:lnTo>
                        <a:lnTo>
                          <a:pt x="109" y="123"/>
                        </a:lnTo>
                        <a:lnTo>
                          <a:pt x="119" y="114"/>
                        </a:lnTo>
                        <a:lnTo>
                          <a:pt x="128" y="105"/>
                        </a:lnTo>
                        <a:lnTo>
                          <a:pt x="133" y="94"/>
                        </a:lnTo>
                        <a:lnTo>
                          <a:pt x="138" y="81"/>
                        </a:lnTo>
                        <a:lnTo>
                          <a:pt x="139" y="67"/>
                        </a:lnTo>
                        <a:lnTo>
                          <a:pt x="138" y="54"/>
                        </a:lnTo>
                        <a:lnTo>
                          <a:pt x="133" y="41"/>
                        </a:lnTo>
                        <a:lnTo>
                          <a:pt x="128" y="30"/>
                        </a:lnTo>
                        <a:lnTo>
                          <a:pt x="119" y="19"/>
                        </a:lnTo>
                        <a:lnTo>
                          <a:pt x="109" y="11"/>
                        </a:lnTo>
                        <a:lnTo>
                          <a:pt x="97" y="6"/>
                        </a:lnTo>
                        <a:lnTo>
                          <a:pt x="84" y="1"/>
                        </a:lnTo>
                        <a:lnTo>
                          <a:pt x="69" y="0"/>
                        </a:lnTo>
                        <a:lnTo>
                          <a:pt x="55" y="1"/>
                        </a:lnTo>
                        <a:lnTo>
                          <a:pt x="42" y="6"/>
                        </a:lnTo>
                        <a:lnTo>
                          <a:pt x="30" y="11"/>
                        </a:lnTo>
                        <a:lnTo>
                          <a:pt x="20" y="19"/>
                        </a:lnTo>
                        <a:lnTo>
                          <a:pt x="11" y="30"/>
                        </a:lnTo>
                        <a:lnTo>
                          <a:pt x="5" y="41"/>
                        </a:lnTo>
                        <a:lnTo>
                          <a:pt x="1" y="54"/>
                        </a:lnTo>
                        <a:lnTo>
                          <a:pt x="0" y="67"/>
                        </a:lnTo>
                        <a:lnTo>
                          <a:pt x="1" y="81"/>
                        </a:lnTo>
                        <a:lnTo>
                          <a:pt x="5" y="94"/>
                        </a:lnTo>
                        <a:lnTo>
                          <a:pt x="11" y="105"/>
                        </a:lnTo>
                        <a:lnTo>
                          <a:pt x="20" y="114"/>
                        </a:lnTo>
                        <a:lnTo>
                          <a:pt x="30" y="123"/>
                        </a:lnTo>
                        <a:lnTo>
                          <a:pt x="42" y="129"/>
                        </a:lnTo>
                        <a:lnTo>
                          <a:pt x="55" y="134"/>
                        </a:lnTo>
                        <a:lnTo>
                          <a:pt x="69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4" name="Freeform 226"/>
                  <p:cNvSpPr>
                    <a:spLocks/>
                  </p:cNvSpPr>
                  <p:nvPr/>
                </p:nvSpPr>
                <p:spPr bwMode="auto">
                  <a:xfrm>
                    <a:off x="1080" y="2890"/>
                    <a:ext cx="42" cy="61"/>
                  </a:xfrm>
                  <a:custGeom>
                    <a:avLst/>
                    <a:gdLst>
                      <a:gd name="T0" fmla="*/ 2 w 125"/>
                      <a:gd name="T1" fmla="*/ 16 h 121"/>
                      <a:gd name="T2" fmla="*/ 3 w 125"/>
                      <a:gd name="T3" fmla="*/ 15 h 121"/>
                      <a:gd name="T4" fmla="*/ 3 w 125"/>
                      <a:gd name="T5" fmla="*/ 15 h 121"/>
                      <a:gd name="T6" fmla="*/ 4 w 125"/>
                      <a:gd name="T7" fmla="*/ 14 h 121"/>
                      <a:gd name="T8" fmla="*/ 4 w 125"/>
                      <a:gd name="T9" fmla="*/ 13 h 121"/>
                      <a:gd name="T10" fmla="*/ 4 w 125"/>
                      <a:gd name="T11" fmla="*/ 12 h 121"/>
                      <a:gd name="T12" fmla="*/ 5 w 125"/>
                      <a:gd name="T13" fmla="*/ 11 h 121"/>
                      <a:gd name="T14" fmla="*/ 5 w 125"/>
                      <a:gd name="T15" fmla="*/ 10 h 121"/>
                      <a:gd name="T16" fmla="*/ 5 w 125"/>
                      <a:gd name="T17" fmla="*/ 8 h 121"/>
                      <a:gd name="T18" fmla="*/ 5 w 125"/>
                      <a:gd name="T19" fmla="*/ 6 h 121"/>
                      <a:gd name="T20" fmla="*/ 5 w 125"/>
                      <a:gd name="T21" fmla="*/ 5 h 121"/>
                      <a:gd name="T22" fmla="*/ 4 w 125"/>
                      <a:gd name="T23" fmla="*/ 4 h 121"/>
                      <a:gd name="T24" fmla="*/ 4 w 125"/>
                      <a:gd name="T25" fmla="*/ 3 h 121"/>
                      <a:gd name="T26" fmla="*/ 4 w 125"/>
                      <a:gd name="T27" fmla="*/ 2 h 121"/>
                      <a:gd name="T28" fmla="*/ 3 w 125"/>
                      <a:gd name="T29" fmla="*/ 1 h 121"/>
                      <a:gd name="T30" fmla="*/ 3 w 125"/>
                      <a:gd name="T31" fmla="*/ 1 h 121"/>
                      <a:gd name="T32" fmla="*/ 2 w 125"/>
                      <a:gd name="T33" fmla="*/ 0 h 121"/>
                      <a:gd name="T34" fmla="*/ 2 w 125"/>
                      <a:gd name="T35" fmla="*/ 1 h 121"/>
                      <a:gd name="T36" fmla="*/ 1 w 125"/>
                      <a:gd name="T37" fmla="*/ 1 h 121"/>
                      <a:gd name="T38" fmla="*/ 1 w 125"/>
                      <a:gd name="T39" fmla="*/ 2 h 121"/>
                      <a:gd name="T40" fmla="*/ 1 w 125"/>
                      <a:gd name="T41" fmla="*/ 3 h 121"/>
                      <a:gd name="T42" fmla="*/ 0 w 125"/>
                      <a:gd name="T43" fmla="*/ 4 h 121"/>
                      <a:gd name="T44" fmla="*/ 0 w 125"/>
                      <a:gd name="T45" fmla="*/ 5 h 121"/>
                      <a:gd name="T46" fmla="*/ 0 w 125"/>
                      <a:gd name="T47" fmla="*/ 6 h 121"/>
                      <a:gd name="T48" fmla="*/ 0 w 125"/>
                      <a:gd name="T49" fmla="*/ 8 h 121"/>
                      <a:gd name="T50" fmla="*/ 0 w 125"/>
                      <a:gd name="T51" fmla="*/ 10 h 121"/>
                      <a:gd name="T52" fmla="*/ 0 w 125"/>
                      <a:gd name="T53" fmla="*/ 11 h 121"/>
                      <a:gd name="T54" fmla="*/ 0 w 125"/>
                      <a:gd name="T55" fmla="*/ 12 h 121"/>
                      <a:gd name="T56" fmla="*/ 1 w 125"/>
                      <a:gd name="T57" fmla="*/ 13 h 121"/>
                      <a:gd name="T58" fmla="*/ 1 w 125"/>
                      <a:gd name="T59" fmla="*/ 14 h 121"/>
                      <a:gd name="T60" fmla="*/ 1 w 125"/>
                      <a:gd name="T61" fmla="*/ 15 h 121"/>
                      <a:gd name="T62" fmla="*/ 2 w 125"/>
                      <a:gd name="T63" fmla="*/ 15 h 121"/>
                      <a:gd name="T64" fmla="*/ 2 w 125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5" h="121">
                        <a:moveTo>
                          <a:pt x="62" y="121"/>
                        </a:moveTo>
                        <a:lnTo>
                          <a:pt x="76" y="120"/>
                        </a:lnTo>
                        <a:lnTo>
                          <a:pt x="87" y="116"/>
                        </a:lnTo>
                        <a:lnTo>
                          <a:pt x="98" y="111"/>
                        </a:lnTo>
                        <a:lnTo>
                          <a:pt x="106" y="103"/>
                        </a:lnTo>
                        <a:lnTo>
                          <a:pt x="115" y="95"/>
                        </a:lnTo>
                        <a:lnTo>
                          <a:pt x="121" y="84"/>
                        </a:lnTo>
                        <a:lnTo>
                          <a:pt x="124" y="73"/>
                        </a:lnTo>
                        <a:lnTo>
                          <a:pt x="125" y="60"/>
                        </a:lnTo>
                        <a:lnTo>
                          <a:pt x="124" y="48"/>
                        </a:lnTo>
                        <a:lnTo>
                          <a:pt x="121" y="36"/>
                        </a:lnTo>
                        <a:lnTo>
                          <a:pt x="115" y="26"/>
                        </a:lnTo>
                        <a:lnTo>
                          <a:pt x="106" y="18"/>
                        </a:lnTo>
                        <a:lnTo>
                          <a:pt x="98" y="10"/>
                        </a:lnTo>
                        <a:lnTo>
                          <a:pt x="87" y="4"/>
                        </a:lnTo>
                        <a:lnTo>
                          <a:pt x="76" y="1"/>
                        </a:lnTo>
                        <a:lnTo>
                          <a:pt x="62" y="0"/>
                        </a:lnTo>
                        <a:lnTo>
                          <a:pt x="49" y="1"/>
                        </a:lnTo>
                        <a:lnTo>
                          <a:pt x="38" y="4"/>
                        </a:lnTo>
                        <a:lnTo>
                          <a:pt x="27" y="10"/>
                        </a:lnTo>
                        <a:lnTo>
                          <a:pt x="19" y="18"/>
                        </a:lnTo>
                        <a:lnTo>
                          <a:pt x="10" y="26"/>
                        </a:lnTo>
                        <a:lnTo>
                          <a:pt x="4" y="36"/>
                        </a:lnTo>
                        <a:lnTo>
                          <a:pt x="1" y="48"/>
                        </a:lnTo>
                        <a:lnTo>
                          <a:pt x="0" y="60"/>
                        </a:lnTo>
                        <a:lnTo>
                          <a:pt x="1" y="73"/>
                        </a:lnTo>
                        <a:lnTo>
                          <a:pt x="4" y="84"/>
                        </a:lnTo>
                        <a:lnTo>
                          <a:pt x="10" y="95"/>
                        </a:lnTo>
                        <a:lnTo>
                          <a:pt x="19" y="103"/>
                        </a:lnTo>
                        <a:lnTo>
                          <a:pt x="27" y="111"/>
                        </a:lnTo>
                        <a:lnTo>
                          <a:pt x="38" y="116"/>
                        </a:lnTo>
                        <a:lnTo>
                          <a:pt x="49" y="120"/>
                        </a:lnTo>
                        <a:lnTo>
                          <a:pt x="62" y="12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5" name="Freeform 227"/>
                  <p:cNvSpPr>
                    <a:spLocks/>
                  </p:cNvSpPr>
                  <p:nvPr/>
                </p:nvSpPr>
                <p:spPr bwMode="auto">
                  <a:xfrm>
                    <a:off x="1087" y="2897"/>
                    <a:ext cx="23" cy="49"/>
                  </a:xfrm>
                  <a:custGeom>
                    <a:avLst/>
                    <a:gdLst>
                      <a:gd name="T0" fmla="*/ 2 w 68"/>
                      <a:gd name="T1" fmla="*/ 8 h 100"/>
                      <a:gd name="T2" fmla="*/ 1 w 68"/>
                      <a:gd name="T3" fmla="*/ 3 h 100"/>
                      <a:gd name="T4" fmla="*/ 2 w 68"/>
                      <a:gd name="T5" fmla="*/ 1 h 100"/>
                      <a:gd name="T6" fmla="*/ 2 w 68"/>
                      <a:gd name="T7" fmla="*/ 1 h 100"/>
                      <a:gd name="T8" fmla="*/ 2 w 68"/>
                      <a:gd name="T9" fmla="*/ 0 h 100"/>
                      <a:gd name="T10" fmla="*/ 2 w 68"/>
                      <a:gd name="T11" fmla="*/ 0 h 100"/>
                      <a:gd name="T12" fmla="*/ 2 w 68"/>
                      <a:gd name="T13" fmla="*/ 0 h 100"/>
                      <a:gd name="T14" fmla="*/ 2 w 68"/>
                      <a:gd name="T15" fmla="*/ 0 h 100"/>
                      <a:gd name="T16" fmla="*/ 2 w 68"/>
                      <a:gd name="T17" fmla="*/ 0 h 100"/>
                      <a:gd name="T18" fmla="*/ 2 w 68"/>
                      <a:gd name="T19" fmla="*/ 0 h 100"/>
                      <a:gd name="T20" fmla="*/ 2 w 68"/>
                      <a:gd name="T21" fmla="*/ 0 h 100"/>
                      <a:gd name="T22" fmla="*/ 0 w 68"/>
                      <a:gd name="T23" fmla="*/ 5 h 100"/>
                      <a:gd name="T24" fmla="*/ 0 w 68"/>
                      <a:gd name="T25" fmla="*/ 5 h 100"/>
                      <a:gd name="T26" fmla="*/ 0 w 68"/>
                      <a:gd name="T27" fmla="*/ 6 h 100"/>
                      <a:gd name="T28" fmla="*/ 0 w 68"/>
                      <a:gd name="T29" fmla="*/ 6 h 100"/>
                      <a:gd name="T30" fmla="*/ 0 w 68"/>
                      <a:gd name="T31" fmla="*/ 6 h 100"/>
                      <a:gd name="T32" fmla="*/ 0 w 68"/>
                      <a:gd name="T33" fmla="*/ 6 h 100"/>
                      <a:gd name="T34" fmla="*/ 0 w 68"/>
                      <a:gd name="T35" fmla="*/ 7 h 100"/>
                      <a:gd name="T36" fmla="*/ 0 w 68"/>
                      <a:gd name="T37" fmla="*/ 7 h 100"/>
                      <a:gd name="T38" fmla="*/ 0 w 68"/>
                      <a:gd name="T39" fmla="*/ 6 h 100"/>
                      <a:gd name="T40" fmla="*/ 1 w 68"/>
                      <a:gd name="T41" fmla="*/ 4 h 100"/>
                      <a:gd name="T42" fmla="*/ 2 w 68"/>
                      <a:gd name="T43" fmla="*/ 9 h 100"/>
                      <a:gd name="T44" fmla="*/ 2 w 68"/>
                      <a:gd name="T45" fmla="*/ 9 h 100"/>
                      <a:gd name="T46" fmla="*/ 2 w 68"/>
                      <a:gd name="T47" fmla="*/ 9 h 100"/>
                      <a:gd name="T48" fmla="*/ 2 w 68"/>
                      <a:gd name="T49" fmla="*/ 10 h 100"/>
                      <a:gd name="T50" fmla="*/ 2 w 68"/>
                      <a:gd name="T51" fmla="*/ 10 h 100"/>
                      <a:gd name="T52" fmla="*/ 2 w 68"/>
                      <a:gd name="T53" fmla="*/ 11 h 100"/>
                      <a:gd name="T54" fmla="*/ 2 w 68"/>
                      <a:gd name="T55" fmla="*/ 11 h 100"/>
                      <a:gd name="T56" fmla="*/ 2 w 68"/>
                      <a:gd name="T57" fmla="*/ 11 h 100"/>
                      <a:gd name="T58" fmla="*/ 1 w 68"/>
                      <a:gd name="T59" fmla="*/ 11 h 100"/>
                      <a:gd name="T60" fmla="*/ 1 w 68"/>
                      <a:gd name="T61" fmla="*/ 11 h 100"/>
                      <a:gd name="T62" fmla="*/ 1 w 68"/>
                      <a:gd name="T63" fmla="*/ 12 h 100"/>
                      <a:gd name="T64" fmla="*/ 2 w 68"/>
                      <a:gd name="T65" fmla="*/ 12 h 100"/>
                      <a:gd name="T66" fmla="*/ 2 w 68"/>
                      <a:gd name="T67" fmla="*/ 12 h 100"/>
                      <a:gd name="T68" fmla="*/ 2 w 68"/>
                      <a:gd name="T69" fmla="*/ 11 h 100"/>
                      <a:gd name="T70" fmla="*/ 2 w 68"/>
                      <a:gd name="T71" fmla="*/ 11 h 100"/>
                      <a:gd name="T72" fmla="*/ 3 w 68"/>
                      <a:gd name="T73" fmla="*/ 10 h 100"/>
                      <a:gd name="T74" fmla="*/ 2 w 68"/>
                      <a:gd name="T75" fmla="*/ 8 h 1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68" h="100">
                        <a:moveTo>
                          <a:pt x="64" y="69"/>
                        </a:moveTo>
                        <a:lnTo>
                          <a:pt x="36" y="29"/>
                        </a:lnTo>
                        <a:lnTo>
                          <a:pt x="49" y="14"/>
                        </a:lnTo>
                        <a:lnTo>
                          <a:pt x="50" y="11"/>
                        </a:lnTo>
                        <a:lnTo>
                          <a:pt x="50" y="7"/>
                        </a:lnTo>
                        <a:lnTo>
                          <a:pt x="49" y="4"/>
                        </a:lnTo>
                        <a:lnTo>
                          <a:pt x="47" y="2"/>
                        </a:lnTo>
                        <a:lnTo>
                          <a:pt x="46" y="0"/>
                        </a:lnTo>
                        <a:lnTo>
                          <a:pt x="44" y="0"/>
                        </a:lnTo>
                        <a:lnTo>
                          <a:pt x="43" y="2"/>
                        </a:lnTo>
                        <a:lnTo>
                          <a:pt x="40" y="3"/>
                        </a:lnTo>
                        <a:lnTo>
                          <a:pt x="4" y="45"/>
                        </a:lnTo>
                        <a:lnTo>
                          <a:pt x="1" y="47"/>
                        </a:lnTo>
                        <a:lnTo>
                          <a:pt x="1" y="50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4" y="56"/>
                        </a:lnTo>
                        <a:lnTo>
                          <a:pt x="7" y="58"/>
                        </a:lnTo>
                        <a:lnTo>
                          <a:pt x="9" y="58"/>
                        </a:lnTo>
                        <a:lnTo>
                          <a:pt x="12" y="56"/>
                        </a:lnTo>
                        <a:lnTo>
                          <a:pt x="30" y="36"/>
                        </a:lnTo>
                        <a:lnTo>
                          <a:pt x="56" y="74"/>
                        </a:lnTo>
                        <a:lnTo>
                          <a:pt x="56" y="75"/>
                        </a:lnTo>
                        <a:lnTo>
                          <a:pt x="57" y="78"/>
                        </a:lnTo>
                        <a:lnTo>
                          <a:pt x="58" y="82"/>
                        </a:lnTo>
                        <a:lnTo>
                          <a:pt x="57" y="86"/>
                        </a:lnTo>
                        <a:lnTo>
                          <a:pt x="56" y="90"/>
                        </a:lnTo>
                        <a:lnTo>
                          <a:pt x="51" y="92"/>
                        </a:lnTo>
                        <a:lnTo>
                          <a:pt x="43" y="93"/>
                        </a:lnTo>
                        <a:lnTo>
                          <a:pt x="32" y="91"/>
                        </a:lnTo>
                        <a:lnTo>
                          <a:pt x="33" y="93"/>
                        </a:lnTo>
                        <a:lnTo>
                          <a:pt x="38" y="98"/>
                        </a:lnTo>
                        <a:lnTo>
                          <a:pt x="45" y="100"/>
                        </a:lnTo>
                        <a:lnTo>
                          <a:pt x="56" y="98"/>
                        </a:lnTo>
                        <a:lnTo>
                          <a:pt x="58" y="96"/>
                        </a:lnTo>
                        <a:lnTo>
                          <a:pt x="64" y="92"/>
                        </a:lnTo>
                        <a:lnTo>
                          <a:pt x="68" y="83"/>
                        </a:lnTo>
                        <a:lnTo>
                          <a:pt x="64" y="6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6" name="Freeform 228"/>
                  <p:cNvSpPr>
                    <a:spLocks/>
                  </p:cNvSpPr>
                  <p:nvPr/>
                </p:nvSpPr>
                <p:spPr bwMode="auto">
                  <a:xfrm>
                    <a:off x="1092" y="2900"/>
                    <a:ext cx="10" cy="18"/>
                  </a:xfrm>
                  <a:custGeom>
                    <a:avLst/>
                    <a:gdLst>
                      <a:gd name="T0" fmla="*/ 1 w 32"/>
                      <a:gd name="T1" fmla="*/ 0 h 37"/>
                      <a:gd name="T2" fmla="*/ 1 w 32"/>
                      <a:gd name="T3" fmla="*/ 0 h 37"/>
                      <a:gd name="T4" fmla="*/ 1 w 32"/>
                      <a:gd name="T5" fmla="*/ 0 h 37"/>
                      <a:gd name="T6" fmla="*/ 1 w 32"/>
                      <a:gd name="T7" fmla="*/ 0 h 37"/>
                      <a:gd name="T8" fmla="*/ 1 w 32"/>
                      <a:gd name="T9" fmla="*/ 0 h 37"/>
                      <a:gd name="T10" fmla="*/ 1 w 32"/>
                      <a:gd name="T11" fmla="*/ 0 h 37"/>
                      <a:gd name="T12" fmla="*/ 1 w 32"/>
                      <a:gd name="T13" fmla="*/ 0 h 37"/>
                      <a:gd name="T14" fmla="*/ 1 w 32"/>
                      <a:gd name="T15" fmla="*/ 0 h 37"/>
                      <a:gd name="T16" fmla="*/ 1 w 32"/>
                      <a:gd name="T17" fmla="*/ 0 h 37"/>
                      <a:gd name="T18" fmla="*/ 1 w 32"/>
                      <a:gd name="T19" fmla="*/ 0 h 37"/>
                      <a:gd name="T20" fmla="*/ 0 w 32"/>
                      <a:gd name="T21" fmla="*/ 4 h 37"/>
                      <a:gd name="T22" fmla="*/ 0 w 32"/>
                      <a:gd name="T23" fmla="*/ 4 h 37"/>
                      <a:gd name="T24" fmla="*/ 0 w 32"/>
                      <a:gd name="T25" fmla="*/ 4 h 37"/>
                      <a:gd name="T26" fmla="*/ 0 w 32"/>
                      <a:gd name="T27" fmla="*/ 4 h 37"/>
                      <a:gd name="T28" fmla="*/ 0 w 32"/>
                      <a:gd name="T29" fmla="*/ 4 h 37"/>
                      <a:gd name="T30" fmla="*/ 0 w 32"/>
                      <a:gd name="T31" fmla="*/ 4 h 37"/>
                      <a:gd name="T32" fmla="*/ 0 w 32"/>
                      <a:gd name="T33" fmla="*/ 4 h 37"/>
                      <a:gd name="T34" fmla="*/ 0 w 32"/>
                      <a:gd name="T35" fmla="*/ 4 h 37"/>
                      <a:gd name="T36" fmla="*/ 0 w 32"/>
                      <a:gd name="T37" fmla="*/ 4 h 37"/>
                      <a:gd name="T38" fmla="*/ 0 w 32"/>
                      <a:gd name="T39" fmla="*/ 4 h 37"/>
                      <a:gd name="T40" fmla="*/ 1 w 32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2" h="37">
                        <a:moveTo>
                          <a:pt x="29" y="0"/>
                        </a:moveTo>
                        <a:lnTo>
                          <a:pt x="29" y="0"/>
                        </a:lnTo>
                        <a:lnTo>
                          <a:pt x="30" y="0"/>
                        </a:lnTo>
                        <a:lnTo>
                          <a:pt x="31" y="0"/>
                        </a:lnTo>
                        <a:lnTo>
                          <a:pt x="32" y="1"/>
                        </a:lnTo>
                        <a:lnTo>
                          <a:pt x="32" y="3"/>
                        </a:lnTo>
                        <a:lnTo>
                          <a:pt x="31" y="4"/>
                        </a:lnTo>
                        <a:lnTo>
                          <a:pt x="3" y="36"/>
                        </a:lnTo>
                        <a:lnTo>
                          <a:pt x="3" y="37"/>
                        </a:lnTo>
                        <a:lnTo>
                          <a:pt x="1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7" name="Freeform 229"/>
                  <p:cNvSpPr>
                    <a:spLocks/>
                  </p:cNvSpPr>
                  <p:nvPr/>
                </p:nvSpPr>
                <p:spPr bwMode="auto">
                  <a:xfrm>
                    <a:off x="1088" y="2920"/>
                    <a:ext cx="3" cy="4"/>
                  </a:xfrm>
                  <a:custGeom>
                    <a:avLst/>
                    <a:gdLst>
                      <a:gd name="T0" fmla="*/ 0 w 8"/>
                      <a:gd name="T1" fmla="*/ 1 h 7"/>
                      <a:gd name="T2" fmla="*/ 0 w 8"/>
                      <a:gd name="T3" fmla="*/ 1 h 7"/>
                      <a:gd name="T4" fmla="*/ 0 w 8"/>
                      <a:gd name="T5" fmla="*/ 1 h 7"/>
                      <a:gd name="T6" fmla="*/ 0 w 8"/>
                      <a:gd name="T7" fmla="*/ 1 h 7"/>
                      <a:gd name="T8" fmla="*/ 0 w 8"/>
                      <a:gd name="T9" fmla="*/ 1 h 7"/>
                      <a:gd name="T10" fmla="*/ 0 w 8"/>
                      <a:gd name="T11" fmla="*/ 0 h 7"/>
                      <a:gd name="T12" fmla="*/ 0 w 8"/>
                      <a:gd name="T13" fmla="*/ 0 h 7"/>
                      <a:gd name="T14" fmla="*/ 0 w 8"/>
                      <a:gd name="T15" fmla="*/ 0 h 7"/>
                      <a:gd name="T16" fmla="*/ 0 w 8"/>
                      <a:gd name="T17" fmla="*/ 0 h 7"/>
                      <a:gd name="T18" fmla="*/ 0 w 8"/>
                      <a:gd name="T19" fmla="*/ 1 h 7"/>
                      <a:gd name="T20" fmla="*/ 0 w 8"/>
                      <a:gd name="T21" fmla="*/ 1 h 7"/>
                      <a:gd name="T22" fmla="*/ 0 w 8"/>
                      <a:gd name="T23" fmla="*/ 1 h 7"/>
                      <a:gd name="T24" fmla="*/ 0 w 8"/>
                      <a:gd name="T25" fmla="*/ 1 h 7"/>
                      <a:gd name="T26" fmla="*/ 0 w 8"/>
                      <a:gd name="T27" fmla="*/ 1 h 7"/>
                      <a:gd name="T28" fmla="*/ 0 w 8"/>
                      <a:gd name="T29" fmla="*/ 1 h 7"/>
                      <a:gd name="T30" fmla="*/ 0 w 8"/>
                      <a:gd name="T31" fmla="*/ 1 h 7"/>
                      <a:gd name="T32" fmla="*/ 0 w 8"/>
                      <a:gd name="T33" fmla="*/ 1 h 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" h="7">
                        <a:moveTo>
                          <a:pt x="7" y="7"/>
                        </a:moveTo>
                        <a:lnTo>
                          <a:pt x="8" y="6"/>
                        </a:lnTo>
                        <a:lnTo>
                          <a:pt x="8" y="5"/>
                        </a:lnTo>
                        <a:lnTo>
                          <a:pt x="8" y="3"/>
                        </a:lnTo>
                        <a:lnTo>
                          <a:pt x="8" y="1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2" y="7"/>
                        </a:lnTo>
                        <a:lnTo>
                          <a:pt x="3" y="7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8" name="Freeform 230"/>
                  <p:cNvSpPr>
                    <a:spLocks/>
                  </p:cNvSpPr>
                  <p:nvPr/>
                </p:nvSpPr>
                <p:spPr bwMode="auto">
                  <a:xfrm>
                    <a:off x="1087" y="2896"/>
                    <a:ext cx="28" cy="50"/>
                  </a:xfrm>
                  <a:custGeom>
                    <a:avLst/>
                    <a:gdLst>
                      <a:gd name="T0" fmla="*/ 3 w 84"/>
                      <a:gd name="T1" fmla="*/ 0 h 101"/>
                      <a:gd name="T2" fmla="*/ 0 w 84"/>
                      <a:gd name="T3" fmla="*/ 12 h 101"/>
                      <a:gd name="T4" fmla="*/ 0 w 84"/>
                      <a:gd name="T5" fmla="*/ 12 h 101"/>
                      <a:gd name="T6" fmla="*/ 3 w 84"/>
                      <a:gd name="T7" fmla="*/ 0 h 101"/>
                      <a:gd name="T8" fmla="*/ 3 w 84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101">
                        <a:moveTo>
                          <a:pt x="81" y="0"/>
                        </a:moveTo>
                        <a:lnTo>
                          <a:pt x="0" y="96"/>
                        </a:lnTo>
                        <a:lnTo>
                          <a:pt x="5" y="101"/>
                        </a:lnTo>
                        <a:lnTo>
                          <a:pt x="84" y="6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79" name="Freeform 231"/>
                  <p:cNvSpPr>
                    <a:spLocks/>
                  </p:cNvSpPr>
                  <p:nvPr/>
                </p:nvSpPr>
                <p:spPr bwMode="auto">
                  <a:xfrm>
                    <a:off x="1179" y="2911"/>
                    <a:ext cx="47" cy="67"/>
                  </a:xfrm>
                  <a:custGeom>
                    <a:avLst/>
                    <a:gdLst>
                      <a:gd name="T0" fmla="*/ 3 w 140"/>
                      <a:gd name="T1" fmla="*/ 16 h 135"/>
                      <a:gd name="T2" fmla="*/ 3 w 140"/>
                      <a:gd name="T3" fmla="*/ 16 h 135"/>
                      <a:gd name="T4" fmla="*/ 4 w 140"/>
                      <a:gd name="T5" fmla="*/ 16 h 135"/>
                      <a:gd name="T6" fmla="*/ 4 w 140"/>
                      <a:gd name="T7" fmla="*/ 15 h 135"/>
                      <a:gd name="T8" fmla="*/ 4 w 140"/>
                      <a:gd name="T9" fmla="*/ 14 h 135"/>
                      <a:gd name="T10" fmla="*/ 5 w 140"/>
                      <a:gd name="T11" fmla="*/ 13 h 135"/>
                      <a:gd name="T12" fmla="*/ 5 w 140"/>
                      <a:gd name="T13" fmla="*/ 11 h 135"/>
                      <a:gd name="T14" fmla="*/ 5 w 140"/>
                      <a:gd name="T15" fmla="*/ 10 h 135"/>
                      <a:gd name="T16" fmla="*/ 5 w 140"/>
                      <a:gd name="T17" fmla="*/ 8 h 135"/>
                      <a:gd name="T18" fmla="*/ 5 w 140"/>
                      <a:gd name="T19" fmla="*/ 6 h 135"/>
                      <a:gd name="T20" fmla="*/ 5 w 140"/>
                      <a:gd name="T21" fmla="*/ 5 h 135"/>
                      <a:gd name="T22" fmla="*/ 5 w 140"/>
                      <a:gd name="T23" fmla="*/ 3 h 135"/>
                      <a:gd name="T24" fmla="*/ 4 w 140"/>
                      <a:gd name="T25" fmla="*/ 2 h 135"/>
                      <a:gd name="T26" fmla="*/ 4 w 140"/>
                      <a:gd name="T27" fmla="*/ 1 h 135"/>
                      <a:gd name="T28" fmla="*/ 4 w 140"/>
                      <a:gd name="T29" fmla="*/ 0 h 135"/>
                      <a:gd name="T30" fmla="*/ 3 w 140"/>
                      <a:gd name="T31" fmla="*/ 0 h 135"/>
                      <a:gd name="T32" fmla="*/ 3 w 140"/>
                      <a:gd name="T33" fmla="*/ 0 h 135"/>
                      <a:gd name="T34" fmla="*/ 2 w 140"/>
                      <a:gd name="T35" fmla="*/ 0 h 135"/>
                      <a:gd name="T36" fmla="*/ 2 w 140"/>
                      <a:gd name="T37" fmla="*/ 0 h 135"/>
                      <a:gd name="T38" fmla="*/ 1 w 140"/>
                      <a:gd name="T39" fmla="*/ 1 h 135"/>
                      <a:gd name="T40" fmla="*/ 1 w 140"/>
                      <a:gd name="T41" fmla="*/ 2 h 135"/>
                      <a:gd name="T42" fmla="*/ 0 w 140"/>
                      <a:gd name="T43" fmla="*/ 3 h 135"/>
                      <a:gd name="T44" fmla="*/ 0 w 140"/>
                      <a:gd name="T45" fmla="*/ 5 h 135"/>
                      <a:gd name="T46" fmla="*/ 0 w 140"/>
                      <a:gd name="T47" fmla="*/ 6 h 135"/>
                      <a:gd name="T48" fmla="*/ 0 w 140"/>
                      <a:gd name="T49" fmla="*/ 8 h 135"/>
                      <a:gd name="T50" fmla="*/ 0 w 140"/>
                      <a:gd name="T51" fmla="*/ 10 h 135"/>
                      <a:gd name="T52" fmla="*/ 0 w 140"/>
                      <a:gd name="T53" fmla="*/ 11 h 135"/>
                      <a:gd name="T54" fmla="*/ 0 w 140"/>
                      <a:gd name="T55" fmla="*/ 13 h 135"/>
                      <a:gd name="T56" fmla="*/ 1 w 140"/>
                      <a:gd name="T57" fmla="*/ 14 h 135"/>
                      <a:gd name="T58" fmla="*/ 1 w 140"/>
                      <a:gd name="T59" fmla="*/ 15 h 135"/>
                      <a:gd name="T60" fmla="*/ 2 w 140"/>
                      <a:gd name="T61" fmla="*/ 16 h 135"/>
                      <a:gd name="T62" fmla="*/ 2 w 140"/>
                      <a:gd name="T63" fmla="*/ 16 h 135"/>
                      <a:gd name="T64" fmla="*/ 3 w 140"/>
                      <a:gd name="T65" fmla="*/ 16 h 13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0" h="135">
                        <a:moveTo>
                          <a:pt x="70" y="135"/>
                        </a:moveTo>
                        <a:lnTo>
                          <a:pt x="84" y="134"/>
                        </a:lnTo>
                        <a:lnTo>
                          <a:pt x="97" y="129"/>
                        </a:lnTo>
                        <a:lnTo>
                          <a:pt x="109" y="123"/>
                        </a:lnTo>
                        <a:lnTo>
                          <a:pt x="120" y="115"/>
                        </a:lnTo>
                        <a:lnTo>
                          <a:pt x="128" y="105"/>
                        </a:lnTo>
                        <a:lnTo>
                          <a:pt x="134" y="94"/>
                        </a:lnTo>
                        <a:lnTo>
                          <a:pt x="139" y="81"/>
                        </a:lnTo>
                        <a:lnTo>
                          <a:pt x="140" y="67"/>
                        </a:lnTo>
                        <a:lnTo>
                          <a:pt x="139" y="54"/>
                        </a:lnTo>
                        <a:lnTo>
                          <a:pt x="134" y="41"/>
                        </a:lnTo>
                        <a:lnTo>
                          <a:pt x="128" y="30"/>
                        </a:lnTo>
                        <a:lnTo>
                          <a:pt x="120" y="19"/>
                        </a:lnTo>
                        <a:lnTo>
                          <a:pt x="109" y="11"/>
                        </a:lnTo>
                        <a:lnTo>
                          <a:pt x="97" y="6"/>
                        </a:lnTo>
                        <a:lnTo>
                          <a:pt x="84" y="1"/>
                        </a:lnTo>
                        <a:lnTo>
                          <a:pt x="70" y="0"/>
                        </a:lnTo>
                        <a:lnTo>
                          <a:pt x="56" y="1"/>
                        </a:lnTo>
                        <a:lnTo>
                          <a:pt x="43" y="6"/>
                        </a:lnTo>
                        <a:lnTo>
                          <a:pt x="31" y="11"/>
                        </a:lnTo>
                        <a:lnTo>
                          <a:pt x="22" y="19"/>
                        </a:lnTo>
                        <a:lnTo>
                          <a:pt x="12" y="30"/>
                        </a:lnTo>
                        <a:lnTo>
                          <a:pt x="6" y="41"/>
                        </a:lnTo>
                        <a:lnTo>
                          <a:pt x="2" y="54"/>
                        </a:lnTo>
                        <a:lnTo>
                          <a:pt x="0" y="67"/>
                        </a:lnTo>
                        <a:lnTo>
                          <a:pt x="2" y="81"/>
                        </a:lnTo>
                        <a:lnTo>
                          <a:pt x="6" y="94"/>
                        </a:lnTo>
                        <a:lnTo>
                          <a:pt x="12" y="105"/>
                        </a:lnTo>
                        <a:lnTo>
                          <a:pt x="22" y="115"/>
                        </a:lnTo>
                        <a:lnTo>
                          <a:pt x="31" y="123"/>
                        </a:lnTo>
                        <a:lnTo>
                          <a:pt x="43" y="129"/>
                        </a:lnTo>
                        <a:lnTo>
                          <a:pt x="56" y="134"/>
                        </a:lnTo>
                        <a:lnTo>
                          <a:pt x="70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0" name="Freeform 232"/>
                  <p:cNvSpPr>
                    <a:spLocks/>
                  </p:cNvSpPr>
                  <p:nvPr/>
                </p:nvSpPr>
                <p:spPr bwMode="auto">
                  <a:xfrm>
                    <a:off x="1182" y="2914"/>
                    <a:ext cx="42" cy="61"/>
                  </a:xfrm>
                  <a:custGeom>
                    <a:avLst/>
                    <a:gdLst>
                      <a:gd name="T0" fmla="*/ 2 w 127"/>
                      <a:gd name="T1" fmla="*/ 16 h 121"/>
                      <a:gd name="T2" fmla="*/ 3 w 127"/>
                      <a:gd name="T3" fmla="*/ 15 h 121"/>
                      <a:gd name="T4" fmla="*/ 3 w 127"/>
                      <a:gd name="T5" fmla="*/ 15 h 121"/>
                      <a:gd name="T6" fmla="*/ 4 w 127"/>
                      <a:gd name="T7" fmla="*/ 14 h 121"/>
                      <a:gd name="T8" fmla="*/ 4 w 127"/>
                      <a:gd name="T9" fmla="*/ 13 h 121"/>
                      <a:gd name="T10" fmla="*/ 4 w 127"/>
                      <a:gd name="T11" fmla="*/ 12 h 121"/>
                      <a:gd name="T12" fmla="*/ 4 w 127"/>
                      <a:gd name="T13" fmla="*/ 11 h 121"/>
                      <a:gd name="T14" fmla="*/ 5 w 127"/>
                      <a:gd name="T15" fmla="*/ 10 h 121"/>
                      <a:gd name="T16" fmla="*/ 5 w 127"/>
                      <a:gd name="T17" fmla="*/ 8 h 121"/>
                      <a:gd name="T18" fmla="*/ 5 w 127"/>
                      <a:gd name="T19" fmla="*/ 6 h 121"/>
                      <a:gd name="T20" fmla="*/ 4 w 127"/>
                      <a:gd name="T21" fmla="*/ 5 h 121"/>
                      <a:gd name="T22" fmla="*/ 4 w 127"/>
                      <a:gd name="T23" fmla="*/ 4 h 121"/>
                      <a:gd name="T24" fmla="*/ 4 w 127"/>
                      <a:gd name="T25" fmla="*/ 3 h 121"/>
                      <a:gd name="T26" fmla="*/ 4 w 127"/>
                      <a:gd name="T27" fmla="*/ 2 h 121"/>
                      <a:gd name="T28" fmla="*/ 3 w 127"/>
                      <a:gd name="T29" fmla="*/ 1 h 121"/>
                      <a:gd name="T30" fmla="*/ 3 w 127"/>
                      <a:gd name="T31" fmla="*/ 1 h 121"/>
                      <a:gd name="T32" fmla="*/ 2 w 127"/>
                      <a:gd name="T33" fmla="*/ 0 h 121"/>
                      <a:gd name="T34" fmla="*/ 2 w 127"/>
                      <a:gd name="T35" fmla="*/ 1 h 121"/>
                      <a:gd name="T36" fmla="*/ 1 w 127"/>
                      <a:gd name="T37" fmla="*/ 1 h 121"/>
                      <a:gd name="T38" fmla="*/ 1 w 127"/>
                      <a:gd name="T39" fmla="*/ 2 h 121"/>
                      <a:gd name="T40" fmla="*/ 1 w 127"/>
                      <a:gd name="T41" fmla="*/ 3 h 121"/>
                      <a:gd name="T42" fmla="*/ 0 w 127"/>
                      <a:gd name="T43" fmla="*/ 4 h 121"/>
                      <a:gd name="T44" fmla="*/ 0 w 127"/>
                      <a:gd name="T45" fmla="*/ 5 h 121"/>
                      <a:gd name="T46" fmla="*/ 0 w 127"/>
                      <a:gd name="T47" fmla="*/ 6 h 121"/>
                      <a:gd name="T48" fmla="*/ 0 w 127"/>
                      <a:gd name="T49" fmla="*/ 8 h 121"/>
                      <a:gd name="T50" fmla="*/ 0 w 127"/>
                      <a:gd name="T51" fmla="*/ 10 h 121"/>
                      <a:gd name="T52" fmla="*/ 0 w 127"/>
                      <a:gd name="T53" fmla="*/ 11 h 121"/>
                      <a:gd name="T54" fmla="*/ 0 w 127"/>
                      <a:gd name="T55" fmla="*/ 12 h 121"/>
                      <a:gd name="T56" fmla="*/ 1 w 127"/>
                      <a:gd name="T57" fmla="*/ 13 h 121"/>
                      <a:gd name="T58" fmla="*/ 1 w 127"/>
                      <a:gd name="T59" fmla="*/ 14 h 121"/>
                      <a:gd name="T60" fmla="*/ 1 w 127"/>
                      <a:gd name="T61" fmla="*/ 15 h 121"/>
                      <a:gd name="T62" fmla="*/ 2 w 127"/>
                      <a:gd name="T63" fmla="*/ 15 h 121"/>
                      <a:gd name="T64" fmla="*/ 2 w 127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7" h="121">
                        <a:moveTo>
                          <a:pt x="64" y="121"/>
                        </a:moveTo>
                        <a:lnTo>
                          <a:pt x="77" y="120"/>
                        </a:lnTo>
                        <a:lnTo>
                          <a:pt x="89" y="116"/>
                        </a:lnTo>
                        <a:lnTo>
                          <a:pt x="100" y="111"/>
                        </a:lnTo>
                        <a:lnTo>
                          <a:pt x="108" y="104"/>
                        </a:lnTo>
                        <a:lnTo>
                          <a:pt x="117" y="95"/>
                        </a:lnTo>
                        <a:lnTo>
                          <a:pt x="122" y="84"/>
                        </a:lnTo>
                        <a:lnTo>
                          <a:pt x="126" y="73"/>
                        </a:lnTo>
                        <a:lnTo>
                          <a:pt x="127" y="60"/>
                        </a:lnTo>
                        <a:lnTo>
                          <a:pt x="126" y="48"/>
                        </a:lnTo>
                        <a:lnTo>
                          <a:pt x="122" y="36"/>
                        </a:lnTo>
                        <a:lnTo>
                          <a:pt x="117" y="26"/>
                        </a:lnTo>
                        <a:lnTo>
                          <a:pt x="108" y="18"/>
                        </a:lnTo>
                        <a:lnTo>
                          <a:pt x="100" y="10"/>
                        </a:lnTo>
                        <a:lnTo>
                          <a:pt x="89" y="4"/>
                        </a:lnTo>
                        <a:lnTo>
                          <a:pt x="77" y="1"/>
                        </a:lnTo>
                        <a:lnTo>
                          <a:pt x="64" y="0"/>
                        </a:lnTo>
                        <a:lnTo>
                          <a:pt x="51" y="1"/>
                        </a:lnTo>
                        <a:lnTo>
                          <a:pt x="40" y="4"/>
                        </a:lnTo>
                        <a:lnTo>
                          <a:pt x="29" y="10"/>
                        </a:lnTo>
                        <a:lnTo>
                          <a:pt x="19" y="18"/>
                        </a:lnTo>
                        <a:lnTo>
                          <a:pt x="11" y="26"/>
                        </a:lnTo>
                        <a:lnTo>
                          <a:pt x="5" y="36"/>
                        </a:lnTo>
                        <a:lnTo>
                          <a:pt x="2" y="48"/>
                        </a:lnTo>
                        <a:lnTo>
                          <a:pt x="0" y="60"/>
                        </a:lnTo>
                        <a:lnTo>
                          <a:pt x="2" y="73"/>
                        </a:lnTo>
                        <a:lnTo>
                          <a:pt x="5" y="84"/>
                        </a:lnTo>
                        <a:lnTo>
                          <a:pt x="11" y="95"/>
                        </a:lnTo>
                        <a:lnTo>
                          <a:pt x="19" y="104"/>
                        </a:lnTo>
                        <a:lnTo>
                          <a:pt x="29" y="111"/>
                        </a:lnTo>
                        <a:lnTo>
                          <a:pt x="40" y="116"/>
                        </a:lnTo>
                        <a:lnTo>
                          <a:pt x="51" y="120"/>
                        </a:lnTo>
                        <a:lnTo>
                          <a:pt x="64" y="12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1" name="Freeform 233"/>
                  <p:cNvSpPr>
                    <a:spLocks/>
                  </p:cNvSpPr>
                  <p:nvPr/>
                </p:nvSpPr>
                <p:spPr bwMode="auto">
                  <a:xfrm>
                    <a:off x="1189" y="2921"/>
                    <a:ext cx="22" cy="49"/>
                  </a:xfrm>
                  <a:custGeom>
                    <a:avLst/>
                    <a:gdLst>
                      <a:gd name="T0" fmla="*/ 2 w 66"/>
                      <a:gd name="T1" fmla="*/ 8 h 100"/>
                      <a:gd name="T2" fmla="*/ 1 w 66"/>
                      <a:gd name="T3" fmla="*/ 3 h 100"/>
                      <a:gd name="T4" fmla="*/ 2 w 66"/>
                      <a:gd name="T5" fmla="*/ 1 h 100"/>
                      <a:gd name="T6" fmla="*/ 2 w 66"/>
                      <a:gd name="T7" fmla="*/ 1 h 100"/>
                      <a:gd name="T8" fmla="*/ 2 w 66"/>
                      <a:gd name="T9" fmla="*/ 1 h 100"/>
                      <a:gd name="T10" fmla="*/ 2 w 66"/>
                      <a:gd name="T11" fmla="*/ 0 h 100"/>
                      <a:gd name="T12" fmla="*/ 2 w 66"/>
                      <a:gd name="T13" fmla="*/ 0 h 100"/>
                      <a:gd name="T14" fmla="*/ 2 w 66"/>
                      <a:gd name="T15" fmla="*/ 0 h 100"/>
                      <a:gd name="T16" fmla="*/ 2 w 66"/>
                      <a:gd name="T17" fmla="*/ 0 h 100"/>
                      <a:gd name="T18" fmla="*/ 2 w 66"/>
                      <a:gd name="T19" fmla="*/ 0 h 100"/>
                      <a:gd name="T20" fmla="*/ 1 w 66"/>
                      <a:gd name="T21" fmla="*/ 0 h 100"/>
                      <a:gd name="T22" fmla="*/ 0 w 66"/>
                      <a:gd name="T23" fmla="*/ 5 h 100"/>
                      <a:gd name="T24" fmla="*/ 0 w 66"/>
                      <a:gd name="T25" fmla="*/ 6 h 100"/>
                      <a:gd name="T26" fmla="*/ 0 w 66"/>
                      <a:gd name="T27" fmla="*/ 6 h 100"/>
                      <a:gd name="T28" fmla="*/ 0 w 66"/>
                      <a:gd name="T29" fmla="*/ 6 h 100"/>
                      <a:gd name="T30" fmla="*/ 0 w 66"/>
                      <a:gd name="T31" fmla="*/ 6 h 100"/>
                      <a:gd name="T32" fmla="*/ 0 w 66"/>
                      <a:gd name="T33" fmla="*/ 6 h 100"/>
                      <a:gd name="T34" fmla="*/ 0 w 66"/>
                      <a:gd name="T35" fmla="*/ 7 h 100"/>
                      <a:gd name="T36" fmla="*/ 0 w 66"/>
                      <a:gd name="T37" fmla="*/ 7 h 100"/>
                      <a:gd name="T38" fmla="*/ 0 w 66"/>
                      <a:gd name="T39" fmla="*/ 6 h 100"/>
                      <a:gd name="T40" fmla="*/ 1 w 66"/>
                      <a:gd name="T41" fmla="*/ 4 h 100"/>
                      <a:gd name="T42" fmla="*/ 2 w 66"/>
                      <a:gd name="T43" fmla="*/ 9 h 100"/>
                      <a:gd name="T44" fmla="*/ 2 w 66"/>
                      <a:gd name="T45" fmla="*/ 9 h 100"/>
                      <a:gd name="T46" fmla="*/ 2 w 66"/>
                      <a:gd name="T47" fmla="*/ 9 h 100"/>
                      <a:gd name="T48" fmla="*/ 2 w 66"/>
                      <a:gd name="T49" fmla="*/ 10 h 100"/>
                      <a:gd name="T50" fmla="*/ 2 w 66"/>
                      <a:gd name="T51" fmla="*/ 10 h 100"/>
                      <a:gd name="T52" fmla="*/ 2 w 66"/>
                      <a:gd name="T53" fmla="*/ 11 h 100"/>
                      <a:gd name="T54" fmla="*/ 2 w 66"/>
                      <a:gd name="T55" fmla="*/ 11 h 100"/>
                      <a:gd name="T56" fmla="*/ 2 w 66"/>
                      <a:gd name="T57" fmla="*/ 11 h 100"/>
                      <a:gd name="T58" fmla="*/ 1 w 66"/>
                      <a:gd name="T59" fmla="*/ 11 h 100"/>
                      <a:gd name="T60" fmla="*/ 1 w 66"/>
                      <a:gd name="T61" fmla="*/ 11 h 100"/>
                      <a:gd name="T62" fmla="*/ 1 w 66"/>
                      <a:gd name="T63" fmla="*/ 12 h 100"/>
                      <a:gd name="T64" fmla="*/ 2 w 66"/>
                      <a:gd name="T65" fmla="*/ 12 h 100"/>
                      <a:gd name="T66" fmla="*/ 2 w 66"/>
                      <a:gd name="T67" fmla="*/ 12 h 100"/>
                      <a:gd name="T68" fmla="*/ 2 w 66"/>
                      <a:gd name="T69" fmla="*/ 12 h 100"/>
                      <a:gd name="T70" fmla="*/ 2 w 66"/>
                      <a:gd name="T71" fmla="*/ 11 h 100"/>
                      <a:gd name="T72" fmla="*/ 2 w 66"/>
                      <a:gd name="T73" fmla="*/ 10 h 100"/>
                      <a:gd name="T74" fmla="*/ 2 w 66"/>
                      <a:gd name="T75" fmla="*/ 8 h 1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66" h="100">
                        <a:moveTo>
                          <a:pt x="63" y="69"/>
                        </a:moveTo>
                        <a:lnTo>
                          <a:pt x="34" y="29"/>
                        </a:lnTo>
                        <a:lnTo>
                          <a:pt x="47" y="14"/>
                        </a:lnTo>
                        <a:lnTo>
                          <a:pt x="49" y="11"/>
                        </a:lnTo>
                        <a:lnTo>
                          <a:pt x="50" y="8"/>
                        </a:lnTo>
                        <a:lnTo>
                          <a:pt x="49" y="5"/>
                        </a:lnTo>
                        <a:lnTo>
                          <a:pt x="47" y="3"/>
                        </a:lnTo>
                        <a:lnTo>
                          <a:pt x="45" y="2"/>
                        </a:lnTo>
                        <a:lnTo>
                          <a:pt x="44" y="0"/>
                        </a:lnTo>
                        <a:lnTo>
                          <a:pt x="41" y="2"/>
                        </a:lnTo>
                        <a:lnTo>
                          <a:pt x="39" y="3"/>
                        </a:lnTo>
                        <a:lnTo>
                          <a:pt x="2" y="46"/>
                        </a:lnTo>
                        <a:lnTo>
                          <a:pt x="1" y="48"/>
                        </a:lnTo>
                        <a:lnTo>
                          <a:pt x="0" y="51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2" y="56"/>
                        </a:lnTo>
                        <a:lnTo>
                          <a:pt x="6" y="58"/>
                        </a:lnTo>
                        <a:lnTo>
                          <a:pt x="8" y="58"/>
                        </a:lnTo>
                        <a:lnTo>
                          <a:pt x="11" y="56"/>
                        </a:lnTo>
                        <a:lnTo>
                          <a:pt x="28" y="36"/>
                        </a:lnTo>
                        <a:lnTo>
                          <a:pt x="54" y="75"/>
                        </a:lnTo>
                        <a:lnTo>
                          <a:pt x="54" y="76"/>
                        </a:lnTo>
                        <a:lnTo>
                          <a:pt x="56" y="79"/>
                        </a:lnTo>
                        <a:lnTo>
                          <a:pt x="57" y="83"/>
                        </a:lnTo>
                        <a:lnTo>
                          <a:pt x="56" y="87"/>
                        </a:lnTo>
                        <a:lnTo>
                          <a:pt x="54" y="91"/>
                        </a:lnTo>
                        <a:lnTo>
                          <a:pt x="50" y="93"/>
                        </a:lnTo>
                        <a:lnTo>
                          <a:pt x="41" y="93"/>
                        </a:lnTo>
                        <a:lnTo>
                          <a:pt x="31" y="91"/>
                        </a:lnTo>
                        <a:lnTo>
                          <a:pt x="32" y="93"/>
                        </a:lnTo>
                        <a:lnTo>
                          <a:pt x="37" y="98"/>
                        </a:lnTo>
                        <a:lnTo>
                          <a:pt x="44" y="100"/>
                        </a:lnTo>
                        <a:lnTo>
                          <a:pt x="56" y="99"/>
                        </a:lnTo>
                        <a:lnTo>
                          <a:pt x="58" y="98"/>
                        </a:lnTo>
                        <a:lnTo>
                          <a:pt x="63" y="92"/>
                        </a:lnTo>
                        <a:lnTo>
                          <a:pt x="66" y="83"/>
                        </a:lnTo>
                        <a:lnTo>
                          <a:pt x="63" y="6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2" name="Freeform 234"/>
                  <p:cNvSpPr>
                    <a:spLocks/>
                  </p:cNvSpPr>
                  <p:nvPr/>
                </p:nvSpPr>
                <p:spPr bwMode="auto">
                  <a:xfrm>
                    <a:off x="1194" y="2924"/>
                    <a:ext cx="10" cy="18"/>
                  </a:xfrm>
                  <a:custGeom>
                    <a:avLst/>
                    <a:gdLst>
                      <a:gd name="T0" fmla="*/ 1 w 32"/>
                      <a:gd name="T1" fmla="*/ 0 h 37"/>
                      <a:gd name="T2" fmla="*/ 1 w 32"/>
                      <a:gd name="T3" fmla="*/ 0 h 37"/>
                      <a:gd name="T4" fmla="*/ 1 w 32"/>
                      <a:gd name="T5" fmla="*/ 0 h 37"/>
                      <a:gd name="T6" fmla="*/ 1 w 32"/>
                      <a:gd name="T7" fmla="*/ 0 h 37"/>
                      <a:gd name="T8" fmla="*/ 1 w 32"/>
                      <a:gd name="T9" fmla="*/ 0 h 37"/>
                      <a:gd name="T10" fmla="*/ 1 w 32"/>
                      <a:gd name="T11" fmla="*/ 0 h 37"/>
                      <a:gd name="T12" fmla="*/ 1 w 32"/>
                      <a:gd name="T13" fmla="*/ 0 h 37"/>
                      <a:gd name="T14" fmla="*/ 1 w 32"/>
                      <a:gd name="T15" fmla="*/ 0 h 37"/>
                      <a:gd name="T16" fmla="*/ 1 w 32"/>
                      <a:gd name="T17" fmla="*/ 0 h 37"/>
                      <a:gd name="T18" fmla="*/ 1 w 32"/>
                      <a:gd name="T19" fmla="*/ 0 h 37"/>
                      <a:gd name="T20" fmla="*/ 0 w 32"/>
                      <a:gd name="T21" fmla="*/ 4 h 37"/>
                      <a:gd name="T22" fmla="*/ 0 w 32"/>
                      <a:gd name="T23" fmla="*/ 4 h 37"/>
                      <a:gd name="T24" fmla="*/ 0 w 32"/>
                      <a:gd name="T25" fmla="*/ 4 h 37"/>
                      <a:gd name="T26" fmla="*/ 0 w 32"/>
                      <a:gd name="T27" fmla="*/ 4 h 37"/>
                      <a:gd name="T28" fmla="*/ 0 w 32"/>
                      <a:gd name="T29" fmla="*/ 4 h 37"/>
                      <a:gd name="T30" fmla="*/ 0 w 32"/>
                      <a:gd name="T31" fmla="*/ 4 h 37"/>
                      <a:gd name="T32" fmla="*/ 0 w 32"/>
                      <a:gd name="T33" fmla="*/ 4 h 37"/>
                      <a:gd name="T34" fmla="*/ 0 w 32"/>
                      <a:gd name="T35" fmla="*/ 4 h 37"/>
                      <a:gd name="T36" fmla="*/ 0 w 32"/>
                      <a:gd name="T37" fmla="*/ 4 h 37"/>
                      <a:gd name="T38" fmla="*/ 0 w 32"/>
                      <a:gd name="T39" fmla="*/ 4 h 37"/>
                      <a:gd name="T40" fmla="*/ 1 w 32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2" h="37">
                        <a:moveTo>
                          <a:pt x="28" y="0"/>
                        </a:moveTo>
                        <a:lnTo>
                          <a:pt x="30" y="0"/>
                        </a:lnTo>
                        <a:lnTo>
                          <a:pt x="31" y="0"/>
                        </a:lnTo>
                        <a:lnTo>
                          <a:pt x="31" y="1"/>
                        </a:lnTo>
                        <a:lnTo>
                          <a:pt x="32" y="1"/>
                        </a:lnTo>
                        <a:lnTo>
                          <a:pt x="32" y="3"/>
                        </a:lnTo>
                        <a:lnTo>
                          <a:pt x="32" y="4"/>
                        </a:lnTo>
                        <a:lnTo>
                          <a:pt x="31" y="4"/>
                        </a:lnTo>
                        <a:lnTo>
                          <a:pt x="4" y="36"/>
                        </a:lnTo>
                        <a:lnTo>
                          <a:pt x="2" y="37"/>
                        </a:lnTo>
                        <a:lnTo>
                          <a:pt x="1" y="37"/>
                        </a:lnTo>
                        <a:lnTo>
                          <a:pt x="1" y="36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1" y="33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3" name="Freeform 235"/>
                  <p:cNvSpPr>
                    <a:spLocks/>
                  </p:cNvSpPr>
                  <p:nvPr/>
                </p:nvSpPr>
                <p:spPr bwMode="auto">
                  <a:xfrm>
                    <a:off x="1190" y="2944"/>
                    <a:ext cx="3" cy="4"/>
                  </a:xfrm>
                  <a:custGeom>
                    <a:avLst/>
                    <a:gdLst>
                      <a:gd name="T0" fmla="*/ 0 w 9"/>
                      <a:gd name="T1" fmla="*/ 1 h 8"/>
                      <a:gd name="T2" fmla="*/ 0 w 9"/>
                      <a:gd name="T3" fmla="*/ 1 h 8"/>
                      <a:gd name="T4" fmla="*/ 0 w 9"/>
                      <a:gd name="T5" fmla="*/ 1 h 8"/>
                      <a:gd name="T6" fmla="*/ 0 w 9"/>
                      <a:gd name="T7" fmla="*/ 1 h 8"/>
                      <a:gd name="T8" fmla="*/ 0 w 9"/>
                      <a:gd name="T9" fmla="*/ 1 h 8"/>
                      <a:gd name="T10" fmla="*/ 0 w 9"/>
                      <a:gd name="T11" fmla="*/ 0 h 8"/>
                      <a:gd name="T12" fmla="*/ 0 w 9"/>
                      <a:gd name="T13" fmla="*/ 0 h 8"/>
                      <a:gd name="T14" fmla="*/ 0 w 9"/>
                      <a:gd name="T15" fmla="*/ 0 h 8"/>
                      <a:gd name="T16" fmla="*/ 0 w 9"/>
                      <a:gd name="T17" fmla="*/ 0 h 8"/>
                      <a:gd name="T18" fmla="*/ 0 w 9"/>
                      <a:gd name="T19" fmla="*/ 1 h 8"/>
                      <a:gd name="T20" fmla="*/ 0 w 9"/>
                      <a:gd name="T21" fmla="*/ 1 h 8"/>
                      <a:gd name="T22" fmla="*/ 0 w 9"/>
                      <a:gd name="T23" fmla="*/ 1 h 8"/>
                      <a:gd name="T24" fmla="*/ 0 w 9"/>
                      <a:gd name="T25" fmla="*/ 1 h 8"/>
                      <a:gd name="T26" fmla="*/ 0 w 9"/>
                      <a:gd name="T27" fmla="*/ 1 h 8"/>
                      <a:gd name="T28" fmla="*/ 0 w 9"/>
                      <a:gd name="T29" fmla="*/ 1 h 8"/>
                      <a:gd name="T30" fmla="*/ 0 w 9"/>
                      <a:gd name="T31" fmla="*/ 1 h 8"/>
                      <a:gd name="T32" fmla="*/ 0 w 9"/>
                      <a:gd name="T33" fmla="*/ 1 h 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lnTo>
                          <a:pt x="8" y="6"/>
                        </a:lnTo>
                        <a:lnTo>
                          <a:pt x="9" y="5"/>
                        </a:lnTo>
                        <a:lnTo>
                          <a:pt x="9" y="3"/>
                        </a:lnTo>
                        <a:lnTo>
                          <a:pt x="8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2" y="7"/>
                        </a:lnTo>
                        <a:lnTo>
                          <a:pt x="4" y="8"/>
                        </a:lnTo>
                        <a:lnTo>
                          <a:pt x="5" y="8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4" name="Freeform 236"/>
                  <p:cNvSpPr>
                    <a:spLocks/>
                  </p:cNvSpPr>
                  <p:nvPr/>
                </p:nvSpPr>
                <p:spPr bwMode="auto">
                  <a:xfrm>
                    <a:off x="1189" y="2920"/>
                    <a:ext cx="28" cy="50"/>
                  </a:xfrm>
                  <a:custGeom>
                    <a:avLst/>
                    <a:gdLst>
                      <a:gd name="T0" fmla="*/ 3 w 84"/>
                      <a:gd name="T1" fmla="*/ 0 h 101"/>
                      <a:gd name="T2" fmla="*/ 0 w 84"/>
                      <a:gd name="T3" fmla="*/ 12 h 101"/>
                      <a:gd name="T4" fmla="*/ 0 w 84"/>
                      <a:gd name="T5" fmla="*/ 12 h 101"/>
                      <a:gd name="T6" fmla="*/ 3 w 84"/>
                      <a:gd name="T7" fmla="*/ 0 h 101"/>
                      <a:gd name="T8" fmla="*/ 3 w 84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101">
                        <a:moveTo>
                          <a:pt x="81" y="0"/>
                        </a:moveTo>
                        <a:lnTo>
                          <a:pt x="0" y="97"/>
                        </a:lnTo>
                        <a:lnTo>
                          <a:pt x="6" y="101"/>
                        </a:lnTo>
                        <a:lnTo>
                          <a:pt x="84" y="6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5" name="Freeform 237"/>
                  <p:cNvSpPr>
                    <a:spLocks/>
                  </p:cNvSpPr>
                  <p:nvPr/>
                </p:nvSpPr>
                <p:spPr bwMode="auto">
                  <a:xfrm>
                    <a:off x="1130" y="3177"/>
                    <a:ext cx="70" cy="128"/>
                  </a:xfrm>
                  <a:custGeom>
                    <a:avLst/>
                    <a:gdLst>
                      <a:gd name="T0" fmla="*/ 8 w 212"/>
                      <a:gd name="T1" fmla="*/ 32 h 256"/>
                      <a:gd name="T2" fmla="*/ 8 w 212"/>
                      <a:gd name="T3" fmla="*/ 4 h 256"/>
                      <a:gd name="T4" fmla="*/ 0 w 212"/>
                      <a:gd name="T5" fmla="*/ 0 h 256"/>
                      <a:gd name="T6" fmla="*/ 0 w 212"/>
                      <a:gd name="T7" fmla="*/ 28 h 256"/>
                      <a:gd name="T8" fmla="*/ 8 w 212"/>
                      <a:gd name="T9" fmla="*/ 32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2" h="256">
                        <a:moveTo>
                          <a:pt x="212" y="256"/>
                        </a:moveTo>
                        <a:lnTo>
                          <a:pt x="212" y="32"/>
                        </a:lnTo>
                        <a:lnTo>
                          <a:pt x="0" y="0"/>
                        </a:lnTo>
                        <a:lnTo>
                          <a:pt x="0" y="223"/>
                        </a:lnTo>
                        <a:lnTo>
                          <a:pt x="212" y="256"/>
                        </a:lnTo>
                        <a:close/>
                      </a:path>
                    </a:pathLst>
                  </a:custGeom>
                  <a:solidFill>
                    <a:srgbClr val="775E1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6" name="Freeform 238"/>
                  <p:cNvSpPr>
                    <a:spLocks/>
                  </p:cNvSpPr>
                  <p:nvPr/>
                </p:nvSpPr>
                <p:spPr bwMode="auto">
                  <a:xfrm>
                    <a:off x="1130" y="3146"/>
                    <a:ext cx="96" cy="47"/>
                  </a:xfrm>
                  <a:custGeom>
                    <a:avLst/>
                    <a:gdLst>
                      <a:gd name="T0" fmla="*/ 0 w 289"/>
                      <a:gd name="T1" fmla="*/ 8 h 92"/>
                      <a:gd name="T2" fmla="*/ 3 w 289"/>
                      <a:gd name="T3" fmla="*/ 0 h 92"/>
                      <a:gd name="T4" fmla="*/ 11 w 289"/>
                      <a:gd name="T5" fmla="*/ 4 h 92"/>
                      <a:gd name="T6" fmla="*/ 8 w 289"/>
                      <a:gd name="T7" fmla="*/ 12 h 92"/>
                      <a:gd name="T8" fmla="*/ 0 w 289"/>
                      <a:gd name="T9" fmla="*/ 8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89" h="92">
                        <a:moveTo>
                          <a:pt x="0" y="60"/>
                        </a:moveTo>
                        <a:lnTo>
                          <a:pt x="94" y="0"/>
                        </a:lnTo>
                        <a:lnTo>
                          <a:pt x="289" y="29"/>
                        </a:lnTo>
                        <a:lnTo>
                          <a:pt x="212" y="92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B299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7" name="Freeform 239"/>
                  <p:cNvSpPr>
                    <a:spLocks/>
                  </p:cNvSpPr>
                  <p:nvPr/>
                </p:nvSpPr>
                <p:spPr bwMode="auto">
                  <a:xfrm>
                    <a:off x="1200" y="3161"/>
                    <a:ext cx="26" cy="144"/>
                  </a:xfrm>
                  <a:custGeom>
                    <a:avLst/>
                    <a:gdLst>
                      <a:gd name="T0" fmla="*/ 0 w 77"/>
                      <a:gd name="T1" fmla="*/ 8 h 287"/>
                      <a:gd name="T2" fmla="*/ 3 w 77"/>
                      <a:gd name="T3" fmla="*/ 0 h 287"/>
                      <a:gd name="T4" fmla="*/ 3 w 77"/>
                      <a:gd name="T5" fmla="*/ 28 h 287"/>
                      <a:gd name="T6" fmla="*/ 0 w 77"/>
                      <a:gd name="T7" fmla="*/ 36 h 287"/>
                      <a:gd name="T8" fmla="*/ 0 w 77"/>
                      <a:gd name="T9" fmla="*/ 8 h 2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287">
                        <a:moveTo>
                          <a:pt x="0" y="63"/>
                        </a:moveTo>
                        <a:lnTo>
                          <a:pt x="77" y="0"/>
                        </a:lnTo>
                        <a:lnTo>
                          <a:pt x="77" y="224"/>
                        </a:lnTo>
                        <a:lnTo>
                          <a:pt x="0" y="287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D6BC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8" name="Freeform 240"/>
                  <p:cNvSpPr>
                    <a:spLocks/>
                  </p:cNvSpPr>
                  <p:nvPr/>
                </p:nvSpPr>
                <p:spPr bwMode="auto">
                  <a:xfrm>
                    <a:off x="1144" y="3209"/>
                    <a:ext cx="42" cy="61"/>
                  </a:xfrm>
                  <a:custGeom>
                    <a:avLst/>
                    <a:gdLst>
                      <a:gd name="T0" fmla="*/ 2 w 125"/>
                      <a:gd name="T1" fmla="*/ 16 h 121"/>
                      <a:gd name="T2" fmla="*/ 3 w 125"/>
                      <a:gd name="T3" fmla="*/ 15 h 121"/>
                      <a:gd name="T4" fmla="*/ 3 w 125"/>
                      <a:gd name="T5" fmla="*/ 15 h 121"/>
                      <a:gd name="T6" fmla="*/ 4 w 125"/>
                      <a:gd name="T7" fmla="*/ 14 h 121"/>
                      <a:gd name="T8" fmla="*/ 4 w 125"/>
                      <a:gd name="T9" fmla="*/ 13 h 121"/>
                      <a:gd name="T10" fmla="*/ 4 w 125"/>
                      <a:gd name="T11" fmla="*/ 12 h 121"/>
                      <a:gd name="T12" fmla="*/ 5 w 125"/>
                      <a:gd name="T13" fmla="*/ 11 h 121"/>
                      <a:gd name="T14" fmla="*/ 5 w 125"/>
                      <a:gd name="T15" fmla="*/ 10 h 121"/>
                      <a:gd name="T16" fmla="*/ 5 w 125"/>
                      <a:gd name="T17" fmla="*/ 8 h 121"/>
                      <a:gd name="T18" fmla="*/ 5 w 125"/>
                      <a:gd name="T19" fmla="*/ 6 h 121"/>
                      <a:gd name="T20" fmla="*/ 5 w 125"/>
                      <a:gd name="T21" fmla="*/ 5 h 121"/>
                      <a:gd name="T22" fmla="*/ 4 w 125"/>
                      <a:gd name="T23" fmla="*/ 4 h 121"/>
                      <a:gd name="T24" fmla="*/ 4 w 125"/>
                      <a:gd name="T25" fmla="*/ 3 h 121"/>
                      <a:gd name="T26" fmla="*/ 4 w 125"/>
                      <a:gd name="T27" fmla="*/ 2 h 121"/>
                      <a:gd name="T28" fmla="*/ 3 w 125"/>
                      <a:gd name="T29" fmla="*/ 1 h 121"/>
                      <a:gd name="T30" fmla="*/ 3 w 125"/>
                      <a:gd name="T31" fmla="*/ 1 h 121"/>
                      <a:gd name="T32" fmla="*/ 2 w 125"/>
                      <a:gd name="T33" fmla="*/ 0 h 121"/>
                      <a:gd name="T34" fmla="*/ 2 w 125"/>
                      <a:gd name="T35" fmla="*/ 1 h 121"/>
                      <a:gd name="T36" fmla="*/ 1 w 125"/>
                      <a:gd name="T37" fmla="*/ 1 h 121"/>
                      <a:gd name="T38" fmla="*/ 1 w 125"/>
                      <a:gd name="T39" fmla="*/ 2 h 121"/>
                      <a:gd name="T40" fmla="*/ 1 w 125"/>
                      <a:gd name="T41" fmla="*/ 3 h 121"/>
                      <a:gd name="T42" fmla="*/ 0 w 125"/>
                      <a:gd name="T43" fmla="*/ 4 h 121"/>
                      <a:gd name="T44" fmla="*/ 0 w 125"/>
                      <a:gd name="T45" fmla="*/ 5 h 121"/>
                      <a:gd name="T46" fmla="*/ 0 w 125"/>
                      <a:gd name="T47" fmla="*/ 6 h 121"/>
                      <a:gd name="T48" fmla="*/ 0 w 125"/>
                      <a:gd name="T49" fmla="*/ 8 h 121"/>
                      <a:gd name="T50" fmla="*/ 0 w 125"/>
                      <a:gd name="T51" fmla="*/ 10 h 121"/>
                      <a:gd name="T52" fmla="*/ 0 w 125"/>
                      <a:gd name="T53" fmla="*/ 11 h 121"/>
                      <a:gd name="T54" fmla="*/ 0 w 125"/>
                      <a:gd name="T55" fmla="*/ 12 h 121"/>
                      <a:gd name="T56" fmla="*/ 1 w 125"/>
                      <a:gd name="T57" fmla="*/ 13 h 121"/>
                      <a:gd name="T58" fmla="*/ 1 w 125"/>
                      <a:gd name="T59" fmla="*/ 14 h 121"/>
                      <a:gd name="T60" fmla="*/ 1 w 125"/>
                      <a:gd name="T61" fmla="*/ 15 h 121"/>
                      <a:gd name="T62" fmla="*/ 2 w 125"/>
                      <a:gd name="T63" fmla="*/ 15 h 121"/>
                      <a:gd name="T64" fmla="*/ 2 w 125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5" h="121">
                        <a:moveTo>
                          <a:pt x="63" y="121"/>
                        </a:moveTo>
                        <a:lnTo>
                          <a:pt x="76" y="120"/>
                        </a:lnTo>
                        <a:lnTo>
                          <a:pt x="88" y="117"/>
                        </a:lnTo>
                        <a:lnTo>
                          <a:pt x="98" y="111"/>
                        </a:lnTo>
                        <a:lnTo>
                          <a:pt x="108" y="104"/>
                        </a:lnTo>
                        <a:lnTo>
                          <a:pt x="115" y="95"/>
                        </a:lnTo>
                        <a:lnTo>
                          <a:pt x="121" y="85"/>
                        </a:lnTo>
                        <a:lnTo>
                          <a:pt x="124" y="74"/>
                        </a:lnTo>
                        <a:lnTo>
                          <a:pt x="125" y="61"/>
                        </a:lnTo>
                        <a:lnTo>
                          <a:pt x="124" y="48"/>
                        </a:lnTo>
                        <a:lnTo>
                          <a:pt x="121" y="37"/>
                        </a:lnTo>
                        <a:lnTo>
                          <a:pt x="115" y="27"/>
                        </a:lnTo>
                        <a:lnTo>
                          <a:pt x="108" y="19"/>
                        </a:lnTo>
                        <a:lnTo>
                          <a:pt x="98" y="11"/>
                        </a:lnTo>
                        <a:lnTo>
                          <a:pt x="88" y="5"/>
                        </a:lnTo>
                        <a:lnTo>
                          <a:pt x="76" y="2"/>
                        </a:lnTo>
                        <a:lnTo>
                          <a:pt x="63" y="0"/>
                        </a:lnTo>
                        <a:lnTo>
                          <a:pt x="50" y="2"/>
                        </a:lnTo>
                        <a:lnTo>
                          <a:pt x="38" y="5"/>
                        </a:lnTo>
                        <a:lnTo>
                          <a:pt x="27" y="11"/>
                        </a:lnTo>
                        <a:lnTo>
                          <a:pt x="19" y="19"/>
                        </a:lnTo>
                        <a:lnTo>
                          <a:pt x="11" y="27"/>
                        </a:lnTo>
                        <a:lnTo>
                          <a:pt x="5" y="37"/>
                        </a:lnTo>
                        <a:lnTo>
                          <a:pt x="1" y="48"/>
                        </a:lnTo>
                        <a:lnTo>
                          <a:pt x="0" y="61"/>
                        </a:lnTo>
                        <a:lnTo>
                          <a:pt x="1" y="74"/>
                        </a:lnTo>
                        <a:lnTo>
                          <a:pt x="5" y="85"/>
                        </a:lnTo>
                        <a:lnTo>
                          <a:pt x="11" y="95"/>
                        </a:lnTo>
                        <a:lnTo>
                          <a:pt x="19" y="104"/>
                        </a:lnTo>
                        <a:lnTo>
                          <a:pt x="27" y="111"/>
                        </a:lnTo>
                        <a:lnTo>
                          <a:pt x="38" y="117"/>
                        </a:lnTo>
                        <a:lnTo>
                          <a:pt x="50" y="120"/>
                        </a:lnTo>
                        <a:lnTo>
                          <a:pt x="63" y="1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89" name="Freeform 241"/>
                  <p:cNvSpPr>
                    <a:spLocks/>
                  </p:cNvSpPr>
                  <p:nvPr/>
                </p:nvSpPr>
                <p:spPr bwMode="auto">
                  <a:xfrm>
                    <a:off x="1147" y="3213"/>
                    <a:ext cx="38" cy="54"/>
                  </a:xfrm>
                  <a:custGeom>
                    <a:avLst/>
                    <a:gdLst>
                      <a:gd name="T0" fmla="*/ 2 w 114"/>
                      <a:gd name="T1" fmla="*/ 13 h 110"/>
                      <a:gd name="T2" fmla="*/ 3 w 114"/>
                      <a:gd name="T3" fmla="*/ 13 h 110"/>
                      <a:gd name="T4" fmla="*/ 3 w 114"/>
                      <a:gd name="T5" fmla="*/ 13 h 110"/>
                      <a:gd name="T6" fmla="*/ 3 w 114"/>
                      <a:gd name="T7" fmla="*/ 12 h 110"/>
                      <a:gd name="T8" fmla="*/ 4 w 114"/>
                      <a:gd name="T9" fmla="*/ 11 h 110"/>
                      <a:gd name="T10" fmla="*/ 4 w 114"/>
                      <a:gd name="T11" fmla="*/ 10 h 110"/>
                      <a:gd name="T12" fmla="*/ 4 w 114"/>
                      <a:gd name="T13" fmla="*/ 9 h 110"/>
                      <a:gd name="T14" fmla="*/ 4 w 114"/>
                      <a:gd name="T15" fmla="*/ 8 h 110"/>
                      <a:gd name="T16" fmla="*/ 4 w 114"/>
                      <a:gd name="T17" fmla="*/ 6 h 110"/>
                      <a:gd name="T18" fmla="*/ 4 w 114"/>
                      <a:gd name="T19" fmla="*/ 5 h 110"/>
                      <a:gd name="T20" fmla="*/ 4 w 114"/>
                      <a:gd name="T21" fmla="*/ 4 h 110"/>
                      <a:gd name="T22" fmla="*/ 4 w 114"/>
                      <a:gd name="T23" fmla="*/ 3 h 110"/>
                      <a:gd name="T24" fmla="*/ 4 w 114"/>
                      <a:gd name="T25" fmla="*/ 2 h 110"/>
                      <a:gd name="T26" fmla="*/ 3 w 114"/>
                      <a:gd name="T27" fmla="*/ 1 h 110"/>
                      <a:gd name="T28" fmla="*/ 3 w 114"/>
                      <a:gd name="T29" fmla="*/ 0 h 110"/>
                      <a:gd name="T30" fmla="*/ 3 w 114"/>
                      <a:gd name="T31" fmla="*/ 0 h 110"/>
                      <a:gd name="T32" fmla="*/ 2 w 114"/>
                      <a:gd name="T33" fmla="*/ 0 h 110"/>
                      <a:gd name="T34" fmla="*/ 2 w 114"/>
                      <a:gd name="T35" fmla="*/ 0 h 110"/>
                      <a:gd name="T36" fmla="*/ 1 w 114"/>
                      <a:gd name="T37" fmla="*/ 0 h 110"/>
                      <a:gd name="T38" fmla="*/ 1 w 114"/>
                      <a:gd name="T39" fmla="*/ 1 h 110"/>
                      <a:gd name="T40" fmla="*/ 1 w 114"/>
                      <a:gd name="T41" fmla="*/ 2 h 110"/>
                      <a:gd name="T42" fmla="*/ 0 w 114"/>
                      <a:gd name="T43" fmla="*/ 3 h 110"/>
                      <a:gd name="T44" fmla="*/ 0 w 114"/>
                      <a:gd name="T45" fmla="*/ 4 h 110"/>
                      <a:gd name="T46" fmla="*/ 0 w 114"/>
                      <a:gd name="T47" fmla="*/ 5 h 110"/>
                      <a:gd name="T48" fmla="*/ 0 w 114"/>
                      <a:gd name="T49" fmla="*/ 6 h 110"/>
                      <a:gd name="T50" fmla="*/ 0 w 114"/>
                      <a:gd name="T51" fmla="*/ 8 h 110"/>
                      <a:gd name="T52" fmla="*/ 0 w 114"/>
                      <a:gd name="T53" fmla="*/ 9 h 110"/>
                      <a:gd name="T54" fmla="*/ 0 w 114"/>
                      <a:gd name="T55" fmla="*/ 10 h 110"/>
                      <a:gd name="T56" fmla="*/ 1 w 114"/>
                      <a:gd name="T57" fmla="*/ 11 h 110"/>
                      <a:gd name="T58" fmla="*/ 1 w 114"/>
                      <a:gd name="T59" fmla="*/ 12 h 110"/>
                      <a:gd name="T60" fmla="*/ 1 w 114"/>
                      <a:gd name="T61" fmla="*/ 13 h 110"/>
                      <a:gd name="T62" fmla="*/ 2 w 114"/>
                      <a:gd name="T63" fmla="*/ 13 h 110"/>
                      <a:gd name="T64" fmla="*/ 2 w 114"/>
                      <a:gd name="T65" fmla="*/ 13 h 11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14" h="110">
                        <a:moveTo>
                          <a:pt x="57" y="110"/>
                        </a:moveTo>
                        <a:lnTo>
                          <a:pt x="69" y="109"/>
                        </a:lnTo>
                        <a:lnTo>
                          <a:pt x="78" y="105"/>
                        </a:lnTo>
                        <a:lnTo>
                          <a:pt x="89" y="101"/>
                        </a:lnTo>
                        <a:lnTo>
                          <a:pt x="97" y="94"/>
                        </a:lnTo>
                        <a:lnTo>
                          <a:pt x="104" y="86"/>
                        </a:lnTo>
                        <a:lnTo>
                          <a:pt x="109" y="76"/>
                        </a:lnTo>
                        <a:lnTo>
                          <a:pt x="113" y="67"/>
                        </a:lnTo>
                        <a:lnTo>
                          <a:pt x="114" y="55"/>
                        </a:lnTo>
                        <a:lnTo>
                          <a:pt x="113" y="44"/>
                        </a:lnTo>
                        <a:lnTo>
                          <a:pt x="109" y="33"/>
                        </a:lnTo>
                        <a:lnTo>
                          <a:pt x="104" y="24"/>
                        </a:lnTo>
                        <a:lnTo>
                          <a:pt x="97" y="16"/>
                        </a:lnTo>
                        <a:lnTo>
                          <a:pt x="89" y="9"/>
                        </a:lnTo>
                        <a:lnTo>
                          <a:pt x="78" y="5"/>
                        </a:lnTo>
                        <a:lnTo>
                          <a:pt x="69" y="1"/>
                        </a:lnTo>
                        <a:lnTo>
                          <a:pt x="57" y="0"/>
                        </a:lnTo>
                        <a:lnTo>
                          <a:pt x="45" y="1"/>
                        </a:lnTo>
                        <a:lnTo>
                          <a:pt x="34" y="5"/>
                        </a:lnTo>
                        <a:lnTo>
                          <a:pt x="25" y="9"/>
                        </a:lnTo>
                        <a:lnTo>
                          <a:pt x="17" y="16"/>
                        </a:lnTo>
                        <a:lnTo>
                          <a:pt x="9" y="24"/>
                        </a:lnTo>
                        <a:lnTo>
                          <a:pt x="5" y="33"/>
                        </a:lnTo>
                        <a:lnTo>
                          <a:pt x="1" y="44"/>
                        </a:lnTo>
                        <a:lnTo>
                          <a:pt x="0" y="55"/>
                        </a:lnTo>
                        <a:lnTo>
                          <a:pt x="1" y="67"/>
                        </a:lnTo>
                        <a:lnTo>
                          <a:pt x="5" y="76"/>
                        </a:lnTo>
                        <a:lnTo>
                          <a:pt x="9" y="86"/>
                        </a:lnTo>
                        <a:lnTo>
                          <a:pt x="17" y="94"/>
                        </a:lnTo>
                        <a:lnTo>
                          <a:pt x="25" y="101"/>
                        </a:lnTo>
                        <a:lnTo>
                          <a:pt x="34" y="105"/>
                        </a:lnTo>
                        <a:lnTo>
                          <a:pt x="45" y="109"/>
                        </a:lnTo>
                        <a:lnTo>
                          <a:pt x="57" y="110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0" name="Freeform 242"/>
                  <p:cNvSpPr>
                    <a:spLocks/>
                  </p:cNvSpPr>
                  <p:nvPr/>
                </p:nvSpPr>
                <p:spPr bwMode="auto">
                  <a:xfrm>
                    <a:off x="1153" y="3218"/>
                    <a:ext cx="20" cy="45"/>
                  </a:xfrm>
                  <a:custGeom>
                    <a:avLst/>
                    <a:gdLst>
                      <a:gd name="T0" fmla="*/ 2 w 59"/>
                      <a:gd name="T1" fmla="*/ 8 h 89"/>
                      <a:gd name="T2" fmla="*/ 1 w 59"/>
                      <a:gd name="T3" fmla="*/ 4 h 89"/>
                      <a:gd name="T4" fmla="*/ 2 w 59"/>
                      <a:gd name="T5" fmla="*/ 2 h 89"/>
                      <a:gd name="T6" fmla="*/ 2 w 59"/>
                      <a:gd name="T7" fmla="*/ 2 h 89"/>
                      <a:gd name="T8" fmla="*/ 2 w 59"/>
                      <a:gd name="T9" fmla="*/ 1 h 89"/>
                      <a:gd name="T10" fmla="*/ 2 w 59"/>
                      <a:gd name="T11" fmla="*/ 1 h 89"/>
                      <a:gd name="T12" fmla="*/ 2 w 59"/>
                      <a:gd name="T13" fmla="*/ 1 h 89"/>
                      <a:gd name="T14" fmla="*/ 2 w 59"/>
                      <a:gd name="T15" fmla="*/ 0 h 89"/>
                      <a:gd name="T16" fmla="*/ 1 w 59"/>
                      <a:gd name="T17" fmla="*/ 0 h 89"/>
                      <a:gd name="T18" fmla="*/ 1 w 59"/>
                      <a:gd name="T19" fmla="*/ 1 h 89"/>
                      <a:gd name="T20" fmla="*/ 1 w 59"/>
                      <a:gd name="T21" fmla="*/ 1 h 89"/>
                      <a:gd name="T22" fmla="*/ 0 w 59"/>
                      <a:gd name="T23" fmla="*/ 5 h 89"/>
                      <a:gd name="T24" fmla="*/ 0 w 59"/>
                      <a:gd name="T25" fmla="*/ 6 h 89"/>
                      <a:gd name="T26" fmla="*/ 0 w 59"/>
                      <a:gd name="T27" fmla="*/ 6 h 89"/>
                      <a:gd name="T28" fmla="*/ 0 w 59"/>
                      <a:gd name="T29" fmla="*/ 6 h 89"/>
                      <a:gd name="T30" fmla="*/ 0 w 59"/>
                      <a:gd name="T31" fmla="*/ 7 h 89"/>
                      <a:gd name="T32" fmla="*/ 0 w 59"/>
                      <a:gd name="T33" fmla="*/ 7 h 89"/>
                      <a:gd name="T34" fmla="*/ 0 w 59"/>
                      <a:gd name="T35" fmla="*/ 7 h 89"/>
                      <a:gd name="T36" fmla="*/ 0 w 59"/>
                      <a:gd name="T37" fmla="*/ 7 h 89"/>
                      <a:gd name="T38" fmla="*/ 0 w 59"/>
                      <a:gd name="T39" fmla="*/ 7 h 89"/>
                      <a:gd name="T40" fmla="*/ 1 w 59"/>
                      <a:gd name="T41" fmla="*/ 4 h 89"/>
                      <a:gd name="T42" fmla="*/ 2 w 59"/>
                      <a:gd name="T43" fmla="*/ 9 h 89"/>
                      <a:gd name="T44" fmla="*/ 2 w 59"/>
                      <a:gd name="T45" fmla="*/ 9 h 89"/>
                      <a:gd name="T46" fmla="*/ 2 w 59"/>
                      <a:gd name="T47" fmla="*/ 10 h 89"/>
                      <a:gd name="T48" fmla="*/ 2 w 59"/>
                      <a:gd name="T49" fmla="*/ 11 h 89"/>
                      <a:gd name="T50" fmla="*/ 1 w 59"/>
                      <a:gd name="T51" fmla="*/ 11 h 89"/>
                      <a:gd name="T52" fmla="*/ 1 w 59"/>
                      <a:gd name="T53" fmla="*/ 11 h 89"/>
                      <a:gd name="T54" fmla="*/ 1 w 59"/>
                      <a:gd name="T55" fmla="*/ 11 h 89"/>
                      <a:gd name="T56" fmla="*/ 2 w 59"/>
                      <a:gd name="T57" fmla="*/ 12 h 89"/>
                      <a:gd name="T58" fmla="*/ 2 w 59"/>
                      <a:gd name="T59" fmla="*/ 11 h 89"/>
                      <a:gd name="T60" fmla="*/ 2 w 59"/>
                      <a:gd name="T61" fmla="*/ 11 h 89"/>
                      <a:gd name="T62" fmla="*/ 2 w 59"/>
                      <a:gd name="T63" fmla="*/ 11 h 89"/>
                      <a:gd name="T64" fmla="*/ 2 w 59"/>
                      <a:gd name="T65" fmla="*/ 10 h 89"/>
                      <a:gd name="T66" fmla="*/ 2 w 59"/>
                      <a:gd name="T67" fmla="*/ 8 h 8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59" h="89">
                        <a:moveTo>
                          <a:pt x="56" y="61"/>
                        </a:moveTo>
                        <a:lnTo>
                          <a:pt x="31" y="25"/>
                        </a:lnTo>
                        <a:lnTo>
                          <a:pt x="43" y="11"/>
                        </a:lnTo>
                        <a:lnTo>
                          <a:pt x="44" y="9"/>
                        </a:lnTo>
                        <a:lnTo>
                          <a:pt x="44" y="5"/>
                        </a:lnTo>
                        <a:lnTo>
                          <a:pt x="44" y="3"/>
                        </a:lnTo>
                        <a:lnTo>
                          <a:pt x="43" y="1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8" y="1"/>
                        </a:lnTo>
                        <a:lnTo>
                          <a:pt x="36" y="2"/>
                        </a:lnTo>
                        <a:lnTo>
                          <a:pt x="2" y="40"/>
                        </a:lnTo>
                        <a:lnTo>
                          <a:pt x="1" y="42"/>
                        </a:lnTo>
                        <a:lnTo>
                          <a:pt x="0" y="44"/>
                        </a:lnTo>
                        <a:lnTo>
                          <a:pt x="0" y="47"/>
                        </a:lnTo>
                        <a:lnTo>
                          <a:pt x="1" y="49"/>
                        </a:lnTo>
                        <a:lnTo>
                          <a:pt x="2" y="50"/>
                        </a:lnTo>
                        <a:lnTo>
                          <a:pt x="5" y="51"/>
                        </a:lnTo>
                        <a:lnTo>
                          <a:pt x="7" y="51"/>
                        </a:lnTo>
                        <a:lnTo>
                          <a:pt x="10" y="50"/>
                        </a:lnTo>
                        <a:lnTo>
                          <a:pt x="25" y="32"/>
                        </a:lnTo>
                        <a:lnTo>
                          <a:pt x="49" y="66"/>
                        </a:lnTo>
                        <a:lnTo>
                          <a:pt x="50" y="69"/>
                        </a:lnTo>
                        <a:lnTo>
                          <a:pt x="50" y="76"/>
                        </a:lnTo>
                        <a:lnTo>
                          <a:pt x="44" y="82"/>
                        </a:lnTo>
                        <a:lnTo>
                          <a:pt x="27" y="81"/>
                        </a:lnTo>
                        <a:lnTo>
                          <a:pt x="29" y="83"/>
                        </a:lnTo>
                        <a:lnTo>
                          <a:pt x="33" y="86"/>
                        </a:lnTo>
                        <a:lnTo>
                          <a:pt x="40" y="89"/>
                        </a:lnTo>
                        <a:lnTo>
                          <a:pt x="50" y="88"/>
                        </a:lnTo>
                        <a:lnTo>
                          <a:pt x="52" y="86"/>
                        </a:lnTo>
                        <a:lnTo>
                          <a:pt x="57" y="82"/>
                        </a:lnTo>
                        <a:lnTo>
                          <a:pt x="59" y="74"/>
                        </a:lnTo>
                        <a:lnTo>
                          <a:pt x="56" y="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1" name="Freeform 243"/>
                  <p:cNvSpPr>
                    <a:spLocks/>
                  </p:cNvSpPr>
                  <p:nvPr/>
                </p:nvSpPr>
                <p:spPr bwMode="auto">
                  <a:xfrm>
                    <a:off x="1157" y="3221"/>
                    <a:ext cx="10" cy="17"/>
                  </a:xfrm>
                  <a:custGeom>
                    <a:avLst/>
                    <a:gdLst>
                      <a:gd name="T0" fmla="*/ 1 w 28"/>
                      <a:gd name="T1" fmla="*/ 1 h 34"/>
                      <a:gd name="T2" fmla="*/ 1 w 28"/>
                      <a:gd name="T3" fmla="*/ 0 h 34"/>
                      <a:gd name="T4" fmla="*/ 1 w 28"/>
                      <a:gd name="T5" fmla="*/ 0 h 34"/>
                      <a:gd name="T6" fmla="*/ 1 w 28"/>
                      <a:gd name="T7" fmla="*/ 0 h 34"/>
                      <a:gd name="T8" fmla="*/ 1 w 28"/>
                      <a:gd name="T9" fmla="*/ 1 h 34"/>
                      <a:gd name="T10" fmla="*/ 1 w 28"/>
                      <a:gd name="T11" fmla="*/ 1 h 34"/>
                      <a:gd name="T12" fmla="*/ 1 w 28"/>
                      <a:gd name="T13" fmla="*/ 1 h 34"/>
                      <a:gd name="T14" fmla="*/ 1 w 28"/>
                      <a:gd name="T15" fmla="*/ 1 h 34"/>
                      <a:gd name="T16" fmla="*/ 1 w 28"/>
                      <a:gd name="T17" fmla="*/ 1 h 34"/>
                      <a:gd name="T18" fmla="*/ 1 w 28"/>
                      <a:gd name="T19" fmla="*/ 1 h 34"/>
                      <a:gd name="T20" fmla="*/ 0 w 28"/>
                      <a:gd name="T21" fmla="*/ 4 h 34"/>
                      <a:gd name="T22" fmla="*/ 0 w 28"/>
                      <a:gd name="T23" fmla="*/ 5 h 34"/>
                      <a:gd name="T24" fmla="*/ 0 w 28"/>
                      <a:gd name="T25" fmla="*/ 5 h 34"/>
                      <a:gd name="T26" fmla="*/ 0 w 28"/>
                      <a:gd name="T27" fmla="*/ 5 h 34"/>
                      <a:gd name="T28" fmla="*/ 0 w 28"/>
                      <a:gd name="T29" fmla="*/ 4 h 34"/>
                      <a:gd name="T30" fmla="*/ 0 w 28"/>
                      <a:gd name="T31" fmla="*/ 4 h 34"/>
                      <a:gd name="T32" fmla="*/ 0 w 28"/>
                      <a:gd name="T33" fmla="*/ 4 h 34"/>
                      <a:gd name="T34" fmla="*/ 0 w 28"/>
                      <a:gd name="T35" fmla="*/ 4 h 34"/>
                      <a:gd name="T36" fmla="*/ 0 w 28"/>
                      <a:gd name="T37" fmla="*/ 4 h 34"/>
                      <a:gd name="T38" fmla="*/ 0 w 28"/>
                      <a:gd name="T39" fmla="*/ 4 h 34"/>
                      <a:gd name="T40" fmla="*/ 1 w 28"/>
                      <a:gd name="T41" fmla="*/ 1 h 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8" h="34">
                        <a:moveTo>
                          <a:pt x="26" y="2"/>
                        </a:moveTo>
                        <a:lnTo>
                          <a:pt x="26" y="0"/>
                        </a:lnTo>
                        <a:lnTo>
                          <a:pt x="27" y="0"/>
                        </a:lnTo>
                        <a:lnTo>
                          <a:pt x="27" y="2"/>
                        </a:lnTo>
                        <a:lnTo>
                          <a:pt x="28" y="2"/>
                        </a:lnTo>
                        <a:lnTo>
                          <a:pt x="28" y="3"/>
                        </a:lnTo>
                        <a:lnTo>
                          <a:pt x="27" y="4"/>
                        </a:lnTo>
                        <a:lnTo>
                          <a:pt x="2" y="32"/>
                        </a:lnTo>
                        <a:lnTo>
                          <a:pt x="2" y="34"/>
                        </a:lnTo>
                        <a:lnTo>
                          <a:pt x="1" y="34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26" y="2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2" name="Freeform 244"/>
                  <p:cNvSpPr>
                    <a:spLocks/>
                  </p:cNvSpPr>
                  <p:nvPr/>
                </p:nvSpPr>
                <p:spPr bwMode="auto">
                  <a:xfrm>
                    <a:off x="1154" y="3239"/>
                    <a:ext cx="3" cy="4"/>
                  </a:xfrm>
                  <a:custGeom>
                    <a:avLst/>
                    <a:gdLst>
                      <a:gd name="T0" fmla="*/ 0 w 8"/>
                      <a:gd name="T1" fmla="*/ 1 h 8"/>
                      <a:gd name="T2" fmla="*/ 0 w 8"/>
                      <a:gd name="T3" fmla="*/ 1 h 8"/>
                      <a:gd name="T4" fmla="*/ 0 w 8"/>
                      <a:gd name="T5" fmla="*/ 1 h 8"/>
                      <a:gd name="T6" fmla="*/ 0 w 8"/>
                      <a:gd name="T7" fmla="*/ 1 h 8"/>
                      <a:gd name="T8" fmla="*/ 0 w 8"/>
                      <a:gd name="T9" fmla="*/ 1 h 8"/>
                      <a:gd name="T10" fmla="*/ 0 w 8"/>
                      <a:gd name="T11" fmla="*/ 1 h 8"/>
                      <a:gd name="T12" fmla="*/ 0 w 8"/>
                      <a:gd name="T13" fmla="*/ 0 h 8"/>
                      <a:gd name="T14" fmla="*/ 0 w 8"/>
                      <a:gd name="T15" fmla="*/ 0 h 8"/>
                      <a:gd name="T16" fmla="*/ 0 w 8"/>
                      <a:gd name="T17" fmla="*/ 1 h 8"/>
                      <a:gd name="T18" fmla="*/ 0 w 8"/>
                      <a:gd name="T19" fmla="*/ 1 h 8"/>
                      <a:gd name="T20" fmla="*/ 0 w 8"/>
                      <a:gd name="T21" fmla="*/ 1 h 8"/>
                      <a:gd name="T22" fmla="*/ 0 w 8"/>
                      <a:gd name="T23" fmla="*/ 1 h 8"/>
                      <a:gd name="T24" fmla="*/ 0 w 8"/>
                      <a:gd name="T25" fmla="*/ 1 h 8"/>
                      <a:gd name="T26" fmla="*/ 0 w 8"/>
                      <a:gd name="T27" fmla="*/ 1 h 8"/>
                      <a:gd name="T28" fmla="*/ 0 w 8"/>
                      <a:gd name="T29" fmla="*/ 1 h 8"/>
                      <a:gd name="T30" fmla="*/ 0 w 8"/>
                      <a:gd name="T31" fmla="*/ 1 h 8"/>
                      <a:gd name="T32" fmla="*/ 0 w 8"/>
                      <a:gd name="T33" fmla="*/ 1 h 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8" y="3"/>
                        </a:lnTo>
                        <a:lnTo>
                          <a:pt x="8" y="2"/>
                        </a:lnTo>
                        <a:lnTo>
                          <a:pt x="6" y="1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2" y="6"/>
                        </a:lnTo>
                        <a:lnTo>
                          <a:pt x="3" y="7"/>
                        </a:lnTo>
                        <a:lnTo>
                          <a:pt x="4" y="8"/>
                        </a:lnTo>
                        <a:lnTo>
                          <a:pt x="5" y="8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3" name="Freeform 245"/>
                  <p:cNvSpPr>
                    <a:spLocks/>
                  </p:cNvSpPr>
                  <p:nvPr/>
                </p:nvSpPr>
                <p:spPr bwMode="auto">
                  <a:xfrm>
                    <a:off x="1153" y="3218"/>
                    <a:ext cx="26" cy="45"/>
                  </a:xfrm>
                  <a:custGeom>
                    <a:avLst/>
                    <a:gdLst>
                      <a:gd name="T0" fmla="*/ 3 w 76"/>
                      <a:gd name="T1" fmla="*/ 0 h 90"/>
                      <a:gd name="T2" fmla="*/ 0 w 76"/>
                      <a:gd name="T3" fmla="*/ 11 h 90"/>
                      <a:gd name="T4" fmla="*/ 0 w 76"/>
                      <a:gd name="T5" fmla="*/ 12 h 90"/>
                      <a:gd name="T6" fmla="*/ 3 w 76"/>
                      <a:gd name="T7" fmla="*/ 1 h 90"/>
                      <a:gd name="T8" fmla="*/ 3 w 76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90">
                        <a:moveTo>
                          <a:pt x="72" y="0"/>
                        </a:moveTo>
                        <a:lnTo>
                          <a:pt x="0" y="86"/>
                        </a:lnTo>
                        <a:lnTo>
                          <a:pt x="5" y="90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4" name="Freeform 246"/>
                  <p:cNvSpPr>
                    <a:spLocks/>
                  </p:cNvSpPr>
                  <p:nvPr/>
                </p:nvSpPr>
                <p:spPr bwMode="auto">
                  <a:xfrm>
                    <a:off x="1103" y="3259"/>
                    <a:ext cx="39" cy="70"/>
                  </a:xfrm>
                  <a:custGeom>
                    <a:avLst/>
                    <a:gdLst>
                      <a:gd name="T0" fmla="*/ 4 w 116"/>
                      <a:gd name="T1" fmla="*/ 18 h 140"/>
                      <a:gd name="T2" fmla="*/ 4 w 116"/>
                      <a:gd name="T3" fmla="*/ 3 h 140"/>
                      <a:gd name="T4" fmla="*/ 0 w 116"/>
                      <a:gd name="T5" fmla="*/ 0 h 140"/>
                      <a:gd name="T6" fmla="*/ 0 w 116"/>
                      <a:gd name="T7" fmla="*/ 16 h 140"/>
                      <a:gd name="T8" fmla="*/ 4 w 116"/>
                      <a:gd name="T9" fmla="*/ 18 h 1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140">
                        <a:moveTo>
                          <a:pt x="116" y="140"/>
                        </a:moveTo>
                        <a:lnTo>
                          <a:pt x="116" y="18"/>
                        </a:lnTo>
                        <a:lnTo>
                          <a:pt x="0" y="0"/>
                        </a:lnTo>
                        <a:lnTo>
                          <a:pt x="0" y="122"/>
                        </a:lnTo>
                        <a:lnTo>
                          <a:pt x="116" y="140"/>
                        </a:lnTo>
                        <a:close/>
                      </a:path>
                    </a:pathLst>
                  </a:custGeom>
                  <a:solidFill>
                    <a:srgbClr val="775E1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5" name="Freeform 247"/>
                  <p:cNvSpPr>
                    <a:spLocks/>
                  </p:cNvSpPr>
                  <p:nvPr/>
                </p:nvSpPr>
                <p:spPr bwMode="auto">
                  <a:xfrm>
                    <a:off x="1103" y="3242"/>
                    <a:ext cx="53" cy="26"/>
                  </a:xfrm>
                  <a:custGeom>
                    <a:avLst/>
                    <a:gdLst>
                      <a:gd name="T0" fmla="*/ 0 w 158"/>
                      <a:gd name="T1" fmla="*/ 5 h 51"/>
                      <a:gd name="T2" fmla="*/ 2 w 158"/>
                      <a:gd name="T3" fmla="*/ 0 h 51"/>
                      <a:gd name="T4" fmla="*/ 6 w 158"/>
                      <a:gd name="T5" fmla="*/ 2 h 51"/>
                      <a:gd name="T6" fmla="*/ 4 w 158"/>
                      <a:gd name="T7" fmla="*/ 7 h 51"/>
                      <a:gd name="T8" fmla="*/ 0 w 158"/>
                      <a:gd name="T9" fmla="*/ 5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8" h="51">
                        <a:moveTo>
                          <a:pt x="0" y="33"/>
                        </a:moveTo>
                        <a:lnTo>
                          <a:pt x="51" y="0"/>
                        </a:lnTo>
                        <a:lnTo>
                          <a:pt x="158" y="16"/>
                        </a:lnTo>
                        <a:lnTo>
                          <a:pt x="116" y="51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299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6" name="Freeform 248"/>
                  <p:cNvSpPr>
                    <a:spLocks/>
                  </p:cNvSpPr>
                  <p:nvPr/>
                </p:nvSpPr>
                <p:spPr bwMode="auto">
                  <a:xfrm>
                    <a:off x="1142" y="3250"/>
                    <a:ext cx="14" cy="79"/>
                  </a:xfrm>
                  <a:custGeom>
                    <a:avLst/>
                    <a:gdLst>
                      <a:gd name="T0" fmla="*/ 0 w 42"/>
                      <a:gd name="T1" fmla="*/ 5 h 157"/>
                      <a:gd name="T2" fmla="*/ 2 w 42"/>
                      <a:gd name="T3" fmla="*/ 0 h 157"/>
                      <a:gd name="T4" fmla="*/ 2 w 42"/>
                      <a:gd name="T5" fmla="*/ 16 h 157"/>
                      <a:gd name="T6" fmla="*/ 0 w 42"/>
                      <a:gd name="T7" fmla="*/ 20 h 157"/>
                      <a:gd name="T8" fmla="*/ 0 w 42"/>
                      <a:gd name="T9" fmla="*/ 5 h 1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2" h="157">
                        <a:moveTo>
                          <a:pt x="0" y="35"/>
                        </a:moveTo>
                        <a:lnTo>
                          <a:pt x="42" y="0"/>
                        </a:lnTo>
                        <a:lnTo>
                          <a:pt x="42" y="123"/>
                        </a:lnTo>
                        <a:lnTo>
                          <a:pt x="0" y="157"/>
                        </a:ln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D6BC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7" name="Freeform 249"/>
                  <p:cNvSpPr>
                    <a:spLocks/>
                  </p:cNvSpPr>
                  <p:nvPr/>
                </p:nvSpPr>
                <p:spPr bwMode="auto">
                  <a:xfrm>
                    <a:off x="1081" y="2776"/>
                    <a:ext cx="39" cy="72"/>
                  </a:xfrm>
                  <a:custGeom>
                    <a:avLst/>
                    <a:gdLst>
                      <a:gd name="T0" fmla="*/ 4 w 118"/>
                      <a:gd name="T1" fmla="*/ 18 h 144"/>
                      <a:gd name="T2" fmla="*/ 4 w 118"/>
                      <a:gd name="T3" fmla="*/ 3 h 144"/>
                      <a:gd name="T4" fmla="*/ 0 w 118"/>
                      <a:gd name="T5" fmla="*/ 0 h 144"/>
                      <a:gd name="T6" fmla="*/ 0 w 118"/>
                      <a:gd name="T7" fmla="*/ 16 h 144"/>
                      <a:gd name="T8" fmla="*/ 4 w 118"/>
                      <a:gd name="T9" fmla="*/ 18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8" h="144">
                        <a:moveTo>
                          <a:pt x="118" y="144"/>
                        </a:moveTo>
                        <a:lnTo>
                          <a:pt x="118" y="17"/>
                        </a:lnTo>
                        <a:lnTo>
                          <a:pt x="0" y="0"/>
                        </a:lnTo>
                        <a:lnTo>
                          <a:pt x="0" y="127"/>
                        </a:lnTo>
                        <a:lnTo>
                          <a:pt x="118" y="144"/>
                        </a:lnTo>
                        <a:close/>
                      </a:path>
                    </a:pathLst>
                  </a:custGeom>
                  <a:solidFill>
                    <a:srgbClr val="C1A8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8" name="Freeform 250"/>
                  <p:cNvSpPr>
                    <a:spLocks/>
                  </p:cNvSpPr>
                  <p:nvPr/>
                </p:nvSpPr>
                <p:spPr bwMode="auto">
                  <a:xfrm>
                    <a:off x="1081" y="2758"/>
                    <a:ext cx="53" cy="26"/>
                  </a:xfrm>
                  <a:custGeom>
                    <a:avLst/>
                    <a:gdLst>
                      <a:gd name="T0" fmla="*/ 0 w 159"/>
                      <a:gd name="T1" fmla="*/ 5 h 51"/>
                      <a:gd name="T2" fmla="*/ 2 w 159"/>
                      <a:gd name="T3" fmla="*/ 0 h 51"/>
                      <a:gd name="T4" fmla="*/ 6 w 159"/>
                      <a:gd name="T5" fmla="*/ 3 h 51"/>
                      <a:gd name="T6" fmla="*/ 4 w 159"/>
                      <a:gd name="T7" fmla="*/ 7 h 51"/>
                      <a:gd name="T8" fmla="*/ 0 w 159"/>
                      <a:gd name="T9" fmla="*/ 5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1">
                        <a:moveTo>
                          <a:pt x="0" y="34"/>
                        </a:moveTo>
                        <a:lnTo>
                          <a:pt x="52" y="0"/>
                        </a:lnTo>
                        <a:lnTo>
                          <a:pt x="159" y="17"/>
                        </a:lnTo>
                        <a:lnTo>
                          <a:pt x="118" y="5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967C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99" name="Freeform 251"/>
                  <p:cNvSpPr>
                    <a:spLocks/>
                  </p:cNvSpPr>
                  <p:nvPr/>
                </p:nvSpPr>
                <p:spPr bwMode="auto">
                  <a:xfrm>
                    <a:off x="1303" y="2640"/>
                    <a:ext cx="44" cy="157"/>
                  </a:xfrm>
                  <a:custGeom>
                    <a:avLst/>
                    <a:gdLst>
                      <a:gd name="T0" fmla="*/ 2 w 131"/>
                      <a:gd name="T1" fmla="*/ 39 h 315"/>
                      <a:gd name="T2" fmla="*/ 2 w 131"/>
                      <a:gd name="T3" fmla="*/ 39 h 315"/>
                      <a:gd name="T4" fmla="*/ 3 w 131"/>
                      <a:gd name="T5" fmla="*/ 38 h 315"/>
                      <a:gd name="T6" fmla="*/ 3 w 131"/>
                      <a:gd name="T7" fmla="*/ 37 h 315"/>
                      <a:gd name="T8" fmla="*/ 4 w 131"/>
                      <a:gd name="T9" fmla="*/ 35 h 315"/>
                      <a:gd name="T10" fmla="*/ 4 w 131"/>
                      <a:gd name="T11" fmla="*/ 33 h 315"/>
                      <a:gd name="T12" fmla="*/ 4 w 131"/>
                      <a:gd name="T13" fmla="*/ 30 h 315"/>
                      <a:gd name="T14" fmla="*/ 5 w 131"/>
                      <a:gd name="T15" fmla="*/ 26 h 315"/>
                      <a:gd name="T16" fmla="*/ 5 w 131"/>
                      <a:gd name="T17" fmla="*/ 22 h 315"/>
                      <a:gd name="T18" fmla="*/ 5 w 131"/>
                      <a:gd name="T19" fmla="*/ 18 h 315"/>
                      <a:gd name="T20" fmla="*/ 5 w 131"/>
                      <a:gd name="T21" fmla="*/ 15 h 315"/>
                      <a:gd name="T22" fmla="*/ 5 w 131"/>
                      <a:gd name="T23" fmla="*/ 11 h 315"/>
                      <a:gd name="T24" fmla="*/ 5 w 131"/>
                      <a:gd name="T25" fmla="*/ 8 h 315"/>
                      <a:gd name="T26" fmla="*/ 4 w 131"/>
                      <a:gd name="T27" fmla="*/ 5 h 315"/>
                      <a:gd name="T28" fmla="*/ 4 w 131"/>
                      <a:gd name="T29" fmla="*/ 3 h 315"/>
                      <a:gd name="T30" fmla="*/ 4 w 131"/>
                      <a:gd name="T31" fmla="*/ 1 h 315"/>
                      <a:gd name="T32" fmla="*/ 3 w 131"/>
                      <a:gd name="T33" fmla="*/ 0 h 315"/>
                      <a:gd name="T34" fmla="*/ 3 w 131"/>
                      <a:gd name="T35" fmla="*/ 0 h 315"/>
                      <a:gd name="T36" fmla="*/ 2 w 131"/>
                      <a:gd name="T37" fmla="*/ 0 h 315"/>
                      <a:gd name="T38" fmla="*/ 2 w 131"/>
                      <a:gd name="T39" fmla="*/ 1 h 315"/>
                      <a:gd name="T40" fmla="*/ 1 w 131"/>
                      <a:gd name="T41" fmla="*/ 3 h 315"/>
                      <a:gd name="T42" fmla="*/ 1 w 131"/>
                      <a:gd name="T43" fmla="*/ 6 h 315"/>
                      <a:gd name="T44" fmla="*/ 1 w 131"/>
                      <a:gd name="T45" fmla="*/ 9 h 315"/>
                      <a:gd name="T46" fmla="*/ 0 w 131"/>
                      <a:gd name="T47" fmla="*/ 12 h 315"/>
                      <a:gd name="T48" fmla="*/ 0 w 131"/>
                      <a:gd name="T49" fmla="*/ 16 h 315"/>
                      <a:gd name="T50" fmla="*/ 0 w 131"/>
                      <a:gd name="T51" fmla="*/ 20 h 315"/>
                      <a:gd name="T52" fmla="*/ 0 w 131"/>
                      <a:gd name="T53" fmla="*/ 24 h 315"/>
                      <a:gd name="T54" fmla="*/ 0 w 131"/>
                      <a:gd name="T55" fmla="*/ 27 h 315"/>
                      <a:gd name="T56" fmla="*/ 0 w 131"/>
                      <a:gd name="T57" fmla="*/ 31 h 315"/>
                      <a:gd name="T58" fmla="*/ 1 w 131"/>
                      <a:gd name="T59" fmla="*/ 34 h 315"/>
                      <a:gd name="T60" fmla="*/ 1 w 131"/>
                      <a:gd name="T61" fmla="*/ 36 h 315"/>
                      <a:gd name="T62" fmla="*/ 1 w 131"/>
                      <a:gd name="T63" fmla="*/ 38 h 315"/>
                      <a:gd name="T64" fmla="*/ 2 w 131"/>
                      <a:gd name="T65" fmla="*/ 39 h 31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31" h="315">
                        <a:moveTo>
                          <a:pt x="49" y="312"/>
                        </a:moveTo>
                        <a:lnTo>
                          <a:pt x="62" y="315"/>
                        </a:lnTo>
                        <a:lnTo>
                          <a:pt x="75" y="310"/>
                        </a:lnTo>
                        <a:lnTo>
                          <a:pt x="87" y="300"/>
                        </a:lnTo>
                        <a:lnTo>
                          <a:pt x="98" y="285"/>
                        </a:lnTo>
                        <a:lnTo>
                          <a:pt x="108" y="264"/>
                        </a:lnTo>
                        <a:lnTo>
                          <a:pt x="117" y="240"/>
                        </a:lnTo>
                        <a:lnTo>
                          <a:pt x="124" y="213"/>
                        </a:lnTo>
                        <a:lnTo>
                          <a:pt x="128" y="182"/>
                        </a:lnTo>
                        <a:lnTo>
                          <a:pt x="131" y="150"/>
                        </a:lnTo>
                        <a:lnTo>
                          <a:pt x="130" y="120"/>
                        </a:lnTo>
                        <a:lnTo>
                          <a:pt x="126" y="92"/>
                        </a:lnTo>
                        <a:lnTo>
                          <a:pt x="121" y="65"/>
                        </a:lnTo>
                        <a:lnTo>
                          <a:pt x="114" y="43"/>
                        </a:lnTo>
                        <a:lnTo>
                          <a:pt x="105" y="24"/>
                        </a:lnTo>
                        <a:lnTo>
                          <a:pt x="94" y="11"/>
                        </a:lnTo>
                        <a:lnTo>
                          <a:pt x="81" y="3"/>
                        </a:lnTo>
                        <a:lnTo>
                          <a:pt x="68" y="0"/>
                        </a:lnTo>
                        <a:lnTo>
                          <a:pt x="56" y="5"/>
                        </a:lnTo>
                        <a:lnTo>
                          <a:pt x="44" y="15"/>
                        </a:lnTo>
                        <a:lnTo>
                          <a:pt x="34" y="31"/>
                        </a:lnTo>
                        <a:lnTo>
                          <a:pt x="23" y="51"/>
                        </a:lnTo>
                        <a:lnTo>
                          <a:pt x="15" y="75"/>
                        </a:lnTo>
                        <a:lnTo>
                          <a:pt x="8" y="102"/>
                        </a:lnTo>
                        <a:lnTo>
                          <a:pt x="3" y="133"/>
                        </a:lnTo>
                        <a:lnTo>
                          <a:pt x="0" y="165"/>
                        </a:lnTo>
                        <a:lnTo>
                          <a:pt x="2" y="195"/>
                        </a:lnTo>
                        <a:lnTo>
                          <a:pt x="5" y="223"/>
                        </a:lnTo>
                        <a:lnTo>
                          <a:pt x="10" y="249"/>
                        </a:lnTo>
                        <a:lnTo>
                          <a:pt x="17" y="272"/>
                        </a:lnTo>
                        <a:lnTo>
                          <a:pt x="27" y="291"/>
                        </a:lnTo>
                        <a:lnTo>
                          <a:pt x="37" y="304"/>
                        </a:lnTo>
                        <a:lnTo>
                          <a:pt x="49" y="312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0" name="Freeform 252"/>
                  <p:cNvSpPr>
                    <a:spLocks/>
                  </p:cNvSpPr>
                  <p:nvPr/>
                </p:nvSpPr>
                <p:spPr bwMode="auto">
                  <a:xfrm>
                    <a:off x="1313" y="2670"/>
                    <a:ext cx="24" cy="102"/>
                  </a:xfrm>
                  <a:custGeom>
                    <a:avLst/>
                    <a:gdLst>
                      <a:gd name="T0" fmla="*/ 1 w 71"/>
                      <a:gd name="T1" fmla="*/ 26 h 203"/>
                      <a:gd name="T2" fmla="*/ 1 w 71"/>
                      <a:gd name="T3" fmla="*/ 26 h 203"/>
                      <a:gd name="T4" fmla="*/ 2 w 71"/>
                      <a:gd name="T5" fmla="*/ 26 h 203"/>
                      <a:gd name="T6" fmla="*/ 2 w 71"/>
                      <a:gd name="T7" fmla="*/ 25 h 203"/>
                      <a:gd name="T8" fmla="*/ 2 w 71"/>
                      <a:gd name="T9" fmla="*/ 23 h 203"/>
                      <a:gd name="T10" fmla="*/ 2 w 71"/>
                      <a:gd name="T11" fmla="*/ 22 h 203"/>
                      <a:gd name="T12" fmla="*/ 2 w 71"/>
                      <a:gd name="T13" fmla="*/ 20 h 203"/>
                      <a:gd name="T14" fmla="*/ 3 w 71"/>
                      <a:gd name="T15" fmla="*/ 18 h 203"/>
                      <a:gd name="T16" fmla="*/ 3 w 71"/>
                      <a:gd name="T17" fmla="*/ 15 h 203"/>
                      <a:gd name="T18" fmla="*/ 3 w 71"/>
                      <a:gd name="T19" fmla="*/ 10 h 203"/>
                      <a:gd name="T20" fmla="*/ 2 w 71"/>
                      <a:gd name="T21" fmla="*/ 6 h 203"/>
                      <a:gd name="T22" fmla="*/ 2 w 71"/>
                      <a:gd name="T23" fmla="*/ 2 h 203"/>
                      <a:gd name="T24" fmla="*/ 2 w 71"/>
                      <a:gd name="T25" fmla="*/ 1 h 203"/>
                      <a:gd name="T26" fmla="*/ 1 w 71"/>
                      <a:gd name="T27" fmla="*/ 0 h 203"/>
                      <a:gd name="T28" fmla="*/ 1 w 71"/>
                      <a:gd name="T29" fmla="*/ 1 h 203"/>
                      <a:gd name="T30" fmla="*/ 1 w 71"/>
                      <a:gd name="T31" fmla="*/ 2 h 203"/>
                      <a:gd name="T32" fmla="*/ 1 w 71"/>
                      <a:gd name="T33" fmla="*/ 3 h 203"/>
                      <a:gd name="T34" fmla="*/ 0 w 71"/>
                      <a:gd name="T35" fmla="*/ 4 h 203"/>
                      <a:gd name="T36" fmla="*/ 0 w 71"/>
                      <a:gd name="T37" fmla="*/ 6 h 203"/>
                      <a:gd name="T38" fmla="*/ 0 w 71"/>
                      <a:gd name="T39" fmla="*/ 9 h 203"/>
                      <a:gd name="T40" fmla="*/ 0 w 71"/>
                      <a:gd name="T41" fmla="*/ 11 h 203"/>
                      <a:gd name="T42" fmla="*/ 0 w 71"/>
                      <a:gd name="T43" fmla="*/ 16 h 203"/>
                      <a:gd name="T44" fmla="*/ 0 w 71"/>
                      <a:gd name="T45" fmla="*/ 21 h 203"/>
                      <a:gd name="T46" fmla="*/ 0 w 71"/>
                      <a:gd name="T47" fmla="*/ 24 h 203"/>
                      <a:gd name="T48" fmla="*/ 1 w 71"/>
                      <a:gd name="T49" fmla="*/ 26 h 2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71" h="203">
                        <a:moveTo>
                          <a:pt x="26" y="202"/>
                        </a:moveTo>
                        <a:lnTo>
                          <a:pt x="33" y="203"/>
                        </a:lnTo>
                        <a:lnTo>
                          <a:pt x="40" y="201"/>
                        </a:lnTo>
                        <a:lnTo>
                          <a:pt x="47" y="194"/>
                        </a:lnTo>
                        <a:lnTo>
                          <a:pt x="53" y="184"/>
                        </a:lnTo>
                        <a:lnTo>
                          <a:pt x="59" y="171"/>
                        </a:lnTo>
                        <a:lnTo>
                          <a:pt x="64" y="155"/>
                        </a:lnTo>
                        <a:lnTo>
                          <a:pt x="68" y="138"/>
                        </a:lnTo>
                        <a:lnTo>
                          <a:pt x="70" y="118"/>
                        </a:lnTo>
                        <a:lnTo>
                          <a:pt x="71" y="78"/>
                        </a:lnTo>
                        <a:lnTo>
                          <a:pt x="66" y="42"/>
                        </a:lnTo>
                        <a:lnTo>
                          <a:pt x="57" y="15"/>
                        </a:lnTo>
                        <a:lnTo>
                          <a:pt x="44" y="1"/>
                        </a:lnTo>
                        <a:lnTo>
                          <a:pt x="37" y="0"/>
                        </a:lnTo>
                        <a:lnTo>
                          <a:pt x="30" y="2"/>
                        </a:lnTo>
                        <a:lnTo>
                          <a:pt x="24" y="9"/>
                        </a:lnTo>
                        <a:lnTo>
                          <a:pt x="18" y="19"/>
                        </a:lnTo>
                        <a:lnTo>
                          <a:pt x="12" y="32"/>
                        </a:lnTo>
                        <a:lnTo>
                          <a:pt x="7" y="48"/>
                        </a:lnTo>
                        <a:lnTo>
                          <a:pt x="4" y="65"/>
                        </a:lnTo>
                        <a:lnTo>
                          <a:pt x="1" y="86"/>
                        </a:lnTo>
                        <a:lnTo>
                          <a:pt x="0" y="126"/>
                        </a:lnTo>
                        <a:lnTo>
                          <a:pt x="5" y="161"/>
                        </a:lnTo>
                        <a:lnTo>
                          <a:pt x="13" y="188"/>
                        </a:lnTo>
                        <a:lnTo>
                          <a:pt x="26" y="202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1" name="Freeform 253"/>
                  <p:cNvSpPr>
                    <a:spLocks/>
                  </p:cNvSpPr>
                  <p:nvPr/>
                </p:nvSpPr>
                <p:spPr bwMode="auto">
                  <a:xfrm>
                    <a:off x="1178" y="3232"/>
                    <a:ext cx="71" cy="128"/>
                  </a:xfrm>
                  <a:custGeom>
                    <a:avLst/>
                    <a:gdLst>
                      <a:gd name="T0" fmla="*/ 8 w 212"/>
                      <a:gd name="T1" fmla="*/ 32 h 256"/>
                      <a:gd name="T2" fmla="*/ 8 w 212"/>
                      <a:gd name="T3" fmla="*/ 5 h 256"/>
                      <a:gd name="T4" fmla="*/ 0 w 212"/>
                      <a:gd name="T5" fmla="*/ 0 h 256"/>
                      <a:gd name="T6" fmla="*/ 0 w 212"/>
                      <a:gd name="T7" fmla="*/ 28 h 256"/>
                      <a:gd name="T8" fmla="*/ 8 w 212"/>
                      <a:gd name="T9" fmla="*/ 32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2" h="256">
                        <a:moveTo>
                          <a:pt x="212" y="256"/>
                        </a:moveTo>
                        <a:lnTo>
                          <a:pt x="212" y="33"/>
                        </a:lnTo>
                        <a:lnTo>
                          <a:pt x="0" y="0"/>
                        </a:lnTo>
                        <a:lnTo>
                          <a:pt x="0" y="223"/>
                        </a:lnTo>
                        <a:lnTo>
                          <a:pt x="212" y="256"/>
                        </a:lnTo>
                        <a:close/>
                      </a:path>
                    </a:pathLst>
                  </a:custGeom>
                  <a:solidFill>
                    <a:srgbClr val="775E1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2" name="Freeform 254"/>
                  <p:cNvSpPr>
                    <a:spLocks/>
                  </p:cNvSpPr>
                  <p:nvPr/>
                </p:nvSpPr>
                <p:spPr bwMode="auto">
                  <a:xfrm>
                    <a:off x="1178" y="3202"/>
                    <a:ext cx="96" cy="47"/>
                  </a:xfrm>
                  <a:custGeom>
                    <a:avLst/>
                    <a:gdLst>
                      <a:gd name="T0" fmla="*/ 0 w 289"/>
                      <a:gd name="T1" fmla="*/ 8 h 92"/>
                      <a:gd name="T2" fmla="*/ 3 w 289"/>
                      <a:gd name="T3" fmla="*/ 0 h 92"/>
                      <a:gd name="T4" fmla="*/ 11 w 289"/>
                      <a:gd name="T5" fmla="*/ 4 h 92"/>
                      <a:gd name="T6" fmla="*/ 8 w 289"/>
                      <a:gd name="T7" fmla="*/ 12 h 92"/>
                      <a:gd name="T8" fmla="*/ 0 w 289"/>
                      <a:gd name="T9" fmla="*/ 8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89" h="92">
                        <a:moveTo>
                          <a:pt x="0" y="59"/>
                        </a:moveTo>
                        <a:lnTo>
                          <a:pt x="93" y="0"/>
                        </a:lnTo>
                        <a:lnTo>
                          <a:pt x="289" y="28"/>
                        </a:lnTo>
                        <a:lnTo>
                          <a:pt x="212" y="92"/>
                        </a:lnTo>
                        <a:lnTo>
                          <a:pt x="0" y="59"/>
                        </a:lnTo>
                        <a:close/>
                      </a:path>
                    </a:pathLst>
                  </a:custGeom>
                  <a:solidFill>
                    <a:srgbClr val="B299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3" name="Freeform 255"/>
                  <p:cNvSpPr>
                    <a:spLocks/>
                  </p:cNvSpPr>
                  <p:nvPr/>
                </p:nvSpPr>
                <p:spPr bwMode="auto">
                  <a:xfrm>
                    <a:off x="1249" y="3217"/>
                    <a:ext cx="25" cy="143"/>
                  </a:xfrm>
                  <a:custGeom>
                    <a:avLst/>
                    <a:gdLst>
                      <a:gd name="T0" fmla="*/ 0 w 77"/>
                      <a:gd name="T1" fmla="*/ 8 h 287"/>
                      <a:gd name="T2" fmla="*/ 3 w 77"/>
                      <a:gd name="T3" fmla="*/ 0 h 287"/>
                      <a:gd name="T4" fmla="*/ 3 w 77"/>
                      <a:gd name="T5" fmla="*/ 28 h 287"/>
                      <a:gd name="T6" fmla="*/ 0 w 77"/>
                      <a:gd name="T7" fmla="*/ 35 h 287"/>
                      <a:gd name="T8" fmla="*/ 0 w 77"/>
                      <a:gd name="T9" fmla="*/ 8 h 2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287">
                        <a:moveTo>
                          <a:pt x="0" y="64"/>
                        </a:moveTo>
                        <a:lnTo>
                          <a:pt x="77" y="0"/>
                        </a:lnTo>
                        <a:lnTo>
                          <a:pt x="77" y="224"/>
                        </a:lnTo>
                        <a:lnTo>
                          <a:pt x="0" y="287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D6BC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4" name="Freeform 256"/>
                  <p:cNvSpPr>
                    <a:spLocks/>
                  </p:cNvSpPr>
                  <p:nvPr/>
                </p:nvSpPr>
                <p:spPr bwMode="auto">
                  <a:xfrm>
                    <a:off x="1192" y="3265"/>
                    <a:ext cx="42" cy="61"/>
                  </a:xfrm>
                  <a:custGeom>
                    <a:avLst/>
                    <a:gdLst>
                      <a:gd name="T0" fmla="*/ 2 w 126"/>
                      <a:gd name="T1" fmla="*/ 16 h 121"/>
                      <a:gd name="T2" fmla="*/ 3 w 126"/>
                      <a:gd name="T3" fmla="*/ 15 h 121"/>
                      <a:gd name="T4" fmla="*/ 3 w 126"/>
                      <a:gd name="T5" fmla="*/ 15 h 121"/>
                      <a:gd name="T6" fmla="*/ 4 w 126"/>
                      <a:gd name="T7" fmla="*/ 14 h 121"/>
                      <a:gd name="T8" fmla="*/ 4 w 126"/>
                      <a:gd name="T9" fmla="*/ 13 h 121"/>
                      <a:gd name="T10" fmla="*/ 4 w 126"/>
                      <a:gd name="T11" fmla="*/ 12 h 121"/>
                      <a:gd name="T12" fmla="*/ 4 w 126"/>
                      <a:gd name="T13" fmla="*/ 11 h 121"/>
                      <a:gd name="T14" fmla="*/ 5 w 126"/>
                      <a:gd name="T15" fmla="*/ 10 h 121"/>
                      <a:gd name="T16" fmla="*/ 5 w 126"/>
                      <a:gd name="T17" fmla="*/ 8 h 121"/>
                      <a:gd name="T18" fmla="*/ 5 w 126"/>
                      <a:gd name="T19" fmla="*/ 6 h 121"/>
                      <a:gd name="T20" fmla="*/ 4 w 126"/>
                      <a:gd name="T21" fmla="*/ 5 h 121"/>
                      <a:gd name="T22" fmla="*/ 4 w 126"/>
                      <a:gd name="T23" fmla="*/ 4 h 121"/>
                      <a:gd name="T24" fmla="*/ 4 w 126"/>
                      <a:gd name="T25" fmla="*/ 3 h 121"/>
                      <a:gd name="T26" fmla="*/ 4 w 126"/>
                      <a:gd name="T27" fmla="*/ 2 h 121"/>
                      <a:gd name="T28" fmla="*/ 3 w 126"/>
                      <a:gd name="T29" fmla="*/ 1 h 121"/>
                      <a:gd name="T30" fmla="*/ 3 w 126"/>
                      <a:gd name="T31" fmla="*/ 1 h 121"/>
                      <a:gd name="T32" fmla="*/ 2 w 126"/>
                      <a:gd name="T33" fmla="*/ 0 h 121"/>
                      <a:gd name="T34" fmla="*/ 2 w 126"/>
                      <a:gd name="T35" fmla="*/ 1 h 121"/>
                      <a:gd name="T36" fmla="*/ 1 w 126"/>
                      <a:gd name="T37" fmla="*/ 1 h 121"/>
                      <a:gd name="T38" fmla="*/ 1 w 126"/>
                      <a:gd name="T39" fmla="*/ 2 h 121"/>
                      <a:gd name="T40" fmla="*/ 1 w 126"/>
                      <a:gd name="T41" fmla="*/ 3 h 121"/>
                      <a:gd name="T42" fmla="*/ 0 w 126"/>
                      <a:gd name="T43" fmla="*/ 4 h 121"/>
                      <a:gd name="T44" fmla="*/ 0 w 126"/>
                      <a:gd name="T45" fmla="*/ 5 h 121"/>
                      <a:gd name="T46" fmla="*/ 0 w 126"/>
                      <a:gd name="T47" fmla="*/ 6 h 121"/>
                      <a:gd name="T48" fmla="*/ 0 w 126"/>
                      <a:gd name="T49" fmla="*/ 8 h 121"/>
                      <a:gd name="T50" fmla="*/ 0 w 126"/>
                      <a:gd name="T51" fmla="*/ 10 h 121"/>
                      <a:gd name="T52" fmla="*/ 0 w 126"/>
                      <a:gd name="T53" fmla="*/ 11 h 121"/>
                      <a:gd name="T54" fmla="*/ 0 w 126"/>
                      <a:gd name="T55" fmla="*/ 12 h 121"/>
                      <a:gd name="T56" fmla="*/ 1 w 126"/>
                      <a:gd name="T57" fmla="*/ 13 h 121"/>
                      <a:gd name="T58" fmla="*/ 1 w 126"/>
                      <a:gd name="T59" fmla="*/ 14 h 121"/>
                      <a:gd name="T60" fmla="*/ 1 w 126"/>
                      <a:gd name="T61" fmla="*/ 15 h 121"/>
                      <a:gd name="T62" fmla="*/ 2 w 126"/>
                      <a:gd name="T63" fmla="*/ 15 h 121"/>
                      <a:gd name="T64" fmla="*/ 2 w 126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6" h="121">
                        <a:moveTo>
                          <a:pt x="63" y="121"/>
                        </a:moveTo>
                        <a:lnTo>
                          <a:pt x="76" y="120"/>
                        </a:lnTo>
                        <a:lnTo>
                          <a:pt x="88" y="117"/>
                        </a:lnTo>
                        <a:lnTo>
                          <a:pt x="99" y="111"/>
                        </a:lnTo>
                        <a:lnTo>
                          <a:pt x="107" y="103"/>
                        </a:lnTo>
                        <a:lnTo>
                          <a:pt x="115" y="95"/>
                        </a:lnTo>
                        <a:lnTo>
                          <a:pt x="121" y="85"/>
                        </a:lnTo>
                        <a:lnTo>
                          <a:pt x="125" y="73"/>
                        </a:lnTo>
                        <a:lnTo>
                          <a:pt x="126" y="61"/>
                        </a:lnTo>
                        <a:lnTo>
                          <a:pt x="125" y="48"/>
                        </a:lnTo>
                        <a:lnTo>
                          <a:pt x="121" y="37"/>
                        </a:lnTo>
                        <a:lnTo>
                          <a:pt x="115" y="27"/>
                        </a:lnTo>
                        <a:lnTo>
                          <a:pt x="107" y="19"/>
                        </a:lnTo>
                        <a:lnTo>
                          <a:pt x="99" y="11"/>
                        </a:lnTo>
                        <a:lnTo>
                          <a:pt x="88" y="5"/>
                        </a:lnTo>
                        <a:lnTo>
                          <a:pt x="76" y="1"/>
                        </a:lnTo>
                        <a:lnTo>
                          <a:pt x="63" y="0"/>
                        </a:lnTo>
                        <a:lnTo>
                          <a:pt x="50" y="1"/>
                        </a:lnTo>
                        <a:lnTo>
                          <a:pt x="38" y="5"/>
                        </a:lnTo>
                        <a:lnTo>
                          <a:pt x="28" y="11"/>
                        </a:lnTo>
                        <a:lnTo>
                          <a:pt x="19" y="19"/>
                        </a:lnTo>
                        <a:lnTo>
                          <a:pt x="11" y="27"/>
                        </a:lnTo>
                        <a:lnTo>
                          <a:pt x="5" y="37"/>
                        </a:lnTo>
                        <a:lnTo>
                          <a:pt x="2" y="48"/>
                        </a:lnTo>
                        <a:lnTo>
                          <a:pt x="0" y="61"/>
                        </a:lnTo>
                        <a:lnTo>
                          <a:pt x="2" y="73"/>
                        </a:lnTo>
                        <a:lnTo>
                          <a:pt x="5" y="85"/>
                        </a:lnTo>
                        <a:lnTo>
                          <a:pt x="11" y="95"/>
                        </a:lnTo>
                        <a:lnTo>
                          <a:pt x="19" y="103"/>
                        </a:lnTo>
                        <a:lnTo>
                          <a:pt x="28" y="111"/>
                        </a:lnTo>
                        <a:lnTo>
                          <a:pt x="38" y="117"/>
                        </a:lnTo>
                        <a:lnTo>
                          <a:pt x="50" y="120"/>
                        </a:lnTo>
                        <a:lnTo>
                          <a:pt x="63" y="1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5" name="Freeform 257"/>
                  <p:cNvSpPr>
                    <a:spLocks/>
                  </p:cNvSpPr>
                  <p:nvPr/>
                </p:nvSpPr>
                <p:spPr bwMode="auto">
                  <a:xfrm>
                    <a:off x="1195" y="3268"/>
                    <a:ext cx="37" cy="55"/>
                  </a:xfrm>
                  <a:custGeom>
                    <a:avLst/>
                    <a:gdLst>
                      <a:gd name="T0" fmla="*/ 2 w 112"/>
                      <a:gd name="T1" fmla="*/ 14 h 110"/>
                      <a:gd name="T2" fmla="*/ 2 w 112"/>
                      <a:gd name="T3" fmla="*/ 14 h 110"/>
                      <a:gd name="T4" fmla="*/ 3 w 112"/>
                      <a:gd name="T5" fmla="*/ 14 h 110"/>
                      <a:gd name="T6" fmla="*/ 3 w 112"/>
                      <a:gd name="T7" fmla="*/ 13 h 110"/>
                      <a:gd name="T8" fmla="*/ 4 w 112"/>
                      <a:gd name="T9" fmla="*/ 12 h 110"/>
                      <a:gd name="T10" fmla="*/ 4 w 112"/>
                      <a:gd name="T11" fmla="*/ 11 h 110"/>
                      <a:gd name="T12" fmla="*/ 4 w 112"/>
                      <a:gd name="T13" fmla="*/ 10 h 110"/>
                      <a:gd name="T14" fmla="*/ 4 w 112"/>
                      <a:gd name="T15" fmla="*/ 9 h 110"/>
                      <a:gd name="T16" fmla="*/ 4 w 112"/>
                      <a:gd name="T17" fmla="*/ 7 h 110"/>
                      <a:gd name="T18" fmla="*/ 4 w 112"/>
                      <a:gd name="T19" fmla="*/ 6 h 110"/>
                      <a:gd name="T20" fmla="*/ 4 w 112"/>
                      <a:gd name="T21" fmla="*/ 5 h 110"/>
                      <a:gd name="T22" fmla="*/ 4 w 112"/>
                      <a:gd name="T23" fmla="*/ 3 h 110"/>
                      <a:gd name="T24" fmla="*/ 4 w 112"/>
                      <a:gd name="T25" fmla="*/ 2 h 110"/>
                      <a:gd name="T26" fmla="*/ 3 w 112"/>
                      <a:gd name="T27" fmla="*/ 2 h 110"/>
                      <a:gd name="T28" fmla="*/ 3 w 112"/>
                      <a:gd name="T29" fmla="*/ 1 h 110"/>
                      <a:gd name="T30" fmla="*/ 2 w 112"/>
                      <a:gd name="T31" fmla="*/ 1 h 110"/>
                      <a:gd name="T32" fmla="*/ 2 w 112"/>
                      <a:gd name="T33" fmla="*/ 0 h 110"/>
                      <a:gd name="T34" fmla="*/ 2 w 112"/>
                      <a:gd name="T35" fmla="*/ 1 h 110"/>
                      <a:gd name="T36" fmla="*/ 1 w 112"/>
                      <a:gd name="T37" fmla="*/ 1 h 110"/>
                      <a:gd name="T38" fmla="*/ 1 w 112"/>
                      <a:gd name="T39" fmla="*/ 2 h 110"/>
                      <a:gd name="T40" fmla="*/ 1 w 112"/>
                      <a:gd name="T41" fmla="*/ 2 h 110"/>
                      <a:gd name="T42" fmla="*/ 0 w 112"/>
                      <a:gd name="T43" fmla="*/ 3 h 110"/>
                      <a:gd name="T44" fmla="*/ 0 w 112"/>
                      <a:gd name="T45" fmla="*/ 5 h 110"/>
                      <a:gd name="T46" fmla="*/ 0 w 112"/>
                      <a:gd name="T47" fmla="*/ 6 h 110"/>
                      <a:gd name="T48" fmla="*/ 0 w 112"/>
                      <a:gd name="T49" fmla="*/ 7 h 110"/>
                      <a:gd name="T50" fmla="*/ 0 w 112"/>
                      <a:gd name="T51" fmla="*/ 9 h 110"/>
                      <a:gd name="T52" fmla="*/ 0 w 112"/>
                      <a:gd name="T53" fmla="*/ 10 h 110"/>
                      <a:gd name="T54" fmla="*/ 0 w 112"/>
                      <a:gd name="T55" fmla="*/ 11 h 110"/>
                      <a:gd name="T56" fmla="*/ 1 w 112"/>
                      <a:gd name="T57" fmla="*/ 12 h 110"/>
                      <a:gd name="T58" fmla="*/ 1 w 112"/>
                      <a:gd name="T59" fmla="*/ 13 h 110"/>
                      <a:gd name="T60" fmla="*/ 1 w 112"/>
                      <a:gd name="T61" fmla="*/ 14 h 110"/>
                      <a:gd name="T62" fmla="*/ 2 w 112"/>
                      <a:gd name="T63" fmla="*/ 14 h 110"/>
                      <a:gd name="T64" fmla="*/ 2 w 112"/>
                      <a:gd name="T65" fmla="*/ 14 h 11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12" h="110">
                        <a:moveTo>
                          <a:pt x="55" y="110"/>
                        </a:moveTo>
                        <a:lnTo>
                          <a:pt x="67" y="109"/>
                        </a:lnTo>
                        <a:lnTo>
                          <a:pt x="78" y="105"/>
                        </a:lnTo>
                        <a:lnTo>
                          <a:pt x="87" y="101"/>
                        </a:lnTo>
                        <a:lnTo>
                          <a:pt x="96" y="94"/>
                        </a:lnTo>
                        <a:lnTo>
                          <a:pt x="103" y="86"/>
                        </a:lnTo>
                        <a:lnTo>
                          <a:pt x="107" y="77"/>
                        </a:lnTo>
                        <a:lnTo>
                          <a:pt x="111" y="66"/>
                        </a:lnTo>
                        <a:lnTo>
                          <a:pt x="112" y="55"/>
                        </a:lnTo>
                        <a:lnTo>
                          <a:pt x="111" y="43"/>
                        </a:lnTo>
                        <a:lnTo>
                          <a:pt x="107" y="34"/>
                        </a:lnTo>
                        <a:lnTo>
                          <a:pt x="103" y="24"/>
                        </a:lnTo>
                        <a:lnTo>
                          <a:pt x="96" y="16"/>
                        </a:lnTo>
                        <a:lnTo>
                          <a:pt x="87" y="9"/>
                        </a:lnTo>
                        <a:lnTo>
                          <a:pt x="78" y="5"/>
                        </a:lnTo>
                        <a:lnTo>
                          <a:pt x="67" y="1"/>
                        </a:lnTo>
                        <a:lnTo>
                          <a:pt x="55" y="0"/>
                        </a:lnTo>
                        <a:lnTo>
                          <a:pt x="45" y="1"/>
                        </a:lnTo>
                        <a:lnTo>
                          <a:pt x="34" y="5"/>
                        </a:lnTo>
                        <a:lnTo>
                          <a:pt x="24" y="9"/>
                        </a:lnTo>
                        <a:lnTo>
                          <a:pt x="16" y="16"/>
                        </a:lnTo>
                        <a:lnTo>
                          <a:pt x="9" y="24"/>
                        </a:lnTo>
                        <a:lnTo>
                          <a:pt x="4" y="34"/>
                        </a:lnTo>
                        <a:lnTo>
                          <a:pt x="1" y="43"/>
                        </a:lnTo>
                        <a:lnTo>
                          <a:pt x="0" y="55"/>
                        </a:lnTo>
                        <a:lnTo>
                          <a:pt x="1" y="66"/>
                        </a:lnTo>
                        <a:lnTo>
                          <a:pt x="4" y="77"/>
                        </a:lnTo>
                        <a:lnTo>
                          <a:pt x="9" y="86"/>
                        </a:lnTo>
                        <a:lnTo>
                          <a:pt x="16" y="94"/>
                        </a:lnTo>
                        <a:lnTo>
                          <a:pt x="24" y="101"/>
                        </a:lnTo>
                        <a:lnTo>
                          <a:pt x="34" y="105"/>
                        </a:lnTo>
                        <a:lnTo>
                          <a:pt x="45" y="109"/>
                        </a:lnTo>
                        <a:lnTo>
                          <a:pt x="55" y="110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6" name="Freeform 258"/>
                  <p:cNvSpPr>
                    <a:spLocks/>
                  </p:cNvSpPr>
                  <p:nvPr/>
                </p:nvSpPr>
                <p:spPr bwMode="auto">
                  <a:xfrm>
                    <a:off x="1201" y="3274"/>
                    <a:ext cx="20" cy="45"/>
                  </a:xfrm>
                  <a:custGeom>
                    <a:avLst/>
                    <a:gdLst>
                      <a:gd name="T0" fmla="*/ 2 w 60"/>
                      <a:gd name="T1" fmla="*/ 7 h 91"/>
                      <a:gd name="T2" fmla="*/ 1 w 60"/>
                      <a:gd name="T3" fmla="*/ 3 h 91"/>
                      <a:gd name="T4" fmla="*/ 2 w 60"/>
                      <a:gd name="T5" fmla="*/ 1 h 91"/>
                      <a:gd name="T6" fmla="*/ 2 w 60"/>
                      <a:gd name="T7" fmla="*/ 1 h 91"/>
                      <a:gd name="T8" fmla="*/ 2 w 60"/>
                      <a:gd name="T9" fmla="*/ 0 h 91"/>
                      <a:gd name="T10" fmla="*/ 2 w 60"/>
                      <a:gd name="T11" fmla="*/ 0 h 91"/>
                      <a:gd name="T12" fmla="*/ 2 w 60"/>
                      <a:gd name="T13" fmla="*/ 0 h 91"/>
                      <a:gd name="T14" fmla="*/ 2 w 60"/>
                      <a:gd name="T15" fmla="*/ 0 h 91"/>
                      <a:gd name="T16" fmla="*/ 1 w 60"/>
                      <a:gd name="T17" fmla="*/ 0 h 91"/>
                      <a:gd name="T18" fmla="*/ 1 w 60"/>
                      <a:gd name="T19" fmla="*/ 0 h 91"/>
                      <a:gd name="T20" fmla="*/ 1 w 60"/>
                      <a:gd name="T21" fmla="*/ 0 h 91"/>
                      <a:gd name="T22" fmla="*/ 0 w 60"/>
                      <a:gd name="T23" fmla="*/ 5 h 91"/>
                      <a:gd name="T24" fmla="*/ 0 w 60"/>
                      <a:gd name="T25" fmla="*/ 5 h 91"/>
                      <a:gd name="T26" fmla="*/ 0 w 60"/>
                      <a:gd name="T27" fmla="*/ 5 h 91"/>
                      <a:gd name="T28" fmla="*/ 0 w 60"/>
                      <a:gd name="T29" fmla="*/ 5 h 91"/>
                      <a:gd name="T30" fmla="*/ 0 w 60"/>
                      <a:gd name="T31" fmla="*/ 6 h 91"/>
                      <a:gd name="T32" fmla="*/ 0 w 60"/>
                      <a:gd name="T33" fmla="*/ 6 h 91"/>
                      <a:gd name="T34" fmla="*/ 0 w 60"/>
                      <a:gd name="T35" fmla="*/ 6 h 91"/>
                      <a:gd name="T36" fmla="*/ 0 w 60"/>
                      <a:gd name="T37" fmla="*/ 6 h 91"/>
                      <a:gd name="T38" fmla="*/ 0 w 60"/>
                      <a:gd name="T39" fmla="*/ 6 h 91"/>
                      <a:gd name="T40" fmla="*/ 1 w 60"/>
                      <a:gd name="T41" fmla="*/ 4 h 91"/>
                      <a:gd name="T42" fmla="*/ 2 w 60"/>
                      <a:gd name="T43" fmla="*/ 8 h 91"/>
                      <a:gd name="T44" fmla="*/ 2 w 60"/>
                      <a:gd name="T45" fmla="*/ 8 h 91"/>
                      <a:gd name="T46" fmla="*/ 2 w 60"/>
                      <a:gd name="T47" fmla="*/ 9 h 91"/>
                      <a:gd name="T48" fmla="*/ 2 w 60"/>
                      <a:gd name="T49" fmla="*/ 10 h 91"/>
                      <a:gd name="T50" fmla="*/ 1 w 60"/>
                      <a:gd name="T51" fmla="*/ 10 h 91"/>
                      <a:gd name="T52" fmla="*/ 1 w 60"/>
                      <a:gd name="T53" fmla="*/ 10 h 91"/>
                      <a:gd name="T54" fmla="*/ 1 w 60"/>
                      <a:gd name="T55" fmla="*/ 10 h 91"/>
                      <a:gd name="T56" fmla="*/ 2 w 60"/>
                      <a:gd name="T57" fmla="*/ 11 h 91"/>
                      <a:gd name="T58" fmla="*/ 2 w 60"/>
                      <a:gd name="T59" fmla="*/ 11 h 91"/>
                      <a:gd name="T60" fmla="*/ 2 w 60"/>
                      <a:gd name="T61" fmla="*/ 10 h 91"/>
                      <a:gd name="T62" fmla="*/ 2 w 60"/>
                      <a:gd name="T63" fmla="*/ 10 h 91"/>
                      <a:gd name="T64" fmla="*/ 2 w 60"/>
                      <a:gd name="T65" fmla="*/ 9 h 91"/>
                      <a:gd name="T66" fmla="*/ 2 w 60"/>
                      <a:gd name="T67" fmla="*/ 7 h 9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60" h="91">
                        <a:moveTo>
                          <a:pt x="57" y="62"/>
                        </a:moveTo>
                        <a:lnTo>
                          <a:pt x="32" y="27"/>
                        </a:lnTo>
                        <a:lnTo>
                          <a:pt x="44" y="13"/>
                        </a:lnTo>
                        <a:lnTo>
                          <a:pt x="46" y="11"/>
                        </a:lnTo>
                        <a:lnTo>
                          <a:pt x="46" y="7"/>
                        </a:lnTo>
                        <a:lnTo>
                          <a:pt x="44" y="4"/>
                        </a:lnTo>
                        <a:lnTo>
                          <a:pt x="43" y="2"/>
                        </a:lnTo>
                        <a:lnTo>
                          <a:pt x="42" y="0"/>
                        </a:lnTo>
                        <a:lnTo>
                          <a:pt x="40" y="0"/>
                        </a:lnTo>
                        <a:lnTo>
                          <a:pt x="38" y="2"/>
                        </a:lnTo>
                        <a:lnTo>
                          <a:pt x="36" y="3"/>
                        </a:lnTo>
                        <a:lnTo>
                          <a:pt x="3" y="42"/>
                        </a:lnTo>
                        <a:lnTo>
                          <a:pt x="2" y="44"/>
                        </a:lnTo>
                        <a:lnTo>
                          <a:pt x="0" y="45"/>
                        </a:lnTo>
                        <a:lnTo>
                          <a:pt x="0" y="47"/>
                        </a:lnTo>
                        <a:lnTo>
                          <a:pt x="2" y="50"/>
                        </a:lnTo>
                        <a:lnTo>
                          <a:pt x="4" y="51"/>
                        </a:lnTo>
                        <a:lnTo>
                          <a:pt x="6" y="52"/>
                        </a:lnTo>
                        <a:lnTo>
                          <a:pt x="9" y="52"/>
                        </a:lnTo>
                        <a:lnTo>
                          <a:pt x="11" y="51"/>
                        </a:lnTo>
                        <a:lnTo>
                          <a:pt x="27" y="32"/>
                        </a:lnTo>
                        <a:lnTo>
                          <a:pt x="50" y="67"/>
                        </a:lnTo>
                        <a:lnTo>
                          <a:pt x="51" y="70"/>
                        </a:lnTo>
                        <a:lnTo>
                          <a:pt x="51" y="78"/>
                        </a:lnTo>
                        <a:lnTo>
                          <a:pt x="46" y="84"/>
                        </a:lnTo>
                        <a:lnTo>
                          <a:pt x="29" y="82"/>
                        </a:lnTo>
                        <a:lnTo>
                          <a:pt x="30" y="84"/>
                        </a:lnTo>
                        <a:lnTo>
                          <a:pt x="35" y="87"/>
                        </a:lnTo>
                        <a:lnTo>
                          <a:pt x="41" y="91"/>
                        </a:lnTo>
                        <a:lnTo>
                          <a:pt x="50" y="88"/>
                        </a:lnTo>
                        <a:lnTo>
                          <a:pt x="53" y="87"/>
                        </a:lnTo>
                        <a:lnTo>
                          <a:pt x="57" y="83"/>
                        </a:lnTo>
                        <a:lnTo>
                          <a:pt x="60" y="75"/>
                        </a:lnTo>
                        <a:lnTo>
                          <a:pt x="57" y="6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7" name="Freeform 259"/>
                  <p:cNvSpPr>
                    <a:spLocks/>
                  </p:cNvSpPr>
                  <p:nvPr/>
                </p:nvSpPr>
                <p:spPr bwMode="auto">
                  <a:xfrm>
                    <a:off x="1205" y="3277"/>
                    <a:ext cx="10" cy="16"/>
                  </a:xfrm>
                  <a:custGeom>
                    <a:avLst/>
                    <a:gdLst>
                      <a:gd name="T0" fmla="*/ 1 w 30"/>
                      <a:gd name="T1" fmla="*/ 0 h 33"/>
                      <a:gd name="T2" fmla="*/ 1 w 30"/>
                      <a:gd name="T3" fmla="*/ 0 h 33"/>
                      <a:gd name="T4" fmla="*/ 1 w 30"/>
                      <a:gd name="T5" fmla="*/ 0 h 33"/>
                      <a:gd name="T6" fmla="*/ 1 w 30"/>
                      <a:gd name="T7" fmla="*/ 0 h 33"/>
                      <a:gd name="T8" fmla="*/ 1 w 30"/>
                      <a:gd name="T9" fmla="*/ 0 h 33"/>
                      <a:gd name="T10" fmla="*/ 1 w 30"/>
                      <a:gd name="T11" fmla="*/ 0 h 33"/>
                      <a:gd name="T12" fmla="*/ 1 w 30"/>
                      <a:gd name="T13" fmla="*/ 0 h 33"/>
                      <a:gd name="T14" fmla="*/ 1 w 30"/>
                      <a:gd name="T15" fmla="*/ 0 h 33"/>
                      <a:gd name="T16" fmla="*/ 1 w 30"/>
                      <a:gd name="T17" fmla="*/ 0 h 33"/>
                      <a:gd name="T18" fmla="*/ 1 w 30"/>
                      <a:gd name="T19" fmla="*/ 0 h 33"/>
                      <a:gd name="T20" fmla="*/ 0 w 30"/>
                      <a:gd name="T21" fmla="*/ 4 h 33"/>
                      <a:gd name="T22" fmla="*/ 0 w 30"/>
                      <a:gd name="T23" fmla="*/ 4 h 33"/>
                      <a:gd name="T24" fmla="*/ 0 w 30"/>
                      <a:gd name="T25" fmla="*/ 4 h 33"/>
                      <a:gd name="T26" fmla="*/ 0 w 30"/>
                      <a:gd name="T27" fmla="*/ 4 h 33"/>
                      <a:gd name="T28" fmla="*/ 0 w 30"/>
                      <a:gd name="T29" fmla="*/ 4 h 33"/>
                      <a:gd name="T30" fmla="*/ 0 w 30"/>
                      <a:gd name="T31" fmla="*/ 4 h 33"/>
                      <a:gd name="T32" fmla="*/ 0 w 30"/>
                      <a:gd name="T33" fmla="*/ 4 h 33"/>
                      <a:gd name="T34" fmla="*/ 0 w 30"/>
                      <a:gd name="T35" fmla="*/ 3 h 33"/>
                      <a:gd name="T36" fmla="*/ 0 w 30"/>
                      <a:gd name="T37" fmla="*/ 3 h 33"/>
                      <a:gd name="T38" fmla="*/ 0 w 30"/>
                      <a:gd name="T39" fmla="*/ 3 h 33"/>
                      <a:gd name="T40" fmla="*/ 1 w 30"/>
                      <a:gd name="T41" fmla="*/ 0 h 3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0" h="33">
                        <a:moveTo>
                          <a:pt x="26" y="1"/>
                        </a:moveTo>
                        <a:lnTo>
                          <a:pt x="28" y="0"/>
                        </a:lnTo>
                        <a:lnTo>
                          <a:pt x="29" y="0"/>
                        </a:lnTo>
                        <a:lnTo>
                          <a:pt x="29" y="1"/>
                        </a:lnTo>
                        <a:lnTo>
                          <a:pt x="30" y="2"/>
                        </a:lnTo>
                        <a:lnTo>
                          <a:pt x="30" y="4"/>
                        </a:lnTo>
                        <a:lnTo>
                          <a:pt x="29" y="4"/>
                        </a:lnTo>
                        <a:lnTo>
                          <a:pt x="4" y="33"/>
                        </a:lnTo>
                        <a:lnTo>
                          <a:pt x="3" y="33"/>
                        </a:lnTo>
                        <a:lnTo>
                          <a:pt x="2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2" y="30"/>
                        </a:lnTo>
                        <a:lnTo>
                          <a:pt x="26" y="1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8" name="Freeform 260"/>
                  <p:cNvSpPr>
                    <a:spLocks/>
                  </p:cNvSpPr>
                  <p:nvPr/>
                </p:nvSpPr>
                <p:spPr bwMode="auto">
                  <a:xfrm>
                    <a:off x="1202" y="3295"/>
                    <a:ext cx="3" cy="3"/>
                  </a:xfrm>
                  <a:custGeom>
                    <a:avLst/>
                    <a:gdLst>
                      <a:gd name="T0" fmla="*/ 0 w 7"/>
                      <a:gd name="T1" fmla="*/ 0 h 7"/>
                      <a:gd name="T2" fmla="*/ 0 w 7"/>
                      <a:gd name="T3" fmla="*/ 0 h 7"/>
                      <a:gd name="T4" fmla="*/ 0 w 7"/>
                      <a:gd name="T5" fmla="*/ 0 h 7"/>
                      <a:gd name="T6" fmla="*/ 0 w 7"/>
                      <a:gd name="T7" fmla="*/ 0 h 7"/>
                      <a:gd name="T8" fmla="*/ 0 w 7"/>
                      <a:gd name="T9" fmla="*/ 0 h 7"/>
                      <a:gd name="T10" fmla="*/ 0 w 7"/>
                      <a:gd name="T11" fmla="*/ 0 h 7"/>
                      <a:gd name="T12" fmla="*/ 0 w 7"/>
                      <a:gd name="T13" fmla="*/ 0 h 7"/>
                      <a:gd name="T14" fmla="*/ 0 w 7"/>
                      <a:gd name="T15" fmla="*/ 0 h 7"/>
                      <a:gd name="T16" fmla="*/ 0 w 7"/>
                      <a:gd name="T17" fmla="*/ 0 h 7"/>
                      <a:gd name="T18" fmla="*/ 0 w 7"/>
                      <a:gd name="T19" fmla="*/ 0 h 7"/>
                      <a:gd name="T20" fmla="*/ 0 w 7"/>
                      <a:gd name="T21" fmla="*/ 0 h 7"/>
                      <a:gd name="T22" fmla="*/ 0 w 7"/>
                      <a:gd name="T23" fmla="*/ 0 h 7"/>
                      <a:gd name="T24" fmla="*/ 0 w 7"/>
                      <a:gd name="T25" fmla="*/ 0 h 7"/>
                      <a:gd name="T26" fmla="*/ 0 w 7"/>
                      <a:gd name="T27" fmla="*/ 0 h 7"/>
                      <a:gd name="T28" fmla="*/ 0 w 7"/>
                      <a:gd name="T29" fmla="*/ 0 h 7"/>
                      <a:gd name="T30" fmla="*/ 0 w 7"/>
                      <a:gd name="T31" fmla="*/ 0 h 7"/>
                      <a:gd name="T32" fmla="*/ 0 w 7"/>
                      <a:gd name="T33" fmla="*/ 0 h 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7" h="7">
                        <a:moveTo>
                          <a:pt x="6" y="5"/>
                        </a:moveTo>
                        <a:lnTo>
                          <a:pt x="7" y="4"/>
                        </a:lnTo>
                        <a:lnTo>
                          <a:pt x="7" y="3"/>
                        </a:lnTo>
                        <a:lnTo>
                          <a:pt x="7" y="2"/>
                        </a:lnTo>
                        <a:lnTo>
                          <a:pt x="6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1" y="7"/>
                        </a:lnTo>
                        <a:lnTo>
                          <a:pt x="2" y="7"/>
                        </a:lnTo>
                        <a:lnTo>
                          <a:pt x="5" y="7"/>
                        </a:lnTo>
                        <a:lnTo>
                          <a:pt x="6" y="5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09" name="Freeform 261"/>
                  <p:cNvSpPr>
                    <a:spLocks/>
                  </p:cNvSpPr>
                  <p:nvPr/>
                </p:nvSpPr>
                <p:spPr bwMode="auto">
                  <a:xfrm>
                    <a:off x="1202" y="3274"/>
                    <a:ext cx="25" cy="44"/>
                  </a:xfrm>
                  <a:custGeom>
                    <a:avLst/>
                    <a:gdLst>
                      <a:gd name="T0" fmla="*/ 3 w 76"/>
                      <a:gd name="T1" fmla="*/ 0 h 90"/>
                      <a:gd name="T2" fmla="*/ 0 w 76"/>
                      <a:gd name="T3" fmla="*/ 10 h 90"/>
                      <a:gd name="T4" fmla="*/ 0 w 76"/>
                      <a:gd name="T5" fmla="*/ 11 h 90"/>
                      <a:gd name="T6" fmla="*/ 3 w 76"/>
                      <a:gd name="T7" fmla="*/ 0 h 90"/>
                      <a:gd name="T8" fmla="*/ 3 w 76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90">
                        <a:moveTo>
                          <a:pt x="72" y="0"/>
                        </a:moveTo>
                        <a:lnTo>
                          <a:pt x="0" y="86"/>
                        </a:lnTo>
                        <a:lnTo>
                          <a:pt x="4" y="90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0" name="Freeform 262"/>
                  <p:cNvSpPr>
                    <a:spLocks/>
                  </p:cNvSpPr>
                  <p:nvPr/>
                </p:nvSpPr>
                <p:spPr bwMode="auto">
                  <a:xfrm>
                    <a:off x="1116" y="2756"/>
                    <a:ext cx="39" cy="108"/>
                  </a:xfrm>
                  <a:custGeom>
                    <a:avLst/>
                    <a:gdLst>
                      <a:gd name="T0" fmla="*/ 4 w 116"/>
                      <a:gd name="T1" fmla="*/ 27 h 216"/>
                      <a:gd name="T2" fmla="*/ 4 w 116"/>
                      <a:gd name="T3" fmla="*/ 3 h 216"/>
                      <a:gd name="T4" fmla="*/ 0 w 116"/>
                      <a:gd name="T5" fmla="*/ 0 h 216"/>
                      <a:gd name="T6" fmla="*/ 0 w 116"/>
                      <a:gd name="T7" fmla="*/ 25 h 216"/>
                      <a:gd name="T8" fmla="*/ 4 w 116"/>
                      <a:gd name="T9" fmla="*/ 27 h 2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216">
                        <a:moveTo>
                          <a:pt x="116" y="216"/>
                        </a:moveTo>
                        <a:lnTo>
                          <a:pt x="116" y="17"/>
                        </a:lnTo>
                        <a:lnTo>
                          <a:pt x="0" y="0"/>
                        </a:lnTo>
                        <a:lnTo>
                          <a:pt x="0" y="198"/>
                        </a:lnTo>
                        <a:lnTo>
                          <a:pt x="116" y="216"/>
                        </a:lnTo>
                        <a:close/>
                      </a:path>
                    </a:pathLst>
                  </a:custGeom>
                  <a:solidFill>
                    <a:srgbClr val="E5D6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1" name="Freeform 263"/>
                  <p:cNvSpPr>
                    <a:spLocks/>
                  </p:cNvSpPr>
                  <p:nvPr/>
                </p:nvSpPr>
                <p:spPr bwMode="auto">
                  <a:xfrm>
                    <a:off x="1116" y="2739"/>
                    <a:ext cx="53" cy="26"/>
                  </a:xfrm>
                  <a:custGeom>
                    <a:avLst/>
                    <a:gdLst>
                      <a:gd name="T0" fmla="*/ 0 w 159"/>
                      <a:gd name="T1" fmla="*/ 5 h 52"/>
                      <a:gd name="T2" fmla="*/ 2 w 159"/>
                      <a:gd name="T3" fmla="*/ 0 h 52"/>
                      <a:gd name="T4" fmla="*/ 6 w 159"/>
                      <a:gd name="T5" fmla="*/ 2 h 52"/>
                      <a:gd name="T6" fmla="*/ 4 w 159"/>
                      <a:gd name="T7" fmla="*/ 7 h 52"/>
                      <a:gd name="T8" fmla="*/ 0 w 159"/>
                      <a:gd name="T9" fmla="*/ 5 h 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2">
                        <a:moveTo>
                          <a:pt x="0" y="33"/>
                        </a:moveTo>
                        <a:lnTo>
                          <a:pt x="51" y="0"/>
                        </a:lnTo>
                        <a:lnTo>
                          <a:pt x="159" y="16"/>
                        </a:lnTo>
                        <a:lnTo>
                          <a:pt x="116" y="52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AD934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2" name="Freeform 264"/>
                  <p:cNvSpPr>
                    <a:spLocks/>
                  </p:cNvSpPr>
                  <p:nvPr/>
                </p:nvSpPr>
                <p:spPr bwMode="auto">
                  <a:xfrm>
                    <a:off x="1155" y="2746"/>
                    <a:ext cx="14" cy="118"/>
                  </a:xfrm>
                  <a:custGeom>
                    <a:avLst/>
                    <a:gdLst>
                      <a:gd name="T0" fmla="*/ 0 w 43"/>
                      <a:gd name="T1" fmla="*/ 5 h 234"/>
                      <a:gd name="T2" fmla="*/ 2 w 43"/>
                      <a:gd name="T3" fmla="*/ 0 h 234"/>
                      <a:gd name="T4" fmla="*/ 2 w 43"/>
                      <a:gd name="T5" fmla="*/ 26 h 234"/>
                      <a:gd name="T6" fmla="*/ 0 w 43"/>
                      <a:gd name="T7" fmla="*/ 30 h 234"/>
                      <a:gd name="T8" fmla="*/ 0 w 43"/>
                      <a:gd name="T9" fmla="*/ 5 h 2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3" h="234">
                        <a:moveTo>
                          <a:pt x="0" y="34"/>
                        </a:moveTo>
                        <a:lnTo>
                          <a:pt x="43" y="0"/>
                        </a:lnTo>
                        <a:lnTo>
                          <a:pt x="43" y="200"/>
                        </a:lnTo>
                        <a:lnTo>
                          <a:pt x="0" y="2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70560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3" name="Freeform 265"/>
                  <p:cNvSpPr>
                    <a:spLocks/>
                  </p:cNvSpPr>
                  <p:nvPr/>
                </p:nvSpPr>
                <p:spPr bwMode="auto">
                  <a:xfrm>
                    <a:off x="1200" y="2782"/>
                    <a:ext cx="39" cy="84"/>
                  </a:xfrm>
                  <a:custGeom>
                    <a:avLst/>
                    <a:gdLst>
                      <a:gd name="T0" fmla="*/ 4 w 116"/>
                      <a:gd name="T1" fmla="*/ 21 h 169"/>
                      <a:gd name="T2" fmla="*/ 4 w 116"/>
                      <a:gd name="T3" fmla="*/ 2 h 169"/>
                      <a:gd name="T4" fmla="*/ 0 w 116"/>
                      <a:gd name="T5" fmla="*/ 0 h 169"/>
                      <a:gd name="T6" fmla="*/ 0 w 116"/>
                      <a:gd name="T7" fmla="*/ 18 h 169"/>
                      <a:gd name="T8" fmla="*/ 4 w 116"/>
                      <a:gd name="T9" fmla="*/ 2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169">
                        <a:moveTo>
                          <a:pt x="116" y="169"/>
                        </a:moveTo>
                        <a:lnTo>
                          <a:pt x="116" y="17"/>
                        </a:lnTo>
                        <a:lnTo>
                          <a:pt x="0" y="0"/>
                        </a:lnTo>
                        <a:lnTo>
                          <a:pt x="0" y="151"/>
                        </a:lnTo>
                        <a:lnTo>
                          <a:pt x="116" y="169"/>
                        </a:lnTo>
                        <a:close/>
                      </a:path>
                    </a:pathLst>
                  </a:custGeom>
                  <a:solidFill>
                    <a:srgbClr val="C6B2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4" name="Freeform 266"/>
                  <p:cNvSpPr>
                    <a:spLocks/>
                  </p:cNvSpPr>
                  <p:nvPr/>
                </p:nvSpPr>
                <p:spPr bwMode="auto">
                  <a:xfrm>
                    <a:off x="1200" y="2750"/>
                    <a:ext cx="64" cy="41"/>
                  </a:xfrm>
                  <a:custGeom>
                    <a:avLst/>
                    <a:gdLst>
                      <a:gd name="T0" fmla="*/ 0 w 191"/>
                      <a:gd name="T1" fmla="*/ 8 h 82"/>
                      <a:gd name="T2" fmla="*/ 3 w 191"/>
                      <a:gd name="T3" fmla="*/ 0 h 82"/>
                      <a:gd name="T4" fmla="*/ 7 w 191"/>
                      <a:gd name="T5" fmla="*/ 2 h 82"/>
                      <a:gd name="T6" fmla="*/ 4 w 191"/>
                      <a:gd name="T7" fmla="*/ 11 h 82"/>
                      <a:gd name="T8" fmla="*/ 0 w 191"/>
                      <a:gd name="T9" fmla="*/ 8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1" h="82">
                        <a:moveTo>
                          <a:pt x="0" y="64"/>
                        </a:moveTo>
                        <a:lnTo>
                          <a:pt x="86" y="0"/>
                        </a:lnTo>
                        <a:lnTo>
                          <a:pt x="191" y="16"/>
                        </a:lnTo>
                        <a:lnTo>
                          <a:pt x="116" y="82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C9C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115" name="Freeform 267"/>
                  <p:cNvSpPr>
                    <a:spLocks/>
                  </p:cNvSpPr>
                  <p:nvPr/>
                </p:nvSpPr>
                <p:spPr bwMode="auto">
                  <a:xfrm>
                    <a:off x="1239" y="2758"/>
                    <a:ext cx="25" cy="108"/>
                  </a:xfrm>
                  <a:custGeom>
                    <a:avLst/>
                    <a:gdLst>
                      <a:gd name="T0" fmla="*/ 0 w 75"/>
                      <a:gd name="T1" fmla="*/ 8 h 216"/>
                      <a:gd name="T2" fmla="*/ 3 w 75"/>
                      <a:gd name="T3" fmla="*/ 0 h 216"/>
                      <a:gd name="T4" fmla="*/ 3 w 75"/>
                      <a:gd name="T5" fmla="*/ 20 h 216"/>
                      <a:gd name="T6" fmla="*/ 0 w 75"/>
                      <a:gd name="T7" fmla="*/ 27 h 216"/>
                      <a:gd name="T8" fmla="*/ 0 w 75"/>
                      <a:gd name="T9" fmla="*/ 8 h 2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5" h="216">
                        <a:moveTo>
                          <a:pt x="0" y="64"/>
                        </a:moveTo>
                        <a:lnTo>
                          <a:pt x="75" y="0"/>
                        </a:lnTo>
                        <a:lnTo>
                          <a:pt x="75" y="153"/>
                        </a:lnTo>
                        <a:lnTo>
                          <a:pt x="0" y="216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593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</p:grpSp>
            <p:sp>
              <p:nvSpPr>
                <p:cNvPr id="31789" name="AutoShape 268"/>
                <p:cNvSpPr>
                  <a:spLocks noChangeAspect="1" noChangeArrowheads="1"/>
                </p:cNvSpPr>
                <p:nvPr/>
              </p:nvSpPr>
              <p:spPr bwMode="auto">
                <a:xfrm>
                  <a:off x="1309" y="1045"/>
                  <a:ext cx="510" cy="583"/>
                </a:xfrm>
                <a:prstGeom prst="flowChartProcess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1"/>
                  </a:extrusionClr>
                  <a:contourClr>
                    <a:schemeClr val="bg1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31790" name="Group 269"/>
                <p:cNvGrpSpPr>
                  <a:grpSpLocks/>
                </p:cNvGrpSpPr>
                <p:nvPr/>
              </p:nvGrpSpPr>
              <p:grpSpPr bwMode="auto">
                <a:xfrm>
                  <a:off x="1224" y="1062"/>
                  <a:ext cx="729" cy="874"/>
                  <a:chOff x="1104" y="1910"/>
                  <a:chExt cx="729" cy="874"/>
                </a:xfrm>
              </p:grpSpPr>
              <p:sp>
                <p:nvSpPr>
                  <p:cNvPr id="31908" name="Freeform 270"/>
                  <p:cNvSpPr>
                    <a:spLocks/>
                  </p:cNvSpPr>
                  <p:nvPr/>
                </p:nvSpPr>
                <p:spPr bwMode="auto">
                  <a:xfrm>
                    <a:off x="1104" y="1910"/>
                    <a:ext cx="729" cy="808"/>
                  </a:xfrm>
                  <a:custGeom>
                    <a:avLst/>
                    <a:gdLst>
                      <a:gd name="T0" fmla="*/ 66 w 2187"/>
                      <a:gd name="T1" fmla="*/ 85 h 1615"/>
                      <a:gd name="T2" fmla="*/ 55 w 2187"/>
                      <a:gd name="T3" fmla="*/ 85 h 1615"/>
                      <a:gd name="T4" fmla="*/ 42 w 2187"/>
                      <a:gd name="T5" fmla="*/ 149 h 1615"/>
                      <a:gd name="T6" fmla="*/ 35 w 2187"/>
                      <a:gd name="T7" fmla="*/ 146 h 1615"/>
                      <a:gd name="T8" fmla="*/ 30 w 2187"/>
                      <a:gd name="T9" fmla="*/ 202 h 1615"/>
                      <a:gd name="T10" fmla="*/ 0 w 2187"/>
                      <a:gd name="T11" fmla="*/ 189 h 1615"/>
                      <a:gd name="T12" fmla="*/ 17 w 2187"/>
                      <a:gd name="T13" fmla="*/ 138 h 1615"/>
                      <a:gd name="T14" fmla="*/ 14 w 2187"/>
                      <a:gd name="T15" fmla="*/ 136 h 1615"/>
                      <a:gd name="T16" fmla="*/ 14 w 2187"/>
                      <a:gd name="T17" fmla="*/ 24 h 1615"/>
                      <a:gd name="T18" fmla="*/ 35 w 2187"/>
                      <a:gd name="T19" fmla="*/ 0 h 1615"/>
                      <a:gd name="T20" fmla="*/ 45 w 2187"/>
                      <a:gd name="T21" fmla="*/ 4 h 1615"/>
                      <a:gd name="T22" fmla="*/ 63 w 2187"/>
                      <a:gd name="T23" fmla="*/ 2 h 1615"/>
                      <a:gd name="T24" fmla="*/ 64 w 2187"/>
                      <a:gd name="T25" fmla="*/ 3 h 1615"/>
                      <a:gd name="T26" fmla="*/ 66 w 2187"/>
                      <a:gd name="T27" fmla="*/ 5 h 1615"/>
                      <a:gd name="T28" fmla="*/ 66 w 2187"/>
                      <a:gd name="T29" fmla="*/ 7 h 1615"/>
                      <a:gd name="T30" fmla="*/ 67 w 2187"/>
                      <a:gd name="T31" fmla="*/ 10 h 1615"/>
                      <a:gd name="T32" fmla="*/ 68 w 2187"/>
                      <a:gd name="T33" fmla="*/ 12 h 1615"/>
                      <a:gd name="T34" fmla="*/ 68 w 2187"/>
                      <a:gd name="T35" fmla="*/ 14 h 1615"/>
                      <a:gd name="T36" fmla="*/ 68 w 2187"/>
                      <a:gd name="T37" fmla="*/ 15 h 1615"/>
                      <a:gd name="T38" fmla="*/ 68 w 2187"/>
                      <a:gd name="T39" fmla="*/ 15 h 1615"/>
                      <a:gd name="T40" fmla="*/ 71 w 2187"/>
                      <a:gd name="T41" fmla="*/ 37 h 1615"/>
                      <a:gd name="T42" fmla="*/ 75 w 2187"/>
                      <a:gd name="T43" fmla="*/ 48 h 1615"/>
                      <a:gd name="T44" fmla="*/ 76 w 2187"/>
                      <a:gd name="T45" fmla="*/ 48 h 1615"/>
                      <a:gd name="T46" fmla="*/ 76 w 2187"/>
                      <a:gd name="T47" fmla="*/ 49 h 1615"/>
                      <a:gd name="T48" fmla="*/ 77 w 2187"/>
                      <a:gd name="T49" fmla="*/ 52 h 1615"/>
                      <a:gd name="T50" fmla="*/ 78 w 2187"/>
                      <a:gd name="T51" fmla="*/ 54 h 1615"/>
                      <a:gd name="T52" fmla="*/ 79 w 2187"/>
                      <a:gd name="T53" fmla="*/ 58 h 1615"/>
                      <a:gd name="T54" fmla="*/ 79 w 2187"/>
                      <a:gd name="T55" fmla="*/ 63 h 1615"/>
                      <a:gd name="T56" fmla="*/ 80 w 2187"/>
                      <a:gd name="T57" fmla="*/ 68 h 1615"/>
                      <a:gd name="T58" fmla="*/ 80 w 2187"/>
                      <a:gd name="T59" fmla="*/ 74 h 1615"/>
                      <a:gd name="T60" fmla="*/ 80 w 2187"/>
                      <a:gd name="T61" fmla="*/ 74 h 1615"/>
                      <a:gd name="T62" fmla="*/ 80 w 2187"/>
                      <a:gd name="T63" fmla="*/ 74 h 1615"/>
                      <a:gd name="T64" fmla="*/ 80 w 2187"/>
                      <a:gd name="T65" fmla="*/ 74 h 1615"/>
                      <a:gd name="T66" fmla="*/ 80 w 2187"/>
                      <a:gd name="T67" fmla="*/ 75 h 1615"/>
                      <a:gd name="T68" fmla="*/ 81 w 2187"/>
                      <a:gd name="T69" fmla="*/ 77 h 1615"/>
                      <a:gd name="T70" fmla="*/ 81 w 2187"/>
                      <a:gd name="T71" fmla="*/ 79 h 1615"/>
                      <a:gd name="T72" fmla="*/ 81 w 2187"/>
                      <a:gd name="T73" fmla="*/ 82 h 1615"/>
                      <a:gd name="T74" fmla="*/ 81 w 2187"/>
                      <a:gd name="T75" fmla="*/ 86 h 1615"/>
                      <a:gd name="T76" fmla="*/ 79 w 2187"/>
                      <a:gd name="T77" fmla="*/ 86 h 1615"/>
                      <a:gd name="T78" fmla="*/ 79 w 2187"/>
                      <a:gd name="T79" fmla="*/ 85 h 1615"/>
                      <a:gd name="T80" fmla="*/ 66 w 2187"/>
                      <a:gd name="T81" fmla="*/ 85 h 1615"/>
                      <a:gd name="T82" fmla="*/ 66 w 2187"/>
                      <a:gd name="T83" fmla="*/ 85 h 1615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187" h="1615">
                        <a:moveTo>
                          <a:pt x="1772" y="674"/>
                        </a:moveTo>
                        <a:lnTo>
                          <a:pt x="1480" y="680"/>
                        </a:lnTo>
                        <a:lnTo>
                          <a:pt x="1126" y="1192"/>
                        </a:lnTo>
                        <a:lnTo>
                          <a:pt x="958" y="1166"/>
                        </a:lnTo>
                        <a:lnTo>
                          <a:pt x="817" y="1615"/>
                        </a:lnTo>
                        <a:lnTo>
                          <a:pt x="0" y="1510"/>
                        </a:lnTo>
                        <a:lnTo>
                          <a:pt x="455" y="1100"/>
                        </a:lnTo>
                        <a:lnTo>
                          <a:pt x="367" y="1087"/>
                        </a:lnTo>
                        <a:lnTo>
                          <a:pt x="367" y="187"/>
                        </a:lnTo>
                        <a:lnTo>
                          <a:pt x="933" y="0"/>
                        </a:lnTo>
                        <a:lnTo>
                          <a:pt x="1222" y="29"/>
                        </a:lnTo>
                        <a:lnTo>
                          <a:pt x="1703" y="15"/>
                        </a:lnTo>
                        <a:lnTo>
                          <a:pt x="1741" y="24"/>
                        </a:lnTo>
                        <a:lnTo>
                          <a:pt x="1771" y="38"/>
                        </a:lnTo>
                        <a:lnTo>
                          <a:pt x="1794" y="55"/>
                        </a:lnTo>
                        <a:lnTo>
                          <a:pt x="1811" y="73"/>
                        </a:lnTo>
                        <a:lnTo>
                          <a:pt x="1824" y="91"/>
                        </a:lnTo>
                        <a:lnTo>
                          <a:pt x="1831" y="106"/>
                        </a:lnTo>
                        <a:lnTo>
                          <a:pt x="1836" y="117"/>
                        </a:lnTo>
                        <a:lnTo>
                          <a:pt x="1837" y="120"/>
                        </a:lnTo>
                        <a:lnTo>
                          <a:pt x="1922" y="292"/>
                        </a:lnTo>
                        <a:lnTo>
                          <a:pt x="2034" y="378"/>
                        </a:lnTo>
                        <a:lnTo>
                          <a:pt x="2040" y="382"/>
                        </a:lnTo>
                        <a:lnTo>
                          <a:pt x="2055" y="392"/>
                        </a:lnTo>
                        <a:lnTo>
                          <a:pt x="2076" y="409"/>
                        </a:lnTo>
                        <a:lnTo>
                          <a:pt x="2101" y="432"/>
                        </a:lnTo>
                        <a:lnTo>
                          <a:pt x="2124" y="462"/>
                        </a:lnTo>
                        <a:lnTo>
                          <a:pt x="2143" y="497"/>
                        </a:lnTo>
                        <a:lnTo>
                          <a:pt x="2153" y="539"/>
                        </a:lnTo>
                        <a:lnTo>
                          <a:pt x="2152" y="586"/>
                        </a:lnTo>
                        <a:lnTo>
                          <a:pt x="2155" y="586"/>
                        </a:lnTo>
                        <a:lnTo>
                          <a:pt x="2159" y="588"/>
                        </a:lnTo>
                        <a:lnTo>
                          <a:pt x="2165" y="592"/>
                        </a:lnTo>
                        <a:lnTo>
                          <a:pt x="2172" y="600"/>
                        </a:lnTo>
                        <a:lnTo>
                          <a:pt x="2179" y="612"/>
                        </a:lnTo>
                        <a:lnTo>
                          <a:pt x="2184" y="630"/>
                        </a:lnTo>
                        <a:lnTo>
                          <a:pt x="2187" y="655"/>
                        </a:lnTo>
                        <a:lnTo>
                          <a:pt x="2184" y="687"/>
                        </a:lnTo>
                        <a:lnTo>
                          <a:pt x="2140" y="685"/>
                        </a:lnTo>
                        <a:lnTo>
                          <a:pt x="2140" y="674"/>
                        </a:lnTo>
                        <a:lnTo>
                          <a:pt x="1769" y="674"/>
                        </a:lnTo>
                        <a:lnTo>
                          <a:pt x="1772" y="6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9" name="Freeform 271"/>
                  <p:cNvSpPr>
                    <a:spLocks/>
                  </p:cNvSpPr>
                  <p:nvPr/>
                </p:nvSpPr>
                <p:spPr bwMode="auto">
                  <a:xfrm>
                    <a:off x="1215" y="2402"/>
                    <a:ext cx="11" cy="51"/>
                  </a:xfrm>
                  <a:custGeom>
                    <a:avLst/>
                    <a:gdLst>
                      <a:gd name="T0" fmla="*/ 1 w 34"/>
                      <a:gd name="T1" fmla="*/ 0 h 102"/>
                      <a:gd name="T2" fmla="*/ 0 w 34"/>
                      <a:gd name="T3" fmla="*/ 2 h 102"/>
                      <a:gd name="T4" fmla="*/ 0 w 34"/>
                      <a:gd name="T5" fmla="*/ 13 h 102"/>
                      <a:gd name="T6" fmla="*/ 1 w 34"/>
                      <a:gd name="T7" fmla="*/ 13 h 102"/>
                      <a:gd name="T8" fmla="*/ 1 w 34"/>
                      <a:gd name="T9" fmla="*/ 3 h 102"/>
                      <a:gd name="T10" fmla="*/ 1 w 34"/>
                      <a:gd name="T11" fmla="*/ 0 h 10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102">
                        <a:moveTo>
                          <a:pt x="33" y="0"/>
                        </a:moveTo>
                        <a:lnTo>
                          <a:pt x="1" y="16"/>
                        </a:lnTo>
                        <a:lnTo>
                          <a:pt x="0" y="97"/>
                        </a:lnTo>
                        <a:lnTo>
                          <a:pt x="34" y="102"/>
                        </a:lnTo>
                        <a:lnTo>
                          <a:pt x="33" y="18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0" name="Freeform 272"/>
                  <p:cNvSpPr>
                    <a:spLocks/>
                  </p:cNvSpPr>
                  <p:nvPr/>
                </p:nvSpPr>
                <p:spPr bwMode="auto">
                  <a:xfrm>
                    <a:off x="1669" y="2182"/>
                    <a:ext cx="97" cy="140"/>
                  </a:xfrm>
                  <a:custGeom>
                    <a:avLst/>
                    <a:gdLst>
                      <a:gd name="T0" fmla="*/ 5 w 291"/>
                      <a:gd name="T1" fmla="*/ 35 h 280"/>
                      <a:gd name="T2" fmla="*/ 6 w 291"/>
                      <a:gd name="T3" fmla="*/ 35 h 280"/>
                      <a:gd name="T4" fmla="*/ 8 w 291"/>
                      <a:gd name="T5" fmla="*/ 34 h 280"/>
                      <a:gd name="T6" fmla="*/ 8 w 291"/>
                      <a:gd name="T7" fmla="*/ 32 h 280"/>
                      <a:gd name="T8" fmla="*/ 9 w 291"/>
                      <a:gd name="T9" fmla="*/ 30 h 280"/>
                      <a:gd name="T10" fmla="*/ 10 w 291"/>
                      <a:gd name="T11" fmla="*/ 28 h 280"/>
                      <a:gd name="T12" fmla="*/ 10 w 291"/>
                      <a:gd name="T13" fmla="*/ 25 h 280"/>
                      <a:gd name="T14" fmla="*/ 11 w 291"/>
                      <a:gd name="T15" fmla="*/ 21 h 280"/>
                      <a:gd name="T16" fmla="*/ 11 w 291"/>
                      <a:gd name="T17" fmla="*/ 18 h 280"/>
                      <a:gd name="T18" fmla="*/ 11 w 291"/>
                      <a:gd name="T19" fmla="*/ 14 h 280"/>
                      <a:gd name="T20" fmla="*/ 10 w 291"/>
                      <a:gd name="T21" fmla="*/ 11 h 280"/>
                      <a:gd name="T22" fmla="*/ 10 w 291"/>
                      <a:gd name="T23" fmla="*/ 8 h 280"/>
                      <a:gd name="T24" fmla="*/ 9 w 291"/>
                      <a:gd name="T25" fmla="*/ 6 h 280"/>
                      <a:gd name="T26" fmla="*/ 8 w 291"/>
                      <a:gd name="T27" fmla="*/ 3 h 280"/>
                      <a:gd name="T28" fmla="*/ 8 w 291"/>
                      <a:gd name="T29" fmla="*/ 2 h 280"/>
                      <a:gd name="T30" fmla="*/ 6 w 291"/>
                      <a:gd name="T31" fmla="*/ 1 h 280"/>
                      <a:gd name="T32" fmla="*/ 5 w 291"/>
                      <a:gd name="T33" fmla="*/ 0 h 280"/>
                      <a:gd name="T34" fmla="*/ 4 w 291"/>
                      <a:gd name="T35" fmla="*/ 1 h 280"/>
                      <a:gd name="T36" fmla="*/ 3 w 291"/>
                      <a:gd name="T37" fmla="*/ 2 h 280"/>
                      <a:gd name="T38" fmla="*/ 2 w 291"/>
                      <a:gd name="T39" fmla="*/ 3 h 280"/>
                      <a:gd name="T40" fmla="*/ 2 w 291"/>
                      <a:gd name="T41" fmla="*/ 6 h 280"/>
                      <a:gd name="T42" fmla="*/ 1 w 291"/>
                      <a:gd name="T43" fmla="*/ 8 h 280"/>
                      <a:gd name="T44" fmla="*/ 0 w 291"/>
                      <a:gd name="T45" fmla="*/ 11 h 280"/>
                      <a:gd name="T46" fmla="*/ 0 w 291"/>
                      <a:gd name="T47" fmla="*/ 14 h 280"/>
                      <a:gd name="T48" fmla="*/ 0 w 291"/>
                      <a:gd name="T49" fmla="*/ 18 h 280"/>
                      <a:gd name="T50" fmla="*/ 0 w 291"/>
                      <a:gd name="T51" fmla="*/ 21 h 280"/>
                      <a:gd name="T52" fmla="*/ 0 w 291"/>
                      <a:gd name="T53" fmla="*/ 25 h 280"/>
                      <a:gd name="T54" fmla="*/ 1 w 291"/>
                      <a:gd name="T55" fmla="*/ 28 h 280"/>
                      <a:gd name="T56" fmla="*/ 2 w 291"/>
                      <a:gd name="T57" fmla="*/ 30 h 280"/>
                      <a:gd name="T58" fmla="*/ 2 w 291"/>
                      <a:gd name="T59" fmla="*/ 32 h 280"/>
                      <a:gd name="T60" fmla="*/ 3 w 291"/>
                      <a:gd name="T61" fmla="*/ 34 h 280"/>
                      <a:gd name="T62" fmla="*/ 4 w 291"/>
                      <a:gd name="T63" fmla="*/ 35 h 280"/>
                      <a:gd name="T64" fmla="*/ 5 w 291"/>
                      <a:gd name="T65" fmla="*/ 35 h 28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91" h="280">
                        <a:moveTo>
                          <a:pt x="146" y="280"/>
                        </a:moveTo>
                        <a:lnTo>
                          <a:pt x="175" y="277"/>
                        </a:lnTo>
                        <a:lnTo>
                          <a:pt x="203" y="268"/>
                        </a:lnTo>
                        <a:lnTo>
                          <a:pt x="227" y="256"/>
                        </a:lnTo>
                        <a:lnTo>
                          <a:pt x="249" y="239"/>
                        </a:lnTo>
                        <a:lnTo>
                          <a:pt x="267" y="218"/>
                        </a:lnTo>
                        <a:lnTo>
                          <a:pt x="280" y="194"/>
                        </a:lnTo>
                        <a:lnTo>
                          <a:pt x="289" y="168"/>
                        </a:lnTo>
                        <a:lnTo>
                          <a:pt x="291" y="140"/>
                        </a:lnTo>
                        <a:lnTo>
                          <a:pt x="289" y="112"/>
                        </a:lnTo>
                        <a:lnTo>
                          <a:pt x="280" y="86"/>
                        </a:lnTo>
                        <a:lnTo>
                          <a:pt x="267" y="62"/>
                        </a:lnTo>
                        <a:lnTo>
                          <a:pt x="249" y="41"/>
                        </a:lnTo>
                        <a:lnTo>
                          <a:pt x="227" y="24"/>
                        </a:lnTo>
                        <a:lnTo>
                          <a:pt x="203" y="11"/>
                        </a:lnTo>
                        <a:lnTo>
                          <a:pt x="175" y="2"/>
                        </a:lnTo>
                        <a:lnTo>
                          <a:pt x="146" y="0"/>
                        </a:lnTo>
                        <a:lnTo>
                          <a:pt x="116" y="2"/>
                        </a:lnTo>
                        <a:lnTo>
                          <a:pt x="89" y="11"/>
                        </a:lnTo>
                        <a:lnTo>
                          <a:pt x="64" y="24"/>
                        </a:lnTo>
                        <a:lnTo>
                          <a:pt x="43" y="41"/>
                        </a:lnTo>
                        <a:lnTo>
                          <a:pt x="25" y="62"/>
                        </a:lnTo>
                        <a:lnTo>
                          <a:pt x="12" y="86"/>
                        </a:lnTo>
                        <a:lnTo>
                          <a:pt x="2" y="112"/>
                        </a:lnTo>
                        <a:lnTo>
                          <a:pt x="0" y="140"/>
                        </a:lnTo>
                        <a:lnTo>
                          <a:pt x="2" y="168"/>
                        </a:lnTo>
                        <a:lnTo>
                          <a:pt x="12" y="194"/>
                        </a:lnTo>
                        <a:lnTo>
                          <a:pt x="25" y="218"/>
                        </a:lnTo>
                        <a:lnTo>
                          <a:pt x="43" y="239"/>
                        </a:lnTo>
                        <a:lnTo>
                          <a:pt x="64" y="256"/>
                        </a:lnTo>
                        <a:lnTo>
                          <a:pt x="89" y="268"/>
                        </a:lnTo>
                        <a:lnTo>
                          <a:pt x="116" y="277"/>
                        </a:lnTo>
                        <a:lnTo>
                          <a:pt x="146" y="2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1" name="Freeform 273"/>
                  <p:cNvSpPr>
                    <a:spLocks/>
                  </p:cNvSpPr>
                  <p:nvPr/>
                </p:nvSpPr>
                <p:spPr bwMode="auto">
                  <a:xfrm>
                    <a:off x="1684" y="2202"/>
                    <a:ext cx="69" cy="100"/>
                  </a:xfrm>
                  <a:custGeom>
                    <a:avLst/>
                    <a:gdLst>
                      <a:gd name="T0" fmla="*/ 4 w 208"/>
                      <a:gd name="T1" fmla="*/ 25 h 200"/>
                      <a:gd name="T2" fmla="*/ 5 w 208"/>
                      <a:gd name="T3" fmla="*/ 25 h 200"/>
                      <a:gd name="T4" fmla="*/ 5 w 208"/>
                      <a:gd name="T5" fmla="*/ 24 h 200"/>
                      <a:gd name="T6" fmla="*/ 6 w 208"/>
                      <a:gd name="T7" fmla="*/ 23 h 200"/>
                      <a:gd name="T8" fmla="*/ 7 w 208"/>
                      <a:gd name="T9" fmla="*/ 22 h 200"/>
                      <a:gd name="T10" fmla="*/ 7 w 208"/>
                      <a:gd name="T11" fmla="*/ 20 h 200"/>
                      <a:gd name="T12" fmla="*/ 7 w 208"/>
                      <a:gd name="T13" fmla="*/ 18 h 200"/>
                      <a:gd name="T14" fmla="*/ 8 w 208"/>
                      <a:gd name="T15" fmla="*/ 15 h 200"/>
                      <a:gd name="T16" fmla="*/ 8 w 208"/>
                      <a:gd name="T17" fmla="*/ 13 h 200"/>
                      <a:gd name="T18" fmla="*/ 8 w 208"/>
                      <a:gd name="T19" fmla="*/ 10 h 200"/>
                      <a:gd name="T20" fmla="*/ 7 w 208"/>
                      <a:gd name="T21" fmla="*/ 8 h 200"/>
                      <a:gd name="T22" fmla="*/ 7 w 208"/>
                      <a:gd name="T23" fmla="*/ 6 h 200"/>
                      <a:gd name="T24" fmla="*/ 7 w 208"/>
                      <a:gd name="T25" fmla="*/ 4 h 200"/>
                      <a:gd name="T26" fmla="*/ 6 w 208"/>
                      <a:gd name="T27" fmla="*/ 3 h 200"/>
                      <a:gd name="T28" fmla="*/ 5 w 208"/>
                      <a:gd name="T29" fmla="*/ 1 h 200"/>
                      <a:gd name="T30" fmla="*/ 5 w 208"/>
                      <a:gd name="T31" fmla="*/ 1 h 200"/>
                      <a:gd name="T32" fmla="*/ 4 w 208"/>
                      <a:gd name="T33" fmla="*/ 0 h 200"/>
                      <a:gd name="T34" fmla="*/ 3 w 208"/>
                      <a:gd name="T35" fmla="*/ 1 h 200"/>
                      <a:gd name="T36" fmla="*/ 2 w 208"/>
                      <a:gd name="T37" fmla="*/ 1 h 200"/>
                      <a:gd name="T38" fmla="*/ 2 w 208"/>
                      <a:gd name="T39" fmla="*/ 3 h 200"/>
                      <a:gd name="T40" fmla="*/ 1 w 208"/>
                      <a:gd name="T41" fmla="*/ 4 h 200"/>
                      <a:gd name="T42" fmla="*/ 1 w 208"/>
                      <a:gd name="T43" fmla="*/ 6 h 200"/>
                      <a:gd name="T44" fmla="*/ 0 w 208"/>
                      <a:gd name="T45" fmla="*/ 8 h 200"/>
                      <a:gd name="T46" fmla="*/ 0 w 208"/>
                      <a:gd name="T47" fmla="*/ 10 h 200"/>
                      <a:gd name="T48" fmla="*/ 0 w 208"/>
                      <a:gd name="T49" fmla="*/ 13 h 200"/>
                      <a:gd name="T50" fmla="*/ 0 w 208"/>
                      <a:gd name="T51" fmla="*/ 15 h 200"/>
                      <a:gd name="T52" fmla="*/ 0 w 208"/>
                      <a:gd name="T53" fmla="*/ 18 h 200"/>
                      <a:gd name="T54" fmla="*/ 1 w 208"/>
                      <a:gd name="T55" fmla="*/ 20 h 200"/>
                      <a:gd name="T56" fmla="*/ 1 w 208"/>
                      <a:gd name="T57" fmla="*/ 22 h 200"/>
                      <a:gd name="T58" fmla="*/ 2 w 208"/>
                      <a:gd name="T59" fmla="*/ 23 h 200"/>
                      <a:gd name="T60" fmla="*/ 2 w 208"/>
                      <a:gd name="T61" fmla="*/ 24 h 200"/>
                      <a:gd name="T62" fmla="*/ 3 w 208"/>
                      <a:gd name="T63" fmla="*/ 25 h 200"/>
                      <a:gd name="T64" fmla="*/ 4 w 208"/>
                      <a:gd name="T65" fmla="*/ 25 h 2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08" h="200">
                        <a:moveTo>
                          <a:pt x="104" y="200"/>
                        </a:moveTo>
                        <a:lnTo>
                          <a:pt x="125" y="198"/>
                        </a:lnTo>
                        <a:lnTo>
                          <a:pt x="144" y="192"/>
                        </a:lnTo>
                        <a:lnTo>
                          <a:pt x="162" y="183"/>
                        </a:lnTo>
                        <a:lnTo>
                          <a:pt x="177" y="170"/>
                        </a:lnTo>
                        <a:lnTo>
                          <a:pt x="190" y="155"/>
                        </a:lnTo>
                        <a:lnTo>
                          <a:pt x="200" y="138"/>
                        </a:lnTo>
                        <a:lnTo>
                          <a:pt x="206" y="120"/>
                        </a:lnTo>
                        <a:lnTo>
                          <a:pt x="208" y="100"/>
                        </a:lnTo>
                        <a:lnTo>
                          <a:pt x="206" y="80"/>
                        </a:lnTo>
                        <a:lnTo>
                          <a:pt x="200" y="62"/>
                        </a:lnTo>
                        <a:lnTo>
                          <a:pt x="190" y="45"/>
                        </a:lnTo>
                        <a:lnTo>
                          <a:pt x="177" y="30"/>
                        </a:lnTo>
                        <a:lnTo>
                          <a:pt x="162" y="17"/>
                        </a:lnTo>
                        <a:lnTo>
                          <a:pt x="144" y="8"/>
                        </a:lnTo>
                        <a:lnTo>
                          <a:pt x="125" y="2"/>
                        </a:lnTo>
                        <a:lnTo>
                          <a:pt x="104" y="0"/>
                        </a:lnTo>
                        <a:lnTo>
                          <a:pt x="83" y="2"/>
                        </a:lnTo>
                        <a:lnTo>
                          <a:pt x="64" y="8"/>
                        </a:lnTo>
                        <a:lnTo>
                          <a:pt x="46" y="17"/>
                        </a:lnTo>
                        <a:lnTo>
                          <a:pt x="30" y="30"/>
                        </a:lnTo>
                        <a:lnTo>
                          <a:pt x="17" y="45"/>
                        </a:lnTo>
                        <a:lnTo>
                          <a:pt x="8" y="62"/>
                        </a:lnTo>
                        <a:lnTo>
                          <a:pt x="2" y="80"/>
                        </a:lnTo>
                        <a:lnTo>
                          <a:pt x="0" y="100"/>
                        </a:lnTo>
                        <a:lnTo>
                          <a:pt x="2" y="120"/>
                        </a:lnTo>
                        <a:lnTo>
                          <a:pt x="8" y="138"/>
                        </a:lnTo>
                        <a:lnTo>
                          <a:pt x="17" y="155"/>
                        </a:lnTo>
                        <a:lnTo>
                          <a:pt x="30" y="170"/>
                        </a:lnTo>
                        <a:lnTo>
                          <a:pt x="46" y="183"/>
                        </a:lnTo>
                        <a:lnTo>
                          <a:pt x="64" y="192"/>
                        </a:lnTo>
                        <a:lnTo>
                          <a:pt x="83" y="198"/>
                        </a:lnTo>
                        <a:lnTo>
                          <a:pt x="104" y="200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2" name="Freeform 274"/>
                  <p:cNvSpPr>
                    <a:spLocks/>
                  </p:cNvSpPr>
                  <p:nvPr/>
                </p:nvSpPr>
                <p:spPr bwMode="auto">
                  <a:xfrm>
                    <a:off x="1266" y="1929"/>
                    <a:ext cx="295" cy="111"/>
                  </a:xfrm>
                  <a:custGeom>
                    <a:avLst/>
                    <a:gdLst>
                      <a:gd name="T0" fmla="*/ 0 w 885"/>
                      <a:gd name="T1" fmla="*/ 19 h 221"/>
                      <a:gd name="T2" fmla="*/ 17 w 885"/>
                      <a:gd name="T3" fmla="*/ 0 h 221"/>
                      <a:gd name="T4" fmla="*/ 33 w 885"/>
                      <a:gd name="T5" fmla="*/ 6 h 221"/>
                      <a:gd name="T6" fmla="*/ 22 w 885"/>
                      <a:gd name="T7" fmla="*/ 28 h 221"/>
                      <a:gd name="T8" fmla="*/ 0 w 885"/>
                      <a:gd name="T9" fmla="*/ 19 h 2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85" h="221">
                        <a:moveTo>
                          <a:pt x="0" y="148"/>
                        </a:moveTo>
                        <a:lnTo>
                          <a:pt x="448" y="0"/>
                        </a:lnTo>
                        <a:lnTo>
                          <a:pt x="885" y="43"/>
                        </a:lnTo>
                        <a:lnTo>
                          <a:pt x="591" y="221"/>
                        </a:lnTo>
                        <a:lnTo>
                          <a:pt x="0" y="148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3" name="Freeform 275"/>
                  <p:cNvSpPr>
                    <a:spLocks/>
                  </p:cNvSpPr>
                  <p:nvPr/>
                </p:nvSpPr>
                <p:spPr bwMode="auto">
                  <a:xfrm>
                    <a:off x="1471" y="1959"/>
                    <a:ext cx="106" cy="483"/>
                  </a:xfrm>
                  <a:custGeom>
                    <a:avLst/>
                    <a:gdLst>
                      <a:gd name="T0" fmla="*/ 0 w 318"/>
                      <a:gd name="T1" fmla="*/ 25 h 968"/>
                      <a:gd name="T2" fmla="*/ 0 w 318"/>
                      <a:gd name="T3" fmla="*/ 120 h 968"/>
                      <a:gd name="T4" fmla="*/ 12 w 318"/>
                      <a:gd name="T5" fmla="*/ 74 h 968"/>
                      <a:gd name="T6" fmla="*/ 11 w 318"/>
                      <a:gd name="T7" fmla="*/ 0 h 968"/>
                      <a:gd name="T8" fmla="*/ 0 w 318"/>
                      <a:gd name="T9" fmla="*/ 25 h 9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8" h="968">
                        <a:moveTo>
                          <a:pt x="0" y="201"/>
                        </a:moveTo>
                        <a:lnTo>
                          <a:pt x="11" y="968"/>
                        </a:lnTo>
                        <a:lnTo>
                          <a:pt x="318" y="596"/>
                        </a:lnTo>
                        <a:lnTo>
                          <a:pt x="307" y="0"/>
                        </a:lnTo>
                        <a:lnTo>
                          <a:pt x="0" y="201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4" name="Freeform 276"/>
                  <p:cNvSpPr>
                    <a:spLocks/>
                  </p:cNvSpPr>
                  <p:nvPr/>
                </p:nvSpPr>
                <p:spPr bwMode="auto">
                  <a:xfrm>
                    <a:off x="1136" y="2436"/>
                    <a:ext cx="280" cy="256"/>
                  </a:xfrm>
                  <a:custGeom>
                    <a:avLst/>
                    <a:gdLst>
                      <a:gd name="T0" fmla="*/ 16 w 840"/>
                      <a:gd name="T1" fmla="*/ 0 h 513"/>
                      <a:gd name="T2" fmla="*/ 31 w 840"/>
                      <a:gd name="T3" fmla="*/ 7 h 513"/>
                      <a:gd name="T4" fmla="*/ 25 w 840"/>
                      <a:gd name="T5" fmla="*/ 64 h 513"/>
                      <a:gd name="T6" fmla="*/ 0 w 840"/>
                      <a:gd name="T7" fmla="*/ 53 h 513"/>
                      <a:gd name="T8" fmla="*/ 16 w 840"/>
                      <a:gd name="T9" fmla="*/ 0 h 5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0" h="513">
                        <a:moveTo>
                          <a:pt x="443" y="0"/>
                        </a:moveTo>
                        <a:lnTo>
                          <a:pt x="840" y="62"/>
                        </a:lnTo>
                        <a:lnTo>
                          <a:pt x="685" y="513"/>
                        </a:lnTo>
                        <a:lnTo>
                          <a:pt x="0" y="426"/>
                        </a:lnTo>
                        <a:lnTo>
                          <a:pt x="443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5" name="Freeform 277"/>
                  <p:cNvSpPr>
                    <a:spLocks/>
                  </p:cNvSpPr>
                  <p:nvPr/>
                </p:nvSpPr>
                <p:spPr bwMode="auto">
                  <a:xfrm>
                    <a:off x="1298" y="2224"/>
                    <a:ext cx="83" cy="150"/>
                  </a:xfrm>
                  <a:custGeom>
                    <a:avLst/>
                    <a:gdLst>
                      <a:gd name="T0" fmla="*/ 9 w 249"/>
                      <a:gd name="T1" fmla="*/ 38 h 300"/>
                      <a:gd name="T2" fmla="*/ 9 w 249"/>
                      <a:gd name="T3" fmla="*/ 5 h 300"/>
                      <a:gd name="T4" fmla="*/ 0 w 249"/>
                      <a:gd name="T5" fmla="*/ 0 h 300"/>
                      <a:gd name="T6" fmla="*/ 0 w 249"/>
                      <a:gd name="T7" fmla="*/ 33 h 300"/>
                      <a:gd name="T8" fmla="*/ 9 w 249"/>
                      <a:gd name="T9" fmla="*/ 38 h 3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0">
                        <a:moveTo>
                          <a:pt x="249" y="300"/>
                        </a:moveTo>
                        <a:lnTo>
                          <a:pt x="249" y="39"/>
                        </a:lnTo>
                        <a:lnTo>
                          <a:pt x="0" y="0"/>
                        </a:lnTo>
                        <a:lnTo>
                          <a:pt x="0" y="262"/>
                        </a:lnTo>
                        <a:lnTo>
                          <a:pt x="249" y="30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6" name="Freeform 278"/>
                  <p:cNvSpPr>
                    <a:spLocks/>
                  </p:cNvSpPr>
                  <p:nvPr/>
                </p:nvSpPr>
                <p:spPr bwMode="auto">
                  <a:xfrm>
                    <a:off x="1298" y="2189"/>
                    <a:ext cx="113" cy="55"/>
                  </a:xfrm>
                  <a:custGeom>
                    <a:avLst/>
                    <a:gdLst>
                      <a:gd name="T0" fmla="*/ 0 w 340"/>
                      <a:gd name="T1" fmla="*/ 9 h 109"/>
                      <a:gd name="T2" fmla="*/ 4 w 340"/>
                      <a:gd name="T3" fmla="*/ 0 h 109"/>
                      <a:gd name="T4" fmla="*/ 13 w 340"/>
                      <a:gd name="T5" fmla="*/ 5 h 109"/>
                      <a:gd name="T6" fmla="*/ 9 w 340"/>
                      <a:gd name="T7" fmla="*/ 14 h 109"/>
                      <a:gd name="T8" fmla="*/ 0 w 340"/>
                      <a:gd name="T9" fmla="*/ 9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0" h="109">
                        <a:moveTo>
                          <a:pt x="0" y="70"/>
                        </a:moveTo>
                        <a:lnTo>
                          <a:pt x="110" y="0"/>
                        </a:lnTo>
                        <a:lnTo>
                          <a:pt x="340" y="34"/>
                        </a:lnTo>
                        <a:lnTo>
                          <a:pt x="249" y="109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664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7" name="Freeform 279"/>
                  <p:cNvSpPr>
                    <a:spLocks/>
                  </p:cNvSpPr>
                  <p:nvPr/>
                </p:nvSpPr>
                <p:spPr bwMode="auto">
                  <a:xfrm>
                    <a:off x="1381" y="2206"/>
                    <a:ext cx="30" cy="168"/>
                  </a:xfrm>
                  <a:custGeom>
                    <a:avLst/>
                    <a:gdLst>
                      <a:gd name="T0" fmla="*/ 0 w 91"/>
                      <a:gd name="T1" fmla="*/ 10 h 336"/>
                      <a:gd name="T2" fmla="*/ 3 w 91"/>
                      <a:gd name="T3" fmla="*/ 0 h 336"/>
                      <a:gd name="T4" fmla="*/ 3 w 91"/>
                      <a:gd name="T5" fmla="*/ 33 h 336"/>
                      <a:gd name="T6" fmla="*/ 0 w 91"/>
                      <a:gd name="T7" fmla="*/ 42 h 336"/>
                      <a:gd name="T8" fmla="*/ 0 w 91"/>
                      <a:gd name="T9" fmla="*/ 1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1" h="336">
                        <a:moveTo>
                          <a:pt x="0" y="75"/>
                        </a:moveTo>
                        <a:lnTo>
                          <a:pt x="91" y="0"/>
                        </a:lnTo>
                        <a:lnTo>
                          <a:pt x="91" y="263"/>
                        </a:lnTo>
                        <a:lnTo>
                          <a:pt x="0" y="336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351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8" name="Freeform 280"/>
                  <p:cNvSpPr>
                    <a:spLocks/>
                  </p:cNvSpPr>
                  <p:nvPr/>
                </p:nvSpPr>
                <p:spPr bwMode="auto">
                  <a:xfrm>
                    <a:off x="1252" y="2276"/>
                    <a:ext cx="83" cy="150"/>
                  </a:xfrm>
                  <a:custGeom>
                    <a:avLst/>
                    <a:gdLst>
                      <a:gd name="T0" fmla="*/ 9 w 249"/>
                      <a:gd name="T1" fmla="*/ 37 h 301"/>
                      <a:gd name="T2" fmla="*/ 9 w 249"/>
                      <a:gd name="T3" fmla="*/ 4 h 301"/>
                      <a:gd name="T4" fmla="*/ 0 w 249"/>
                      <a:gd name="T5" fmla="*/ 0 h 301"/>
                      <a:gd name="T6" fmla="*/ 0 w 249"/>
                      <a:gd name="T7" fmla="*/ 32 h 301"/>
                      <a:gd name="T8" fmla="*/ 9 w 249"/>
                      <a:gd name="T9" fmla="*/ 3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1">
                        <a:moveTo>
                          <a:pt x="249" y="301"/>
                        </a:moveTo>
                        <a:lnTo>
                          <a:pt x="249" y="38"/>
                        </a:lnTo>
                        <a:lnTo>
                          <a:pt x="0" y="0"/>
                        </a:lnTo>
                        <a:lnTo>
                          <a:pt x="0" y="262"/>
                        </a:lnTo>
                        <a:lnTo>
                          <a:pt x="249" y="301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19" name="Freeform 281"/>
                  <p:cNvSpPr>
                    <a:spLocks/>
                  </p:cNvSpPr>
                  <p:nvPr/>
                </p:nvSpPr>
                <p:spPr bwMode="auto">
                  <a:xfrm>
                    <a:off x="1252" y="2241"/>
                    <a:ext cx="113" cy="53"/>
                  </a:xfrm>
                  <a:custGeom>
                    <a:avLst/>
                    <a:gdLst>
                      <a:gd name="T0" fmla="*/ 0 w 340"/>
                      <a:gd name="T1" fmla="*/ 8 h 108"/>
                      <a:gd name="T2" fmla="*/ 4 w 340"/>
                      <a:gd name="T3" fmla="*/ 0 h 108"/>
                      <a:gd name="T4" fmla="*/ 13 w 340"/>
                      <a:gd name="T5" fmla="*/ 4 h 108"/>
                      <a:gd name="T6" fmla="*/ 9 w 340"/>
                      <a:gd name="T7" fmla="*/ 13 h 108"/>
                      <a:gd name="T8" fmla="*/ 0 w 340"/>
                      <a:gd name="T9" fmla="*/ 8 h 10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0" h="108">
                        <a:moveTo>
                          <a:pt x="0" y="70"/>
                        </a:moveTo>
                        <a:lnTo>
                          <a:pt x="110" y="0"/>
                        </a:lnTo>
                        <a:lnTo>
                          <a:pt x="340" y="35"/>
                        </a:lnTo>
                        <a:lnTo>
                          <a:pt x="249" y="108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997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0" name="Freeform 282"/>
                  <p:cNvSpPr>
                    <a:spLocks/>
                  </p:cNvSpPr>
                  <p:nvPr/>
                </p:nvSpPr>
                <p:spPr bwMode="auto">
                  <a:xfrm>
                    <a:off x="1335" y="2258"/>
                    <a:ext cx="30" cy="168"/>
                  </a:xfrm>
                  <a:custGeom>
                    <a:avLst/>
                    <a:gdLst>
                      <a:gd name="T0" fmla="*/ 0 w 91"/>
                      <a:gd name="T1" fmla="*/ 10 h 336"/>
                      <a:gd name="T2" fmla="*/ 3 w 91"/>
                      <a:gd name="T3" fmla="*/ 0 h 336"/>
                      <a:gd name="T4" fmla="*/ 3 w 91"/>
                      <a:gd name="T5" fmla="*/ 33 h 336"/>
                      <a:gd name="T6" fmla="*/ 0 w 91"/>
                      <a:gd name="T7" fmla="*/ 42 h 336"/>
                      <a:gd name="T8" fmla="*/ 0 w 91"/>
                      <a:gd name="T9" fmla="*/ 1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1" h="336">
                        <a:moveTo>
                          <a:pt x="0" y="73"/>
                        </a:moveTo>
                        <a:lnTo>
                          <a:pt x="91" y="0"/>
                        </a:lnTo>
                        <a:lnTo>
                          <a:pt x="91" y="261"/>
                        </a:lnTo>
                        <a:lnTo>
                          <a:pt x="0" y="336"/>
                        </a:lnTo>
                        <a:lnTo>
                          <a:pt x="0" y="73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1" name="Freeform 283"/>
                  <p:cNvSpPr>
                    <a:spLocks/>
                  </p:cNvSpPr>
                  <p:nvPr/>
                </p:nvSpPr>
                <p:spPr bwMode="auto">
                  <a:xfrm>
                    <a:off x="1302" y="2079"/>
                    <a:ext cx="130" cy="157"/>
                  </a:xfrm>
                  <a:custGeom>
                    <a:avLst/>
                    <a:gdLst>
                      <a:gd name="T0" fmla="*/ 14 w 391"/>
                      <a:gd name="T1" fmla="*/ 40 h 314"/>
                      <a:gd name="T2" fmla="*/ 14 w 391"/>
                      <a:gd name="T3" fmla="*/ 7 h 314"/>
                      <a:gd name="T4" fmla="*/ 0 w 391"/>
                      <a:gd name="T5" fmla="*/ 0 h 314"/>
                      <a:gd name="T6" fmla="*/ 0 w 391"/>
                      <a:gd name="T7" fmla="*/ 33 h 314"/>
                      <a:gd name="T8" fmla="*/ 14 w 391"/>
                      <a:gd name="T9" fmla="*/ 40 h 3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1" h="314">
                        <a:moveTo>
                          <a:pt x="391" y="314"/>
                        </a:moveTo>
                        <a:lnTo>
                          <a:pt x="391" y="53"/>
                        </a:lnTo>
                        <a:lnTo>
                          <a:pt x="0" y="0"/>
                        </a:lnTo>
                        <a:lnTo>
                          <a:pt x="0" y="263"/>
                        </a:lnTo>
                        <a:lnTo>
                          <a:pt x="391" y="314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2" name="Freeform 284"/>
                  <p:cNvSpPr>
                    <a:spLocks/>
                  </p:cNvSpPr>
                  <p:nvPr/>
                </p:nvSpPr>
                <p:spPr bwMode="auto">
                  <a:xfrm>
                    <a:off x="1302" y="2046"/>
                    <a:ext cx="160" cy="59"/>
                  </a:xfrm>
                  <a:custGeom>
                    <a:avLst/>
                    <a:gdLst>
                      <a:gd name="T0" fmla="*/ 0 w 481"/>
                      <a:gd name="T1" fmla="*/ 9 h 118"/>
                      <a:gd name="T2" fmla="*/ 4 w 481"/>
                      <a:gd name="T3" fmla="*/ 0 h 118"/>
                      <a:gd name="T4" fmla="*/ 18 w 481"/>
                      <a:gd name="T5" fmla="*/ 6 h 118"/>
                      <a:gd name="T6" fmla="*/ 14 w 481"/>
                      <a:gd name="T7" fmla="*/ 15 h 118"/>
                      <a:gd name="T8" fmla="*/ 0 w 481"/>
                      <a:gd name="T9" fmla="*/ 9 h 1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1" h="118">
                        <a:moveTo>
                          <a:pt x="0" y="65"/>
                        </a:moveTo>
                        <a:lnTo>
                          <a:pt x="106" y="0"/>
                        </a:lnTo>
                        <a:lnTo>
                          <a:pt x="481" y="42"/>
                        </a:lnTo>
                        <a:lnTo>
                          <a:pt x="391" y="118"/>
                        </a:lnTo>
                        <a:lnTo>
                          <a:pt x="0" y="65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3" name="Freeform 285"/>
                  <p:cNvSpPr>
                    <a:spLocks/>
                  </p:cNvSpPr>
                  <p:nvPr/>
                </p:nvSpPr>
                <p:spPr bwMode="auto">
                  <a:xfrm>
                    <a:off x="1432" y="2067"/>
                    <a:ext cx="30" cy="169"/>
                  </a:xfrm>
                  <a:custGeom>
                    <a:avLst/>
                    <a:gdLst>
                      <a:gd name="T0" fmla="*/ 0 w 90"/>
                      <a:gd name="T1" fmla="*/ 10 h 337"/>
                      <a:gd name="T2" fmla="*/ 3 w 90"/>
                      <a:gd name="T3" fmla="*/ 0 h 337"/>
                      <a:gd name="T4" fmla="*/ 3 w 90"/>
                      <a:gd name="T5" fmla="*/ 33 h 337"/>
                      <a:gd name="T6" fmla="*/ 0 w 90"/>
                      <a:gd name="T7" fmla="*/ 43 h 337"/>
                      <a:gd name="T8" fmla="*/ 0 w 90"/>
                      <a:gd name="T9" fmla="*/ 10 h 3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0" h="337">
                        <a:moveTo>
                          <a:pt x="0" y="76"/>
                        </a:moveTo>
                        <a:lnTo>
                          <a:pt x="90" y="0"/>
                        </a:lnTo>
                        <a:lnTo>
                          <a:pt x="90" y="263"/>
                        </a:lnTo>
                        <a:lnTo>
                          <a:pt x="0" y="337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4" name="Freeform 286"/>
                  <p:cNvSpPr>
                    <a:spLocks/>
                  </p:cNvSpPr>
                  <p:nvPr/>
                </p:nvSpPr>
                <p:spPr bwMode="auto">
                  <a:xfrm>
                    <a:off x="1352" y="2291"/>
                    <a:ext cx="83" cy="150"/>
                  </a:xfrm>
                  <a:custGeom>
                    <a:avLst/>
                    <a:gdLst>
                      <a:gd name="T0" fmla="*/ 9 w 249"/>
                      <a:gd name="T1" fmla="*/ 37 h 301"/>
                      <a:gd name="T2" fmla="*/ 9 w 249"/>
                      <a:gd name="T3" fmla="*/ 4 h 301"/>
                      <a:gd name="T4" fmla="*/ 0 w 249"/>
                      <a:gd name="T5" fmla="*/ 0 h 301"/>
                      <a:gd name="T6" fmla="*/ 0 w 249"/>
                      <a:gd name="T7" fmla="*/ 32 h 301"/>
                      <a:gd name="T8" fmla="*/ 9 w 249"/>
                      <a:gd name="T9" fmla="*/ 3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1">
                        <a:moveTo>
                          <a:pt x="249" y="301"/>
                        </a:moveTo>
                        <a:lnTo>
                          <a:pt x="249" y="39"/>
                        </a:lnTo>
                        <a:lnTo>
                          <a:pt x="0" y="0"/>
                        </a:lnTo>
                        <a:lnTo>
                          <a:pt x="0" y="263"/>
                        </a:lnTo>
                        <a:lnTo>
                          <a:pt x="249" y="301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5" name="Freeform 287"/>
                  <p:cNvSpPr>
                    <a:spLocks/>
                  </p:cNvSpPr>
                  <p:nvPr/>
                </p:nvSpPr>
                <p:spPr bwMode="auto">
                  <a:xfrm>
                    <a:off x="1435" y="2276"/>
                    <a:ext cx="27" cy="165"/>
                  </a:xfrm>
                  <a:custGeom>
                    <a:avLst/>
                    <a:gdLst>
                      <a:gd name="T0" fmla="*/ 0 w 81"/>
                      <a:gd name="T1" fmla="*/ 8 h 332"/>
                      <a:gd name="T2" fmla="*/ 3 w 81"/>
                      <a:gd name="T3" fmla="*/ 0 h 332"/>
                      <a:gd name="T4" fmla="*/ 3 w 81"/>
                      <a:gd name="T5" fmla="*/ 30 h 332"/>
                      <a:gd name="T6" fmla="*/ 0 w 81"/>
                      <a:gd name="T7" fmla="*/ 41 h 332"/>
                      <a:gd name="T8" fmla="*/ 0 w 81"/>
                      <a:gd name="T9" fmla="*/ 8 h 3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332">
                        <a:moveTo>
                          <a:pt x="0" y="70"/>
                        </a:moveTo>
                        <a:lnTo>
                          <a:pt x="81" y="0"/>
                        </a:lnTo>
                        <a:lnTo>
                          <a:pt x="79" y="246"/>
                        </a:lnTo>
                        <a:lnTo>
                          <a:pt x="0" y="332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6" name="Freeform 288"/>
                  <p:cNvSpPr>
                    <a:spLocks/>
                  </p:cNvSpPr>
                  <p:nvPr/>
                </p:nvSpPr>
                <p:spPr bwMode="auto">
                  <a:xfrm>
                    <a:off x="1352" y="2162"/>
                    <a:ext cx="110" cy="148"/>
                  </a:xfrm>
                  <a:custGeom>
                    <a:avLst/>
                    <a:gdLst>
                      <a:gd name="T0" fmla="*/ 9 w 330"/>
                      <a:gd name="T1" fmla="*/ 37 h 296"/>
                      <a:gd name="T2" fmla="*/ 12 w 330"/>
                      <a:gd name="T3" fmla="*/ 29 h 296"/>
                      <a:gd name="T4" fmla="*/ 12 w 330"/>
                      <a:gd name="T5" fmla="*/ 0 h 296"/>
                      <a:gd name="T6" fmla="*/ 0 w 330"/>
                      <a:gd name="T7" fmla="*/ 33 h 296"/>
                      <a:gd name="T8" fmla="*/ 9 w 330"/>
                      <a:gd name="T9" fmla="*/ 37 h 2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30" h="296">
                        <a:moveTo>
                          <a:pt x="249" y="296"/>
                        </a:moveTo>
                        <a:lnTo>
                          <a:pt x="330" y="226"/>
                        </a:lnTo>
                        <a:lnTo>
                          <a:pt x="330" y="0"/>
                        </a:lnTo>
                        <a:lnTo>
                          <a:pt x="0" y="257"/>
                        </a:lnTo>
                        <a:lnTo>
                          <a:pt x="249" y="296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7" name="Freeform 289"/>
                  <p:cNvSpPr>
                    <a:spLocks/>
                  </p:cNvSpPr>
                  <p:nvPr/>
                </p:nvSpPr>
                <p:spPr bwMode="auto">
                  <a:xfrm>
                    <a:off x="1226" y="2424"/>
                    <a:ext cx="41" cy="23"/>
                  </a:xfrm>
                  <a:custGeom>
                    <a:avLst/>
                    <a:gdLst>
                      <a:gd name="T0" fmla="*/ 4 w 123"/>
                      <a:gd name="T1" fmla="*/ 5 h 47"/>
                      <a:gd name="T2" fmla="*/ 5 w 123"/>
                      <a:gd name="T3" fmla="*/ 2 h 47"/>
                      <a:gd name="T4" fmla="*/ 0 w 123"/>
                      <a:gd name="T5" fmla="*/ 0 h 47"/>
                      <a:gd name="T6" fmla="*/ 0 w 123"/>
                      <a:gd name="T7" fmla="*/ 4 h 47"/>
                      <a:gd name="T8" fmla="*/ 4 w 123"/>
                      <a:gd name="T9" fmla="*/ 5 h 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3" h="47">
                        <a:moveTo>
                          <a:pt x="96" y="47"/>
                        </a:moveTo>
                        <a:lnTo>
                          <a:pt x="123" y="17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lnTo>
                          <a:pt x="96" y="47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8" name="Freeform 290"/>
                  <p:cNvSpPr>
                    <a:spLocks/>
                  </p:cNvSpPr>
                  <p:nvPr/>
                </p:nvSpPr>
                <p:spPr bwMode="auto">
                  <a:xfrm>
                    <a:off x="1438" y="2468"/>
                    <a:ext cx="35" cy="24"/>
                  </a:xfrm>
                  <a:custGeom>
                    <a:avLst/>
                    <a:gdLst>
                      <a:gd name="T0" fmla="*/ 4 w 106"/>
                      <a:gd name="T1" fmla="*/ 6 h 48"/>
                      <a:gd name="T2" fmla="*/ 4 w 106"/>
                      <a:gd name="T3" fmla="*/ 2 h 48"/>
                      <a:gd name="T4" fmla="*/ 0 w 106"/>
                      <a:gd name="T5" fmla="*/ 0 h 48"/>
                      <a:gd name="T6" fmla="*/ 0 w 106"/>
                      <a:gd name="T7" fmla="*/ 4 h 48"/>
                      <a:gd name="T8" fmla="*/ 4 w 106"/>
                      <a:gd name="T9" fmla="*/ 6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6" h="48">
                        <a:moveTo>
                          <a:pt x="106" y="48"/>
                        </a:moveTo>
                        <a:lnTo>
                          <a:pt x="106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lnTo>
                          <a:pt x="106" y="48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29" name="Freeform 291"/>
                  <p:cNvSpPr>
                    <a:spLocks/>
                  </p:cNvSpPr>
                  <p:nvPr/>
                </p:nvSpPr>
                <p:spPr bwMode="auto">
                  <a:xfrm>
                    <a:off x="1136" y="2565"/>
                    <a:ext cx="242" cy="127"/>
                  </a:xfrm>
                  <a:custGeom>
                    <a:avLst/>
                    <a:gdLst>
                      <a:gd name="T0" fmla="*/ 0 w 725"/>
                      <a:gd name="T1" fmla="*/ 21 h 255"/>
                      <a:gd name="T2" fmla="*/ 8 w 725"/>
                      <a:gd name="T3" fmla="*/ 0 h 255"/>
                      <a:gd name="T4" fmla="*/ 27 w 725"/>
                      <a:gd name="T5" fmla="*/ 7 h 255"/>
                      <a:gd name="T6" fmla="*/ 25 w 725"/>
                      <a:gd name="T7" fmla="*/ 31 h 255"/>
                      <a:gd name="T8" fmla="*/ 0 w 725"/>
                      <a:gd name="T9" fmla="*/ 21 h 2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25" h="255">
                        <a:moveTo>
                          <a:pt x="0" y="168"/>
                        </a:moveTo>
                        <a:lnTo>
                          <a:pt x="222" y="0"/>
                        </a:lnTo>
                        <a:lnTo>
                          <a:pt x="725" y="63"/>
                        </a:lnTo>
                        <a:lnTo>
                          <a:pt x="685" y="255"/>
                        </a:lnTo>
                        <a:lnTo>
                          <a:pt x="0" y="168"/>
                        </a:lnTo>
                        <a:close/>
                      </a:path>
                    </a:pathLst>
                  </a:custGeom>
                  <a:solidFill>
                    <a:srgbClr val="CECE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0" name="Freeform 292"/>
                  <p:cNvSpPr>
                    <a:spLocks/>
                  </p:cNvSpPr>
                  <p:nvPr/>
                </p:nvSpPr>
                <p:spPr bwMode="auto">
                  <a:xfrm>
                    <a:off x="1249" y="2436"/>
                    <a:ext cx="167" cy="90"/>
                  </a:xfrm>
                  <a:custGeom>
                    <a:avLst/>
                    <a:gdLst>
                      <a:gd name="T0" fmla="*/ 4 w 503"/>
                      <a:gd name="T1" fmla="*/ 0 h 181"/>
                      <a:gd name="T2" fmla="*/ 0 w 503"/>
                      <a:gd name="T3" fmla="*/ 12 h 181"/>
                      <a:gd name="T4" fmla="*/ 17 w 503"/>
                      <a:gd name="T5" fmla="*/ 22 h 181"/>
                      <a:gd name="T6" fmla="*/ 18 w 503"/>
                      <a:gd name="T7" fmla="*/ 7 h 181"/>
                      <a:gd name="T8" fmla="*/ 4 w 503"/>
                      <a:gd name="T9" fmla="*/ 0 h 1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03" h="181">
                        <a:moveTo>
                          <a:pt x="106" y="0"/>
                        </a:moveTo>
                        <a:lnTo>
                          <a:pt x="0" y="101"/>
                        </a:lnTo>
                        <a:lnTo>
                          <a:pt x="465" y="181"/>
                        </a:lnTo>
                        <a:lnTo>
                          <a:pt x="503" y="62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1" name="Freeform 293"/>
                  <p:cNvSpPr>
                    <a:spLocks/>
                  </p:cNvSpPr>
                  <p:nvPr/>
                </p:nvSpPr>
                <p:spPr bwMode="auto">
                  <a:xfrm>
                    <a:off x="1206" y="2443"/>
                    <a:ext cx="114" cy="222"/>
                  </a:xfrm>
                  <a:custGeom>
                    <a:avLst/>
                    <a:gdLst>
                      <a:gd name="T0" fmla="*/ 12 w 343"/>
                      <a:gd name="T1" fmla="*/ 0 h 443"/>
                      <a:gd name="T2" fmla="*/ 0 w 343"/>
                      <a:gd name="T3" fmla="*/ 55 h 443"/>
                      <a:gd name="T4" fmla="*/ 1 w 343"/>
                      <a:gd name="T5" fmla="*/ 56 h 443"/>
                      <a:gd name="T6" fmla="*/ 13 w 343"/>
                      <a:gd name="T7" fmla="*/ 0 h 443"/>
                      <a:gd name="T8" fmla="*/ 12 w 343"/>
                      <a:gd name="T9" fmla="*/ 0 h 4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3" h="443">
                        <a:moveTo>
                          <a:pt x="336" y="0"/>
                        </a:moveTo>
                        <a:lnTo>
                          <a:pt x="0" y="440"/>
                        </a:lnTo>
                        <a:lnTo>
                          <a:pt x="28" y="443"/>
                        </a:lnTo>
                        <a:lnTo>
                          <a:pt x="343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2" name="Freeform 294"/>
                  <p:cNvSpPr>
                    <a:spLocks/>
                  </p:cNvSpPr>
                  <p:nvPr/>
                </p:nvSpPr>
                <p:spPr bwMode="auto">
                  <a:xfrm>
                    <a:off x="1192" y="2442"/>
                    <a:ext cx="126" cy="219"/>
                  </a:xfrm>
                  <a:custGeom>
                    <a:avLst/>
                    <a:gdLst>
                      <a:gd name="T0" fmla="*/ 14 w 376"/>
                      <a:gd name="T1" fmla="*/ 1 h 436"/>
                      <a:gd name="T2" fmla="*/ 1 w 376"/>
                      <a:gd name="T3" fmla="*/ 55 h 436"/>
                      <a:gd name="T4" fmla="*/ 0 w 376"/>
                      <a:gd name="T5" fmla="*/ 55 h 436"/>
                      <a:gd name="T6" fmla="*/ 14 w 376"/>
                      <a:gd name="T7" fmla="*/ 0 h 436"/>
                      <a:gd name="T8" fmla="*/ 14 w 376"/>
                      <a:gd name="T9" fmla="*/ 1 h 4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76" h="436">
                        <a:moveTo>
                          <a:pt x="376" y="1"/>
                        </a:moveTo>
                        <a:lnTo>
                          <a:pt x="40" y="436"/>
                        </a:lnTo>
                        <a:lnTo>
                          <a:pt x="0" y="432"/>
                        </a:lnTo>
                        <a:lnTo>
                          <a:pt x="365" y="0"/>
                        </a:lnTo>
                        <a:lnTo>
                          <a:pt x="376" y="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3" name="Freeform 295"/>
                  <p:cNvSpPr>
                    <a:spLocks/>
                  </p:cNvSpPr>
                  <p:nvPr/>
                </p:nvSpPr>
                <p:spPr bwMode="auto">
                  <a:xfrm>
                    <a:off x="1242" y="2597"/>
                    <a:ext cx="66" cy="22"/>
                  </a:xfrm>
                  <a:custGeom>
                    <a:avLst/>
                    <a:gdLst>
                      <a:gd name="T0" fmla="*/ 0 w 199"/>
                      <a:gd name="T1" fmla="*/ 2 h 45"/>
                      <a:gd name="T2" fmla="*/ 7 w 199"/>
                      <a:gd name="T3" fmla="*/ 5 h 45"/>
                      <a:gd name="T4" fmla="*/ 7 w 199"/>
                      <a:gd name="T5" fmla="*/ 3 h 45"/>
                      <a:gd name="T6" fmla="*/ 1 w 199"/>
                      <a:gd name="T7" fmla="*/ 0 h 45"/>
                      <a:gd name="T8" fmla="*/ 0 w 199"/>
                      <a:gd name="T9" fmla="*/ 2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9" h="45">
                        <a:moveTo>
                          <a:pt x="0" y="20"/>
                        </a:moveTo>
                        <a:lnTo>
                          <a:pt x="184" y="45"/>
                        </a:lnTo>
                        <a:lnTo>
                          <a:pt x="199" y="26"/>
                        </a:lnTo>
                        <a:lnTo>
                          <a:pt x="16" y="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4" name="Freeform 296"/>
                  <p:cNvSpPr>
                    <a:spLocks/>
                  </p:cNvSpPr>
                  <p:nvPr/>
                </p:nvSpPr>
                <p:spPr bwMode="auto">
                  <a:xfrm>
                    <a:off x="1275" y="2526"/>
                    <a:ext cx="64" cy="22"/>
                  </a:xfrm>
                  <a:custGeom>
                    <a:avLst/>
                    <a:gdLst>
                      <a:gd name="T0" fmla="*/ 0 w 194"/>
                      <a:gd name="T1" fmla="*/ 3 h 42"/>
                      <a:gd name="T2" fmla="*/ 6 w 194"/>
                      <a:gd name="T3" fmla="*/ 6 h 42"/>
                      <a:gd name="T4" fmla="*/ 7 w 194"/>
                      <a:gd name="T5" fmla="*/ 3 h 42"/>
                      <a:gd name="T6" fmla="*/ 1 w 194"/>
                      <a:gd name="T7" fmla="*/ 0 h 42"/>
                      <a:gd name="T8" fmla="*/ 0 w 194"/>
                      <a:gd name="T9" fmla="*/ 3 h 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4" h="42">
                        <a:moveTo>
                          <a:pt x="0" y="19"/>
                        </a:moveTo>
                        <a:lnTo>
                          <a:pt x="179" y="42"/>
                        </a:lnTo>
                        <a:lnTo>
                          <a:pt x="194" y="23"/>
                        </a:lnTo>
                        <a:lnTo>
                          <a:pt x="17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5" name="Freeform 297"/>
                  <p:cNvSpPr>
                    <a:spLocks/>
                  </p:cNvSpPr>
                  <p:nvPr/>
                </p:nvSpPr>
                <p:spPr bwMode="auto">
                  <a:xfrm>
                    <a:off x="1302" y="2474"/>
                    <a:ext cx="61" cy="18"/>
                  </a:xfrm>
                  <a:custGeom>
                    <a:avLst/>
                    <a:gdLst>
                      <a:gd name="T0" fmla="*/ 0 w 182"/>
                      <a:gd name="T1" fmla="*/ 2 h 36"/>
                      <a:gd name="T2" fmla="*/ 7 w 182"/>
                      <a:gd name="T3" fmla="*/ 5 h 36"/>
                      <a:gd name="T4" fmla="*/ 7 w 182"/>
                      <a:gd name="T5" fmla="*/ 3 h 36"/>
                      <a:gd name="T6" fmla="*/ 0 w 182"/>
                      <a:gd name="T7" fmla="*/ 0 h 36"/>
                      <a:gd name="T8" fmla="*/ 0 w 182"/>
                      <a:gd name="T9" fmla="*/ 2 h 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2" h="36">
                        <a:moveTo>
                          <a:pt x="0" y="14"/>
                        </a:moveTo>
                        <a:lnTo>
                          <a:pt x="175" y="36"/>
                        </a:lnTo>
                        <a:lnTo>
                          <a:pt x="182" y="22"/>
                        </a:lnTo>
                        <a:lnTo>
                          <a:pt x="9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6" name="Freeform 298"/>
                  <p:cNvSpPr>
                    <a:spLocks/>
                  </p:cNvSpPr>
                  <p:nvPr/>
                </p:nvSpPr>
                <p:spPr bwMode="auto">
                  <a:xfrm>
                    <a:off x="1292" y="2457"/>
                    <a:ext cx="91" cy="224"/>
                  </a:xfrm>
                  <a:custGeom>
                    <a:avLst/>
                    <a:gdLst>
                      <a:gd name="T0" fmla="*/ 10 w 274"/>
                      <a:gd name="T1" fmla="*/ 1 h 448"/>
                      <a:gd name="T2" fmla="*/ 0 w 274"/>
                      <a:gd name="T3" fmla="*/ 56 h 448"/>
                      <a:gd name="T4" fmla="*/ 1 w 274"/>
                      <a:gd name="T5" fmla="*/ 56 h 448"/>
                      <a:gd name="T6" fmla="*/ 10 w 274"/>
                      <a:gd name="T7" fmla="*/ 0 h 448"/>
                      <a:gd name="T8" fmla="*/ 10 w 274"/>
                      <a:gd name="T9" fmla="*/ 1 h 4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4" h="448">
                        <a:moveTo>
                          <a:pt x="267" y="1"/>
                        </a:moveTo>
                        <a:lnTo>
                          <a:pt x="0" y="445"/>
                        </a:lnTo>
                        <a:lnTo>
                          <a:pt x="25" y="448"/>
                        </a:lnTo>
                        <a:lnTo>
                          <a:pt x="274" y="0"/>
                        </a:lnTo>
                        <a:lnTo>
                          <a:pt x="267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7" name="Freeform 299"/>
                  <p:cNvSpPr>
                    <a:spLocks/>
                  </p:cNvSpPr>
                  <p:nvPr/>
                </p:nvSpPr>
                <p:spPr bwMode="auto">
                  <a:xfrm>
                    <a:off x="1279" y="2457"/>
                    <a:ext cx="102" cy="222"/>
                  </a:xfrm>
                  <a:custGeom>
                    <a:avLst/>
                    <a:gdLst>
                      <a:gd name="T0" fmla="*/ 11 w 306"/>
                      <a:gd name="T1" fmla="*/ 0 h 445"/>
                      <a:gd name="T2" fmla="*/ 1 w 306"/>
                      <a:gd name="T3" fmla="*/ 55 h 445"/>
                      <a:gd name="T4" fmla="*/ 0 w 306"/>
                      <a:gd name="T5" fmla="*/ 54 h 445"/>
                      <a:gd name="T6" fmla="*/ 11 w 306"/>
                      <a:gd name="T7" fmla="*/ 0 h 445"/>
                      <a:gd name="T8" fmla="*/ 11 w 306"/>
                      <a:gd name="T9" fmla="*/ 0 h 4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6" h="445">
                        <a:moveTo>
                          <a:pt x="306" y="1"/>
                        </a:moveTo>
                        <a:lnTo>
                          <a:pt x="39" y="445"/>
                        </a:lnTo>
                        <a:lnTo>
                          <a:pt x="0" y="439"/>
                        </a:lnTo>
                        <a:lnTo>
                          <a:pt x="294" y="0"/>
                        </a:lnTo>
                        <a:lnTo>
                          <a:pt x="306" y="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8" name="Freeform 300"/>
                  <p:cNvSpPr>
                    <a:spLocks/>
                  </p:cNvSpPr>
                  <p:nvPr/>
                </p:nvSpPr>
                <p:spPr bwMode="auto">
                  <a:xfrm>
                    <a:off x="1478" y="2258"/>
                    <a:ext cx="108" cy="244"/>
                  </a:xfrm>
                  <a:custGeom>
                    <a:avLst/>
                    <a:gdLst>
                      <a:gd name="T0" fmla="*/ 11 w 325"/>
                      <a:gd name="T1" fmla="*/ 2 h 488"/>
                      <a:gd name="T2" fmla="*/ 10 w 325"/>
                      <a:gd name="T3" fmla="*/ 1 h 488"/>
                      <a:gd name="T4" fmla="*/ 10 w 325"/>
                      <a:gd name="T5" fmla="*/ 0 h 488"/>
                      <a:gd name="T6" fmla="*/ 9 w 325"/>
                      <a:gd name="T7" fmla="*/ 1 h 488"/>
                      <a:gd name="T8" fmla="*/ 8 w 325"/>
                      <a:gd name="T9" fmla="*/ 3 h 488"/>
                      <a:gd name="T10" fmla="*/ 8 w 325"/>
                      <a:gd name="T11" fmla="*/ 5 h 488"/>
                      <a:gd name="T12" fmla="*/ 8 w 325"/>
                      <a:gd name="T13" fmla="*/ 8 h 488"/>
                      <a:gd name="T14" fmla="*/ 7 w 325"/>
                      <a:gd name="T15" fmla="*/ 11 h 488"/>
                      <a:gd name="T16" fmla="*/ 7 w 325"/>
                      <a:gd name="T17" fmla="*/ 15 h 488"/>
                      <a:gd name="T18" fmla="*/ 7 w 325"/>
                      <a:gd name="T19" fmla="*/ 18 h 488"/>
                      <a:gd name="T20" fmla="*/ 7 w 325"/>
                      <a:gd name="T21" fmla="*/ 20 h 488"/>
                      <a:gd name="T22" fmla="*/ 6 w 325"/>
                      <a:gd name="T23" fmla="*/ 23 h 488"/>
                      <a:gd name="T24" fmla="*/ 6 w 325"/>
                      <a:gd name="T25" fmla="*/ 26 h 488"/>
                      <a:gd name="T26" fmla="*/ 6 w 325"/>
                      <a:gd name="T27" fmla="*/ 27 h 488"/>
                      <a:gd name="T28" fmla="*/ 6 w 325"/>
                      <a:gd name="T29" fmla="*/ 25 h 488"/>
                      <a:gd name="T30" fmla="*/ 6 w 325"/>
                      <a:gd name="T31" fmla="*/ 22 h 488"/>
                      <a:gd name="T32" fmla="*/ 6 w 325"/>
                      <a:gd name="T33" fmla="*/ 20 h 488"/>
                      <a:gd name="T34" fmla="*/ 5 w 325"/>
                      <a:gd name="T35" fmla="*/ 19 h 488"/>
                      <a:gd name="T36" fmla="*/ 5 w 325"/>
                      <a:gd name="T37" fmla="*/ 17 h 488"/>
                      <a:gd name="T38" fmla="*/ 4 w 325"/>
                      <a:gd name="T39" fmla="*/ 17 h 488"/>
                      <a:gd name="T40" fmla="*/ 4 w 325"/>
                      <a:gd name="T41" fmla="*/ 18 h 488"/>
                      <a:gd name="T42" fmla="*/ 3 w 325"/>
                      <a:gd name="T43" fmla="*/ 19 h 488"/>
                      <a:gd name="T44" fmla="*/ 2 w 325"/>
                      <a:gd name="T45" fmla="*/ 21 h 488"/>
                      <a:gd name="T46" fmla="*/ 2 w 325"/>
                      <a:gd name="T47" fmla="*/ 24 h 488"/>
                      <a:gd name="T48" fmla="*/ 1 w 325"/>
                      <a:gd name="T49" fmla="*/ 27 h 488"/>
                      <a:gd name="T50" fmla="*/ 1 w 325"/>
                      <a:gd name="T51" fmla="*/ 31 h 488"/>
                      <a:gd name="T52" fmla="*/ 1 w 325"/>
                      <a:gd name="T53" fmla="*/ 34 h 488"/>
                      <a:gd name="T54" fmla="*/ 1 w 325"/>
                      <a:gd name="T55" fmla="*/ 37 h 488"/>
                      <a:gd name="T56" fmla="*/ 1 w 325"/>
                      <a:gd name="T57" fmla="*/ 40 h 488"/>
                      <a:gd name="T58" fmla="*/ 1 w 325"/>
                      <a:gd name="T59" fmla="*/ 43 h 488"/>
                      <a:gd name="T60" fmla="*/ 0 w 325"/>
                      <a:gd name="T61" fmla="*/ 47 h 488"/>
                      <a:gd name="T62" fmla="*/ 0 w 325"/>
                      <a:gd name="T63" fmla="*/ 60 h 488"/>
                      <a:gd name="T64" fmla="*/ 3 w 325"/>
                      <a:gd name="T65" fmla="*/ 61 h 488"/>
                      <a:gd name="T66" fmla="*/ 4 w 325"/>
                      <a:gd name="T67" fmla="*/ 61 h 488"/>
                      <a:gd name="T68" fmla="*/ 4 w 325"/>
                      <a:gd name="T69" fmla="*/ 60 h 488"/>
                      <a:gd name="T70" fmla="*/ 4 w 325"/>
                      <a:gd name="T71" fmla="*/ 59 h 488"/>
                      <a:gd name="T72" fmla="*/ 5 w 325"/>
                      <a:gd name="T73" fmla="*/ 58 h 488"/>
                      <a:gd name="T74" fmla="*/ 5 w 325"/>
                      <a:gd name="T75" fmla="*/ 56 h 488"/>
                      <a:gd name="T76" fmla="*/ 5 w 325"/>
                      <a:gd name="T77" fmla="*/ 54 h 488"/>
                      <a:gd name="T78" fmla="*/ 6 w 325"/>
                      <a:gd name="T79" fmla="*/ 51 h 488"/>
                      <a:gd name="T80" fmla="*/ 6 w 325"/>
                      <a:gd name="T81" fmla="*/ 48 h 488"/>
                      <a:gd name="T82" fmla="*/ 6 w 325"/>
                      <a:gd name="T83" fmla="*/ 47 h 488"/>
                      <a:gd name="T84" fmla="*/ 6 w 325"/>
                      <a:gd name="T85" fmla="*/ 45 h 488"/>
                      <a:gd name="T86" fmla="*/ 6 w 325"/>
                      <a:gd name="T87" fmla="*/ 44 h 488"/>
                      <a:gd name="T88" fmla="*/ 6 w 325"/>
                      <a:gd name="T89" fmla="*/ 42 h 488"/>
                      <a:gd name="T90" fmla="*/ 9 w 325"/>
                      <a:gd name="T91" fmla="*/ 43 h 488"/>
                      <a:gd name="T92" fmla="*/ 9 w 325"/>
                      <a:gd name="T93" fmla="*/ 44 h 488"/>
                      <a:gd name="T94" fmla="*/ 9 w 325"/>
                      <a:gd name="T95" fmla="*/ 43 h 488"/>
                      <a:gd name="T96" fmla="*/ 10 w 325"/>
                      <a:gd name="T97" fmla="*/ 42 h 488"/>
                      <a:gd name="T98" fmla="*/ 10 w 325"/>
                      <a:gd name="T99" fmla="*/ 40 h 488"/>
                      <a:gd name="T100" fmla="*/ 11 w 325"/>
                      <a:gd name="T101" fmla="*/ 38 h 488"/>
                      <a:gd name="T102" fmla="*/ 11 w 325"/>
                      <a:gd name="T103" fmla="*/ 36 h 488"/>
                      <a:gd name="T104" fmla="*/ 11 w 325"/>
                      <a:gd name="T105" fmla="*/ 33 h 488"/>
                      <a:gd name="T106" fmla="*/ 12 w 325"/>
                      <a:gd name="T107" fmla="*/ 30 h 488"/>
                      <a:gd name="T108" fmla="*/ 12 w 325"/>
                      <a:gd name="T109" fmla="*/ 26 h 488"/>
                      <a:gd name="T110" fmla="*/ 12 w 325"/>
                      <a:gd name="T111" fmla="*/ 21 h 488"/>
                      <a:gd name="T112" fmla="*/ 12 w 325"/>
                      <a:gd name="T113" fmla="*/ 17 h 488"/>
                      <a:gd name="T114" fmla="*/ 12 w 325"/>
                      <a:gd name="T115" fmla="*/ 13 h 488"/>
                      <a:gd name="T116" fmla="*/ 12 w 325"/>
                      <a:gd name="T117" fmla="*/ 9 h 488"/>
                      <a:gd name="T118" fmla="*/ 11 w 325"/>
                      <a:gd name="T119" fmla="*/ 6 h 488"/>
                      <a:gd name="T120" fmla="*/ 11 w 325"/>
                      <a:gd name="T121" fmla="*/ 3 h 488"/>
                      <a:gd name="T122" fmla="*/ 11 w 325"/>
                      <a:gd name="T123" fmla="*/ 2 h 488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325" h="488">
                        <a:moveTo>
                          <a:pt x="287" y="9"/>
                        </a:moveTo>
                        <a:lnTo>
                          <a:pt x="273" y="1"/>
                        </a:lnTo>
                        <a:lnTo>
                          <a:pt x="259" y="0"/>
                        </a:lnTo>
                        <a:lnTo>
                          <a:pt x="243" y="5"/>
                        </a:lnTo>
                        <a:lnTo>
                          <a:pt x="230" y="17"/>
                        </a:lnTo>
                        <a:lnTo>
                          <a:pt x="217" y="34"/>
                        </a:lnTo>
                        <a:lnTo>
                          <a:pt x="205" y="57"/>
                        </a:lnTo>
                        <a:lnTo>
                          <a:pt x="195" y="84"/>
                        </a:lnTo>
                        <a:lnTo>
                          <a:pt x="185" y="115"/>
                        </a:lnTo>
                        <a:lnTo>
                          <a:pt x="180" y="137"/>
                        </a:lnTo>
                        <a:lnTo>
                          <a:pt x="178" y="160"/>
                        </a:lnTo>
                        <a:lnTo>
                          <a:pt x="176" y="181"/>
                        </a:lnTo>
                        <a:lnTo>
                          <a:pt x="176" y="204"/>
                        </a:lnTo>
                        <a:lnTo>
                          <a:pt x="170" y="212"/>
                        </a:lnTo>
                        <a:lnTo>
                          <a:pt x="165" y="193"/>
                        </a:lnTo>
                        <a:lnTo>
                          <a:pt x="158" y="173"/>
                        </a:lnTo>
                        <a:lnTo>
                          <a:pt x="150" y="157"/>
                        </a:lnTo>
                        <a:lnTo>
                          <a:pt x="140" y="145"/>
                        </a:lnTo>
                        <a:lnTo>
                          <a:pt x="126" y="136"/>
                        </a:lnTo>
                        <a:lnTo>
                          <a:pt x="111" y="133"/>
                        </a:lnTo>
                        <a:lnTo>
                          <a:pt x="95" y="138"/>
                        </a:lnTo>
                        <a:lnTo>
                          <a:pt x="80" y="148"/>
                        </a:lnTo>
                        <a:lnTo>
                          <a:pt x="64" y="164"/>
                        </a:lnTo>
                        <a:lnTo>
                          <a:pt x="50" y="187"/>
                        </a:lnTo>
                        <a:lnTo>
                          <a:pt x="38" y="213"/>
                        </a:lnTo>
                        <a:lnTo>
                          <a:pt x="29" y="244"/>
                        </a:lnTo>
                        <a:lnTo>
                          <a:pt x="24" y="267"/>
                        </a:lnTo>
                        <a:lnTo>
                          <a:pt x="20" y="291"/>
                        </a:lnTo>
                        <a:lnTo>
                          <a:pt x="19" y="314"/>
                        </a:lnTo>
                        <a:lnTo>
                          <a:pt x="18" y="337"/>
                        </a:lnTo>
                        <a:lnTo>
                          <a:pt x="1" y="376"/>
                        </a:lnTo>
                        <a:lnTo>
                          <a:pt x="0" y="476"/>
                        </a:lnTo>
                        <a:lnTo>
                          <a:pt x="87" y="488"/>
                        </a:lnTo>
                        <a:lnTo>
                          <a:pt x="97" y="485"/>
                        </a:lnTo>
                        <a:lnTo>
                          <a:pt x="108" y="480"/>
                        </a:lnTo>
                        <a:lnTo>
                          <a:pt x="119" y="470"/>
                        </a:lnTo>
                        <a:lnTo>
                          <a:pt x="129" y="459"/>
                        </a:lnTo>
                        <a:lnTo>
                          <a:pt x="139" y="443"/>
                        </a:lnTo>
                        <a:lnTo>
                          <a:pt x="147" y="425"/>
                        </a:lnTo>
                        <a:lnTo>
                          <a:pt x="156" y="403"/>
                        </a:lnTo>
                        <a:lnTo>
                          <a:pt x="161" y="379"/>
                        </a:lnTo>
                        <a:lnTo>
                          <a:pt x="164" y="370"/>
                        </a:lnTo>
                        <a:lnTo>
                          <a:pt x="165" y="357"/>
                        </a:lnTo>
                        <a:lnTo>
                          <a:pt x="167" y="345"/>
                        </a:lnTo>
                        <a:lnTo>
                          <a:pt x="169" y="336"/>
                        </a:lnTo>
                        <a:lnTo>
                          <a:pt x="234" y="344"/>
                        </a:lnTo>
                        <a:lnTo>
                          <a:pt x="246" y="345"/>
                        </a:lnTo>
                        <a:lnTo>
                          <a:pt x="257" y="340"/>
                        </a:lnTo>
                        <a:lnTo>
                          <a:pt x="269" y="332"/>
                        </a:lnTo>
                        <a:lnTo>
                          <a:pt x="280" y="320"/>
                        </a:lnTo>
                        <a:lnTo>
                          <a:pt x="291" y="304"/>
                        </a:lnTo>
                        <a:lnTo>
                          <a:pt x="300" y="284"/>
                        </a:lnTo>
                        <a:lnTo>
                          <a:pt x="308" y="261"/>
                        </a:lnTo>
                        <a:lnTo>
                          <a:pt x="316" y="235"/>
                        </a:lnTo>
                        <a:lnTo>
                          <a:pt x="321" y="201"/>
                        </a:lnTo>
                        <a:lnTo>
                          <a:pt x="325" y="167"/>
                        </a:lnTo>
                        <a:lnTo>
                          <a:pt x="325" y="132"/>
                        </a:lnTo>
                        <a:lnTo>
                          <a:pt x="323" y="99"/>
                        </a:lnTo>
                        <a:lnTo>
                          <a:pt x="318" y="69"/>
                        </a:lnTo>
                        <a:lnTo>
                          <a:pt x="310" y="44"/>
                        </a:lnTo>
                        <a:lnTo>
                          <a:pt x="300" y="24"/>
                        </a:lnTo>
                        <a:lnTo>
                          <a:pt x="287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39" name="Freeform 301"/>
                  <p:cNvSpPr>
                    <a:spLocks/>
                  </p:cNvSpPr>
                  <p:nvPr/>
                </p:nvSpPr>
                <p:spPr bwMode="auto">
                  <a:xfrm>
                    <a:off x="1511" y="2365"/>
                    <a:ext cx="11" cy="95"/>
                  </a:xfrm>
                  <a:custGeom>
                    <a:avLst/>
                    <a:gdLst>
                      <a:gd name="T0" fmla="*/ 0 w 32"/>
                      <a:gd name="T1" fmla="*/ 24 h 189"/>
                      <a:gd name="T2" fmla="*/ 1 w 32"/>
                      <a:gd name="T3" fmla="*/ 23 h 189"/>
                      <a:gd name="T4" fmla="*/ 1 w 32"/>
                      <a:gd name="T5" fmla="*/ 21 h 189"/>
                      <a:gd name="T6" fmla="*/ 1 w 32"/>
                      <a:gd name="T7" fmla="*/ 17 h 189"/>
                      <a:gd name="T8" fmla="*/ 1 w 32"/>
                      <a:gd name="T9" fmla="*/ 12 h 189"/>
                      <a:gd name="T10" fmla="*/ 1 w 32"/>
                      <a:gd name="T11" fmla="*/ 8 h 189"/>
                      <a:gd name="T12" fmla="*/ 1 w 32"/>
                      <a:gd name="T13" fmla="*/ 4 h 189"/>
                      <a:gd name="T14" fmla="*/ 1 w 32"/>
                      <a:gd name="T15" fmla="*/ 1 h 189"/>
                      <a:gd name="T16" fmla="*/ 1 w 32"/>
                      <a:gd name="T17" fmla="*/ 0 h 189"/>
                      <a:gd name="T18" fmla="*/ 0 w 32"/>
                      <a:gd name="T19" fmla="*/ 1 h 189"/>
                      <a:gd name="T20" fmla="*/ 0 w 32"/>
                      <a:gd name="T21" fmla="*/ 4 h 189"/>
                      <a:gd name="T22" fmla="*/ 0 w 32"/>
                      <a:gd name="T23" fmla="*/ 8 h 189"/>
                      <a:gd name="T24" fmla="*/ 0 w 32"/>
                      <a:gd name="T25" fmla="*/ 12 h 189"/>
                      <a:gd name="T26" fmla="*/ 0 w 32"/>
                      <a:gd name="T27" fmla="*/ 17 h 189"/>
                      <a:gd name="T28" fmla="*/ 0 w 32"/>
                      <a:gd name="T29" fmla="*/ 21 h 189"/>
                      <a:gd name="T30" fmla="*/ 0 w 32"/>
                      <a:gd name="T31" fmla="*/ 23 h 189"/>
                      <a:gd name="T32" fmla="*/ 0 w 32"/>
                      <a:gd name="T33" fmla="*/ 24 h 18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2" h="189">
                        <a:moveTo>
                          <a:pt x="10" y="189"/>
                        </a:moveTo>
                        <a:lnTo>
                          <a:pt x="17" y="181"/>
                        </a:lnTo>
                        <a:lnTo>
                          <a:pt x="23" y="162"/>
                        </a:lnTo>
                        <a:lnTo>
                          <a:pt x="28" y="131"/>
                        </a:lnTo>
                        <a:lnTo>
                          <a:pt x="32" y="94"/>
                        </a:lnTo>
                        <a:lnTo>
                          <a:pt x="32" y="57"/>
                        </a:lnTo>
                        <a:lnTo>
                          <a:pt x="29" y="27"/>
                        </a:lnTo>
                        <a:lnTo>
                          <a:pt x="25" y="6"/>
                        </a:lnTo>
                        <a:lnTo>
                          <a:pt x="19" y="0"/>
                        </a:lnTo>
                        <a:lnTo>
                          <a:pt x="13" y="6"/>
                        </a:lnTo>
                        <a:lnTo>
                          <a:pt x="7" y="27"/>
                        </a:lnTo>
                        <a:lnTo>
                          <a:pt x="2" y="58"/>
                        </a:lnTo>
                        <a:lnTo>
                          <a:pt x="0" y="94"/>
                        </a:lnTo>
                        <a:lnTo>
                          <a:pt x="0" y="132"/>
                        </a:lnTo>
                        <a:lnTo>
                          <a:pt x="1" y="162"/>
                        </a:lnTo>
                        <a:lnTo>
                          <a:pt x="4" y="182"/>
                        </a:lnTo>
                        <a:lnTo>
                          <a:pt x="10" y="189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0" name="Freeform 302"/>
                  <p:cNvSpPr>
                    <a:spLocks/>
                  </p:cNvSpPr>
                  <p:nvPr/>
                </p:nvSpPr>
                <p:spPr bwMode="auto">
                  <a:xfrm>
                    <a:off x="1563" y="2293"/>
                    <a:ext cx="11" cy="96"/>
                  </a:xfrm>
                  <a:custGeom>
                    <a:avLst/>
                    <a:gdLst>
                      <a:gd name="T0" fmla="*/ 0 w 33"/>
                      <a:gd name="T1" fmla="*/ 25 h 190"/>
                      <a:gd name="T2" fmla="*/ 1 w 33"/>
                      <a:gd name="T3" fmla="*/ 23 h 190"/>
                      <a:gd name="T4" fmla="*/ 1 w 33"/>
                      <a:gd name="T5" fmla="*/ 21 h 190"/>
                      <a:gd name="T6" fmla="*/ 1 w 33"/>
                      <a:gd name="T7" fmla="*/ 17 h 190"/>
                      <a:gd name="T8" fmla="*/ 1 w 33"/>
                      <a:gd name="T9" fmla="*/ 12 h 190"/>
                      <a:gd name="T10" fmla="*/ 1 w 33"/>
                      <a:gd name="T11" fmla="*/ 8 h 190"/>
                      <a:gd name="T12" fmla="*/ 1 w 33"/>
                      <a:gd name="T13" fmla="*/ 4 h 190"/>
                      <a:gd name="T14" fmla="*/ 1 w 33"/>
                      <a:gd name="T15" fmla="*/ 1 h 190"/>
                      <a:gd name="T16" fmla="*/ 1 w 33"/>
                      <a:gd name="T17" fmla="*/ 0 h 190"/>
                      <a:gd name="T18" fmla="*/ 1 w 33"/>
                      <a:gd name="T19" fmla="*/ 1 h 190"/>
                      <a:gd name="T20" fmla="*/ 0 w 33"/>
                      <a:gd name="T21" fmla="*/ 4 h 190"/>
                      <a:gd name="T22" fmla="*/ 0 w 33"/>
                      <a:gd name="T23" fmla="*/ 8 h 190"/>
                      <a:gd name="T24" fmla="*/ 0 w 33"/>
                      <a:gd name="T25" fmla="*/ 13 h 190"/>
                      <a:gd name="T26" fmla="*/ 0 w 33"/>
                      <a:gd name="T27" fmla="*/ 17 h 190"/>
                      <a:gd name="T28" fmla="*/ 0 w 33"/>
                      <a:gd name="T29" fmla="*/ 21 h 190"/>
                      <a:gd name="T30" fmla="*/ 0 w 33"/>
                      <a:gd name="T31" fmla="*/ 23 h 190"/>
                      <a:gd name="T32" fmla="*/ 0 w 33"/>
                      <a:gd name="T33" fmla="*/ 25 h 19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3" h="190">
                        <a:moveTo>
                          <a:pt x="12" y="190"/>
                        </a:moveTo>
                        <a:lnTo>
                          <a:pt x="19" y="182"/>
                        </a:lnTo>
                        <a:lnTo>
                          <a:pt x="25" y="162"/>
                        </a:lnTo>
                        <a:lnTo>
                          <a:pt x="30" y="132"/>
                        </a:lnTo>
                        <a:lnTo>
                          <a:pt x="33" y="94"/>
                        </a:lnTo>
                        <a:lnTo>
                          <a:pt x="33" y="58"/>
                        </a:lnTo>
                        <a:lnTo>
                          <a:pt x="31" y="27"/>
                        </a:lnTo>
                        <a:lnTo>
                          <a:pt x="26" y="6"/>
                        </a:lnTo>
                        <a:lnTo>
                          <a:pt x="20" y="0"/>
                        </a:lnTo>
                        <a:lnTo>
                          <a:pt x="14" y="8"/>
                        </a:lnTo>
                        <a:lnTo>
                          <a:pt x="9" y="28"/>
                        </a:lnTo>
                        <a:lnTo>
                          <a:pt x="4" y="58"/>
                        </a:lnTo>
                        <a:lnTo>
                          <a:pt x="0" y="96"/>
                        </a:lnTo>
                        <a:lnTo>
                          <a:pt x="0" y="132"/>
                        </a:lnTo>
                        <a:lnTo>
                          <a:pt x="3" y="163"/>
                        </a:lnTo>
                        <a:lnTo>
                          <a:pt x="6" y="182"/>
                        </a:lnTo>
                        <a:lnTo>
                          <a:pt x="12" y="190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1" name="Freeform 303"/>
                  <p:cNvSpPr>
                    <a:spLocks/>
                  </p:cNvSpPr>
                  <p:nvPr/>
                </p:nvSpPr>
                <p:spPr bwMode="auto">
                  <a:xfrm>
                    <a:off x="1482" y="2366"/>
                    <a:ext cx="23" cy="121"/>
                  </a:xfrm>
                  <a:custGeom>
                    <a:avLst/>
                    <a:gdLst>
                      <a:gd name="T0" fmla="*/ 0 w 69"/>
                      <a:gd name="T1" fmla="*/ 29 h 241"/>
                      <a:gd name="T2" fmla="*/ 3 w 69"/>
                      <a:gd name="T3" fmla="*/ 31 h 241"/>
                      <a:gd name="T4" fmla="*/ 2 w 69"/>
                      <a:gd name="T5" fmla="*/ 25 h 241"/>
                      <a:gd name="T6" fmla="*/ 2 w 69"/>
                      <a:gd name="T7" fmla="*/ 20 h 241"/>
                      <a:gd name="T8" fmla="*/ 2 w 69"/>
                      <a:gd name="T9" fmla="*/ 15 h 241"/>
                      <a:gd name="T10" fmla="*/ 2 w 69"/>
                      <a:gd name="T11" fmla="*/ 10 h 241"/>
                      <a:gd name="T12" fmla="*/ 2 w 69"/>
                      <a:gd name="T13" fmla="*/ 6 h 241"/>
                      <a:gd name="T14" fmla="*/ 2 w 69"/>
                      <a:gd name="T15" fmla="*/ 3 h 241"/>
                      <a:gd name="T16" fmla="*/ 3 w 69"/>
                      <a:gd name="T17" fmla="*/ 1 h 241"/>
                      <a:gd name="T18" fmla="*/ 3 w 69"/>
                      <a:gd name="T19" fmla="*/ 0 h 241"/>
                      <a:gd name="T20" fmla="*/ 3 w 69"/>
                      <a:gd name="T21" fmla="*/ 1 h 241"/>
                      <a:gd name="T22" fmla="*/ 2 w 69"/>
                      <a:gd name="T23" fmla="*/ 1 h 241"/>
                      <a:gd name="T24" fmla="*/ 2 w 69"/>
                      <a:gd name="T25" fmla="*/ 2 h 241"/>
                      <a:gd name="T26" fmla="*/ 2 w 69"/>
                      <a:gd name="T27" fmla="*/ 4 h 241"/>
                      <a:gd name="T28" fmla="*/ 2 w 69"/>
                      <a:gd name="T29" fmla="*/ 6 h 241"/>
                      <a:gd name="T30" fmla="*/ 2 w 69"/>
                      <a:gd name="T31" fmla="*/ 8 h 241"/>
                      <a:gd name="T32" fmla="*/ 1 w 69"/>
                      <a:gd name="T33" fmla="*/ 12 h 241"/>
                      <a:gd name="T34" fmla="*/ 1 w 69"/>
                      <a:gd name="T35" fmla="*/ 16 h 241"/>
                      <a:gd name="T36" fmla="*/ 0 w 69"/>
                      <a:gd name="T37" fmla="*/ 21 h 241"/>
                      <a:gd name="T38" fmla="*/ 0 w 69"/>
                      <a:gd name="T39" fmla="*/ 29 h 241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69" h="241">
                        <a:moveTo>
                          <a:pt x="4" y="231"/>
                        </a:moveTo>
                        <a:lnTo>
                          <a:pt x="69" y="241"/>
                        </a:lnTo>
                        <a:lnTo>
                          <a:pt x="57" y="197"/>
                        </a:lnTo>
                        <a:lnTo>
                          <a:pt x="52" y="154"/>
                        </a:lnTo>
                        <a:lnTo>
                          <a:pt x="51" y="114"/>
                        </a:lnTo>
                        <a:lnTo>
                          <a:pt x="53" y="78"/>
                        </a:lnTo>
                        <a:lnTo>
                          <a:pt x="58" y="46"/>
                        </a:lnTo>
                        <a:lnTo>
                          <a:pt x="63" y="22"/>
                        </a:lnTo>
                        <a:lnTo>
                          <a:pt x="68" y="6"/>
                        </a:lnTo>
                        <a:lnTo>
                          <a:pt x="69" y="0"/>
                        </a:lnTo>
                        <a:lnTo>
                          <a:pt x="68" y="1"/>
                        </a:lnTo>
                        <a:lnTo>
                          <a:pt x="65" y="6"/>
                        </a:lnTo>
                        <a:lnTo>
                          <a:pt x="60" y="14"/>
                        </a:lnTo>
                        <a:lnTo>
                          <a:pt x="56" y="25"/>
                        </a:lnTo>
                        <a:lnTo>
                          <a:pt x="50" y="41"/>
                        </a:lnTo>
                        <a:lnTo>
                          <a:pt x="44" y="63"/>
                        </a:lnTo>
                        <a:lnTo>
                          <a:pt x="38" y="90"/>
                        </a:lnTo>
                        <a:lnTo>
                          <a:pt x="32" y="123"/>
                        </a:lnTo>
                        <a:lnTo>
                          <a:pt x="0" y="167"/>
                        </a:lnTo>
                        <a:lnTo>
                          <a:pt x="4" y="231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2" name="Freeform 304"/>
                  <p:cNvSpPr>
                    <a:spLocks/>
                  </p:cNvSpPr>
                  <p:nvPr/>
                </p:nvSpPr>
                <p:spPr bwMode="auto">
                  <a:xfrm>
                    <a:off x="1535" y="2294"/>
                    <a:ext cx="24" cy="120"/>
                  </a:xfrm>
                  <a:custGeom>
                    <a:avLst/>
                    <a:gdLst>
                      <a:gd name="T0" fmla="*/ 0 w 70"/>
                      <a:gd name="T1" fmla="*/ 29 h 240"/>
                      <a:gd name="T2" fmla="*/ 3 w 70"/>
                      <a:gd name="T3" fmla="*/ 30 h 240"/>
                      <a:gd name="T4" fmla="*/ 2 w 70"/>
                      <a:gd name="T5" fmla="*/ 25 h 240"/>
                      <a:gd name="T6" fmla="*/ 2 w 70"/>
                      <a:gd name="T7" fmla="*/ 19 h 240"/>
                      <a:gd name="T8" fmla="*/ 2 w 70"/>
                      <a:gd name="T9" fmla="*/ 14 h 240"/>
                      <a:gd name="T10" fmla="*/ 2 w 70"/>
                      <a:gd name="T11" fmla="*/ 10 h 240"/>
                      <a:gd name="T12" fmla="*/ 2 w 70"/>
                      <a:gd name="T13" fmla="*/ 6 h 240"/>
                      <a:gd name="T14" fmla="*/ 3 w 70"/>
                      <a:gd name="T15" fmla="*/ 3 h 240"/>
                      <a:gd name="T16" fmla="*/ 3 w 70"/>
                      <a:gd name="T17" fmla="*/ 1 h 240"/>
                      <a:gd name="T18" fmla="*/ 3 w 70"/>
                      <a:gd name="T19" fmla="*/ 0 h 240"/>
                      <a:gd name="T20" fmla="*/ 3 w 70"/>
                      <a:gd name="T21" fmla="*/ 1 h 240"/>
                      <a:gd name="T22" fmla="*/ 3 w 70"/>
                      <a:gd name="T23" fmla="*/ 1 h 240"/>
                      <a:gd name="T24" fmla="*/ 2 w 70"/>
                      <a:gd name="T25" fmla="*/ 2 h 240"/>
                      <a:gd name="T26" fmla="*/ 2 w 70"/>
                      <a:gd name="T27" fmla="*/ 3 h 240"/>
                      <a:gd name="T28" fmla="*/ 2 w 70"/>
                      <a:gd name="T29" fmla="*/ 4 h 240"/>
                      <a:gd name="T30" fmla="*/ 2 w 70"/>
                      <a:gd name="T31" fmla="*/ 6 h 240"/>
                      <a:gd name="T32" fmla="*/ 1 w 70"/>
                      <a:gd name="T33" fmla="*/ 9 h 240"/>
                      <a:gd name="T34" fmla="*/ 1 w 70"/>
                      <a:gd name="T35" fmla="*/ 11 h 240"/>
                      <a:gd name="T36" fmla="*/ 0 w 70"/>
                      <a:gd name="T37" fmla="*/ 17 h 240"/>
                      <a:gd name="T38" fmla="*/ 0 w 70"/>
                      <a:gd name="T39" fmla="*/ 29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70" h="240">
                        <a:moveTo>
                          <a:pt x="4" y="231"/>
                        </a:moveTo>
                        <a:lnTo>
                          <a:pt x="68" y="240"/>
                        </a:lnTo>
                        <a:lnTo>
                          <a:pt x="56" y="195"/>
                        </a:lnTo>
                        <a:lnTo>
                          <a:pt x="51" y="152"/>
                        </a:lnTo>
                        <a:lnTo>
                          <a:pt x="51" y="111"/>
                        </a:lnTo>
                        <a:lnTo>
                          <a:pt x="53" y="75"/>
                        </a:lnTo>
                        <a:lnTo>
                          <a:pt x="58" y="44"/>
                        </a:lnTo>
                        <a:lnTo>
                          <a:pt x="64" y="20"/>
                        </a:lnTo>
                        <a:lnTo>
                          <a:pt x="69" y="5"/>
                        </a:lnTo>
                        <a:lnTo>
                          <a:pt x="70" y="0"/>
                        </a:lnTo>
                        <a:lnTo>
                          <a:pt x="69" y="1"/>
                        </a:lnTo>
                        <a:lnTo>
                          <a:pt x="67" y="4"/>
                        </a:lnTo>
                        <a:lnTo>
                          <a:pt x="62" y="11"/>
                        </a:lnTo>
                        <a:lnTo>
                          <a:pt x="57" y="20"/>
                        </a:lnTo>
                        <a:lnTo>
                          <a:pt x="51" y="32"/>
                        </a:lnTo>
                        <a:lnTo>
                          <a:pt x="44" y="47"/>
                        </a:lnTo>
                        <a:lnTo>
                          <a:pt x="38" y="65"/>
                        </a:lnTo>
                        <a:lnTo>
                          <a:pt x="32" y="85"/>
                        </a:lnTo>
                        <a:lnTo>
                          <a:pt x="0" y="129"/>
                        </a:lnTo>
                        <a:lnTo>
                          <a:pt x="4" y="231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3" name="Freeform 305"/>
                  <p:cNvSpPr>
                    <a:spLocks/>
                  </p:cNvSpPr>
                  <p:nvPr/>
                </p:nvSpPr>
                <p:spPr bwMode="auto">
                  <a:xfrm>
                    <a:off x="1290" y="1983"/>
                    <a:ext cx="204" cy="40"/>
                  </a:xfrm>
                  <a:custGeom>
                    <a:avLst/>
                    <a:gdLst>
                      <a:gd name="T0" fmla="*/ 21 w 612"/>
                      <a:gd name="T1" fmla="*/ 10 h 80"/>
                      <a:gd name="T2" fmla="*/ 0 w 612"/>
                      <a:gd name="T3" fmla="*/ 2 h 80"/>
                      <a:gd name="T4" fmla="*/ 2 w 612"/>
                      <a:gd name="T5" fmla="*/ 0 h 80"/>
                      <a:gd name="T6" fmla="*/ 23 w 612"/>
                      <a:gd name="T7" fmla="*/ 8 h 80"/>
                      <a:gd name="T8" fmla="*/ 21 w 612"/>
                      <a:gd name="T9" fmla="*/ 10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12" h="80">
                        <a:moveTo>
                          <a:pt x="580" y="80"/>
                        </a:moveTo>
                        <a:lnTo>
                          <a:pt x="0" y="15"/>
                        </a:lnTo>
                        <a:lnTo>
                          <a:pt x="44" y="0"/>
                        </a:lnTo>
                        <a:lnTo>
                          <a:pt x="612" y="62"/>
                        </a:lnTo>
                        <a:lnTo>
                          <a:pt x="580" y="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4" name="Freeform 306"/>
                  <p:cNvSpPr>
                    <a:spLocks/>
                  </p:cNvSpPr>
                  <p:nvPr/>
                </p:nvSpPr>
                <p:spPr bwMode="auto">
                  <a:xfrm>
                    <a:off x="1337" y="1960"/>
                    <a:ext cx="185" cy="36"/>
                  </a:xfrm>
                  <a:custGeom>
                    <a:avLst/>
                    <a:gdLst>
                      <a:gd name="T0" fmla="*/ 20 w 554"/>
                      <a:gd name="T1" fmla="*/ 10 h 70"/>
                      <a:gd name="T2" fmla="*/ 0 w 554"/>
                      <a:gd name="T3" fmla="*/ 2 h 70"/>
                      <a:gd name="T4" fmla="*/ 1 w 554"/>
                      <a:gd name="T5" fmla="*/ 0 h 70"/>
                      <a:gd name="T6" fmla="*/ 21 w 554"/>
                      <a:gd name="T7" fmla="*/ 8 h 70"/>
                      <a:gd name="T8" fmla="*/ 20 w 554"/>
                      <a:gd name="T9" fmla="*/ 10 h 7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54" h="70">
                        <a:moveTo>
                          <a:pt x="529" y="70"/>
                        </a:moveTo>
                        <a:lnTo>
                          <a:pt x="0" y="13"/>
                        </a:lnTo>
                        <a:lnTo>
                          <a:pt x="38" y="0"/>
                        </a:lnTo>
                        <a:lnTo>
                          <a:pt x="554" y="56"/>
                        </a:lnTo>
                        <a:lnTo>
                          <a:pt x="529" y="70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5" name="Freeform 307"/>
                  <p:cNvSpPr>
                    <a:spLocks/>
                  </p:cNvSpPr>
                  <p:nvPr/>
                </p:nvSpPr>
                <p:spPr bwMode="auto">
                  <a:xfrm>
                    <a:off x="1384" y="1939"/>
                    <a:ext cx="164" cy="32"/>
                  </a:xfrm>
                  <a:custGeom>
                    <a:avLst/>
                    <a:gdLst>
                      <a:gd name="T0" fmla="*/ 17 w 494"/>
                      <a:gd name="T1" fmla="*/ 8 h 64"/>
                      <a:gd name="T2" fmla="*/ 0 w 494"/>
                      <a:gd name="T3" fmla="*/ 2 h 64"/>
                      <a:gd name="T4" fmla="*/ 1 w 494"/>
                      <a:gd name="T5" fmla="*/ 0 h 64"/>
                      <a:gd name="T6" fmla="*/ 18 w 494"/>
                      <a:gd name="T7" fmla="*/ 7 h 64"/>
                      <a:gd name="T8" fmla="*/ 17 w 494"/>
                      <a:gd name="T9" fmla="*/ 8 h 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4" h="64">
                        <a:moveTo>
                          <a:pt x="471" y="64"/>
                        </a:moveTo>
                        <a:lnTo>
                          <a:pt x="0" y="12"/>
                        </a:lnTo>
                        <a:lnTo>
                          <a:pt x="32" y="0"/>
                        </a:lnTo>
                        <a:lnTo>
                          <a:pt x="494" y="50"/>
                        </a:lnTo>
                        <a:lnTo>
                          <a:pt x="471" y="6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6" name="Freeform 308"/>
                  <p:cNvSpPr>
                    <a:spLocks/>
                  </p:cNvSpPr>
                  <p:nvPr/>
                </p:nvSpPr>
                <p:spPr bwMode="auto">
                  <a:xfrm>
                    <a:off x="1694" y="2217"/>
                    <a:ext cx="48" cy="70"/>
                  </a:xfrm>
                  <a:custGeom>
                    <a:avLst/>
                    <a:gdLst>
                      <a:gd name="T0" fmla="*/ 3 w 146"/>
                      <a:gd name="T1" fmla="*/ 18 h 139"/>
                      <a:gd name="T2" fmla="*/ 3 w 146"/>
                      <a:gd name="T3" fmla="*/ 18 h 139"/>
                      <a:gd name="T4" fmla="*/ 4 w 146"/>
                      <a:gd name="T5" fmla="*/ 17 h 139"/>
                      <a:gd name="T6" fmla="*/ 4 w 146"/>
                      <a:gd name="T7" fmla="*/ 16 h 139"/>
                      <a:gd name="T8" fmla="*/ 4 w 146"/>
                      <a:gd name="T9" fmla="*/ 15 h 139"/>
                      <a:gd name="T10" fmla="*/ 5 w 146"/>
                      <a:gd name="T11" fmla="*/ 14 h 139"/>
                      <a:gd name="T12" fmla="*/ 5 w 146"/>
                      <a:gd name="T13" fmla="*/ 13 h 139"/>
                      <a:gd name="T14" fmla="*/ 5 w 146"/>
                      <a:gd name="T15" fmla="*/ 11 h 139"/>
                      <a:gd name="T16" fmla="*/ 5 w 146"/>
                      <a:gd name="T17" fmla="*/ 9 h 139"/>
                      <a:gd name="T18" fmla="*/ 5 w 146"/>
                      <a:gd name="T19" fmla="*/ 8 h 139"/>
                      <a:gd name="T20" fmla="*/ 5 w 146"/>
                      <a:gd name="T21" fmla="*/ 6 h 139"/>
                      <a:gd name="T22" fmla="*/ 5 w 146"/>
                      <a:gd name="T23" fmla="*/ 4 h 139"/>
                      <a:gd name="T24" fmla="*/ 4 w 146"/>
                      <a:gd name="T25" fmla="*/ 3 h 139"/>
                      <a:gd name="T26" fmla="*/ 4 w 146"/>
                      <a:gd name="T27" fmla="*/ 2 h 139"/>
                      <a:gd name="T28" fmla="*/ 4 w 146"/>
                      <a:gd name="T29" fmla="*/ 1 h 139"/>
                      <a:gd name="T30" fmla="*/ 3 w 146"/>
                      <a:gd name="T31" fmla="*/ 1 h 139"/>
                      <a:gd name="T32" fmla="*/ 3 w 146"/>
                      <a:gd name="T33" fmla="*/ 0 h 139"/>
                      <a:gd name="T34" fmla="*/ 2 w 146"/>
                      <a:gd name="T35" fmla="*/ 1 h 139"/>
                      <a:gd name="T36" fmla="*/ 2 w 146"/>
                      <a:gd name="T37" fmla="*/ 1 h 139"/>
                      <a:gd name="T38" fmla="*/ 1 w 146"/>
                      <a:gd name="T39" fmla="*/ 2 h 139"/>
                      <a:gd name="T40" fmla="*/ 1 w 146"/>
                      <a:gd name="T41" fmla="*/ 3 h 139"/>
                      <a:gd name="T42" fmla="*/ 0 w 146"/>
                      <a:gd name="T43" fmla="*/ 4 h 139"/>
                      <a:gd name="T44" fmla="*/ 0 w 146"/>
                      <a:gd name="T45" fmla="*/ 6 h 139"/>
                      <a:gd name="T46" fmla="*/ 0 w 146"/>
                      <a:gd name="T47" fmla="*/ 8 h 139"/>
                      <a:gd name="T48" fmla="*/ 0 w 146"/>
                      <a:gd name="T49" fmla="*/ 9 h 139"/>
                      <a:gd name="T50" fmla="*/ 0 w 146"/>
                      <a:gd name="T51" fmla="*/ 11 h 139"/>
                      <a:gd name="T52" fmla="*/ 0 w 146"/>
                      <a:gd name="T53" fmla="*/ 13 h 139"/>
                      <a:gd name="T54" fmla="*/ 0 w 146"/>
                      <a:gd name="T55" fmla="*/ 14 h 139"/>
                      <a:gd name="T56" fmla="*/ 1 w 146"/>
                      <a:gd name="T57" fmla="*/ 15 h 139"/>
                      <a:gd name="T58" fmla="*/ 1 w 146"/>
                      <a:gd name="T59" fmla="*/ 16 h 139"/>
                      <a:gd name="T60" fmla="*/ 2 w 146"/>
                      <a:gd name="T61" fmla="*/ 17 h 139"/>
                      <a:gd name="T62" fmla="*/ 2 w 146"/>
                      <a:gd name="T63" fmla="*/ 18 h 139"/>
                      <a:gd name="T64" fmla="*/ 3 w 146"/>
                      <a:gd name="T65" fmla="*/ 18 h 13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6" h="139">
                        <a:moveTo>
                          <a:pt x="74" y="139"/>
                        </a:moveTo>
                        <a:lnTo>
                          <a:pt x="88" y="138"/>
                        </a:lnTo>
                        <a:lnTo>
                          <a:pt x="101" y="133"/>
                        </a:lnTo>
                        <a:lnTo>
                          <a:pt x="114" y="126"/>
                        </a:lnTo>
                        <a:lnTo>
                          <a:pt x="125" y="118"/>
                        </a:lnTo>
                        <a:lnTo>
                          <a:pt x="133" y="108"/>
                        </a:lnTo>
                        <a:lnTo>
                          <a:pt x="140" y="97"/>
                        </a:lnTo>
                        <a:lnTo>
                          <a:pt x="145" y="84"/>
                        </a:lnTo>
                        <a:lnTo>
                          <a:pt x="146" y="70"/>
                        </a:lnTo>
                        <a:lnTo>
                          <a:pt x="145" y="57"/>
                        </a:lnTo>
                        <a:lnTo>
                          <a:pt x="140" y="43"/>
                        </a:lnTo>
                        <a:lnTo>
                          <a:pt x="133" y="31"/>
                        </a:lnTo>
                        <a:lnTo>
                          <a:pt x="125" y="20"/>
                        </a:lnTo>
                        <a:lnTo>
                          <a:pt x="114" y="12"/>
                        </a:lnTo>
                        <a:lnTo>
                          <a:pt x="101" y="5"/>
                        </a:lnTo>
                        <a:lnTo>
                          <a:pt x="88" y="1"/>
                        </a:lnTo>
                        <a:lnTo>
                          <a:pt x="74" y="0"/>
                        </a:lnTo>
                        <a:lnTo>
                          <a:pt x="60" y="1"/>
                        </a:lnTo>
                        <a:lnTo>
                          <a:pt x="45" y="5"/>
                        </a:lnTo>
                        <a:lnTo>
                          <a:pt x="32" y="12"/>
                        </a:lnTo>
                        <a:lnTo>
                          <a:pt x="22" y="20"/>
                        </a:lnTo>
                        <a:lnTo>
                          <a:pt x="13" y="31"/>
                        </a:lnTo>
                        <a:lnTo>
                          <a:pt x="6" y="43"/>
                        </a:lnTo>
                        <a:lnTo>
                          <a:pt x="2" y="57"/>
                        </a:lnTo>
                        <a:lnTo>
                          <a:pt x="0" y="70"/>
                        </a:lnTo>
                        <a:lnTo>
                          <a:pt x="2" y="84"/>
                        </a:lnTo>
                        <a:lnTo>
                          <a:pt x="6" y="97"/>
                        </a:lnTo>
                        <a:lnTo>
                          <a:pt x="13" y="108"/>
                        </a:lnTo>
                        <a:lnTo>
                          <a:pt x="22" y="118"/>
                        </a:lnTo>
                        <a:lnTo>
                          <a:pt x="32" y="126"/>
                        </a:lnTo>
                        <a:lnTo>
                          <a:pt x="45" y="133"/>
                        </a:lnTo>
                        <a:lnTo>
                          <a:pt x="60" y="138"/>
                        </a:lnTo>
                        <a:lnTo>
                          <a:pt x="74" y="139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7" name="Freeform 309"/>
                  <p:cNvSpPr>
                    <a:spLocks/>
                  </p:cNvSpPr>
                  <p:nvPr/>
                </p:nvSpPr>
                <p:spPr bwMode="auto">
                  <a:xfrm>
                    <a:off x="1710" y="2241"/>
                    <a:ext cx="15" cy="22"/>
                  </a:xfrm>
                  <a:custGeom>
                    <a:avLst/>
                    <a:gdLst>
                      <a:gd name="T0" fmla="*/ 1 w 47"/>
                      <a:gd name="T1" fmla="*/ 5 h 45"/>
                      <a:gd name="T2" fmla="*/ 1 w 47"/>
                      <a:gd name="T3" fmla="*/ 5 h 45"/>
                      <a:gd name="T4" fmla="*/ 1 w 47"/>
                      <a:gd name="T5" fmla="*/ 4 h 45"/>
                      <a:gd name="T6" fmla="*/ 1 w 47"/>
                      <a:gd name="T7" fmla="*/ 4 h 45"/>
                      <a:gd name="T8" fmla="*/ 2 w 47"/>
                      <a:gd name="T9" fmla="*/ 2 h 45"/>
                      <a:gd name="T10" fmla="*/ 1 w 47"/>
                      <a:gd name="T11" fmla="*/ 1 h 45"/>
                      <a:gd name="T12" fmla="*/ 1 w 47"/>
                      <a:gd name="T13" fmla="*/ 0 h 45"/>
                      <a:gd name="T14" fmla="*/ 1 w 47"/>
                      <a:gd name="T15" fmla="*/ 0 h 45"/>
                      <a:gd name="T16" fmla="*/ 1 w 47"/>
                      <a:gd name="T17" fmla="*/ 0 h 45"/>
                      <a:gd name="T18" fmla="*/ 0 w 47"/>
                      <a:gd name="T19" fmla="*/ 0 h 45"/>
                      <a:gd name="T20" fmla="*/ 0 w 47"/>
                      <a:gd name="T21" fmla="*/ 0 h 45"/>
                      <a:gd name="T22" fmla="*/ 0 w 47"/>
                      <a:gd name="T23" fmla="*/ 1 h 45"/>
                      <a:gd name="T24" fmla="*/ 0 w 47"/>
                      <a:gd name="T25" fmla="*/ 2 h 45"/>
                      <a:gd name="T26" fmla="*/ 0 w 47"/>
                      <a:gd name="T27" fmla="*/ 4 h 45"/>
                      <a:gd name="T28" fmla="*/ 0 w 47"/>
                      <a:gd name="T29" fmla="*/ 4 h 45"/>
                      <a:gd name="T30" fmla="*/ 0 w 47"/>
                      <a:gd name="T31" fmla="*/ 5 h 45"/>
                      <a:gd name="T32" fmla="*/ 1 w 47"/>
                      <a:gd name="T33" fmla="*/ 5 h 4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45">
                        <a:moveTo>
                          <a:pt x="23" y="45"/>
                        </a:moveTo>
                        <a:lnTo>
                          <a:pt x="33" y="44"/>
                        </a:lnTo>
                        <a:lnTo>
                          <a:pt x="40" y="39"/>
                        </a:lnTo>
                        <a:lnTo>
                          <a:pt x="45" y="32"/>
                        </a:lnTo>
                        <a:lnTo>
                          <a:pt x="47" y="23"/>
                        </a:lnTo>
                        <a:lnTo>
                          <a:pt x="45" y="14"/>
                        </a:lnTo>
                        <a:lnTo>
                          <a:pt x="40" y="7"/>
                        </a:lnTo>
                        <a:lnTo>
                          <a:pt x="33" y="3"/>
                        </a:lnTo>
                        <a:lnTo>
                          <a:pt x="23" y="0"/>
                        </a:lnTo>
                        <a:lnTo>
                          <a:pt x="14" y="3"/>
                        </a:lnTo>
                        <a:lnTo>
                          <a:pt x="7" y="7"/>
                        </a:lnTo>
                        <a:lnTo>
                          <a:pt x="2" y="14"/>
                        </a:lnTo>
                        <a:lnTo>
                          <a:pt x="0" y="23"/>
                        </a:lnTo>
                        <a:lnTo>
                          <a:pt x="2" y="32"/>
                        </a:lnTo>
                        <a:lnTo>
                          <a:pt x="7" y="39"/>
                        </a:lnTo>
                        <a:lnTo>
                          <a:pt x="14" y="44"/>
                        </a:lnTo>
                        <a:lnTo>
                          <a:pt x="23" y="45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8" name="Freeform 310"/>
                  <p:cNvSpPr>
                    <a:spLocks/>
                  </p:cNvSpPr>
                  <p:nvPr/>
                </p:nvSpPr>
                <p:spPr bwMode="auto">
                  <a:xfrm>
                    <a:off x="1512" y="2401"/>
                    <a:ext cx="17" cy="26"/>
                  </a:xfrm>
                  <a:custGeom>
                    <a:avLst/>
                    <a:gdLst>
                      <a:gd name="T0" fmla="*/ 1 w 52"/>
                      <a:gd name="T1" fmla="*/ 7 h 51"/>
                      <a:gd name="T2" fmla="*/ 1 w 52"/>
                      <a:gd name="T3" fmla="*/ 7 h 51"/>
                      <a:gd name="T4" fmla="*/ 2 w 52"/>
                      <a:gd name="T5" fmla="*/ 6 h 51"/>
                      <a:gd name="T6" fmla="*/ 2 w 52"/>
                      <a:gd name="T7" fmla="*/ 5 h 51"/>
                      <a:gd name="T8" fmla="*/ 2 w 52"/>
                      <a:gd name="T9" fmla="*/ 4 h 51"/>
                      <a:gd name="T10" fmla="*/ 2 w 52"/>
                      <a:gd name="T11" fmla="*/ 2 h 51"/>
                      <a:gd name="T12" fmla="*/ 2 w 52"/>
                      <a:gd name="T13" fmla="*/ 1 h 51"/>
                      <a:gd name="T14" fmla="*/ 1 w 52"/>
                      <a:gd name="T15" fmla="*/ 1 h 51"/>
                      <a:gd name="T16" fmla="*/ 1 w 52"/>
                      <a:gd name="T17" fmla="*/ 0 h 51"/>
                      <a:gd name="T18" fmla="*/ 1 w 52"/>
                      <a:gd name="T19" fmla="*/ 1 h 51"/>
                      <a:gd name="T20" fmla="*/ 0 w 52"/>
                      <a:gd name="T21" fmla="*/ 1 h 51"/>
                      <a:gd name="T22" fmla="*/ 0 w 52"/>
                      <a:gd name="T23" fmla="*/ 2 h 51"/>
                      <a:gd name="T24" fmla="*/ 0 w 52"/>
                      <a:gd name="T25" fmla="*/ 4 h 51"/>
                      <a:gd name="T26" fmla="*/ 0 w 52"/>
                      <a:gd name="T27" fmla="*/ 5 h 51"/>
                      <a:gd name="T28" fmla="*/ 0 w 52"/>
                      <a:gd name="T29" fmla="*/ 6 h 51"/>
                      <a:gd name="T30" fmla="*/ 1 w 52"/>
                      <a:gd name="T31" fmla="*/ 7 h 51"/>
                      <a:gd name="T32" fmla="*/ 1 w 52"/>
                      <a:gd name="T33" fmla="*/ 7 h 5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2" h="51">
                        <a:moveTo>
                          <a:pt x="26" y="51"/>
                        </a:moveTo>
                        <a:lnTo>
                          <a:pt x="37" y="49"/>
                        </a:lnTo>
                        <a:lnTo>
                          <a:pt x="45" y="43"/>
                        </a:lnTo>
                        <a:lnTo>
                          <a:pt x="50" y="35"/>
                        </a:lnTo>
                        <a:lnTo>
                          <a:pt x="52" y="26"/>
                        </a:lnTo>
                        <a:lnTo>
                          <a:pt x="50" y="16"/>
                        </a:lnTo>
                        <a:lnTo>
                          <a:pt x="45" y="8"/>
                        </a:lnTo>
                        <a:lnTo>
                          <a:pt x="37" y="2"/>
                        </a:lnTo>
                        <a:lnTo>
                          <a:pt x="26" y="0"/>
                        </a:lnTo>
                        <a:lnTo>
                          <a:pt x="15" y="2"/>
                        </a:lnTo>
                        <a:lnTo>
                          <a:pt x="7" y="8"/>
                        </a:lnTo>
                        <a:lnTo>
                          <a:pt x="2" y="16"/>
                        </a:lnTo>
                        <a:lnTo>
                          <a:pt x="0" y="26"/>
                        </a:lnTo>
                        <a:lnTo>
                          <a:pt x="2" y="35"/>
                        </a:lnTo>
                        <a:lnTo>
                          <a:pt x="7" y="43"/>
                        </a:lnTo>
                        <a:lnTo>
                          <a:pt x="15" y="49"/>
                        </a:lnTo>
                        <a:lnTo>
                          <a:pt x="26" y="5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49" name="Freeform 311"/>
                  <p:cNvSpPr>
                    <a:spLocks/>
                  </p:cNvSpPr>
                  <p:nvPr/>
                </p:nvSpPr>
                <p:spPr bwMode="auto">
                  <a:xfrm>
                    <a:off x="1564" y="2328"/>
                    <a:ext cx="18" cy="25"/>
                  </a:xfrm>
                  <a:custGeom>
                    <a:avLst/>
                    <a:gdLst>
                      <a:gd name="T0" fmla="*/ 1 w 52"/>
                      <a:gd name="T1" fmla="*/ 6 h 51"/>
                      <a:gd name="T2" fmla="*/ 1 w 52"/>
                      <a:gd name="T3" fmla="*/ 6 h 51"/>
                      <a:gd name="T4" fmla="*/ 2 w 52"/>
                      <a:gd name="T5" fmla="*/ 5 h 51"/>
                      <a:gd name="T6" fmla="*/ 2 w 52"/>
                      <a:gd name="T7" fmla="*/ 4 h 51"/>
                      <a:gd name="T8" fmla="*/ 2 w 52"/>
                      <a:gd name="T9" fmla="*/ 3 h 51"/>
                      <a:gd name="T10" fmla="*/ 2 w 52"/>
                      <a:gd name="T11" fmla="*/ 1 h 51"/>
                      <a:gd name="T12" fmla="*/ 2 w 52"/>
                      <a:gd name="T13" fmla="*/ 0 h 51"/>
                      <a:gd name="T14" fmla="*/ 1 w 52"/>
                      <a:gd name="T15" fmla="*/ 0 h 51"/>
                      <a:gd name="T16" fmla="*/ 1 w 52"/>
                      <a:gd name="T17" fmla="*/ 0 h 51"/>
                      <a:gd name="T18" fmla="*/ 1 w 52"/>
                      <a:gd name="T19" fmla="*/ 0 h 51"/>
                      <a:gd name="T20" fmla="*/ 0 w 52"/>
                      <a:gd name="T21" fmla="*/ 0 h 51"/>
                      <a:gd name="T22" fmla="*/ 0 w 52"/>
                      <a:gd name="T23" fmla="*/ 1 h 51"/>
                      <a:gd name="T24" fmla="*/ 0 w 52"/>
                      <a:gd name="T25" fmla="*/ 3 h 51"/>
                      <a:gd name="T26" fmla="*/ 0 w 52"/>
                      <a:gd name="T27" fmla="*/ 4 h 51"/>
                      <a:gd name="T28" fmla="*/ 0 w 52"/>
                      <a:gd name="T29" fmla="*/ 5 h 51"/>
                      <a:gd name="T30" fmla="*/ 1 w 52"/>
                      <a:gd name="T31" fmla="*/ 6 h 51"/>
                      <a:gd name="T32" fmla="*/ 1 w 52"/>
                      <a:gd name="T33" fmla="*/ 6 h 5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2" h="51">
                        <a:moveTo>
                          <a:pt x="26" y="51"/>
                        </a:moveTo>
                        <a:lnTo>
                          <a:pt x="36" y="48"/>
                        </a:lnTo>
                        <a:lnTo>
                          <a:pt x="45" y="43"/>
                        </a:lnTo>
                        <a:lnTo>
                          <a:pt x="49" y="35"/>
                        </a:lnTo>
                        <a:lnTo>
                          <a:pt x="52" y="25"/>
                        </a:lnTo>
                        <a:lnTo>
                          <a:pt x="49" y="15"/>
                        </a:lnTo>
                        <a:lnTo>
                          <a:pt x="45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5" y="3"/>
                        </a:lnTo>
                        <a:lnTo>
                          <a:pt x="7" y="7"/>
                        </a:lnTo>
                        <a:lnTo>
                          <a:pt x="2" y="15"/>
                        </a:lnTo>
                        <a:lnTo>
                          <a:pt x="0" y="25"/>
                        </a:lnTo>
                        <a:lnTo>
                          <a:pt x="2" y="35"/>
                        </a:lnTo>
                        <a:lnTo>
                          <a:pt x="7" y="43"/>
                        </a:lnTo>
                        <a:lnTo>
                          <a:pt x="15" y="48"/>
                        </a:lnTo>
                        <a:lnTo>
                          <a:pt x="26" y="5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0" name="Freeform 312"/>
                  <p:cNvSpPr>
                    <a:spLocks/>
                  </p:cNvSpPr>
                  <p:nvPr/>
                </p:nvSpPr>
                <p:spPr bwMode="auto">
                  <a:xfrm>
                    <a:off x="1516" y="2406"/>
                    <a:ext cx="10" cy="12"/>
                  </a:xfrm>
                  <a:custGeom>
                    <a:avLst/>
                    <a:gdLst>
                      <a:gd name="T0" fmla="*/ 0 w 30"/>
                      <a:gd name="T1" fmla="*/ 0 h 23"/>
                      <a:gd name="T2" fmla="*/ 0 w 30"/>
                      <a:gd name="T3" fmla="*/ 1 h 23"/>
                      <a:gd name="T4" fmla="*/ 0 w 30"/>
                      <a:gd name="T5" fmla="*/ 1 h 23"/>
                      <a:gd name="T6" fmla="*/ 0 w 30"/>
                      <a:gd name="T7" fmla="*/ 2 h 23"/>
                      <a:gd name="T8" fmla="*/ 0 w 30"/>
                      <a:gd name="T9" fmla="*/ 3 h 23"/>
                      <a:gd name="T10" fmla="*/ 0 w 30"/>
                      <a:gd name="T11" fmla="*/ 3 h 23"/>
                      <a:gd name="T12" fmla="*/ 0 w 30"/>
                      <a:gd name="T13" fmla="*/ 3 h 23"/>
                      <a:gd name="T14" fmla="*/ 1 w 30"/>
                      <a:gd name="T15" fmla="*/ 3 h 23"/>
                      <a:gd name="T16" fmla="*/ 1 w 30"/>
                      <a:gd name="T17" fmla="*/ 2 h 23"/>
                      <a:gd name="T18" fmla="*/ 1 w 30"/>
                      <a:gd name="T19" fmla="*/ 2 h 23"/>
                      <a:gd name="T20" fmla="*/ 1 w 30"/>
                      <a:gd name="T21" fmla="*/ 2 h 23"/>
                      <a:gd name="T22" fmla="*/ 1 w 30"/>
                      <a:gd name="T23" fmla="*/ 1 h 23"/>
                      <a:gd name="T24" fmla="*/ 0 w 30"/>
                      <a:gd name="T25" fmla="*/ 0 h 2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30" h="23">
                        <a:moveTo>
                          <a:pt x="6" y="0"/>
                        </a:moveTo>
                        <a:lnTo>
                          <a:pt x="5" y="1"/>
                        </a:lnTo>
                        <a:lnTo>
                          <a:pt x="2" y="6"/>
                        </a:lnTo>
                        <a:lnTo>
                          <a:pt x="0" y="12"/>
                        </a:lnTo>
                        <a:lnTo>
                          <a:pt x="2" y="23"/>
                        </a:lnTo>
                        <a:lnTo>
                          <a:pt x="6" y="23"/>
                        </a:lnTo>
                        <a:lnTo>
                          <a:pt x="13" y="23"/>
                        </a:lnTo>
                        <a:lnTo>
                          <a:pt x="21" y="20"/>
                        </a:lnTo>
                        <a:lnTo>
                          <a:pt x="30" y="16"/>
                        </a:lnTo>
                        <a:lnTo>
                          <a:pt x="28" y="14"/>
                        </a:lnTo>
                        <a:lnTo>
                          <a:pt x="25" y="9"/>
                        </a:lnTo>
                        <a:lnTo>
                          <a:pt x="18" y="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93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1" name="Freeform 313"/>
                  <p:cNvSpPr>
                    <a:spLocks/>
                  </p:cNvSpPr>
                  <p:nvPr/>
                </p:nvSpPr>
                <p:spPr bwMode="auto">
                  <a:xfrm>
                    <a:off x="1568" y="2332"/>
                    <a:ext cx="10" cy="11"/>
                  </a:xfrm>
                  <a:custGeom>
                    <a:avLst/>
                    <a:gdLst>
                      <a:gd name="T0" fmla="*/ 0 w 30"/>
                      <a:gd name="T1" fmla="*/ 0 h 23"/>
                      <a:gd name="T2" fmla="*/ 0 w 30"/>
                      <a:gd name="T3" fmla="*/ 0 h 23"/>
                      <a:gd name="T4" fmla="*/ 0 w 30"/>
                      <a:gd name="T5" fmla="*/ 0 h 23"/>
                      <a:gd name="T6" fmla="*/ 0 w 30"/>
                      <a:gd name="T7" fmla="*/ 1 h 23"/>
                      <a:gd name="T8" fmla="*/ 0 w 30"/>
                      <a:gd name="T9" fmla="*/ 2 h 23"/>
                      <a:gd name="T10" fmla="*/ 0 w 30"/>
                      <a:gd name="T11" fmla="*/ 2 h 23"/>
                      <a:gd name="T12" fmla="*/ 0 w 30"/>
                      <a:gd name="T13" fmla="*/ 2 h 23"/>
                      <a:gd name="T14" fmla="*/ 1 w 30"/>
                      <a:gd name="T15" fmla="*/ 2 h 23"/>
                      <a:gd name="T16" fmla="*/ 1 w 30"/>
                      <a:gd name="T17" fmla="*/ 2 h 23"/>
                      <a:gd name="T18" fmla="*/ 1 w 30"/>
                      <a:gd name="T19" fmla="*/ 1 h 23"/>
                      <a:gd name="T20" fmla="*/ 1 w 30"/>
                      <a:gd name="T21" fmla="*/ 1 h 23"/>
                      <a:gd name="T22" fmla="*/ 1 w 30"/>
                      <a:gd name="T23" fmla="*/ 0 h 23"/>
                      <a:gd name="T24" fmla="*/ 0 w 30"/>
                      <a:gd name="T25" fmla="*/ 0 h 2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30" h="23">
                        <a:moveTo>
                          <a:pt x="5" y="0"/>
                        </a:moveTo>
                        <a:lnTo>
                          <a:pt x="4" y="1"/>
                        </a:lnTo>
                        <a:lnTo>
                          <a:pt x="1" y="6"/>
                        </a:lnTo>
                        <a:lnTo>
                          <a:pt x="0" y="13"/>
                        </a:lnTo>
                        <a:lnTo>
                          <a:pt x="1" y="23"/>
                        </a:lnTo>
                        <a:lnTo>
                          <a:pt x="5" y="23"/>
                        </a:lnTo>
                        <a:lnTo>
                          <a:pt x="12" y="23"/>
                        </a:lnTo>
                        <a:lnTo>
                          <a:pt x="22" y="22"/>
                        </a:lnTo>
                        <a:lnTo>
                          <a:pt x="30" y="17"/>
                        </a:lnTo>
                        <a:lnTo>
                          <a:pt x="29" y="15"/>
                        </a:lnTo>
                        <a:lnTo>
                          <a:pt x="25" y="10"/>
                        </a:lnTo>
                        <a:lnTo>
                          <a:pt x="17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93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2" name="Freeform 314"/>
                  <p:cNvSpPr>
                    <a:spLocks/>
                  </p:cNvSpPr>
                  <p:nvPr/>
                </p:nvSpPr>
                <p:spPr bwMode="auto">
                  <a:xfrm>
                    <a:off x="1472" y="2020"/>
                    <a:ext cx="103" cy="120"/>
                  </a:xfrm>
                  <a:custGeom>
                    <a:avLst/>
                    <a:gdLst>
                      <a:gd name="T0" fmla="*/ 0 w 310"/>
                      <a:gd name="T1" fmla="*/ 27 h 240"/>
                      <a:gd name="T2" fmla="*/ 11 w 310"/>
                      <a:gd name="T3" fmla="*/ 0 h 240"/>
                      <a:gd name="T4" fmla="*/ 11 w 310"/>
                      <a:gd name="T5" fmla="*/ 4 h 240"/>
                      <a:gd name="T6" fmla="*/ 0 w 310"/>
                      <a:gd name="T7" fmla="*/ 30 h 240"/>
                      <a:gd name="T8" fmla="*/ 0 w 310"/>
                      <a:gd name="T9" fmla="*/ 27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0" h="240">
                        <a:moveTo>
                          <a:pt x="0" y="215"/>
                        </a:moveTo>
                        <a:lnTo>
                          <a:pt x="310" y="0"/>
                        </a:lnTo>
                        <a:lnTo>
                          <a:pt x="310" y="27"/>
                        </a:lnTo>
                        <a:lnTo>
                          <a:pt x="0" y="240"/>
                        </a:lnTo>
                        <a:lnTo>
                          <a:pt x="0" y="215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3" name="Freeform 315"/>
                  <p:cNvSpPr>
                    <a:spLocks/>
                  </p:cNvSpPr>
                  <p:nvPr/>
                </p:nvSpPr>
                <p:spPr bwMode="auto">
                  <a:xfrm>
                    <a:off x="1473" y="2095"/>
                    <a:ext cx="103" cy="134"/>
                  </a:xfrm>
                  <a:custGeom>
                    <a:avLst/>
                    <a:gdLst>
                      <a:gd name="T0" fmla="*/ 0 w 308"/>
                      <a:gd name="T1" fmla="*/ 30 h 269"/>
                      <a:gd name="T2" fmla="*/ 11 w 308"/>
                      <a:gd name="T3" fmla="*/ 0 h 269"/>
                      <a:gd name="T4" fmla="*/ 11 w 308"/>
                      <a:gd name="T5" fmla="*/ 3 h 269"/>
                      <a:gd name="T6" fmla="*/ 0 w 308"/>
                      <a:gd name="T7" fmla="*/ 33 h 269"/>
                      <a:gd name="T8" fmla="*/ 0 w 308"/>
                      <a:gd name="T9" fmla="*/ 30 h 2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8" h="269">
                        <a:moveTo>
                          <a:pt x="0" y="243"/>
                        </a:moveTo>
                        <a:lnTo>
                          <a:pt x="308" y="0"/>
                        </a:lnTo>
                        <a:lnTo>
                          <a:pt x="308" y="26"/>
                        </a:lnTo>
                        <a:lnTo>
                          <a:pt x="0" y="269"/>
                        </a:lnTo>
                        <a:lnTo>
                          <a:pt x="0" y="243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4" name="Freeform 316"/>
                  <p:cNvSpPr>
                    <a:spLocks/>
                  </p:cNvSpPr>
                  <p:nvPr/>
                </p:nvSpPr>
                <p:spPr bwMode="auto">
                  <a:xfrm>
                    <a:off x="1473" y="2169"/>
                    <a:ext cx="103" cy="149"/>
                  </a:xfrm>
                  <a:custGeom>
                    <a:avLst/>
                    <a:gdLst>
                      <a:gd name="T0" fmla="*/ 0 w 310"/>
                      <a:gd name="T1" fmla="*/ 34 h 298"/>
                      <a:gd name="T2" fmla="*/ 11 w 310"/>
                      <a:gd name="T3" fmla="*/ 0 h 298"/>
                      <a:gd name="T4" fmla="*/ 11 w 310"/>
                      <a:gd name="T5" fmla="*/ 4 h 298"/>
                      <a:gd name="T6" fmla="*/ 0 w 310"/>
                      <a:gd name="T7" fmla="*/ 38 h 298"/>
                      <a:gd name="T8" fmla="*/ 0 w 310"/>
                      <a:gd name="T9" fmla="*/ 34 h 2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0" h="298">
                        <a:moveTo>
                          <a:pt x="0" y="272"/>
                        </a:moveTo>
                        <a:lnTo>
                          <a:pt x="310" y="0"/>
                        </a:lnTo>
                        <a:lnTo>
                          <a:pt x="310" y="26"/>
                        </a:lnTo>
                        <a:lnTo>
                          <a:pt x="0" y="298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5" name="Freeform 317"/>
                  <p:cNvSpPr>
                    <a:spLocks/>
                  </p:cNvSpPr>
                  <p:nvPr/>
                </p:nvSpPr>
                <p:spPr bwMode="auto">
                  <a:xfrm>
                    <a:off x="1593" y="1950"/>
                    <a:ext cx="216" cy="274"/>
                  </a:xfrm>
                  <a:custGeom>
                    <a:avLst/>
                    <a:gdLst>
                      <a:gd name="T0" fmla="*/ 0 w 646"/>
                      <a:gd name="T1" fmla="*/ 2 h 548"/>
                      <a:gd name="T2" fmla="*/ 0 w 646"/>
                      <a:gd name="T3" fmla="*/ 68 h 548"/>
                      <a:gd name="T4" fmla="*/ 8 w 646"/>
                      <a:gd name="T5" fmla="*/ 67 h 548"/>
                      <a:gd name="T6" fmla="*/ 8 w 646"/>
                      <a:gd name="T7" fmla="*/ 63 h 548"/>
                      <a:gd name="T8" fmla="*/ 9 w 646"/>
                      <a:gd name="T9" fmla="*/ 59 h 548"/>
                      <a:gd name="T10" fmla="*/ 10 w 646"/>
                      <a:gd name="T11" fmla="*/ 57 h 548"/>
                      <a:gd name="T12" fmla="*/ 11 w 646"/>
                      <a:gd name="T13" fmla="*/ 56 h 548"/>
                      <a:gd name="T14" fmla="*/ 12 w 646"/>
                      <a:gd name="T15" fmla="*/ 55 h 548"/>
                      <a:gd name="T16" fmla="*/ 13 w 646"/>
                      <a:gd name="T17" fmla="*/ 54 h 548"/>
                      <a:gd name="T18" fmla="*/ 14 w 646"/>
                      <a:gd name="T19" fmla="*/ 54 h 548"/>
                      <a:gd name="T20" fmla="*/ 14 w 646"/>
                      <a:gd name="T21" fmla="*/ 54 h 548"/>
                      <a:gd name="T22" fmla="*/ 16 w 646"/>
                      <a:gd name="T23" fmla="*/ 55 h 548"/>
                      <a:gd name="T24" fmla="*/ 17 w 646"/>
                      <a:gd name="T25" fmla="*/ 56 h 548"/>
                      <a:gd name="T26" fmla="*/ 18 w 646"/>
                      <a:gd name="T27" fmla="*/ 59 h 548"/>
                      <a:gd name="T28" fmla="*/ 19 w 646"/>
                      <a:gd name="T29" fmla="*/ 61 h 548"/>
                      <a:gd name="T30" fmla="*/ 20 w 646"/>
                      <a:gd name="T31" fmla="*/ 64 h 548"/>
                      <a:gd name="T32" fmla="*/ 20 w 646"/>
                      <a:gd name="T33" fmla="*/ 67 h 548"/>
                      <a:gd name="T34" fmla="*/ 20 w 646"/>
                      <a:gd name="T35" fmla="*/ 68 h 548"/>
                      <a:gd name="T36" fmla="*/ 21 w 646"/>
                      <a:gd name="T37" fmla="*/ 69 h 548"/>
                      <a:gd name="T38" fmla="*/ 24 w 646"/>
                      <a:gd name="T39" fmla="*/ 69 h 548"/>
                      <a:gd name="T40" fmla="*/ 24 w 646"/>
                      <a:gd name="T41" fmla="*/ 62 h 548"/>
                      <a:gd name="T42" fmla="*/ 24 w 646"/>
                      <a:gd name="T43" fmla="*/ 57 h 548"/>
                      <a:gd name="T44" fmla="*/ 23 w 646"/>
                      <a:gd name="T45" fmla="*/ 52 h 548"/>
                      <a:gd name="T46" fmla="*/ 23 w 646"/>
                      <a:gd name="T47" fmla="*/ 49 h 548"/>
                      <a:gd name="T48" fmla="*/ 22 w 646"/>
                      <a:gd name="T49" fmla="*/ 46 h 548"/>
                      <a:gd name="T50" fmla="*/ 21 w 646"/>
                      <a:gd name="T51" fmla="*/ 44 h 548"/>
                      <a:gd name="T52" fmla="*/ 21 w 646"/>
                      <a:gd name="T53" fmla="*/ 43 h 548"/>
                      <a:gd name="T54" fmla="*/ 21 w 646"/>
                      <a:gd name="T55" fmla="*/ 43 h 548"/>
                      <a:gd name="T56" fmla="*/ 15 w 646"/>
                      <a:gd name="T57" fmla="*/ 29 h 548"/>
                      <a:gd name="T58" fmla="*/ 6 w 646"/>
                      <a:gd name="T59" fmla="*/ 29 h 548"/>
                      <a:gd name="T60" fmla="*/ 6 w 646"/>
                      <a:gd name="T61" fmla="*/ 5 h 548"/>
                      <a:gd name="T62" fmla="*/ 12 w 646"/>
                      <a:gd name="T63" fmla="*/ 5 h 548"/>
                      <a:gd name="T64" fmla="*/ 11 w 646"/>
                      <a:gd name="T65" fmla="*/ 0 h 548"/>
                      <a:gd name="T66" fmla="*/ 0 w 646"/>
                      <a:gd name="T67" fmla="*/ 2 h 54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646" h="548">
                        <a:moveTo>
                          <a:pt x="0" y="11"/>
                        </a:moveTo>
                        <a:lnTo>
                          <a:pt x="11" y="539"/>
                        </a:lnTo>
                        <a:lnTo>
                          <a:pt x="203" y="536"/>
                        </a:lnTo>
                        <a:lnTo>
                          <a:pt x="222" y="499"/>
                        </a:lnTo>
                        <a:lnTo>
                          <a:pt x="246" y="472"/>
                        </a:lnTo>
                        <a:lnTo>
                          <a:pt x="273" y="454"/>
                        </a:lnTo>
                        <a:lnTo>
                          <a:pt x="301" y="441"/>
                        </a:lnTo>
                        <a:lnTo>
                          <a:pt x="327" y="433"/>
                        </a:lnTo>
                        <a:lnTo>
                          <a:pt x="350" y="430"/>
                        </a:lnTo>
                        <a:lnTo>
                          <a:pt x="364" y="428"/>
                        </a:lnTo>
                        <a:lnTo>
                          <a:pt x="370" y="428"/>
                        </a:lnTo>
                        <a:lnTo>
                          <a:pt x="419" y="433"/>
                        </a:lnTo>
                        <a:lnTo>
                          <a:pt x="459" y="446"/>
                        </a:lnTo>
                        <a:lnTo>
                          <a:pt x="490" y="465"/>
                        </a:lnTo>
                        <a:lnTo>
                          <a:pt x="513" y="487"/>
                        </a:lnTo>
                        <a:lnTo>
                          <a:pt x="530" y="510"/>
                        </a:lnTo>
                        <a:lnTo>
                          <a:pt x="541" y="529"/>
                        </a:lnTo>
                        <a:lnTo>
                          <a:pt x="547" y="543"/>
                        </a:lnTo>
                        <a:lnTo>
                          <a:pt x="549" y="548"/>
                        </a:lnTo>
                        <a:lnTo>
                          <a:pt x="644" y="548"/>
                        </a:lnTo>
                        <a:lnTo>
                          <a:pt x="646" y="495"/>
                        </a:lnTo>
                        <a:lnTo>
                          <a:pt x="639" y="450"/>
                        </a:lnTo>
                        <a:lnTo>
                          <a:pt x="624" y="414"/>
                        </a:lnTo>
                        <a:lnTo>
                          <a:pt x="606" y="385"/>
                        </a:lnTo>
                        <a:lnTo>
                          <a:pt x="586" y="363"/>
                        </a:lnTo>
                        <a:lnTo>
                          <a:pt x="567" y="350"/>
                        </a:lnTo>
                        <a:lnTo>
                          <a:pt x="554" y="340"/>
                        </a:lnTo>
                        <a:lnTo>
                          <a:pt x="549" y="338"/>
                        </a:lnTo>
                        <a:lnTo>
                          <a:pt x="404" y="231"/>
                        </a:lnTo>
                        <a:lnTo>
                          <a:pt x="167" y="231"/>
                        </a:lnTo>
                        <a:lnTo>
                          <a:pt x="153" y="38"/>
                        </a:lnTo>
                        <a:lnTo>
                          <a:pt x="327" y="35"/>
                        </a:lnTo>
                        <a:lnTo>
                          <a:pt x="294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6" name="Freeform 318"/>
                  <p:cNvSpPr>
                    <a:spLocks/>
                  </p:cNvSpPr>
                  <p:nvPr/>
                </p:nvSpPr>
                <p:spPr bwMode="auto">
                  <a:xfrm>
                    <a:off x="1657" y="1980"/>
                    <a:ext cx="74" cy="69"/>
                  </a:xfrm>
                  <a:custGeom>
                    <a:avLst/>
                    <a:gdLst>
                      <a:gd name="T0" fmla="*/ 0 w 221"/>
                      <a:gd name="T1" fmla="*/ 0 h 138"/>
                      <a:gd name="T2" fmla="*/ 5 w 221"/>
                      <a:gd name="T3" fmla="*/ 1 h 138"/>
                      <a:gd name="T4" fmla="*/ 8 w 221"/>
                      <a:gd name="T5" fmla="*/ 18 h 138"/>
                      <a:gd name="T6" fmla="*/ 0 w 221"/>
                      <a:gd name="T7" fmla="*/ 18 h 138"/>
                      <a:gd name="T8" fmla="*/ 0 w 221"/>
                      <a:gd name="T9" fmla="*/ 0 h 1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1" h="138">
                        <a:moveTo>
                          <a:pt x="0" y="0"/>
                        </a:moveTo>
                        <a:lnTo>
                          <a:pt x="147" y="2"/>
                        </a:lnTo>
                        <a:lnTo>
                          <a:pt x="221" y="138"/>
                        </a:lnTo>
                        <a:lnTo>
                          <a:pt x="11" y="1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1F7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7" name="Freeform 319"/>
                  <p:cNvSpPr>
                    <a:spLocks/>
                  </p:cNvSpPr>
                  <p:nvPr/>
                </p:nvSpPr>
                <p:spPr bwMode="auto">
                  <a:xfrm>
                    <a:off x="1580" y="1935"/>
                    <a:ext cx="102" cy="7"/>
                  </a:xfrm>
                  <a:custGeom>
                    <a:avLst/>
                    <a:gdLst>
                      <a:gd name="T0" fmla="*/ 0 w 305"/>
                      <a:gd name="T1" fmla="*/ 0 h 14"/>
                      <a:gd name="T2" fmla="*/ 2 w 305"/>
                      <a:gd name="T3" fmla="*/ 2 h 14"/>
                      <a:gd name="T4" fmla="*/ 11 w 305"/>
                      <a:gd name="T5" fmla="*/ 1 h 14"/>
                      <a:gd name="T6" fmla="*/ 0 w 305"/>
                      <a:gd name="T7" fmla="*/ 0 h 1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5" h="14">
                        <a:moveTo>
                          <a:pt x="0" y="0"/>
                        </a:moveTo>
                        <a:lnTo>
                          <a:pt x="64" y="14"/>
                        </a:lnTo>
                        <a:lnTo>
                          <a:pt x="305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D7C7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58" name="Rectangle 320"/>
                  <p:cNvSpPr>
                    <a:spLocks noChangeArrowheads="1"/>
                  </p:cNvSpPr>
                  <p:nvPr/>
                </p:nvSpPr>
                <p:spPr bwMode="auto">
                  <a:xfrm>
                    <a:off x="1592" y="2111"/>
                    <a:ext cx="37" cy="23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th-TH" altLang="th-TH" sz="18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959" name="Rectangle 321"/>
                  <p:cNvSpPr>
                    <a:spLocks noChangeArrowheads="1"/>
                  </p:cNvSpPr>
                  <p:nvPr/>
                </p:nvSpPr>
                <p:spPr bwMode="auto">
                  <a:xfrm>
                    <a:off x="1595" y="2148"/>
                    <a:ext cx="25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th-TH" altLang="th-TH" sz="18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960" name="Freeform 322"/>
                  <p:cNvSpPr>
                    <a:spLocks/>
                  </p:cNvSpPr>
                  <p:nvPr/>
                </p:nvSpPr>
                <p:spPr bwMode="auto">
                  <a:xfrm>
                    <a:off x="1650" y="2061"/>
                    <a:ext cx="80" cy="121"/>
                  </a:xfrm>
                  <a:custGeom>
                    <a:avLst/>
                    <a:gdLst>
                      <a:gd name="T0" fmla="*/ 0 w 241"/>
                      <a:gd name="T1" fmla="*/ 1 h 242"/>
                      <a:gd name="T2" fmla="*/ 0 w 241"/>
                      <a:gd name="T3" fmla="*/ 30 h 242"/>
                      <a:gd name="T4" fmla="*/ 0 w 241"/>
                      <a:gd name="T5" fmla="*/ 31 h 242"/>
                      <a:gd name="T6" fmla="*/ 1 w 241"/>
                      <a:gd name="T7" fmla="*/ 31 h 242"/>
                      <a:gd name="T8" fmla="*/ 2 w 241"/>
                      <a:gd name="T9" fmla="*/ 31 h 242"/>
                      <a:gd name="T10" fmla="*/ 2 w 241"/>
                      <a:gd name="T11" fmla="*/ 31 h 242"/>
                      <a:gd name="T12" fmla="*/ 2 w 241"/>
                      <a:gd name="T13" fmla="*/ 30 h 242"/>
                      <a:gd name="T14" fmla="*/ 2 w 241"/>
                      <a:gd name="T15" fmla="*/ 29 h 242"/>
                      <a:gd name="T16" fmla="*/ 2 w 241"/>
                      <a:gd name="T17" fmla="*/ 28 h 242"/>
                      <a:gd name="T18" fmla="*/ 3 w 241"/>
                      <a:gd name="T19" fmla="*/ 27 h 242"/>
                      <a:gd name="T20" fmla="*/ 4 w 241"/>
                      <a:gd name="T21" fmla="*/ 25 h 242"/>
                      <a:gd name="T22" fmla="*/ 4 w 241"/>
                      <a:gd name="T23" fmla="*/ 23 h 242"/>
                      <a:gd name="T24" fmla="*/ 6 w 241"/>
                      <a:gd name="T25" fmla="*/ 22 h 242"/>
                      <a:gd name="T26" fmla="*/ 7 w 241"/>
                      <a:gd name="T27" fmla="*/ 22 h 242"/>
                      <a:gd name="T28" fmla="*/ 9 w 241"/>
                      <a:gd name="T29" fmla="*/ 23 h 242"/>
                      <a:gd name="T30" fmla="*/ 9 w 241"/>
                      <a:gd name="T31" fmla="*/ 23 h 242"/>
                      <a:gd name="T32" fmla="*/ 9 w 241"/>
                      <a:gd name="T33" fmla="*/ 22 h 242"/>
                      <a:gd name="T34" fmla="*/ 9 w 241"/>
                      <a:gd name="T35" fmla="*/ 0 h 242"/>
                      <a:gd name="T36" fmla="*/ 8 w 241"/>
                      <a:gd name="T37" fmla="*/ 0 h 242"/>
                      <a:gd name="T38" fmla="*/ 8 w 241"/>
                      <a:gd name="T39" fmla="*/ 22 h 242"/>
                      <a:gd name="T40" fmla="*/ 9 w 241"/>
                      <a:gd name="T41" fmla="*/ 21 h 242"/>
                      <a:gd name="T42" fmla="*/ 8 w 241"/>
                      <a:gd name="T43" fmla="*/ 20 h 242"/>
                      <a:gd name="T44" fmla="*/ 7 w 241"/>
                      <a:gd name="T45" fmla="*/ 20 h 242"/>
                      <a:gd name="T46" fmla="*/ 6 w 241"/>
                      <a:gd name="T47" fmla="*/ 20 h 242"/>
                      <a:gd name="T48" fmla="*/ 5 w 241"/>
                      <a:gd name="T49" fmla="*/ 20 h 242"/>
                      <a:gd name="T50" fmla="*/ 5 w 241"/>
                      <a:gd name="T51" fmla="*/ 21 h 242"/>
                      <a:gd name="T52" fmla="*/ 4 w 241"/>
                      <a:gd name="T53" fmla="*/ 21 h 242"/>
                      <a:gd name="T54" fmla="*/ 4 w 241"/>
                      <a:gd name="T55" fmla="*/ 22 h 242"/>
                      <a:gd name="T56" fmla="*/ 3 w 241"/>
                      <a:gd name="T57" fmla="*/ 23 h 242"/>
                      <a:gd name="T58" fmla="*/ 3 w 241"/>
                      <a:gd name="T59" fmla="*/ 24 h 242"/>
                      <a:gd name="T60" fmla="*/ 2 w 241"/>
                      <a:gd name="T61" fmla="*/ 25 h 242"/>
                      <a:gd name="T62" fmla="*/ 2 w 241"/>
                      <a:gd name="T63" fmla="*/ 26 h 242"/>
                      <a:gd name="T64" fmla="*/ 2 w 241"/>
                      <a:gd name="T65" fmla="*/ 27 h 242"/>
                      <a:gd name="T66" fmla="*/ 2 w 241"/>
                      <a:gd name="T67" fmla="*/ 28 h 242"/>
                      <a:gd name="T68" fmla="*/ 2 w 241"/>
                      <a:gd name="T69" fmla="*/ 29 h 242"/>
                      <a:gd name="T70" fmla="*/ 2 w 241"/>
                      <a:gd name="T71" fmla="*/ 29 h 242"/>
                      <a:gd name="T72" fmla="*/ 1 w 241"/>
                      <a:gd name="T73" fmla="*/ 29 h 242"/>
                      <a:gd name="T74" fmla="*/ 2 w 241"/>
                      <a:gd name="T75" fmla="*/ 29 h 242"/>
                      <a:gd name="T76" fmla="*/ 1 w 241"/>
                      <a:gd name="T77" fmla="*/ 29 h 242"/>
                      <a:gd name="T78" fmla="*/ 1 w 241"/>
                      <a:gd name="T79" fmla="*/ 30 h 242"/>
                      <a:gd name="T80" fmla="*/ 1 w 241"/>
                      <a:gd name="T81" fmla="*/ 1 h 242"/>
                      <a:gd name="T82" fmla="*/ 0 w 241"/>
                      <a:gd name="T83" fmla="*/ 1 h 24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41" h="242">
                        <a:moveTo>
                          <a:pt x="0" y="3"/>
                        </a:moveTo>
                        <a:lnTo>
                          <a:pt x="10" y="234"/>
                        </a:lnTo>
                        <a:lnTo>
                          <a:pt x="11" y="242"/>
                        </a:lnTo>
                        <a:lnTo>
                          <a:pt x="19" y="242"/>
                        </a:lnTo>
                        <a:lnTo>
                          <a:pt x="47" y="241"/>
                        </a:lnTo>
                        <a:lnTo>
                          <a:pt x="52" y="241"/>
                        </a:lnTo>
                        <a:lnTo>
                          <a:pt x="54" y="236"/>
                        </a:lnTo>
                        <a:lnTo>
                          <a:pt x="57" y="232"/>
                        </a:lnTo>
                        <a:lnTo>
                          <a:pt x="65" y="221"/>
                        </a:lnTo>
                        <a:lnTo>
                          <a:pt x="78" y="209"/>
                        </a:lnTo>
                        <a:lnTo>
                          <a:pt x="97" y="195"/>
                        </a:lnTo>
                        <a:lnTo>
                          <a:pt x="122" y="183"/>
                        </a:lnTo>
                        <a:lnTo>
                          <a:pt x="153" y="175"/>
                        </a:lnTo>
                        <a:lnTo>
                          <a:pt x="189" y="172"/>
                        </a:lnTo>
                        <a:lnTo>
                          <a:pt x="232" y="178"/>
                        </a:lnTo>
                        <a:lnTo>
                          <a:pt x="241" y="180"/>
                        </a:lnTo>
                        <a:lnTo>
                          <a:pt x="241" y="170"/>
                        </a:lnTo>
                        <a:lnTo>
                          <a:pt x="239" y="0"/>
                        </a:lnTo>
                        <a:lnTo>
                          <a:pt x="224" y="0"/>
                        </a:lnTo>
                        <a:lnTo>
                          <a:pt x="226" y="170"/>
                        </a:lnTo>
                        <a:lnTo>
                          <a:pt x="235" y="162"/>
                        </a:lnTo>
                        <a:lnTo>
                          <a:pt x="211" y="157"/>
                        </a:lnTo>
                        <a:lnTo>
                          <a:pt x="187" y="155"/>
                        </a:lnTo>
                        <a:lnTo>
                          <a:pt x="166" y="155"/>
                        </a:lnTo>
                        <a:lnTo>
                          <a:pt x="145" y="157"/>
                        </a:lnTo>
                        <a:lnTo>
                          <a:pt x="128" y="162"/>
                        </a:lnTo>
                        <a:lnTo>
                          <a:pt x="111" y="168"/>
                        </a:lnTo>
                        <a:lnTo>
                          <a:pt x="97" y="175"/>
                        </a:lnTo>
                        <a:lnTo>
                          <a:pt x="85" y="183"/>
                        </a:lnTo>
                        <a:lnTo>
                          <a:pt x="74" y="191"/>
                        </a:lnTo>
                        <a:lnTo>
                          <a:pt x="65" y="199"/>
                        </a:lnTo>
                        <a:lnTo>
                          <a:pt x="57" y="207"/>
                        </a:lnTo>
                        <a:lnTo>
                          <a:pt x="51" y="213"/>
                        </a:lnTo>
                        <a:lnTo>
                          <a:pt x="46" y="220"/>
                        </a:lnTo>
                        <a:lnTo>
                          <a:pt x="42" y="225"/>
                        </a:lnTo>
                        <a:lnTo>
                          <a:pt x="41" y="228"/>
                        </a:lnTo>
                        <a:lnTo>
                          <a:pt x="40" y="229"/>
                        </a:lnTo>
                        <a:lnTo>
                          <a:pt x="46" y="225"/>
                        </a:lnTo>
                        <a:lnTo>
                          <a:pt x="19" y="225"/>
                        </a:lnTo>
                        <a:lnTo>
                          <a:pt x="27" y="233"/>
                        </a:lnTo>
                        <a:lnTo>
                          <a:pt x="16" y="2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1" name="Freeform 323"/>
                  <p:cNvSpPr>
                    <a:spLocks/>
                  </p:cNvSpPr>
                  <p:nvPr/>
                </p:nvSpPr>
                <p:spPr bwMode="auto">
                  <a:xfrm>
                    <a:off x="1663" y="2074"/>
                    <a:ext cx="14" cy="6"/>
                  </a:xfrm>
                  <a:custGeom>
                    <a:avLst/>
                    <a:gdLst>
                      <a:gd name="T0" fmla="*/ 1 w 42"/>
                      <a:gd name="T1" fmla="*/ 2 h 11"/>
                      <a:gd name="T2" fmla="*/ 1 w 42"/>
                      <a:gd name="T3" fmla="*/ 2 h 11"/>
                      <a:gd name="T4" fmla="*/ 1 w 42"/>
                      <a:gd name="T5" fmla="*/ 2 h 11"/>
                      <a:gd name="T6" fmla="*/ 2 w 42"/>
                      <a:gd name="T7" fmla="*/ 1 h 11"/>
                      <a:gd name="T8" fmla="*/ 2 w 42"/>
                      <a:gd name="T9" fmla="*/ 1 h 11"/>
                      <a:gd name="T10" fmla="*/ 2 w 42"/>
                      <a:gd name="T11" fmla="*/ 1 h 11"/>
                      <a:gd name="T12" fmla="*/ 2 w 42"/>
                      <a:gd name="T13" fmla="*/ 1 h 11"/>
                      <a:gd name="T14" fmla="*/ 1 w 42"/>
                      <a:gd name="T15" fmla="*/ 1 h 11"/>
                      <a:gd name="T16" fmla="*/ 1 w 42"/>
                      <a:gd name="T17" fmla="*/ 0 h 11"/>
                      <a:gd name="T18" fmla="*/ 1 w 42"/>
                      <a:gd name="T19" fmla="*/ 0 h 11"/>
                      <a:gd name="T20" fmla="*/ 0 w 42"/>
                      <a:gd name="T21" fmla="*/ 0 h 11"/>
                      <a:gd name="T22" fmla="*/ 0 w 42"/>
                      <a:gd name="T23" fmla="*/ 0 h 11"/>
                      <a:gd name="T24" fmla="*/ 0 w 42"/>
                      <a:gd name="T25" fmla="*/ 1 h 11"/>
                      <a:gd name="T26" fmla="*/ 0 w 42"/>
                      <a:gd name="T27" fmla="*/ 1 h 11"/>
                      <a:gd name="T28" fmla="*/ 0 w 42"/>
                      <a:gd name="T29" fmla="*/ 1 h 11"/>
                      <a:gd name="T30" fmla="*/ 0 w 42"/>
                      <a:gd name="T31" fmla="*/ 1 h 11"/>
                      <a:gd name="T32" fmla="*/ 0 w 42"/>
                      <a:gd name="T33" fmla="*/ 1 h 11"/>
                      <a:gd name="T34" fmla="*/ 0 w 42"/>
                      <a:gd name="T35" fmla="*/ 2 h 11"/>
                      <a:gd name="T36" fmla="*/ 0 w 42"/>
                      <a:gd name="T37" fmla="*/ 2 h 11"/>
                      <a:gd name="T38" fmla="*/ 0 w 42"/>
                      <a:gd name="T39" fmla="*/ 2 h 11"/>
                      <a:gd name="T40" fmla="*/ 1 w 42"/>
                      <a:gd name="T41" fmla="*/ 2 h 1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42" h="11">
                        <a:moveTo>
                          <a:pt x="36" y="11"/>
                        </a:moveTo>
                        <a:lnTo>
                          <a:pt x="38" y="11"/>
                        </a:lnTo>
                        <a:lnTo>
                          <a:pt x="40" y="10"/>
                        </a:lnTo>
                        <a:lnTo>
                          <a:pt x="42" y="8"/>
                        </a:lnTo>
                        <a:lnTo>
                          <a:pt x="42" y="6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8" y="0"/>
                        </a:lnTo>
                        <a:lnTo>
                          <a:pt x="36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1" y="10"/>
                        </a:lnTo>
                        <a:lnTo>
                          <a:pt x="4" y="11"/>
                        </a:lnTo>
                        <a:lnTo>
                          <a:pt x="6" y="11"/>
                        </a:lnTo>
                        <a:lnTo>
                          <a:pt x="36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2" name="Freeform 324"/>
                  <p:cNvSpPr>
                    <a:spLocks/>
                  </p:cNvSpPr>
                  <p:nvPr/>
                </p:nvSpPr>
                <p:spPr bwMode="auto">
                  <a:xfrm>
                    <a:off x="1783" y="2125"/>
                    <a:ext cx="27" cy="75"/>
                  </a:xfrm>
                  <a:custGeom>
                    <a:avLst/>
                    <a:gdLst>
                      <a:gd name="T0" fmla="*/ 0 w 80"/>
                      <a:gd name="T1" fmla="*/ 0 h 149"/>
                      <a:gd name="T2" fmla="*/ 0 w 80"/>
                      <a:gd name="T3" fmla="*/ 1 h 149"/>
                      <a:gd name="T4" fmla="*/ 0 w 80"/>
                      <a:gd name="T5" fmla="*/ 3 h 149"/>
                      <a:gd name="T6" fmla="*/ 0 w 80"/>
                      <a:gd name="T7" fmla="*/ 5 h 149"/>
                      <a:gd name="T8" fmla="*/ 0 w 80"/>
                      <a:gd name="T9" fmla="*/ 8 h 149"/>
                      <a:gd name="T10" fmla="*/ 0 w 80"/>
                      <a:gd name="T11" fmla="*/ 11 h 149"/>
                      <a:gd name="T12" fmla="*/ 1 w 80"/>
                      <a:gd name="T13" fmla="*/ 15 h 149"/>
                      <a:gd name="T14" fmla="*/ 2 w 80"/>
                      <a:gd name="T15" fmla="*/ 17 h 149"/>
                      <a:gd name="T16" fmla="*/ 3 w 80"/>
                      <a:gd name="T17" fmla="*/ 19 h 149"/>
                      <a:gd name="T18" fmla="*/ 3 w 80"/>
                      <a:gd name="T19" fmla="*/ 19 h 149"/>
                      <a:gd name="T20" fmla="*/ 3 w 80"/>
                      <a:gd name="T21" fmla="*/ 17 h 149"/>
                      <a:gd name="T22" fmla="*/ 3 w 80"/>
                      <a:gd name="T23" fmla="*/ 15 h 149"/>
                      <a:gd name="T24" fmla="*/ 2 w 80"/>
                      <a:gd name="T25" fmla="*/ 13 h 149"/>
                      <a:gd name="T26" fmla="*/ 2 w 80"/>
                      <a:gd name="T27" fmla="*/ 10 h 149"/>
                      <a:gd name="T28" fmla="*/ 2 w 80"/>
                      <a:gd name="T29" fmla="*/ 6 h 149"/>
                      <a:gd name="T30" fmla="*/ 1 w 80"/>
                      <a:gd name="T31" fmla="*/ 3 h 149"/>
                      <a:gd name="T32" fmla="*/ 0 w 80"/>
                      <a:gd name="T33" fmla="*/ 0 h 14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0" h="149">
                        <a:moveTo>
                          <a:pt x="4" y="0"/>
                        </a:moveTo>
                        <a:lnTo>
                          <a:pt x="3" y="4"/>
                        </a:lnTo>
                        <a:lnTo>
                          <a:pt x="0" y="19"/>
                        </a:lnTo>
                        <a:lnTo>
                          <a:pt x="0" y="39"/>
                        </a:lnTo>
                        <a:lnTo>
                          <a:pt x="2" y="63"/>
                        </a:lnTo>
                        <a:lnTo>
                          <a:pt x="9" y="88"/>
                        </a:lnTo>
                        <a:lnTo>
                          <a:pt x="23" y="113"/>
                        </a:lnTo>
                        <a:lnTo>
                          <a:pt x="45" y="133"/>
                        </a:lnTo>
                        <a:lnTo>
                          <a:pt x="80" y="149"/>
                        </a:lnTo>
                        <a:lnTo>
                          <a:pt x="79" y="145"/>
                        </a:lnTo>
                        <a:lnTo>
                          <a:pt x="76" y="135"/>
                        </a:lnTo>
                        <a:lnTo>
                          <a:pt x="71" y="117"/>
                        </a:lnTo>
                        <a:lnTo>
                          <a:pt x="64" y="97"/>
                        </a:lnTo>
                        <a:lnTo>
                          <a:pt x="55" y="73"/>
                        </a:lnTo>
                        <a:lnTo>
                          <a:pt x="42" y="48"/>
                        </a:lnTo>
                        <a:lnTo>
                          <a:pt x="24" y="23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3" name="Freeform 325"/>
                  <p:cNvSpPr>
                    <a:spLocks/>
                  </p:cNvSpPr>
                  <p:nvPr/>
                </p:nvSpPr>
                <p:spPr bwMode="auto">
                  <a:xfrm>
                    <a:off x="1603" y="1954"/>
                    <a:ext cx="6" cy="271"/>
                  </a:xfrm>
                  <a:custGeom>
                    <a:avLst/>
                    <a:gdLst>
                      <a:gd name="T0" fmla="*/ 1 w 18"/>
                      <a:gd name="T1" fmla="*/ 67 h 543"/>
                      <a:gd name="T2" fmla="*/ 1 w 18"/>
                      <a:gd name="T3" fmla="*/ 0 h 543"/>
                      <a:gd name="T4" fmla="*/ 0 w 18"/>
                      <a:gd name="T5" fmla="*/ 0 h 543"/>
                      <a:gd name="T6" fmla="*/ 0 w 18"/>
                      <a:gd name="T7" fmla="*/ 67 h 543"/>
                      <a:gd name="T8" fmla="*/ 1 w 18"/>
                      <a:gd name="T9" fmla="*/ 67 h 5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" h="543">
                        <a:moveTo>
                          <a:pt x="18" y="542"/>
                        </a:moveTo>
                        <a:lnTo>
                          <a:pt x="15" y="0"/>
                        </a:lnTo>
                        <a:lnTo>
                          <a:pt x="0" y="1"/>
                        </a:lnTo>
                        <a:lnTo>
                          <a:pt x="2" y="543"/>
                        </a:lnTo>
                        <a:lnTo>
                          <a:pt x="18" y="54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4" name="Freeform 326"/>
                  <p:cNvSpPr>
                    <a:spLocks/>
                  </p:cNvSpPr>
                  <p:nvPr/>
                </p:nvSpPr>
                <p:spPr bwMode="auto">
                  <a:xfrm>
                    <a:off x="1789" y="2133"/>
                    <a:ext cx="20" cy="59"/>
                  </a:xfrm>
                  <a:custGeom>
                    <a:avLst/>
                    <a:gdLst>
                      <a:gd name="T0" fmla="*/ 0 w 58"/>
                      <a:gd name="T1" fmla="*/ 0 h 116"/>
                      <a:gd name="T2" fmla="*/ 0 w 58"/>
                      <a:gd name="T3" fmla="*/ 1 h 116"/>
                      <a:gd name="T4" fmla="*/ 0 w 58"/>
                      <a:gd name="T5" fmla="*/ 2 h 116"/>
                      <a:gd name="T6" fmla="*/ 0 w 58"/>
                      <a:gd name="T7" fmla="*/ 4 h 116"/>
                      <a:gd name="T8" fmla="*/ 0 w 58"/>
                      <a:gd name="T9" fmla="*/ 6 h 116"/>
                      <a:gd name="T10" fmla="*/ 0 w 58"/>
                      <a:gd name="T11" fmla="*/ 9 h 116"/>
                      <a:gd name="T12" fmla="*/ 1 w 58"/>
                      <a:gd name="T13" fmla="*/ 11 h 116"/>
                      <a:gd name="T14" fmla="*/ 1 w 58"/>
                      <a:gd name="T15" fmla="*/ 13 h 116"/>
                      <a:gd name="T16" fmla="*/ 2 w 58"/>
                      <a:gd name="T17" fmla="*/ 15 h 116"/>
                      <a:gd name="T18" fmla="*/ 2 w 58"/>
                      <a:gd name="T19" fmla="*/ 15 h 116"/>
                      <a:gd name="T20" fmla="*/ 2 w 58"/>
                      <a:gd name="T21" fmla="*/ 14 h 116"/>
                      <a:gd name="T22" fmla="*/ 2 w 58"/>
                      <a:gd name="T23" fmla="*/ 12 h 116"/>
                      <a:gd name="T24" fmla="*/ 2 w 58"/>
                      <a:gd name="T25" fmla="*/ 10 h 116"/>
                      <a:gd name="T26" fmla="*/ 2 w 58"/>
                      <a:gd name="T27" fmla="*/ 7 h 116"/>
                      <a:gd name="T28" fmla="*/ 1 w 58"/>
                      <a:gd name="T29" fmla="*/ 5 h 116"/>
                      <a:gd name="T30" fmla="*/ 1 w 58"/>
                      <a:gd name="T31" fmla="*/ 3 h 116"/>
                      <a:gd name="T32" fmla="*/ 0 w 58"/>
                      <a:gd name="T33" fmla="*/ 0 h 11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8" h="116">
                        <a:moveTo>
                          <a:pt x="3" y="0"/>
                        </a:moveTo>
                        <a:lnTo>
                          <a:pt x="1" y="3"/>
                        </a:lnTo>
                        <a:lnTo>
                          <a:pt x="0" y="13"/>
                        </a:lnTo>
                        <a:lnTo>
                          <a:pt x="0" y="27"/>
                        </a:lnTo>
                        <a:lnTo>
                          <a:pt x="1" y="45"/>
                        </a:lnTo>
                        <a:lnTo>
                          <a:pt x="7" y="65"/>
                        </a:lnTo>
                        <a:lnTo>
                          <a:pt x="17" y="83"/>
                        </a:lnTo>
                        <a:lnTo>
                          <a:pt x="33" y="101"/>
                        </a:lnTo>
                        <a:lnTo>
                          <a:pt x="57" y="116"/>
                        </a:lnTo>
                        <a:lnTo>
                          <a:pt x="57" y="113"/>
                        </a:lnTo>
                        <a:lnTo>
                          <a:pt x="58" y="104"/>
                        </a:lnTo>
                        <a:lnTo>
                          <a:pt x="57" y="91"/>
                        </a:lnTo>
                        <a:lnTo>
                          <a:pt x="55" y="74"/>
                        </a:lnTo>
                        <a:lnTo>
                          <a:pt x="49" y="56"/>
                        </a:lnTo>
                        <a:lnTo>
                          <a:pt x="39" y="36"/>
                        </a:lnTo>
                        <a:lnTo>
                          <a:pt x="24" y="17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5" name="Freeform 327"/>
                  <p:cNvSpPr>
                    <a:spLocks/>
                  </p:cNvSpPr>
                  <p:nvPr/>
                </p:nvSpPr>
                <p:spPr bwMode="auto">
                  <a:xfrm>
                    <a:off x="1693" y="1985"/>
                    <a:ext cx="32" cy="53"/>
                  </a:xfrm>
                  <a:custGeom>
                    <a:avLst/>
                    <a:gdLst>
                      <a:gd name="T0" fmla="*/ 0 w 98"/>
                      <a:gd name="T1" fmla="*/ 0 h 105"/>
                      <a:gd name="T2" fmla="*/ 1 w 98"/>
                      <a:gd name="T3" fmla="*/ 0 h 105"/>
                      <a:gd name="T4" fmla="*/ 3 w 98"/>
                      <a:gd name="T5" fmla="*/ 14 h 105"/>
                      <a:gd name="T6" fmla="*/ 0 w 98"/>
                      <a:gd name="T7" fmla="*/ 0 h 10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98" h="105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98" y="1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6" name="Freeform 328"/>
                  <p:cNvSpPr>
                    <a:spLocks/>
                  </p:cNvSpPr>
                  <p:nvPr/>
                </p:nvSpPr>
                <p:spPr bwMode="auto">
                  <a:xfrm>
                    <a:off x="1663" y="1986"/>
                    <a:ext cx="7" cy="58"/>
                  </a:xfrm>
                  <a:custGeom>
                    <a:avLst/>
                    <a:gdLst>
                      <a:gd name="T0" fmla="*/ 0 w 20"/>
                      <a:gd name="T1" fmla="*/ 0 h 116"/>
                      <a:gd name="T2" fmla="*/ 0 w 20"/>
                      <a:gd name="T3" fmla="*/ 15 h 116"/>
                      <a:gd name="T4" fmla="*/ 1 w 20"/>
                      <a:gd name="T5" fmla="*/ 15 h 116"/>
                      <a:gd name="T6" fmla="*/ 0 w 20"/>
                      <a:gd name="T7" fmla="*/ 0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16">
                        <a:moveTo>
                          <a:pt x="0" y="0"/>
                        </a:moveTo>
                        <a:lnTo>
                          <a:pt x="7" y="115"/>
                        </a:lnTo>
                        <a:lnTo>
                          <a:pt x="20" y="1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7" name="Freeform 329"/>
                  <p:cNvSpPr>
                    <a:spLocks/>
                  </p:cNvSpPr>
                  <p:nvPr/>
                </p:nvSpPr>
                <p:spPr bwMode="auto">
                  <a:xfrm>
                    <a:off x="1667" y="1984"/>
                    <a:ext cx="4" cy="41"/>
                  </a:xfrm>
                  <a:custGeom>
                    <a:avLst/>
                    <a:gdLst>
                      <a:gd name="T0" fmla="*/ 0 w 11"/>
                      <a:gd name="T1" fmla="*/ 0 h 82"/>
                      <a:gd name="T2" fmla="*/ 0 w 11"/>
                      <a:gd name="T3" fmla="*/ 11 h 82"/>
                      <a:gd name="T4" fmla="*/ 0 w 11"/>
                      <a:gd name="T5" fmla="*/ 1 h 82"/>
                      <a:gd name="T6" fmla="*/ 0 w 11"/>
                      <a:gd name="T7" fmla="*/ 0 h 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1" h="82">
                        <a:moveTo>
                          <a:pt x="0" y="0"/>
                        </a:moveTo>
                        <a:lnTo>
                          <a:pt x="11" y="82"/>
                        </a:lnTo>
                        <a:lnTo>
                          <a:pt x="9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8" name="Freeform 330"/>
                  <p:cNvSpPr>
                    <a:spLocks/>
                  </p:cNvSpPr>
                  <p:nvPr/>
                </p:nvSpPr>
                <p:spPr bwMode="auto">
                  <a:xfrm>
                    <a:off x="1795" y="2142"/>
                    <a:ext cx="11" cy="35"/>
                  </a:xfrm>
                  <a:custGeom>
                    <a:avLst/>
                    <a:gdLst>
                      <a:gd name="T0" fmla="*/ 0 w 34"/>
                      <a:gd name="T1" fmla="*/ 0 h 70"/>
                      <a:gd name="T2" fmla="*/ 0 w 34"/>
                      <a:gd name="T3" fmla="*/ 1 h 70"/>
                      <a:gd name="T4" fmla="*/ 1 w 34"/>
                      <a:gd name="T5" fmla="*/ 3 h 70"/>
                      <a:gd name="T6" fmla="*/ 1 w 34"/>
                      <a:gd name="T7" fmla="*/ 5 h 70"/>
                      <a:gd name="T8" fmla="*/ 1 w 34"/>
                      <a:gd name="T9" fmla="*/ 9 h 70"/>
                      <a:gd name="T10" fmla="*/ 1 w 34"/>
                      <a:gd name="T11" fmla="*/ 9 h 70"/>
                      <a:gd name="T12" fmla="*/ 1 w 34"/>
                      <a:gd name="T13" fmla="*/ 7 h 70"/>
                      <a:gd name="T14" fmla="*/ 0 w 34"/>
                      <a:gd name="T15" fmla="*/ 4 h 70"/>
                      <a:gd name="T16" fmla="*/ 0 w 34"/>
                      <a:gd name="T17" fmla="*/ 0 h 7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4" h="70">
                        <a:moveTo>
                          <a:pt x="0" y="0"/>
                        </a:moveTo>
                        <a:lnTo>
                          <a:pt x="5" y="5"/>
                        </a:lnTo>
                        <a:lnTo>
                          <a:pt x="17" y="17"/>
                        </a:lnTo>
                        <a:lnTo>
                          <a:pt x="28" y="39"/>
                        </a:lnTo>
                        <a:lnTo>
                          <a:pt x="34" y="70"/>
                        </a:lnTo>
                        <a:lnTo>
                          <a:pt x="29" y="65"/>
                        </a:lnTo>
                        <a:lnTo>
                          <a:pt x="19" y="50"/>
                        </a:lnTo>
                        <a:lnTo>
                          <a:pt x="7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E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69" name="Freeform 331"/>
                  <p:cNvSpPr>
                    <a:spLocks/>
                  </p:cNvSpPr>
                  <p:nvPr/>
                </p:nvSpPr>
                <p:spPr bwMode="auto">
                  <a:xfrm>
                    <a:off x="1270" y="2311"/>
                    <a:ext cx="46" cy="67"/>
                  </a:xfrm>
                  <a:custGeom>
                    <a:avLst/>
                    <a:gdLst>
                      <a:gd name="T0" fmla="*/ 3 w 139"/>
                      <a:gd name="T1" fmla="*/ 16 h 135"/>
                      <a:gd name="T2" fmla="*/ 3 w 139"/>
                      <a:gd name="T3" fmla="*/ 16 h 135"/>
                      <a:gd name="T4" fmla="*/ 4 w 139"/>
                      <a:gd name="T5" fmla="*/ 16 h 135"/>
                      <a:gd name="T6" fmla="*/ 4 w 139"/>
                      <a:gd name="T7" fmla="*/ 15 h 135"/>
                      <a:gd name="T8" fmla="*/ 4 w 139"/>
                      <a:gd name="T9" fmla="*/ 14 h 135"/>
                      <a:gd name="T10" fmla="*/ 5 w 139"/>
                      <a:gd name="T11" fmla="*/ 13 h 135"/>
                      <a:gd name="T12" fmla="*/ 5 w 139"/>
                      <a:gd name="T13" fmla="*/ 11 h 135"/>
                      <a:gd name="T14" fmla="*/ 5 w 139"/>
                      <a:gd name="T15" fmla="*/ 10 h 135"/>
                      <a:gd name="T16" fmla="*/ 5 w 139"/>
                      <a:gd name="T17" fmla="*/ 8 h 135"/>
                      <a:gd name="T18" fmla="*/ 5 w 139"/>
                      <a:gd name="T19" fmla="*/ 6 h 135"/>
                      <a:gd name="T20" fmla="*/ 5 w 139"/>
                      <a:gd name="T21" fmla="*/ 5 h 135"/>
                      <a:gd name="T22" fmla="*/ 5 w 139"/>
                      <a:gd name="T23" fmla="*/ 3 h 135"/>
                      <a:gd name="T24" fmla="*/ 4 w 139"/>
                      <a:gd name="T25" fmla="*/ 2 h 135"/>
                      <a:gd name="T26" fmla="*/ 4 w 139"/>
                      <a:gd name="T27" fmla="*/ 1 h 135"/>
                      <a:gd name="T28" fmla="*/ 4 w 139"/>
                      <a:gd name="T29" fmla="*/ 0 h 135"/>
                      <a:gd name="T30" fmla="*/ 3 w 139"/>
                      <a:gd name="T31" fmla="*/ 0 h 135"/>
                      <a:gd name="T32" fmla="*/ 3 w 139"/>
                      <a:gd name="T33" fmla="*/ 0 h 135"/>
                      <a:gd name="T34" fmla="*/ 2 w 139"/>
                      <a:gd name="T35" fmla="*/ 0 h 135"/>
                      <a:gd name="T36" fmla="*/ 2 w 139"/>
                      <a:gd name="T37" fmla="*/ 0 h 135"/>
                      <a:gd name="T38" fmla="*/ 1 w 139"/>
                      <a:gd name="T39" fmla="*/ 1 h 135"/>
                      <a:gd name="T40" fmla="*/ 1 w 139"/>
                      <a:gd name="T41" fmla="*/ 2 h 135"/>
                      <a:gd name="T42" fmla="*/ 0 w 139"/>
                      <a:gd name="T43" fmla="*/ 3 h 135"/>
                      <a:gd name="T44" fmla="*/ 0 w 139"/>
                      <a:gd name="T45" fmla="*/ 5 h 135"/>
                      <a:gd name="T46" fmla="*/ 0 w 139"/>
                      <a:gd name="T47" fmla="*/ 6 h 135"/>
                      <a:gd name="T48" fmla="*/ 0 w 139"/>
                      <a:gd name="T49" fmla="*/ 8 h 135"/>
                      <a:gd name="T50" fmla="*/ 0 w 139"/>
                      <a:gd name="T51" fmla="*/ 10 h 135"/>
                      <a:gd name="T52" fmla="*/ 0 w 139"/>
                      <a:gd name="T53" fmla="*/ 11 h 135"/>
                      <a:gd name="T54" fmla="*/ 0 w 139"/>
                      <a:gd name="T55" fmla="*/ 13 h 135"/>
                      <a:gd name="T56" fmla="*/ 1 w 139"/>
                      <a:gd name="T57" fmla="*/ 14 h 135"/>
                      <a:gd name="T58" fmla="*/ 1 w 139"/>
                      <a:gd name="T59" fmla="*/ 15 h 135"/>
                      <a:gd name="T60" fmla="*/ 2 w 139"/>
                      <a:gd name="T61" fmla="*/ 16 h 135"/>
                      <a:gd name="T62" fmla="*/ 2 w 139"/>
                      <a:gd name="T63" fmla="*/ 16 h 135"/>
                      <a:gd name="T64" fmla="*/ 3 w 139"/>
                      <a:gd name="T65" fmla="*/ 16 h 13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39" h="135">
                        <a:moveTo>
                          <a:pt x="69" y="135"/>
                        </a:moveTo>
                        <a:lnTo>
                          <a:pt x="84" y="134"/>
                        </a:lnTo>
                        <a:lnTo>
                          <a:pt x="97" y="129"/>
                        </a:lnTo>
                        <a:lnTo>
                          <a:pt x="109" y="123"/>
                        </a:lnTo>
                        <a:lnTo>
                          <a:pt x="119" y="114"/>
                        </a:lnTo>
                        <a:lnTo>
                          <a:pt x="128" y="105"/>
                        </a:lnTo>
                        <a:lnTo>
                          <a:pt x="133" y="94"/>
                        </a:lnTo>
                        <a:lnTo>
                          <a:pt x="138" y="81"/>
                        </a:lnTo>
                        <a:lnTo>
                          <a:pt x="139" y="67"/>
                        </a:lnTo>
                        <a:lnTo>
                          <a:pt x="138" y="54"/>
                        </a:lnTo>
                        <a:lnTo>
                          <a:pt x="133" y="41"/>
                        </a:lnTo>
                        <a:lnTo>
                          <a:pt x="128" y="30"/>
                        </a:lnTo>
                        <a:lnTo>
                          <a:pt x="119" y="19"/>
                        </a:lnTo>
                        <a:lnTo>
                          <a:pt x="109" y="11"/>
                        </a:lnTo>
                        <a:lnTo>
                          <a:pt x="97" y="6"/>
                        </a:lnTo>
                        <a:lnTo>
                          <a:pt x="84" y="1"/>
                        </a:lnTo>
                        <a:lnTo>
                          <a:pt x="69" y="0"/>
                        </a:lnTo>
                        <a:lnTo>
                          <a:pt x="55" y="1"/>
                        </a:lnTo>
                        <a:lnTo>
                          <a:pt x="42" y="6"/>
                        </a:lnTo>
                        <a:lnTo>
                          <a:pt x="30" y="11"/>
                        </a:lnTo>
                        <a:lnTo>
                          <a:pt x="20" y="19"/>
                        </a:lnTo>
                        <a:lnTo>
                          <a:pt x="11" y="30"/>
                        </a:lnTo>
                        <a:lnTo>
                          <a:pt x="5" y="41"/>
                        </a:lnTo>
                        <a:lnTo>
                          <a:pt x="1" y="54"/>
                        </a:lnTo>
                        <a:lnTo>
                          <a:pt x="0" y="67"/>
                        </a:lnTo>
                        <a:lnTo>
                          <a:pt x="1" y="81"/>
                        </a:lnTo>
                        <a:lnTo>
                          <a:pt x="5" y="94"/>
                        </a:lnTo>
                        <a:lnTo>
                          <a:pt x="11" y="105"/>
                        </a:lnTo>
                        <a:lnTo>
                          <a:pt x="20" y="114"/>
                        </a:lnTo>
                        <a:lnTo>
                          <a:pt x="30" y="123"/>
                        </a:lnTo>
                        <a:lnTo>
                          <a:pt x="42" y="129"/>
                        </a:lnTo>
                        <a:lnTo>
                          <a:pt x="55" y="134"/>
                        </a:lnTo>
                        <a:lnTo>
                          <a:pt x="69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0" name="Freeform 332"/>
                  <p:cNvSpPr>
                    <a:spLocks/>
                  </p:cNvSpPr>
                  <p:nvPr/>
                </p:nvSpPr>
                <p:spPr bwMode="auto">
                  <a:xfrm>
                    <a:off x="1272" y="2314"/>
                    <a:ext cx="42" cy="61"/>
                  </a:xfrm>
                  <a:custGeom>
                    <a:avLst/>
                    <a:gdLst>
                      <a:gd name="T0" fmla="*/ 2 w 125"/>
                      <a:gd name="T1" fmla="*/ 16 h 121"/>
                      <a:gd name="T2" fmla="*/ 3 w 125"/>
                      <a:gd name="T3" fmla="*/ 15 h 121"/>
                      <a:gd name="T4" fmla="*/ 3 w 125"/>
                      <a:gd name="T5" fmla="*/ 15 h 121"/>
                      <a:gd name="T6" fmla="*/ 4 w 125"/>
                      <a:gd name="T7" fmla="*/ 14 h 121"/>
                      <a:gd name="T8" fmla="*/ 4 w 125"/>
                      <a:gd name="T9" fmla="*/ 13 h 121"/>
                      <a:gd name="T10" fmla="*/ 4 w 125"/>
                      <a:gd name="T11" fmla="*/ 12 h 121"/>
                      <a:gd name="T12" fmla="*/ 5 w 125"/>
                      <a:gd name="T13" fmla="*/ 11 h 121"/>
                      <a:gd name="T14" fmla="*/ 5 w 125"/>
                      <a:gd name="T15" fmla="*/ 10 h 121"/>
                      <a:gd name="T16" fmla="*/ 5 w 125"/>
                      <a:gd name="T17" fmla="*/ 8 h 121"/>
                      <a:gd name="T18" fmla="*/ 5 w 125"/>
                      <a:gd name="T19" fmla="*/ 6 h 121"/>
                      <a:gd name="T20" fmla="*/ 5 w 125"/>
                      <a:gd name="T21" fmla="*/ 5 h 121"/>
                      <a:gd name="T22" fmla="*/ 4 w 125"/>
                      <a:gd name="T23" fmla="*/ 4 h 121"/>
                      <a:gd name="T24" fmla="*/ 4 w 125"/>
                      <a:gd name="T25" fmla="*/ 3 h 121"/>
                      <a:gd name="T26" fmla="*/ 4 w 125"/>
                      <a:gd name="T27" fmla="*/ 2 h 121"/>
                      <a:gd name="T28" fmla="*/ 3 w 125"/>
                      <a:gd name="T29" fmla="*/ 1 h 121"/>
                      <a:gd name="T30" fmla="*/ 3 w 125"/>
                      <a:gd name="T31" fmla="*/ 1 h 121"/>
                      <a:gd name="T32" fmla="*/ 2 w 125"/>
                      <a:gd name="T33" fmla="*/ 0 h 121"/>
                      <a:gd name="T34" fmla="*/ 2 w 125"/>
                      <a:gd name="T35" fmla="*/ 1 h 121"/>
                      <a:gd name="T36" fmla="*/ 1 w 125"/>
                      <a:gd name="T37" fmla="*/ 1 h 121"/>
                      <a:gd name="T38" fmla="*/ 1 w 125"/>
                      <a:gd name="T39" fmla="*/ 2 h 121"/>
                      <a:gd name="T40" fmla="*/ 1 w 125"/>
                      <a:gd name="T41" fmla="*/ 3 h 121"/>
                      <a:gd name="T42" fmla="*/ 0 w 125"/>
                      <a:gd name="T43" fmla="*/ 4 h 121"/>
                      <a:gd name="T44" fmla="*/ 0 w 125"/>
                      <a:gd name="T45" fmla="*/ 5 h 121"/>
                      <a:gd name="T46" fmla="*/ 0 w 125"/>
                      <a:gd name="T47" fmla="*/ 6 h 121"/>
                      <a:gd name="T48" fmla="*/ 0 w 125"/>
                      <a:gd name="T49" fmla="*/ 8 h 121"/>
                      <a:gd name="T50" fmla="*/ 0 w 125"/>
                      <a:gd name="T51" fmla="*/ 10 h 121"/>
                      <a:gd name="T52" fmla="*/ 0 w 125"/>
                      <a:gd name="T53" fmla="*/ 11 h 121"/>
                      <a:gd name="T54" fmla="*/ 0 w 125"/>
                      <a:gd name="T55" fmla="*/ 12 h 121"/>
                      <a:gd name="T56" fmla="*/ 1 w 125"/>
                      <a:gd name="T57" fmla="*/ 13 h 121"/>
                      <a:gd name="T58" fmla="*/ 1 w 125"/>
                      <a:gd name="T59" fmla="*/ 14 h 121"/>
                      <a:gd name="T60" fmla="*/ 1 w 125"/>
                      <a:gd name="T61" fmla="*/ 15 h 121"/>
                      <a:gd name="T62" fmla="*/ 2 w 125"/>
                      <a:gd name="T63" fmla="*/ 15 h 121"/>
                      <a:gd name="T64" fmla="*/ 2 w 125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5" h="121">
                        <a:moveTo>
                          <a:pt x="62" y="121"/>
                        </a:moveTo>
                        <a:lnTo>
                          <a:pt x="76" y="120"/>
                        </a:lnTo>
                        <a:lnTo>
                          <a:pt x="87" y="116"/>
                        </a:lnTo>
                        <a:lnTo>
                          <a:pt x="98" y="111"/>
                        </a:lnTo>
                        <a:lnTo>
                          <a:pt x="106" y="103"/>
                        </a:lnTo>
                        <a:lnTo>
                          <a:pt x="115" y="95"/>
                        </a:lnTo>
                        <a:lnTo>
                          <a:pt x="121" y="84"/>
                        </a:lnTo>
                        <a:lnTo>
                          <a:pt x="124" y="73"/>
                        </a:lnTo>
                        <a:lnTo>
                          <a:pt x="125" y="60"/>
                        </a:lnTo>
                        <a:lnTo>
                          <a:pt x="124" y="48"/>
                        </a:lnTo>
                        <a:lnTo>
                          <a:pt x="121" y="36"/>
                        </a:lnTo>
                        <a:lnTo>
                          <a:pt x="115" y="26"/>
                        </a:lnTo>
                        <a:lnTo>
                          <a:pt x="106" y="18"/>
                        </a:lnTo>
                        <a:lnTo>
                          <a:pt x="98" y="10"/>
                        </a:lnTo>
                        <a:lnTo>
                          <a:pt x="87" y="4"/>
                        </a:lnTo>
                        <a:lnTo>
                          <a:pt x="76" y="1"/>
                        </a:lnTo>
                        <a:lnTo>
                          <a:pt x="62" y="0"/>
                        </a:lnTo>
                        <a:lnTo>
                          <a:pt x="49" y="1"/>
                        </a:lnTo>
                        <a:lnTo>
                          <a:pt x="38" y="4"/>
                        </a:lnTo>
                        <a:lnTo>
                          <a:pt x="27" y="10"/>
                        </a:lnTo>
                        <a:lnTo>
                          <a:pt x="19" y="18"/>
                        </a:lnTo>
                        <a:lnTo>
                          <a:pt x="10" y="26"/>
                        </a:lnTo>
                        <a:lnTo>
                          <a:pt x="4" y="36"/>
                        </a:lnTo>
                        <a:lnTo>
                          <a:pt x="1" y="48"/>
                        </a:lnTo>
                        <a:lnTo>
                          <a:pt x="0" y="60"/>
                        </a:lnTo>
                        <a:lnTo>
                          <a:pt x="1" y="73"/>
                        </a:lnTo>
                        <a:lnTo>
                          <a:pt x="4" y="84"/>
                        </a:lnTo>
                        <a:lnTo>
                          <a:pt x="10" y="95"/>
                        </a:lnTo>
                        <a:lnTo>
                          <a:pt x="19" y="103"/>
                        </a:lnTo>
                        <a:lnTo>
                          <a:pt x="27" y="111"/>
                        </a:lnTo>
                        <a:lnTo>
                          <a:pt x="38" y="116"/>
                        </a:lnTo>
                        <a:lnTo>
                          <a:pt x="49" y="120"/>
                        </a:lnTo>
                        <a:lnTo>
                          <a:pt x="62" y="121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1" name="Freeform 333"/>
                  <p:cNvSpPr>
                    <a:spLocks/>
                  </p:cNvSpPr>
                  <p:nvPr/>
                </p:nvSpPr>
                <p:spPr bwMode="auto">
                  <a:xfrm>
                    <a:off x="1279" y="2321"/>
                    <a:ext cx="23" cy="49"/>
                  </a:xfrm>
                  <a:custGeom>
                    <a:avLst/>
                    <a:gdLst>
                      <a:gd name="T0" fmla="*/ 2 w 68"/>
                      <a:gd name="T1" fmla="*/ 8 h 100"/>
                      <a:gd name="T2" fmla="*/ 1 w 68"/>
                      <a:gd name="T3" fmla="*/ 3 h 100"/>
                      <a:gd name="T4" fmla="*/ 2 w 68"/>
                      <a:gd name="T5" fmla="*/ 1 h 100"/>
                      <a:gd name="T6" fmla="*/ 2 w 68"/>
                      <a:gd name="T7" fmla="*/ 1 h 100"/>
                      <a:gd name="T8" fmla="*/ 2 w 68"/>
                      <a:gd name="T9" fmla="*/ 0 h 100"/>
                      <a:gd name="T10" fmla="*/ 2 w 68"/>
                      <a:gd name="T11" fmla="*/ 0 h 100"/>
                      <a:gd name="T12" fmla="*/ 2 w 68"/>
                      <a:gd name="T13" fmla="*/ 0 h 100"/>
                      <a:gd name="T14" fmla="*/ 2 w 68"/>
                      <a:gd name="T15" fmla="*/ 0 h 100"/>
                      <a:gd name="T16" fmla="*/ 2 w 68"/>
                      <a:gd name="T17" fmla="*/ 0 h 100"/>
                      <a:gd name="T18" fmla="*/ 2 w 68"/>
                      <a:gd name="T19" fmla="*/ 0 h 100"/>
                      <a:gd name="T20" fmla="*/ 2 w 68"/>
                      <a:gd name="T21" fmla="*/ 0 h 100"/>
                      <a:gd name="T22" fmla="*/ 0 w 68"/>
                      <a:gd name="T23" fmla="*/ 5 h 100"/>
                      <a:gd name="T24" fmla="*/ 0 w 68"/>
                      <a:gd name="T25" fmla="*/ 5 h 100"/>
                      <a:gd name="T26" fmla="*/ 0 w 68"/>
                      <a:gd name="T27" fmla="*/ 6 h 100"/>
                      <a:gd name="T28" fmla="*/ 0 w 68"/>
                      <a:gd name="T29" fmla="*/ 6 h 100"/>
                      <a:gd name="T30" fmla="*/ 0 w 68"/>
                      <a:gd name="T31" fmla="*/ 6 h 100"/>
                      <a:gd name="T32" fmla="*/ 0 w 68"/>
                      <a:gd name="T33" fmla="*/ 6 h 100"/>
                      <a:gd name="T34" fmla="*/ 0 w 68"/>
                      <a:gd name="T35" fmla="*/ 7 h 100"/>
                      <a:gd name="T36" fmla="*/ 0 w 68"/>
                      <a:gd name="T37" fmla="*/ 7 h 100"/>
                      <a:gd name="T38" fmla="*/ 0 w 68"/>
                      <a:gd name="T39" fmla="*/ 6 h 100"/>
                      <a:gd name="T40" fmla="*/ 1 w 68"/>
                      <a:gd name="T41" fmla="*/ 4 h 100"/>
                      <a:gd name="T42" fmla="*/ 2 w 68"/>
                      <a:gd name="T43" fmla="*/ 9 h 100"/>
                      <a:gd name="T44" fmla="*/ 2 w 68"/>
                      <a:gd name="T45" fmla="*/ 9 h 100"/>
                      <a:gd name="T46" fmla="*/ 2 w 68"/>
                      <a:gd name="T47" fmla="*/ 9 h 100"/>
                      <a:gd name="T48" fmla="*/ 2 w 68"/>
                      <a:gd name="T49" fmla="*/ 10 h 100"/>
                      <a:gd name="T50" fmla="*/ 2 w 68"/>
                      <a:gd name="T51" fmla="*/ 10 h 100"/>
                      <a:gd name="T52" fmla="*/ 2 w 68"/>
                      <a:gd name="T53" fmla="*/ 11 h 100"/>
                      <a:gd name="T54" fmla="*/ 2 w 68"/>
                      <a:gd name="T55" fmla="*/ 11 h 100"/>
                      <a:gd name="T56" fmla="*/ 2 w 68"/>
                      <a:gd name="T57" fmla="*/ 11 h 100"/>
                      <a:gd name="T58" fmla="*/ 1 w 68"/>
                      <a:gd name="T59" fmla="*/ 11 h 100"/>
                      <a:gd name="T60" fmla="*/ 1 w 68"/>
                      <a:gd name="T61" fmla="*/ 11 h 100"/>
                      <a:gd name="T62" fmla="*/ 1 w 68"/>
                      <a:gd name="T63" fmla="*/ 12 h 100"/>
                      <a:gd name="T64" fmla="*/ 2 w 68"/>
                      <a:gd name="T65" fmla="*/ 12 h 100"/>
                      <a:gd name="T66" fmla="*/ 2 w 68"/>
                      <a:gd name="T67" fmla="*/ 12 h 100"/>
                      <a:gd name="T68" fmla="*/ 2 w 68"/>
                      <a:gd name="T69" fmla="*/ 11 h 100"/>
                      <a:gd name="T70" fmla="*/ 2 w 68"/>
                      <a:gd name="T71" fmla="*/ 11 h 100"/>
                      <a:gd name="T72" fmla="*/ 3 w 68"/>
                      <a:gd name="T73" fmla="*/ 10 h 100"/>
                      <a:gd name="T74" fmla="*/ 2 w 68"/>
                      <a:gd name="T75" fmla="*/ 8 h 1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68" h="100">
                        <a:moveTo>
                          <a:pt x="64" y="69"/>
                        </a:moveTo>
                        <a:lnTo>
                          <a:pt x="36" y="29"/>
                        </a:lnTo>
                        <a:lnTo>
                          <a:pt x="49" y="14"/>
                        </a:lnTo>
                        <a:lnTo>
                          <a:pt x="50" y="11"/>
                        </a:lnTo>
                        <a:lnTo>
                          <a:pt x="50" y="7"/>
                        </a:lnTo>
                        <a:lnTo>
                          <a:pt x="49" y="4"/>
                        </a:lnTo>
                        <a:lnTo>
                          <a:pt x="47" y="2"/>
                        </a:lnTo>
                        <a:lnTo>
                          <a:pt x="46" y="0"/>
                        </a:lnTo>
                        <a:lnTo>
                          <a:pt x="44" y="0"/>
                        </a:lnTo>
                        <a:lnTo>
                          <a:pt x="43" y="2"/>
                        </a:lnTo>
                        <a:lnTo>
                          <a:pt x="40" y="3"/>
                        </a:lnTo>
                        <a:lnTo>
                          <a:pt x="4" y="45"/>
                        </a:lnTo>
                        <a:lnTo>
                          <a:pt x="1" y="47"/>
                        </a:lnTo>
                        <a:lnTo>
                          <a:pt x="1" y="50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4" y="56"/>
                        </a:lnTo>
                        <a:lnTo>
                          <a:pt x="7" y="58"/>
                        </a:lnTo>
                        <a:lnTo>
                          <a:pt x="9" y="58"/>
                        </a:lnTo>
                        <a:lnTo>
                          <a:pt x="12" y="56"/>
                        </a:lnTo>
                        <a:lnTo>
                          <a:pt x="30" y="36"/>
                        </a:lnTo>
                        <a:lnTo>
                          <a:pt x="56" y="74"/>
                        </a:lnTo>
                        <a:lnTo>
                          <a:pt x="56" y="75"/>
                        </a:lnTo>
                        <a:lnTo>
                          <a:pt x="57" y="78"/>
                        </a:lnTo>
                        <a:lnTo>
                          <a:pt x="58" y="82"/>
                        </a:lnTo>
                        <a:lnTo>
                          <a:pt x="57" y="86"/>
                        </a:lnTo>
                        <a:lnTo>
                          <a:pt x="56" y="90"/>
                        </a:lnTo>
                        <a:lnTo>
                          <a:pt x="51" y="92"/>
                        </a:lnTo>
                        <a:lnTo>
                          <a:pt x="43" y="93"/>
                        </a:lnTo>
                        <a:lnTo>
                          <a:pt x="32" y="91"/>
                        </a:lnTo>
                        <a:lnTo>
                          <a:pt x="33" y="93"/>
                        </a:lnTo>
                        <a:lnTo>
                          <a:pt x="38" y="98"/>
                        </a:lnTo>
                        <a:lnTo>
                          <a:pt x="45" y="100"/>
                        </a:lnTo>
                        <a:lnTo>
                          <a:pt x="56" y="98"/>
                        </a:lnTo>
                        <a:lnTo>
                          <a:pt x="58" y="96"/>
                        </a:lnTo>
                        <a:lnTo>
                          <a:pt x="64" y="92"/>
                        </a:lnTo>
                        <a:lnTo>
                          <a:pt x="68" y="83"/>
                        </a:lnTo>
                        <a:lnTo>
                          <a:pt x="64" y="6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2" name="Freeform 334"/>
                  <p:cNvSpPr>
                    <a:spLocks/>
                  </p:cNvSpPr>
                  <p:nvPr/>
                </p:nvSpPr>
                <p:spPr bwMode="auto">
                  <a:xfrm>
                    <a:off x="1284" y="2324"/>
                    <a:ext cx="10" cy="18"/>
                  </a:xfrm>
                  <a:custGeom>
                    <a:avLst/>
                    <a:gdLst>
                      <a:gd name="T0" fmla="*/ 1 w 32"/>
                      <a:gd name="T1" fmla="*/ 0 h 37"/>
                      <a:gd name="T2" fmla="*/ 1 w 32"/>
                      <a:gd name="T3" fmla="*/ 0 h 37"/>
                      <a:gd name="T4" fmla="*/ 1 w 32"/>
                      <a:gd name="T5" fmla="*/ 0 h 37"/>
                      <a:gd name="T6" fmla="*/ 1 w 32"/>
                      <a:gd name="T7" fmla="*/ 0 h 37"/>
                      <a:gd name="T8" fmla="*/ 1 w 32"/>
                      <a:gd name="T9" fmla="*/ 0 h 37"/>
                      <a:gd name="T10" fmla="*/ 1 w 32"/>
                      <a:gd name="T11" fmla="*/ 0 h 37"/>
                      <a:gd name="T12" fmla="*/ 1 w 32"/>
                      <a:gd name="T13" fmla="*/ 0 h 37"/>
                      <a:gd name="T14" fmla="*/ 1 w 32"/>
                      <a:gd name="T15" fmla="*/ 0 h 37"/>
                      <a:gd name="T16" fmla="*/ 1 w 32"/>
                      <a:gd name="T17" fmla="*/ 0 h 37"/>
                      <a:gd name="T18" fmla="*/ 1 w 32"/>
                      <a:gd name="T19" fmla="*/ 0 h 37"/>
                      <a:gd name="T20" fmla="*/ 0 w 32"/>
                      <a:gd name="T21" fmla="*/ 4 h 37"/>
                      <a:gd name="T22" fmla="*/ 0 w 32"/>
                      <a:gd name="T23" fmla="*/ 4 h 37"/>
                      <a:gd name="T24" fmla="*/ 0 w 32"/>
                      <a:gd name="T25" fmla="*/ 4 h 37"/>
                      <a:gd name="T26" fmla="*/ 0 w 32"/>
                      <a:gd name="T27" fmla="*/ 4 h 37"/>
                      <a:gd name="T28" fmla="*/ 0 w 32"/>
                      <a:gd name="T29" fmla="*/ 4 h 37"/>
                      <a:gd name="T30" fmla="*/ 0 w 32"/>
                      <a:gd name="T31" fmla="*/ 4 h 37"/>
                      <a:gd name="T32" fmla="*/ 0 w 32"/>
                      <a:gd name="T33" fmla="*/ 4 h 37"/>
                      <a:gd name="T34" fmla="*/ 0 w 32"/>
                      <a:gd name="T35" fmla="*/ 4 h 37"/>
                      <a:gd name="T36" fmla="*/ 0 w 32"/>
                      <a:gd name="T37" fmla="*/ 4 h 37"/>
                      <a:gd name="T38" fmla="*/ 0 w 32"/>
                      <a:gd name="T39" fmla="*/ 4 h 37"/>
                      <a:gd name="T40" fmla="*/ 1 w 32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2" h="37">
                        <a:moveTo>
                          <a:pt x="29" y="0"/>
                        </a:moveTo>
                        <a:lnTo>
                          <a:pt x="29" y="0"/>
                        </a:lnTo>
                        <a:lnTo>
                          <a:pt x="30" y="0"/>
                        </a:lnTo>
                        <a:lnTo>
                          <a:pt x="31" y="0"/>
                        </a:lnTo>
                        <a:lnTo>
                          <a:pt x="32" y="1"/>
                        </a:lnTo>
                        <a:lnTo>
                          <a:pt x="32" y="3"/>
                        </a:lnTo>
                        <a:lnTo>
                          <a:pt x="31" y="4"/>
                        </a:lnTo>
                        <a:lnTo>
                          <a:pt x="3" y="36"/>
                        </a:lnTo>
                        <a:lnTo>
                          <a:pt x="3" y="37"/>
                        </a:lnTo>
                        <a:lnTo>
                          <a:pt x="1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3" name="Freeform 335"/>
                  <p:cNvSpPr>
                    <a:spLocks/>
                  </p:cNvSpPr>
                  <p:nvPr/>
                </p:nvSpPr>
                <p:spPr bwMode="auto">
                  <a:xfrm>
                    <a:off x="1280" y="2344"/>
                    <a:ext cx="3" cy="4"/>
                  </a:xfrm>
                  <a:custGeom>
                    <a:avLst/>
                    <a:gdLst>
                      <a:gd name="T0" fmla="*/ 0 w 8"/>
                      <a:gd name="T1" fmla="*/ 1 h 7"/>
                      <a:gd name="T2" fmla="*/ 0 w 8"/>
                      <a:gd name="T3" fmla="*/ 1 h 7"/>
                      <a:gd name="T4" fmla="*/ 0 w 8"/>
                      <a:gd name="T5" fmla="*/ 1 h 7"/>
                      <a:gd name="T6" fmla="*/ 0 w 8"/>
                      <a:gd name="T7" fmla="*/ 1 h 7"/>
                      <a:gd name="T8" fmla="*/ 0 w 8"/>
                      <a:gd name="T9" fmla="*/ 1 h 7"/>
                      <a:gd name="T10" fmla="*/ 0 w 8"/>
                      <a:gd name="T11" fmla="*/ 0 h 7"/>
                      <a:gd name="T12" fmla="*/ 0 w 8"/>
                      <a:gd name="T13" fmla="*/ 0 h 7"/>
                      <a:gd name="T14" fmla="*/ 0 w 8"/>
                      <a:gd name="T15" fmla="*/ 0 h 7"/>
                      <a:gd name="T16" fmla="*/ 0 w 8"/>
                      <a:gd name="T17" fmla="*/ 0 h 7"/>
                      <a:gd name="T18" fmla="*/ 0 w 8"/>
                      <a:gd name="T19" fmla="*/ 1 h 7"/>
                      <a:gd name="T20" fmla="*/ 0 w 8"/>
                      <a:gd name="T21" fmla="*/ 1 h 7"/>
                      <a:gd name="T22" fmla="*/ 0 w 8"/>
                      <a:gd name="T23" fmla="*/ 1 h 7"/>
                      <a:gd name="T24" fmla="*/ 0 w 8"/>
                      <a:gd name="T25" fmla="*/ 1 h 7"/>
                      <a:gd name="T26" fmla="*/ 0 w 8"/>
                      <a:gd name="T27" fmla="*/ 1 h 7"/>
                      <a:gd name="T28" fmla="*/ 0 w 8"/>
                      <a:gd name="T29" fmla="*/ 1 h 7"/>
                      <a:gd name="T30" fmla="*/ 0 w 8"/>
                      <a:gd name="T31" fmla="*/ 1 h 7"/>
                      <a:gd name="T32" fmla="*/ 0 w 8"/>
                      <a:gd name="T33" fmla="*/ 1 h 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" h="7">
                        <a:moveTo>
                          <a:pt x="7" y="7"/>
                        </a:moveTo>
                        <a:lnTo>
                          <a:pt x="8" y="6"/>
                        </a:lnTo>
                        <a:lnTo>
                          <a:pt x="8" y="5"/>
                        </a:lnTo>
                        <a:lnTo>
                          <a:pt x="8" y="3"/>
                        </a:lnTo>
                        <a:lnTo>
                          <a:pt x="8" y="1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2" y="7"/>
                        </a:lnTo>
                        <a:lnTo>
                          <a:pt x="3" y="7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4" name="Freeform 336"/>
                  <p:cNvSpPr>
                    <a:spLocks/>
                  </p:cNvSpPr>
                  <p:nvPr/>
                </p:nvSpPr>
                <p:spPr bwMode="auto">
                  <a:xfrm>
                    <a:off x="1279" y="2320"/>
                    <a:ext cx="28" cy="50"/>
                  </a:xfrm>
                  <a:custGeom>
                    <a:avLst/>
                    <a:gdLst>
                      <a:gd name="T0" fmla="*/ 3 w 84"/>
                      <a:gd name="T1" fmla="*/ 0 h 101"/>
                      <a:gd name="T2" fmla="*/ 0 w 84"/>
                      <a:gd name="T3" fmla="*/ 12 h 101"/>
                      <a:gd name="T4" fmla="*/ 0 w 84"/>
                      <a:gd name="T5" fmla="*/ 12 h 101"/>
                      <a:gd name="T6" fmla="*/ 3 w 84"/>
                      <a:gd name="T7" fmla="*/ 0 h 101"/>
                      <a:gd name="T8" fmla="*/ 3 w 84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101">
                        <a:moveTo>
                          <a:pt x="81" y="0"/>
                        </a:moveTo>
                        <a:lnTo>
                          <a:pt x="0" y="96"/>
                        </a:lnTo>
                        <a:lnTo>
                          <a:pt x="5" y="101"/>
                        </a:lnTo>
                        <a:lnTo>
                          <a:pt x="84" y="6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5" name="Freeform 337"/>
                  <p:cNvSpPr>
                    <a:spLocks/>
                  </p:cNvSpPr>
                  <p:nvPr/>
                </p:nvSpPr>
                <p:spPr bwMode="auto">
                  <a:xfrm>
                    <a:off x="1371" y="2335"/>
                    <a:ext cx="47" cy="67"/>
                  </a:xfrm>
                  <a:custGeom>
                    <a:avLst/>
                    <a:gdLst>
                      <a:gd name="T0" fmla="*/ 3 w 140"/>
                      <a:gd name="T1" fmla="*/ 16 h 135"/>
                      <a:gd name="T2" fmla="*/ 3 w 140"/>
                      <a:gd name="T3" fmla="*/ 16 h 135"/>
                      <a:gd name="T4" fmla="*/ 4 w 140"/>
                      <a:gd name="T5" fmla="*/ 16 h 135"/>
                      <a:gd name="T6" fmla="*/ 4 w 140"/>
                      <a:gd name="T7" fmla="*/ 15 h 135"/>
                      <a:gd name="T8" fmla="*/ 4 w 140"/>
                      <a:gd name="T9" fmla="*/ 14 h 135"/>
                      <a:gd name="T10" fmla="*/ 5 w 140"/>
                      <a:gd name="T11" fmla="*/ 13 h 135"/>
                      <a:gd name="T12" fmla="*/ 5 w 140"/>
                      <a:gd name="T13" fmla="*/ 11 h 135"/>
                      <a:gd name="T14" fmla="*/ 5 w 140"/>
                      <a:gd name="T15" fmla="*/ 10 h 135"/>
                      <a:gd name="T16" fmla="*/ 5 w 140"/>
                      <a:gd name="T17" fmla="*/ 8 h 135"/>
                      <a:gd name="T18" fmla="*/ 5 w 140"/>
                      <a:gd name="T19" fmla="*/ 6 h 135"/>
                      <a:gd name="T20" fmla="*/ 5 w 140"/>
                      <a:gd name="T21" fmla="*/ 5 h 135"/>
                      <a:gd name="T22" fmla="*/ 5 w 140"/>
                      <a:gd name="T23" fmla="*/ 3 h 135"/>
                      <a:gd name="T24" fmla="*/ 4 w 140"/>
                      <a:gd name="T25" fmla="*/ 2 h 135"/>
                      <a:gd name="T26" fmla="*/ 4 w 140"/>
                      <a:gd name="T27" fmla="*/ 1 h 135"/>
                      <a:gd name="T28" fmla="*/ 4 w 140"/>
                      <a:gd name="T29" fmla="*/ 0 h 135"/>
                      <a:gd name="T30" fmla="*/ 3 w 140"/>
                      <a:gd name="T31" fmla="*/ 0 h 135"/>
                      <a:gd name="T32" fmla="*/ 3 w 140"/>
                      <a:gd name="T33" fmla="*/ 0 h 135"/>
                      <a:gd name="T34" fmla="*/ 2 w 140"/>
                      <a:gd name="T35" fmla="*/ 0 h 135"/>
                      <a:gd name="T36" fmla="*/ 2 w 140"/>
                      <a:gd name="T37" fmla="*/ 0 h 135"/>
                      <a:gd name="T38" fmla="*/ 1 w 140"/>
                      <a:gd name="T39" fmla="*/ 1 h 135"/>
                      <a:gd name="T40" fmla="*/ 1 w 140"/>
                      <a:gd name="T41" fmla="*/ 2 h 135"/>
                      <a:gd name="T42" fmla="*/ 0 w 140"/>
                      <a:gd name="T43" fmla="*/ 3 h 135"/>
                      <a:gd name="T44" fmla="*/ 0 w 140"/>
                      <a:gd name="T45" fmla="*/ 5 h 135"/>
                      <a:gd name="T46" fmla="*/ 0 w 140"/>
                      <a:gd name="T47" fmla="*/ 6 h 135"/>
                      <a:gd name="T48" fmla="*/ 0 w 140"/>
                      <a:gd name="T49" fmla="*/ 8 h 135"/>
                      <a:gd name="T50" fmla="*/ 0 w 140"/>
                      <a:gd name="T51" fmla="*/ 10 h 135"/>
                      <a:gd name="T52" fmla="*/ 0 w 140"/>
                      <a:gd name="T53" fmla="*/ 11 h 135"/>
                      <a:gd name="T54" fmla="*/ 0 w 140"/>
                      <a:gd name="T55" fmla="*/ 13 h 135"/>
                      <a:gd name="T56" fmla="*/ 1 w 140"/>
                      <a:gd name="T57" fmla="*/ 14 h 135"/>
                      <a:gd name="T58" fmla="*/ 1 w 140"/>
                      <a:gd name="T59" fmla="*/ 15 h 135"/>
                      <a:gd name="T60" fmla="*/ 2 w 140"/>
                      <a:gd name="T61" fmla="*/ 16 h 135"/>
                      <a:gd name="T62" fmla="*/ 2 w 140"/>
                      <a:gd name="T63" fmla="*/ 16 h 135"/>
                      <a:gd name="T64" fmla="*/ 3 w 140"/>
                      <a:gd name="T65" fmla="*/ 16 h 13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0" h="135">
                        <a:moveTo>
                          <a:pt x="70" y="135"/>
                        </a:moveTo>
                        <a:lnTo>
                          <a:pt x="84" y="134"/>
                        </a:lnTo>
                        <a:lnTo>
                          <a:pt x="97" y="129"/>
                        </a:lnTo>
                        <a:lnTo>
                          <a:pt x="109" y="123"/>
                        </a:lnTo>
                        <a:lnTo>
                          <a:pt x="120" y="115"/>
                        </a:lnTo>
                        <a:lnTo>
                          <a:pt x="128" y="105"/>
                        </a:lnTo>
                        <a:lnTo>
                          <a:pt x="134" y="94"/>
                        </a:lnTo>
                        <a:lnTo>
                          <a:pt x="139" y="81"/>
                        </a:lnTo>
                        <a:lnTo>
                          <a:pt x="140" y="67"/>
                        </a:lnTo>
                        <a:lnTo>
                          <a:pt x="139" y="54"/>
                        </a:lnTo>
                        <a:lnTo>
                          <a:pt x="134" y="41"/>
                        </a:lnTo>
                        <a:lnTo>
                          <a:pt x="128" y="30"/>
                        </a:lnTo>
                        <a:lnTo>
                          <a:pt x="120" y="19"/>
                        </a:lnTo>
                        <a:lnTo>
                          <a:pt x="109" y="11"/>
                        </a:lnTo>
                        <a:lnTo>
                          <a:pt x="97" y="6"/>
                        </a:lnTo>
                        <a:lnTo>
                          <a:pt x="84" y="1"/>
                        </a:lnTo>
                        <a:lnTo>
                          <a:pt x="70" y="0"/>
                        </a:lnTo>
                        <a:lnTo>
                          <a:pt x="56" y="1"/>
                        </a:lnTo>
                        <a:lnTo>
                          <a:pt x="43" y="6"/>
                        </a:lnTo>
                        <a:lnTo>
                          <a:pt x="31" y="11"/>
                        </a:lnTo>
                        <a:lnTo>
                          <a:pt x="22" y="19"/>
                        </a:lnTo>
                        <a:lnTo>
                          <a:pt x="12" y="30"/>
                        </a:lnTo>
                        <a:lnTo>
                          <a:pt x="6" y="41"/>
                        </a:lnTo>
                        <a:lnTo>
                          <a:pt x="2" y="54"/>
                        </a:lnTo>
                        <a:lnTo>
                          <a:pt x="0" y="67"/>
                        </a:lnTo>
                        <a:lnTo>
                          <a:pt x="2" y="81"/>
                        </a:lnTo>
                        <a:lnTo>
                          <a:pt x="6" y="94"/>
                        </a:lnTo>
                        <a:lnTo>
                          <a:pt x="12" y="105"/>
                        </a:lnTo>
                        <a:lnTo>
                          <a:pt x="22" y="115"/>
                        </a:lnTo>
                        <a:lnTo>
                          <a:pt x="31" y="123"/>
                        </a:lnTo>
                        <a:lnTo>
                          <a:pt x="43" y="129"/>
                        </a:lnTo>
                        <a:lnTo>
                          <a:pt x="56" y="134"/>
                        </a:lnTo>
                        <a:lnTo>
                          <a:pt x="70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6" name="Freeform 338"/>
                  <p:cNvSpPr>
                    <a:spLocks/>
                  </p:cNvSpPr>
                  <p:nvPr/>
                </p:nvSpPr>
                <p:spPr bwMode="auto">
                  <a:xfrm>
                    <a:off x="1374" y="2338"/>
                    <a:ext cx="42" cy="61"/>
                  </a:xfrm>
                  <a:custGeom>
                    <a:avLst/>
                    <a:gdLst>
                      <a:gd name="T0" fmla="*/ 2 w 127"/>
                      <a:gd name="T1" fmla="*/ 16 h 121"/>
                      <a:gd name="T2" fmla="*/ 3 w 127"/>
                      <a:gd name="T3" fmla="*/ 15 h 121"/>
                      <a:gd name="T4" fmla="*/ 3 w 127"/>
                      <a:gd name="T5" fmla="*/ 15 h 121"/>
                      <a:gd name="T6" fmla="*/ 4 w 127"/>
                      <a:gd name="T7" fmla="*/ 14 h 121"/>
                      <a:gd name="T8" fmla="*/ 4 w 127"/>
                      <a:gd name="T9" fmla="*/ 13 h 121"/>
                      <a:gd name="T10" fmla="*/ 4 w 127"/>
                      <a:gd name="T11" fmla="*/ 12 h 121"/>
                      <a:gd name="T12" fmla="*/ 4 w 127"/>
                      <a:gd name="T13" fmla="*/ 11 h 121"/>
                      <a:gd name="T14" fmla="*/ 5 w 127"/>
                      <a:gd name="T15" fmla="*/ 10 h 121"/>
                      <a:gd name="T16" fmla="*/ 5 w 127"/>
                      <a:gd name="T17" fmla="*/ 8 h 121"/>
                      <a:gd name="T18" fmla="*/ 5 w 127"/>
                      <a:gd name="T19" fmla="*/ 6 h 121"/>
                      <a:gd name="T20" fmla="*/ 4 w 127"/>
                      <a:gd name="T21" fmla="*/ 5 h 121"/>
                      <a:gd name="T22" fmla="*/ 4 w 127"/>
                      <a:gd name="T23" fmla="*/ 4 h 121"/>
                      <a:gd name="T24" fmla="*/ 4 w 127"/>
                      <a:gd name="T25" fmla="*/ 3 h 121"/>
                      <a:gd name="T26" fmla="*/ 4 w 127"/>
                      <a:gd name="T27" fmla="*/ 2 h 121"/>
                      <a:gd name="T28" fmla="*/ 3 w 127"/>
                      <a:gd name="T29" fmla="*/ 1 h 121"/>
                      <a:gd name="T30" fmla="*/ 3 w 127"/>
                      <a:gd name="T31" fmla="*/ 1 h 121"/>
                      <a:gd name="T32" fmla="*/ 2 w 127"/>
                      <a:gd name="T33" fmla="*/ 0 h 121"/>
                      <a:gd name="T34" fmla="*/ 2 w 127"/>
                      <a:gd name="T35" fmla="*/ 1 h 121"/>
                      <a:gd name="T36" fmla="*/ 1 w 127"/>
                      <a:gd name="T37" fmla="*/ 1 h 121"/>
                      <a:gd name="T38" fmla="*/ 1 w 127"/>
                      <a:gd name="T39" fmla="*/ 2 h 121"/>
                      <a:gd name="T40" fmla="*/ 1 w 127"/>
                      <a:gd name="T41" fmla="*/ 3 h 121"/>
                      <a:gd name="T42" fmla="*/ 0 w 127"/>
                      <a:gd name="T43" fmla="*/ 4 h 121"/>
                      <a:gd name="T44" fmla="*/ 0 w 127"/>
                      <a:gd name="T45" fmla="*/ 5 h 121"/>
                      <a:gd name="T46" fmla="*/ 0 w 127"/>
                      <a:gd name="T47" fmla="*/ 6 h 121"/>
                      <a:gd name="T48" fmla="*/ 0 w 127"/>
                      <a:gd name="T49" fmla="*/ 8 h 121"/>
                      <a:gd name="T50" fmla="*/ 0 w 127"/>
                      <a:gd name="T51" fmla="*/ 10 h 121"/>
                      <a:gd name="T52" fmla="*/ 0 w 127"/>
                      <a:gd name="T53" fmla="*/ 11 h 121"/>
                      <a:gd name="T54" fmla="*/ 0 w 127"/>
                      <a:gd name="T55" fmla="*/ 12 h 121"/>
                      <a:gd name="T56" fmla="*/ 1 w 127"/>
                      <a:gd name="T57" fmla="*/ 13 h 121"/>
                      <a:gd name="T58" fmla="*/ 1 w 127"/>
                      <a:gd name="T59" fmla="*/ 14 h 121"/>
                      <a:gd name="T60" fmla="*/ 1 w 127"/>
                      <a:gd name="T61" fmla="*/ 15 h 121"/>
                      <a:gd name="T62" fmla="*/ 2 w 127"/>
                      <a:gd name="T63" fmla="*/ 15 h 121"/>
                      <a:gd name="T64" fmla="*/ 2 w 127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7" h="121">
                        <a:moveTo>
                          <a:pt x="64" y="121"/>
                        </a:moveTo>
                        <a:lnTo>
                          <a:pt x="77" y="120"/>
                        </a:lnTo>
                        <a:lnTo>
                          <a:pt x="89" y="116"/>
                        </a:lnTo>
                        <a:lnTo>
                          <a:pt x="100" y="111"/>
                        </a:lnTo>
                        <a:lnTo>
                          <a:pt x="108" y="104"/>
                        </a:lnTo>
                        <a:lnTo>
                          <a:pt x="117" y="95"/>
                        </a:lnTo>
                        <a:lnTo>
                          <a:pt x="122" y="84"/>
                        </a:lnTo>
                        <a:lnTo>
                          <a:pt x="126" y="73"/>
                        </a:lnTo>
                        <a:lnTo>
                          <a:pt x="127" y="60"/>
                        </a:lnTo>
                        <a:lnTo>
                          <a:pt x="126" y="48"/>
                        </a:lnTo>
                        <a:lnTo>
                          <a:pt x="122" y="36"/>
                        </a:lnTo>
                        <a:lnTo>
                          <a:pt x="117" y="26"/>
                        </a:lnTo>
                        <a:lnTo>
                          <a:pt x="108" y="18"/>
                        </a:lnTo>
                        <a:lnTo>
                          <a:pt x="100" y="10"/>
                        </a:lnTo>
                        <a:lnTo>
                          <a:pt x="89" y="4"/>
                        </a:lnTo>
                        <a:lnTo>
                          <a:pt x="77" y="1"/>
                        </a:lnTo>
                        <a:lnTo>
                          <a:pt x="64" y="0"/>
                        </a:lnTo>
                        <a:lnTo>
                          <a:pt x="51" y="1"/>
                        </a:lnTo>
                        <a:lnTo>
                          <a:pt x="40" y="4"/>
                        </a:lnTo>
                        <a:lnTo>
                          <a:pt x="29" y="10"/>
                        </a:lnTo>
                        <a:lnTo>
                          <a:pt x="19" y="18"/>
                        </a:lnTo>
                        <a:lnTo>
                          <a:pt x="11" y="26"/>
                        </a:lnTo>
                        <a:lnTo>
                          <a:pt x="5" y="36"/>
                        </a:lnTo>
                        <a:lnTo>
                          <a:pt x="2" y="48"/>
                        </a:lnTo>
                        <a:lnTo>
                          <a:pt x="0" y="60"/>
                        </a:lnTo>
                        <a:lnTo>
                          <a:pt x="2" y="73"/>
                        </a:lnTo>
                        <a:lnTo>
                          <a:pt x="5" y="84"/>
                        </a:lnTo>
                        <a:lnTo>
                          <a:pt x="11" y="95"/>
                        </a:lnTo>
                        <a:lnTo>
                          <a:pt x="19" y="104"/>
                        </a:lnTo>
                        <a:lnTo>
                          <a:pt x="29" y="111"/>
                        </a:lnTo>
                        <a:lnTo>
                          <a:pt x="40" y="116"/>
                        </a:lnTo>
                        <a:lnTo>
                          <a:pt x="51" y="120"/>
                        </a:lnTo>
                        <a:lnTo>
                          <a:pt x="64" y="121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7" name="Freeform 339"/>
                  <p:cNvSpPr>
                    <a:spLocks/>
                  </p:cNvSpPr>
                  <p:nvPr/>
                </p:nvSpPr>
                <p:spPr bwMode="auto">
                  <a:xfrm>
                    <a:off x="1381" y="2345"/>
                    <a:ext cx="22" cy="49"/>
                  </a:xfrm>
                  <a:custGeom>
                    <a:avLst/>
                    <a:gdLst>
                      <a:gd name="T0" fmla="*/ 2 w 66"/>
                      <a:gd name="T1" fmla="*/ 8 h 100"/>
                      <a:gd name="T2" fmla="*/ 1 w 66"/>
                      <a:gd name="T3" fmla="*/ 3 h 100"/>
                      <a:gd name="T4" fmla="*/ 2 w 66"/>
                      <a:gd name="T5" fmla="*/ 1 h 100"/>
                      <a:gd name="T6" fmla="*/ 2 w 66"/>
                      <a:gd name="T7" fmla="*/ 1 h 100"/>
                      <a:gd name="T8" fmla="*/ 2 w 66"/>
                      <a:gd name="T9" fmla="*/ 1 h 100"/>
                      <a:gd name="T10" fmla="*/ 2 w 66"/>
                      <a:gd name="T11" fmla="*/ 0 h 100"/>
                      <a:gd name="T12" fmla="*/ 2 w 66"/>
                      <a:gd name="T13" fmla="*/ 0 h 100"/>
                      <a:gd name="T14" fmla="*/ 2 w 66"/>
                      <a:gd name="T15" fmla="*/ 0 h 100"/>
                      <a:gd name="T16" fmla="*/ 2 w 66"/>
                      <a:gd name="T17" fmla="*/ 0 h 100"/>
                      <a:gd name="T18" fmla="*/ 2 w 66"/>
                      <a:gd name="T19" fmla="*/ 0 h 100"/>
                      <a:gd name="T20" fmla="*/ 1 w 66"/>
                      <a:gd name="T21" fmla="*/ 0 h 100"/>
                      <a:gd name="T22" fmla="*/ 0 w 66"/>
                      <a:gd name="T23" fmla="*/ 5 h 100"/>
                      <a:gd name="T24" fmla="*/ 0 w 66"/>
                      <a:gd name="T25" fmla="*/ 6 h 100"/>
                      <a:gd name="T26" fmla="*/ 0 w 66"/>
                      <a:gd name="T27" fmla="*/ 6 h 100"/>
                      <a:gd name="T28" fmla="*/ 0 w 66"/>
                      <a:gd name="T29" fmla="*/ 6 h 100"/>
                      <a:gd name="T30" fmla="*/ 0 w 66"/>
                      <a:gd name="T31" fmla="*/ 6 h 100"/>
                      <a:gd name="T32" fmla="*/ 0 w 66"/>
                      <a:gd name="T33" fmla="*/ 6 h 100"/>
                      <a:gd name="T34" fmla="*/ 0 w 66"/>
                      <a:gd name="T35" fmla="*/ 7 h 100"/>
                      <a:gd name="T36" fmla="*/ 0 w 66"/>
                      <a:gd name="T37" fmla="*/ 7 h 100"/>
                      <a:gd name="T38" fmla="*/ 0 w 66"/>
                      <a:gd name="T39" fmla="*/ 6 h 100"/>
                      <a:gd name="T40" fmla="*/ 1 w 66"/>
                      <a:gd name="T41" fmla="*/ 4 h 100"/>
                      <a:gd name="T42" fmla="*/ 2 w 66"/>
                      <a:gd name="T43" fmla="*/ 9 h 100"/>
                      <a:gd name="T44" fmla="*/ 2 w 66"/>
                      <a:gd name="T45" fmla="*/ 9 h 100"/>
                      <a:gd name="T46" fmla="*/ 2 w 66"/>
                      <a:gd name="T47" fmla="*/ 9 h 100"/>
                      <a:gd name="T48" fmla="*/ 2 w 66"/>
                      <a:gd name="T49" fmla="*/ 10 h 100"/>
                      <a:gd name="T50" fmla="*/ 2 w 66"/>
                      <a:gd name="T51" fmla="*/ 10 h 100"/>
                      <a:gd name="T52" fmla="*/ 2 w 66"/>
                      <a:gd name="T53" fmla="*/ 11 h 100"/>
                      <a:gd name="T54" fmla="*/ 2 w 66"/>
                      <a:gd name="T55" fmla="*/ 11 h 100"/>
                      <a:gd name="T56" fmla="*/ 2 w 66"/>
                      <a:gd name="T57" fmla="*/ 11 h 100"/>
                      <a:gd name="T58" fmla="*/ 1 w 66"/>
                      <a:gd name="T59" fmla="*/ 11 h 100"/>
                      <a:gd name="T60" fmla="*/ 1 w 66"/>
                      <a:gd name="T61" fmla="*/ 11 h 100"/>
                      <a:gd name="T62" fmla="*/ 1 w 66"/>
                      <a:gd name="T63" fmla="*/ 12 h 100"/>
                      <a:gd name="T64" fmla="*/ 2 w 66"/>
                      <a:gd name="T65" fmla="*/ 12 h 100"/>
                      <a:gd name="T66" fmla="*/ 2 w 66"/>
                      <a:gd name="T67" fmla="*/ 12 h 100"/>
                      <a:gd name="T68" fmla="*/ 2 w 66"/>
                      <a:gd name="T69" fmla="*/ 12 h 100"/>
                      <a:gd name="T70" fmla="*/ 2 w 66"/>
                      <a:gd name="T71" fmla="*/ 11 h 100"/>
                      <a:gd name="T72" fmla="*/ 2 w 66"/>
                      <a:gd name="T73" fmla="*/ 10 h 100"/>
                      <a:gd name="T74" fmla="*/ 2 w 66"/>
                      <a:gd name="T75" fmla="*/ 8 h 1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66" h="100">
                        <a:moveTo>
                          <a:pt x="63" y="69"/>
                        </a:moveTo>
                        <a:lnTo>
                          <a:pt x="34" y="29"/>
                        </a:lnTo>
                        <a:lnTo>
                          <a:pt x="47" y="14"/>
                        </a:lnTo>
                        <a:lnTo>
                          <a:pt x="49" y="11"/>
                        </a:lnTo>
                        <a:lnTo>
                          <a:pt x="50" y="8"/>
                        </a:lnTo>
                        <a:lnTo>
                          <a:pt x="49" y="5"/>
                        </a:lnTo>
                        <a:lnTo>
                          <a:pt x="47" y="3"/>
                        </a:lnTo>
                        <a:lnTo>
                          <a:pt x="45" y="2"/>
                        </a:lnTo>
                        <a:lnTo>
                          <a:pt x="44" y="0"/>
                        </a:lnTo>
                        <a:lnTo>
                          <a:pt x="41" y="2"/>
                        </a:lnTo>
                        <a:lnTo>
                          <a:pt x="39" y="3"/>
                        </a:lnTo>
                        <a:lnTo>
                          <a:pt x="2" y="46"/>
                        </a:lnTo>
                        <a:lnTo>
                          <a:pt x="1" y="48"/>
                        </a:lnTo>
                        <a:lnTo>
                          <a:pt x="0" y="51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2" y="56"/>
                        </a:lnTo>
                        <a:lnTo>
                          <a:pt x="6" y="58"/>
                        </a:lnTo>
                        <a:lnTo>
                          <a:pt x="8" y="58"/>
                        </a:lnTo>
                        <a:lnTo>
                          <a:pt x="11" y="56"/>
                        </a:lnTo>
                        <a:lnTo>
                          <a:pt x="28" y="36"/>
                        </a:lnTo>
                        <a:lnTo>
                          <a:pt x="54" y="75"/>
                        </a:lnTo>
                        <a:lnTo>
                          <a:pt x="54" y="76"/>
                        </a:lnTo>
                        <a:lnTo>
                          <a:pt x="56" y="79"/>
                        </a:lnTo>
                        <a:lnTo>
                          <a:pt x="57" y="83"/>
                        </a:lnTo>
                        <a:lnTo>
                          <a:pt x="56" y="87"/>
                        </a:lnTo>
                        <a:lnTo>
                          <a:pt x="54" y="91"/>
                        </a:lnTo>
                        <a:lnTo>
                          <a:pt x="50" y="93"/>
                        </a:lnTo>
                        <a:lnTo>
                          <a:pt x="41" y="93"/>
                        </a:lnTo>
                        <a:lnTo>
                          <a:pt x="31" y="91"/>
                        </a:lnTo>
                        <a:lnTo>
                          <a:pt x="32" y="93"/>
                        </a:lnTo>
                        <a:lnTo>
                          <a:pt x="37" y="98"/>
                        </a:lnTo>
                        <a:lnTo>
                          <a:pt x="44" y="100"/>
                        </a:lnTo>
                        <a:lnTo>
                          <a:pt x="56" y="99"/>
                        </a:lnTo>
                        <a:lnTo>
                          <a:pt x="58" y="98"/>
                        </a:lnTo>
                        <a:lnTo>
                          <a:pt x="63" y="92"/>
                        </a:lnTo>
                        <a:lnTo>
                          <a:pt x="66" y="83"/>
                        </a:lnTo>
                        <a:lnTo>
                          <a:pt x="63" y="6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8" name="Freeform 340"/>
                  <p:cNvSpPr>
                    <a:spLocks/>
                  </p:cNvSpPr>
                  <p:nvPr/>
                </p:nvSpPr>
                <p:spPr bwMode="auto">
                  <a:xfrm>
                    <a:off x="1386" y="2348"/>
                    <a:ext cx="10" cy="18"/>
                  </a:xfrm>
                  <a:custGeom>
                    <a:avLst/>
                    <a:gdLst>
                      <a:gd name="T0" fmla="*/ 1 w 32"/>
                      <a:gd name="T1" fmla="*/ 0 h 37"/>
                      <a:gd name="T2" fmla="*/ 1 w 32"/>
                      <a:gd name="T3" fmla="*/ 0 h 37"/>
                      <a:gd name="T4" fmla="*/ 1 w 32"/>
                      <a:gd name="T5" fmla="*/ 0 h 37"/>
                      <a:gd name="T6" fmla="*/ 1 w 32"/>
                      <a:gd name="T7" fmla="*/ 0 h 37"/>
                      <a:gd name="T8" fmla="*/ 1 w 32"/>
                      <a:gd name="T9" fmla="*/ 0 h 37"/>
                      <a:gd name="T10" fmla="*/ 1 w 32"/>
                      <a:gd name="T11" fmla="*/ 0 h 37"/>
                      <a:gd name="T12" fmla="*/ 1 w 32"/>
                      <a:gd name="T13" fmla="*/ 0 h 37"/>
                      <a:gd name="T14" fmla="*/ 1 w 32"/>
                      <a:gd name="T15" fmla="*/ 0 h 37"/>
                      <a:gd name="T16" fmla="*/ 1 w 32"/>
                      <a:gd name="T17" fmla="*/ 0 h 37"/>
                      <a:gd name="T18" fmla="*/ 1 w 32"/>
                      <a:gd name="T19" fmla="*/ 0 h 37"/>
                      <a:gd name="T20" fmla="*/ 0 w 32"/>
                      <a:gd name="T21" fmla="*/ 4 h 37"/>
                      <a:gd name="T22" fmla="*/ 0 w 32"/>
                      <a:gd name="T23" fmla="*/ 4 h 37"/>
                      <a:gd name="T24" fmla="*/ 0 w 32"/>
                      <a:gd name="T25" fmla="*/ 4 h 37"/>
                      <a:gd name="T26" fmla="*/ 0 w 32"/>
                      <a:gd name="T27" fmla="*/ 4 h 37"/>
                      <a:gd name="T28" fmla="*/ 0 w 32"/>
                      <a:gd name="T29" fmla="*/ 4 h 37"/>
                      <a:gd name="T30" fmla="*/ 0 w 32"/>
                      <a:gd name="T31" fmla="*/ 4 h 37"/>
                      <a:gd name="T32" fmla="*/ 0 w 32"/>
                      <a:gd name="T33" fmla="*/ 4 h 37"/>
                      <a:gd name="T34" fmla="*/ 0 w 32"/>
                      <a:gd name="T35" fmla="*/ 4 h 37"/>
                      <a:gd name="T36" fmla="*/ 0 w 32"/>
                      <a:gd name="T37" fmla="*/ 4 h 37"/>
                      <a:gd name="T38" fmla="*/ 0 w 32"/>
                      <a:gd name="T39" fmla="*/ 4 h 37"/>
                      <a:gd name="T40" fmla="*/ 1 w 32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2" h="37">
                        <a:moveTo>
                          <a:pt x="28" y="0"/>
                        </a:moveTo>
                        <a:lnTo>
                          <a:pt x="30" y="0"/>
                        </a:lnTo>
                        <a:lnTo>
                          <a:pt x="31" y="0"/>
                        </a:lnTo>
                        <a:lnTo>
                          <a:pt x="31" y="1"/>
                        </a:lnTo>
                        <a:lnTo>
                          <a:pt x="32" y="1"/>
                        </a:lnTo>
                        <a:lnTo>
                          <a:pt x="32" y="3"/>
                        </a:lnTo>
                        <a:lnTo>
                          <a:pt x="32" y="4"/>
                        </a:lnTo>
                        <a:lnTo>
                          <a:pt x="31" y="4"/>
                        </a:lnTo>
                        <a:lnTo>
                          <a:pt x="4" y="36"/>
                        </a:lnTo>
                        <a:lnTo>
                          <a:pt x="2" y="37"/>
                        </a:lnTo>
                        <a:lnTo>
                          <a:pt x="1" y="37"/>
                        </a:lnTo>
                        <a:lnTo>
                          <a:pt x="1" y="36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1" y="33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79" name="Freeform 341"/>
                  <p:cNvSpPr>
                    <a:spLocks/>
                  </p:cNvSpPr>
                  <p:nvPr/>
                </p:nvSpPr>
                <p:spPr bwMode="auto">
                  <a:xfrm>
                    <a:off x="1382" y="2368"/>
                    <a:ext cx="3" cy="4"/>
                  </a:xfrm>
                  <a:custGeom>
                    <a:avLst/>
                    <a:gdLst>
                      <a:gd name="T0" fmla="*/ 0 w 9"/>
                      <a:gd name="T1" fmla="*/ 1 h 8"/>
                      <a:gd name="T2" fmla="*/ 0 w 9"/>
                      <a:gd name="T3" fmla="*/ 1 h 8"/>
                      <a:gd name="T4" fmla="*/ 0 w 9"/>
                      <a:gd name="T5" fmla="*/ 1 h 8"/>
                      <a:gd name="T6" fmla="*/ 0 w 9"/>
                      <a:gd name="T7" fmla="*/ 1 h 8"/>
                      <a:gd name="T8" fmla="*/ 0 w 9"/>
                      <a:gd name="T9" fmla="*/ 1 h 8"/>
                      <a:gd name="T10" fmla="*/ 0 w 9"/>
                      <a:gd name="T11" fmla="*/ 0 h 8"/>
                      <a:gd name="T12" fmla="*/ 0 w 9"/>
                      <a:gd name="T13" fmla="*/ 0 h 8"/>
                      <a:gd name="T14" fmla="*/ 0 w 9"/>
                      <a:gd name="T15" fmla="*/ 0 h 8"/>
                      <a:gd name="T16" fmla="*/ 0 w 9"/>
                      <a:gd name="T17" fmla="*/ 0 h 8"/>
                      <a:gd name="T18" fmla="*/ 0 w 9"/>
                      <a:gd name="T19" fmla="*/ 1 h 8"/>
                      <a:gd name="T20" fmla="*/ 0 w 9"/>
                      <a:gd name="T21" fmla="*/ 1 h 8"/>
                      <a:gd name="T22" fmla="*/ 0 w 9"/>
                      <a:gd name="T23" fmla="*/ 1 h 8"/>
                      <a:gd name="T24" fmla="*/ 0 w 9"/>
                      <a:gd name="T25" fmla="*/ 1 h 8"/>
                      <a:gd name="T26" fmla="*/ 0 w 9"/>
                      <a:gd name="T27" fmla="*/ 1 h 8"/>
                      <a:gd name="T28" fmla="*/ 0 w 9"/>
                      <a:gd name="T29" fmla="*/ 1 h 8"/>
                      <a:gd name="T30" fmla="*/ 0 w 9"/>
                      <a:gd name="T31" fmla="*/ 1 h 8"/>
                      <a:gd name="T32" fmla="*/ 0 w 9"/>
                      <a:gd name="T33" fmla="*/ 1 h 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lnTo>
                          <a:pt x="8" y="6"/>
                        </a:lnTo>
                        <a:lnTo>
                          <a:pt x="9" y="5"/>
                        </a:lnTo>
                        <a:lnTo>
                          <a:pt x="9" y="3"/>
                        </a:lnTo>
                        <a:lnTo>
                          <a:pt x="8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2" y="7"/>
                        </a:lnTo>
                        <a:lnTo>
                          <a:pt x="4" y="8"/>
                        </a:lnTo>
                        <a:lnTo>
                          <a:pt x="5" y="8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0" name="Freeform 342"/>
                  <p:cNvSpPr>
                    <a:spLocks/>
                  </p:cNvSpPr>
                  <p:nvPr/>
                </p:nvSpPr>
                <p:spPr bwMode="auto">
                  <a:xfrm>
                    <a:off x="1381" y="2344"/>
                    <a:ext cx="28" cy="50"/>
                  </a:xfrm>
                  <a:custGeom>
                    <a:avLst/>
                    <a:gdLst>
                      <a:gd name="T0" fmla="*/ 3 w 84"/>
                      <a:gd name="T1" fmla="*/ 0 h 101"/>
                      <a:gd name="T2" fmla="*/ 0 w 84"/>
                      <a:gd name="T3" fmla="*/ 12 h 101"/>
                      <a:gd name="T4" fmla="*/ 0 w 84"/>
                      <a:gd name="T5" fmla="*/ 12 h 101"/>
                      <a:gd name="T6" fmla="*/ 3 w 84"/>
                      <a:gd name="T7" fmla="*/ 0 h 101"/>
                      <a:gd name="T8" fmla="*/ 3 w 84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101">
                        <a:moveTo>
                          <a:pt x="81" y="0"/>
                        </a:moveTo>
                        <a:lnTo>
                          <a:pt x="0" y="97"/>
                        </a:lnTo>
                        <a:lnTo>
                          <a:pt x="6" y="101"/>
                        </a:lnTo>
                        <a:lnTo>
                          <a:pt x="84" y="6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1" name="Freeform 343"/>
                  <p:cNvSpPr>
                    <a:spLocks/>
                  </p:cNvSpPr>
                  <p:nvPr/>
                </p:nvSpPr>
                <p:spPr bwMode="auto">
                  <a:xfrm>
                    <a:off x="1322" y="2601"/>
                    <a:ext cx="70" cy="128"/>
                  </a:xfrm>
                  <a:custGeom>
                    <a:avLst/>
                    <a:gdLst>
                      <a:gd name="T0" fmla="*/ 8 w 212"/>
                      <a:gd name="T1" fmla="*/ 32 h 256"/>
                      <a:gd name="T2" fmla="*/ 8 w 212"/>
                      <a:gd name="T3" fmla="*/ 4 h 256"/>
                      <a:gd name="T4" fmla="*/ 0 w 212"/>
                      <a:gd name="T5" fmla="*/ 0 h 256"/>
                      <a:gd name="T6" fmla="*/ 0 w 212"/>
                      <a:gd name="T7" fmla="*/ 28 h 256"/>
                      <a:gd name="T8" fmla="*/ 8 w 212"/>
                      <a:gd name="T9" fmla="*/ 32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2" h="256">
                        <a:moveTo>
                          <a:pt x="212" y="256"/>
                        </a:moveTo>
                        <a:lnTo>
                          <a:pt x="212" y="32"/>
                        </a:lnTo>
                        <a:lnTo>
                          <a:pt x="0" y="0"/>
                        </a:lnTo>
                        <a:lnTo>
                          <a:pt x="0" y="223"/>
                        </a:lnTo>
                        <a:lnTo>
                          <a:pt x="212" y="256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2" name="Freeform 344"/>
                  <p:cNvSpPr>
                    <a:spLocks/>
                  </p:cNvSpPr>
                  <p:nvPr/>
                </p:nvSpPr>
                <p:spPr bwMode="auto">
                  <a:xfrm>
                    <a:off x="1322" y="2570"/>
                    <a:ext cx="96" cy="47"/>
                  </a:xfrm>
                  <a:custGeom>
                    <a:avLst/>
                    <a:gdLst>
                      <a:gd name="T0" fmla="*/ 0 w 289"/>
                      <a:gd name="T1" fmla="*/ 8 h 92"/>
                      <a:gd name="T2" fmla="*/ 3 w 289"/>
                      <a:gd name="T3" fmla="*/ 0 h 92"/>
                      <a:gd name="T4" fmla="*/ 11 w 289"/>
                      <a:gd name="T5" fmla="*/ 4 h 92"/>
                      <a:gd name="T6" fmla="*/ 8 w 289"/>
                      <a:gd name="T7" fmla="*/ 12 h 92"/>
                      <a:gd name="T8" fmla="*/ 0 w 289"/>
                      <a:gd name="T9" fmla="*/ 8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89" h="92">
                        <a:moveTo>
                          <a:pt x="0" y="60"/>
                        </a:moveTo>
                        <a:lnTo>
                          <a:pt x="94" y="0"/>
                        </a:lnTo>
                        <a:lnTo>
                          <a:pt x="289" y="29"/>
                        </a:lnTo>
                        <a:lnTo>
                          <a:pt x="212" y="92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3" name="Freeform 345"/>
                  <p:cNvSpPr>
                    <a:spLocks/>
                  </p:cNvSpPr>
                  <p:nvPr/>
                </p:nvSpPr>
                <p:spPr bwMode="auto">
                  <a:xfrm>
                    <a:off x="1392" y="2585"/>
                    <a:ext cx="26" cy="144"/>
                  </a:xfrm>
                  <a:custGeom>
                    <a:avLst/>
                    <a:gdLst>
                      <a:gd name="T0" fmla="*/ 0 w 77"/>
                      <a:gd name="T1" fmla="*/ 8 h 287"/>
                      <a:gd name="T2" fmla="*/ 3 w 77"/>
                      <a:gd name="T3" fmla="*/ 0 h 287"/>
                      <a:gd name="T4" fmla="*/ 3 w 77"/>
                      <a:gd name="T5" fmla="*/ 28 h 287"/>
                      <a:gd name="T6" fmla="*/ 0 w 77"/>
                      <a:gd name="T7" fmla="*/ 36 h 287"/>
                      <a:gd name="T8" fmla="*/ 0 w 77"/>
                      <a:gd name="T9" fmla="*/ 8 h 2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287">
                        <a:moveTo>
                          <a:pt x="0" y="63"/>
                        </a:moveTo>
                        <a:lnTo>
                          <a:pt x="77" y="0"/>
                        </a:lnTo>
                        <a:lnTo>
                          <a:pt x="77" y="224"/>
                        </a:lnTo>
                        <a:lnTo>
                          <a:pt x="0" y="287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4" name="Freeform 346"/>
                  <p:cNvSpPr>
                    <a:spLocks/>
                  </p:cNvSpPr>
                  <p:nvPr/>
                </p:nvSpPr>
                <p:spPr bwMode="auto">
                  <a:xfrm>
                    <a:off x="1336" y="2633"/>
                    <a:ext cx="42" cy="61"/>
                  </a:xfrm>
                  <a:custGeom>
                    <a:avLst/>
                    <a:gdLst>
                      <a:gd name="T0" fmla="*/ 2 w 125"/>
                      <a:gd name="T1" fmla="*/ 16 h 121"/>
                      <a:gd name="T2" fmla="*/ 3 w 125"/>
                      <a:gd name="T3" fmla="*/ 15 h 121"/>
                      <a:gd name="T4" fmla="*/ 3 w 125"/>
                      <a:gd name="T5" fmla="*/ 15 h 121"/>
                      <a:gd name="T6" fmla="*/ 4 w 125"/>
                      <a:gd name="T7" fmla="*/ 14 h 121"/>
                      <a:gd name="T8" fmla="*/ 4 w 125"/>
                      <a:gd name="T9" fmla="*/ 13 h 121"/>
                      <a:gd name="T10" fmla="*/ 4 w 125"/>
                      <a:gd name="T11" fmla="*/ 12 h 121"/>
                      <a:gd name="T12" fmla="*/ 5 w 125"/>
                      <a:gd name="T13" fmla="*/ 11 h 121"/>
                      <a:gd name="T14" fmla="*/ 5 w 125"/>
                      <a:gd name="T15" fmla="*/ 10 h 121"/>
                      <a:gd name="T16" fmla="*/ 5 w 125"/>
                      <a:gd name="T17" fmla="*/ 8 h 121"/>
                      <a:gd name="T18" fmla="*/ 5 w 125"/>
                      <a:gd name="T19" fmla="*/ 6 h 121"/>
                      <a:gd name="T20" fmla="*/ 5 w 125"/>
                      <a:gd name="T21" fmla="*/ 5 h 121"/>
                      <a:gd name="T22" fmla="*/ 4 w 125"/>
                      <a:gd name="T23" fmla="*/ 4 h 121"/>
                      <a:gd name="T24" fmla="*/ 4 w 125"/>
                      <a:gd name="T25" fmla="*/ 3 h 121"/>
                      <a:gd name="T26" fmla="*/ 4 w 125"/>
                      <a:gd name="T27" fmla="*/ 2 h 121"/>
                      <a:gd name="T28" fmla="*/ 3 w 125"/>
                      <a:gd name="T29" fmla="*/ 1 h 121"/>
                      <a:gd name="T30" fmla="*/ 3 w 125"/>
                      <a:gd name="T31" fmla="*/ 1 h 121"/>
                      <a:gd name="T32" fmla="*/ 2 w 125"/>
                      <a:gd name="T33" fmla="*/ 0 h 121"/>
                      <a:gd name="T34" fmla="*/ 2 w 125"/>
                      <a:gd name="T35" fmla="*/ 1 h 121"/>
                      <a:gd name="T36" fmla="*/ 1 w 125"/>
                      <a:gd name="T37" fmla="*/ 1 h 121"/>
                      <a:gd name="T38" fmla="*/ 1 w 125"/>
                      <a:gd name="T39" fmla="*/ 2 h 121"/>
                      <a:gd name="T40" fmla="*/ 1 w 125"/>
                      <a:gd name="T41" fmla="*/ 3 h 121"/>
                      <a:gd name="T42" fmla="*/ 0 w 125"/>
                      <a:gd name="T43" fmla="*/ 4 h 121"/>
                      <a:gd name="T44" fmla="*/ 0 w 125"/>
                      <a:gd name="T45" fmla="*/ 5 h 121"/>
                      <a:gd name="T46" fmla="*/ 0 w 125"/>
                      <a:gd name="T47" fmla="*/ 6 h 121"/>
                      <a:gd name="T48" fmla="*/ 0 w 125"/>
                      <a:gd name="T49" fmla="*/ 8 h 121"/>
                      <a:gd name="T50" fmla="*/ 0 w 125"/>
                      <a:gd name="T51" fmla="*/ 10 h 121"/>
                      <a:gd name="T52" fmla="*/ 0 w 125"/>
                      <a:gd name="T53" fmla="*/ 11 h 121"/>
                      <a:gd name="T54" fmla="*/ 0 w 125"/>
                      <a:gd name="T55" fmla="*/ 12 h 121"/>
                      <a:gd name="T56" fmla="*/ 1 w 125"/>
                      <a:gd name="T57" fmla="*/ 13 h 121"/>
                      <a:gd name="T58" fmla="*/ 1 w 125"/>
                      <a:gd name="T59" fmla="*/ 14 h 121"/>
                      <a:gd name="T60" fmla="*/ 1 w 125"/>
                      <a:gd name="T61" fmla="*/ 15 h 121"/>
                      <a:gd name="T62" fmla="*/ 2 w 125"/>
                      <a:gd name="T63" fmla="*/ 15 h 121"/>
                      <a:gd name="T64" fmla="*/ 2 w 125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5" h="121">
                        <a:moveTo>
                          <a:pt x="63" y="121"/>
                        </a:moveTo>
                        <a:lnTo>
                          <a:pt x="76" y="120"/>
                        </a:lnTo>
                        <a:lnTo>
                          <a:pt x="88" y="117"/>
                        </a:lnTo>
                        <a:lnTo>
                          <a:pt x="98" y="111"/>
                        </a:lnTo>
                        <a:lnTo>
                          <a:pt x="108" y="104"/>
                        </a:lnTo>
                        <a:lnTo>
                          <a:pt x="115" y="95"/>
                        </a:lnTo>
                        <a:lnTo>
                          <a:pt x="121" y="85"/>
                        </a:lnTo>
                        <a:lnTo>
                          <a:pt x="124" y="74"/>
                        </a:lnTo>
                        <a:lnTo>
                          <a:pt x="125" y="61"/>
                        </a:lnTo>
                        <a:lnTo>
                          <a:pt x="124" y="48"/>
                        </a:lnTo>
                        <a:lnTo>
                          <a:pt x="121" y="37"/>
                        </a:lnTo>
                        <a:lnTo>
                          <a:pt x="115" y="27"/>
                        </a:lnTo>
                        <a:lnTo>
                          <a:pt x="108" y="19"/>
                        </a:lnTo>
                        <a:lnTo>
                          <a:pt x="98" y="11"/>
                        </a:lnTo>
                        <a:lnTo>
                          <a:pt x="88" y="5"/>
                        </a:lnTo>
                        <a:lnTo>
                          <a:pt x="76" y="2"/>
                        </a:lnTo>
                        <a:lnTo>
                          <a:pt x="63" y="0"/>
                        </a:lnTo>
                        <a:lnTo>
                          <a:pt x="50" y="2"/>
                        </a:lnTo>
                        <a:lnTo>
                          <a:pt x="38" y="5"/>
                        </a:lnTo>
                        <a:lnTo>
                          <a:pt x="27" y="11"/>
                        </a:lnTo>
                        <a:lnTo>
                          <a:pt x="19" y="19"/>
                        </a:lnTo>
                        <a:lnTo>
                          <a:pt x="11" y="27"/>
                        </a:lnTo>
                        <a:lnTo>
                          <a:pt x="5" y="37"/>
                        </a:lnTo>
                        <a:lnTo>
                          <a:pt x="1" y="48"/>
                        </a:lnTo>
                        <a:lnTo>
                          <a:pt x="0" y="61"/>
                        </a:lnTo>
                        <a:lnTo>
                          <a:pt x="1" y="74"/>
                        </a:lnTo>
                        <a:lnTo>
                          <a:pt x="5" y="85"/>
                        </a:lnTo>
                        <a:lnTo>
                          <a:pt x="11" y="95"/>
                        </a:lnTo>
                        <a:lnTo>
                          <a:pt x="19" y="104"/>
                        </a:lnTo>
                        <a:lnTo>
                          <a:pt x="27" y="111"/>
                        </a:lnTo>
                        <a:lnTo>
                          <a:pt x="38" y="117"/>
                        </a:lnTo>
                        <a:lnTo>
                          <a:pt x="50" y="120"/>
                        </a:lnTo>
                        <a:lnTo>
                          <a:pt x="63" y="121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5" name="Freeform 347"/>
                  <p:cNvSpPr>
                    <a:spLocks/>
                  </p:cNvSpPr>
                  <p:nvPr/>
                </p:nvSpPr>
                <p:spPr bwMode="auto">
                  <a:xfrm>
                    <a:off x="1339" y="2637"/>
                    <a:ext cx="38" cy="54"/>
                  </a:xfrm>
                  <a:custGeom>
                    <a:avLst/>
                    <a:gdLst>
                      <a:gd name="T0" fmla="*/ 2 w 114"/>
                      <a:gd name="T1" fmla="*/ 13 h 110"/>
                      <a:gd name="T2" fmla="*/ 3 w 114"/>
                      <a:gd name="T3" fmla="*/ 13 h 110"/>
                      <a:gd name="T4" fmla="*/ 3 w 114"/>
                      <a:gd name="T5" fmla="*/ 13 h 110"/>
                      <a:gd name="T6" fmla="*/ 3 w 114"/>
                      <a:gd name="T7" fmla="*/ 12 h 110"/>
                      <a:gd name="T8" fmla="*/ 4 w 114"/>
                      <a:gd name="T9" fmla="*/ 11 h 110"/>
                      <a:gd name="T10" fmla="*/ 4 w 114"/>
                      <a:gd name="T11" fmla="*/ 10 h 110"/>
                      <a:gd name="T12" fmla="*/ 4 w 114"/>
                      <a:gd name="T13" fmla="*/ 9 h 110"/>
                      <a:gd name="T14" fmla="*/ 4 w 114"/>
                      <a:gd name="T15" fmla="*/ 8 h 110"/>
                      <a:gd name="T16" fmla="*/ 4 w 114"/>
                      <a:gd name="T17" fmla="*/ 6 h 110"/>
                      <a:gd name="T18" fmla="*/ 4 w 114"/>
                      <a:gd name="T19" fmla="*/ 5 h 110"/>
                      <a:gd name="T20" fmla="*/ 4 w 114"/>
                      <a:gd name="T21" fmla="*/ 4 h 110"/>
                      <a:gd name="T22" fmla="*/ 4 w 114"/>
                      <a:gd name="T23" fmla="*/ 3 h 110"/>
                      <a:gd name="T24" fmla="*/ 4 w 114"/>
                      <a:gd name="T25" fmla="*/ 2 h 110"/>
                      <a:gd name="T26" fmla="*/ 3 w 114"/>
                      <a:gd name="T27" fmla="*/ 1 h 110"/>
                      <a:gd name="T28" fmla="*/ 3 w 114"/>
                      <a:gd name="T29" fmla="*/ 0 h 110"/>
                      <a:gd name="T30" fmla="*/ 3 w 114"/>
                      <a:gd name="T31" fmla="*/ 0 h 110"/>
                      <a:gd name="T32" fmla="*/ 2 w 114"/>
                      <a:gd name="T33" fmla="*/ 0 h 110"/>
                      <a:gd name="T34" fmla="*/ 2 w 114"/>
                      <a:gd name="T35" fmla="*/ 0 h 110"/>
                      <a:gd name="T36" fmla="*/ 1 w 114"/>
                      <a:gd name="T37" fmla="*/ 0 h 110"/>
                      <a:gd name="T38" fmla="*/ 1 w 114"/>
                      <a:gd name="T39" fmla="*/ 1 h 110"/>
                      <a:gd name="T40" fmla="*/ 1 w 114"/>
                      <a:gd name="T41" fmla="*/ 2 h 110"/>
                      <a:gd name="T42" fmla="*/ 0 w 114"/>
                      <a:gd name="T43" fmla="*/ 3 h 110"/>
                      <a:gd name="T44" fmla="*/ 0 w 114"/>
                      <a:gd name="T45" fmla="*/ 4 h 110"/>
                      <a:gd name="T46" fmla="*/ 0 w 114"/>
                      <a:gd name="T47" fmla="*/ 5 h 110"/>
                      <a:gd name="T48" fmla="*/ 0 w 114"/>
                      <a:gd name="T49" fmla="*/ 6 h 110"/>
                      <a:gd name="T50" fmla="*/ 0 w 114"/>
                      <a:gd name="T51" fmla="*/ 8 h 110"/>
                      <a:gd name="T52" fmla="*/ 0 w 114"/>
                      <a:gd name="T53" fmla="*/ 9 h 110"/>
                      <a:gd name="T54" fmla="*/ 0 w 114"/>
                      <a:gd name="T55" fmla="*/ 10 h 110"/>
                      <a:gd name="T56" fmla="*/ 1 w 114"/>
                      <a:gd name="T57" fmla="*/ 11 h 110"/>
                      <a:gd name="T58" fmla="*/ 1 w 114"/>
                      <a:gd name="T59" fmla="*/ 12 h 110"/>
                      <a:gd name="T60" fmla="*/ 1 w 114"/>
                      <a:gd name="T61" fmla="*/ 13 h 110"/>
                      <a:gd name="T62" fmla="*/ 2 w 114"/>
                      <a:gd name="T63" fmla="*/ 13 h 110"/>
                      <a:gd name="T64" fmla="*/ 2 w 114"/>
                      <a:gd name="T65" fmla="*/ 13 h 11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14" h="110">
                        <a:moveTo>
                          <a:pt x="57" y="110"/>
                        </a:moveTo>
                        <a:lnTo>
                          <a:pt x="69" y="109"/>
                        </a:lnTo>
                        <a:lnTo>
                          <a:pt x="78" y="105"/>
                        </a:lnTo>
                        <a:lnTo>
                          <a:pt x="89" y="101"/>
                        </a:lnTo>
                        <a:lnTo>
                          <a:pt x="97" y="94"/>
                        </a:lnTo>
                        <a:lnTo>
                          <a:pt x="104" y="86"/>
                        </a:lnTo>
                        <a:lnTo>
                          <a:pt x="109" y="76"/>
                        </a:lnTo>
                        <a:lnTo>
                          <a:pt x="113" y="67"/>
                        </a:lnTo>
                        <a:lnTo>
                          <a:pt x="114" y="55"/>
                        </a:lnTo>
                        <a:lnTo>
                          <a:pt x="113" y="44"/>
                        </a:lnTo>
                        <a:lnTo>
                          <a:pt x="109" y="33"/>
                        </a:lnTo>
                        <a:lnTo>
                          <a:pt x="104" y="24"/>
                        </a:lnTo>
                        <a:lnTo>
                          <a:pt x="97" y="16"/>
                        </a:lnTo>
                        <a:lnTo>
                          <a:pt x="89" y="9"/>
                        </a:lnTo>
                        <a:lnTo>
                          <a:pt x="78" y="5"/>
                        </a:lnTo>
                        <a:lnTo>
                          <a:pt x="69" y="1"/>
                        </a:lnTo>
                        <a:lnTo>
                          <a:pt x="57" y="0"/>
                        </a:lnTo>
                        <a:lnTo>
                          <a:pt x="45" y="1"/>
                        </a:lnTo>
                        <a:lnTo>
                          <a:pt x="34" y="5"/>
                        </a:lnTo>
                        <a:lnTo>
                          <a:pt x="25" y="9"/>
                        </a:lnTo>
                        <a:lnTo>
                          <a:pt x="17" y="16"/>
                        </a:lnTo>
                        <a:lnTo>
                          <a:pt x="9" y="24"/>
                        </a:lnTo>
                        <a:lnTo>
                          <a:pt x="5" y="33"/>
                        </a:lnTo>
                        <a:lnTo>
                          <a:pt x="1" y="44"/>
                        </a:lnTo>
                        <a:lnTo>
                          <a:pt x="0" y="55"/>
                        </a:lnTo>
                        <a:lnTo>
                          <a:pt x="1" y="67"/>
                        </a:lnTo>
                        <a:lnTo>
                          <a:pt x="5" y="76"/>
                        </a:lnTo>
                        <a:lnTo>
                          <a:pt x="9" y="86"/>
                        </a:lnTo>
                        <a:lnTo>
                          <a:pt x="17" y="94"/>
                        </a:lnTo>
                        <a:lnTo>
                          <a:pt x="25" y="101"/>
                        </a:lnTo>
                        <a:lnTo>
                          <a:pt x="34" y="105"/>
                        </a:lnTo>
                        <a:lnTo>
                          <a:pt x="45" y="109"/>
                        </a:lnTo>
                        <a:lnTo>
                          <a:pt x="57" y="11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6" name="Freeform 348"/>
                  <p:cNvSpPr>
                    <a:spLocks/>
                  </p:cNvSpPr>
                  <p:nvPr/>
                </p:nvSpPr>
                <p:spPr bwMode="auto">
                  <a:xfrm>
                    <a:off x="1345" y="2642"/>
                    <a:ext cx="20" cy="45"/>
                  </a:xfrm>
                  <a:custGeom>
                    <a:avLst/>
                    <a:gdLst>
                      <a:gd name="T0" fmla="*/ 2 w 59"/>
                      <a:gd name="T1" fmla="*/ 8 h 89"/>
                      <a:gd name="T2" fmla="*/ 1 w 59"/>
                      <a:gd name="T3" fmla="*/ 4 h 89"/>
                      <a:gd name="T4" fmla="*/ 2 w 59"/>
                      <a:gd name="T5" fmla="*/ 2 h 89"/>
                      <a:gd name="T6" fmla="*/ 2 w 59"/>
                      <a:gd name="T7" fmla="*/ 2 h 89"/>
                      <a:gd name="T8" fmla="*/ 2 w 59"/>
                      <a:gd name="T9" fmla="*/ 1 h 89"/>
                      <a:gd name="T10" fmla="*/ 2 w 59"/>
                      <a:gd name="T11" fmla="*/ 1 h 89"/>
                      <a:gd name="T12" fmla="*/ 2 w 59"/>
                      <a:gd name="T13" fmla="*/ 1 h 89"/>
                      <a:gd name="T14" fmla="*/ 2 w 59"/>
                      <a:gd name="T15" fmla="*/ 0 h 89"/>
                      <a:gd name="T16" fmla="*/ 1 w 59"/>
                      <a:gd name="T17" fmla="*/ 0 h 89"/>
                      <a:gd name="T18" fmla="*/ 1 w 59"/>
                      <a:gd name="T19" fmla="*/ 1 h 89"/>
                      <a:gd name="T20" fmla="*/ 1 w 59"/>
                      <a:gd name="T21" fmla="*/ 1 h 89"/>
                      <a:gd name="T22" fmla="*/ 0 w 59"/>
                      <a:gd name="T23" fmla="*/ 5 h 89"/>
                      <a:gd name="T24" fmla="*/ 0 w 59"/>
                      <a:gd name="T25" fmla="*/ 6 h 89"/>
                      <a:gd name="T26" fmla="*/ 0 w 59"/>
                      <a:gd name="T27" fmla="*/ 6 h 89"/>
                      <a:gd name="T28" fmla="*/ 0 w 59"/>
                      <a:gd name="T29" fmla="*/ 6 h 89"/>
                      <a:gd name="T30" fmla="*/ 0 w 59"/>
                      <a:gd name="T31" fmla="*/ 7 h 89"/>
                      <a:gd name="T32" fmla="*/ 0 w 59"/>
                      <a:gd name="T33" fmla="*/ 7 h 89"/>
                      <a:gd name="T34" fmla="*/ 0 w 59"/>
                      <a:gd name="T35" fmla="*/ 7 h 89"/>
                      <a:gd name="T36" fmla="*/ 0 w 59"/>
                      <a:gd name="T37" fmla="*/ 7 h 89"/>
                      <a:gd name="T38" fmla="*/ 0 w 59"/>
                      <a:gd name="T39" fmla="*/ 7 h 89"/>
                      <a:gd name="T40" fmla="*/ 1 w 59"/>
                      <a:gd name="T41" fmla="*/ 4 h 89"/>
                      <a:gd name="T42" fmla="*/ 2 w 59"/>
                      <a:gd name="T43" fmla="*/ 9 h 89"/>
                      <a:gd name="T44" fmla="*/ 2 w 59"/>
                      <a:gd name="T45" fmla="*/ 9 h 89"/>
                      <a:gd name="T46" fmla="*/ 2 w 59"/>
                      <a:gd name="T47" fmla="*/ 10 h 89"/>
                      <a:gd name="T48" fmla="*/ 2 w 59"/>
                      <a:gd name="T49" fmla="*/ 11 h 89"/>
                      <a:gd name="T50" fmla="*/ 1 w 59"/>
                      <a:gd name="T51" fmla="*/ 11 h 89"/>
                      <a:gd name="T52" fmla="*/ 1 w 59"/>
                      <a:gd name="T53" fmla="*/ 11 h 89"/>
                      <a:gd name="T54" fmla="*/ 1 w 59"/>
                      <a:gd name="T55" fmla="*/ 11 h 89"/>
                      <a:gd name="T56" fmla="*/ 2 w 59"/>
                      <a:gd name="T57" fmla="*/ 12 h 89"/>
                      <a:gd name="T58" fmla="*/ 2 w 59"/>
                      <a:gd name="T59" fmla="*/ 11 h 89"/>
                      <a:gd name="T60" fmla="*/ 2 w 59"/>
                      <a:gd name="T61" fmla="*/ 11 h 89"/>
                      <a:gd name="T62" fmla="*/ 2 w 59"/>
                      <a:gd name="T63" fmla="*/ 11 h 89"/>
                      <a:gd name="T64" fmla="*/ 2 w 59"/>
                      <a:gd name="T65" fmla="*/ 10 h 89"/>
                      <a:gd name="T66" fmla="*/ 2 w 59"/>
                      <a:gd name="T67" fmla="*/ 8 h 8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59" h="89">
                        <a:moveTo>
                          <a:pt x="56" y="61"/>
                        </a:moveTo>
                        <a:lnTo>
                          <a:pt x="31" y="25"/>
                        </a:lnTo>
                        <a:lnTo>
                          <a:pt x="43" y="11"/>
                        </a:lnTo>
                        <a:lnTo>
                          <a:pt x="44" y="9"/>
                        </a:lnTo>
                        <a:lnTo>
                          <a:pt x="44" y="5"/>
                        </a:lnTo>
                        <a:lnTo>
                          <a:pt x="44" y="3"/>
                        </a:lnTo>
                        <a:lnTo>
                          <a:pt x="43" y="1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8" y="1"/>
                        </a:lnTo>
                        <a:lnTo>
                          <a:pt x="36" y="2"/>
                        </a:lnTo>
                        <a:lnTo>
                          <a:pt x="2" y="40"/>
                        </a:lnTo>
                        <a:lnTo>
                          <a:pt x="1" y="42"/>
                        </a:lnTo>
                        <a:lnTo>
                          <a:pt x="0" y="44"/>
                        </a:lnTo>
                        <a:lnTo>
                          <a:pt x="0" y="47"/>
                        </a:lnTo>
                        <a:lnTo>
                          <a:pt x="1" y="49"/>
                        </a:lnTo>
                        <a:lnTo>
                          <a:pt x="2" y="50"/>
                        </a:lnTo>
                        <a:lnTo>
                          <a:pt x="5" y="51"/>
                        </a:lnTo>
                        <a:lnTo>
                          <a:pt x="7" y="51"/>
                        </a:lnTo>
                        <a:lnTo>
                          <a:pt x="10" y="50"/>
                        </a:lnTo>
                        <a:lnTo>
                          <a:pt x="25" y="32"/>
                        </a:lnTo>
                        <a:lnTo>
                          <a:pt x="49" y="66"/>
                        </a:lnTo>
                        <a:lnTo>
                          <a:pt x="50" y="69"/>
                        </a:lnTo>
                        <a:lnTo>
                          <a:pt x="50" y="76"/>
                        </a:lnTo>
                        <a:lnTo>
                          <a:pt x="44" y="82"/>
                        </a:lnTo>
                        <a:lnTo>
                          <a:pt x="27" y="81"/>
                        </a:lnTo>
                        <a:lnTo>
                          <a:pt x="29" y="83"/>
                        </a:lnTo>
                        <a:lnTo>
                          <a:pt x="33" y="86"/>
                        </a:lnTo>
                        <a:lnTo>
                          <a:pt x="40" y="89"/>
                        </a:lnTo>
                        <a:lnTo>
                          <a:pt x="50" y="88"/>
                        </a:lnTo>
                        <a:lnTo>
                          <a:pt x="52" y="86"/>
                        </a:lnTo>
                        <a:lnTo>
                          <a:pt x="57" y="82"/>
                        </a:lnTo>
                        <a:lnTo>
                          <a:pt x="59" y="74"/>
                        </a:lnTo>
                        <a:lnTo>
                          <a:pt x="56" y="61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7" name="Freeform 349"/>
                  <p:cNvSpPr>
                    <a:spLocks/>
                  </p:cNvSpPr>
                  <p:nvPr/>
                </p:nvSpPr>
                <p:spPr bwMode="auto">
                  <a:xfrm>
                    <a:off x="1349" y="2645"/>
                    <a:ext cx="10" cy="17"/>
                  </a:xfrm>
                  <a:custGeom>
                    <a:avLst/>
                    <a:gdLst>
                      <a:gd name="T0" fmla="*/ 1 w 28"/>
                      <a:gd name="T1" fmla="*/ 1 h 34"/>
                      <a:gd name="T2" fmla="*/ 1 w 28"/>
                      <a:gd name="T3" fmla="*/ 0 h 34"/>
                      <a:gd name="T4" fmla="*/ 1 w 28"/>
                      <a:gd name="T5" fmla="*/ 0 h 34"/>
                      <a:gd name="T6" fmla="*/ 1 w 28"/>
                      <a:gd name="T7" fmla="*/ 0 h 34"/>
                      <a:gd name="T8" fmla="*/ 1 w 28"/>
                      <a:gd name="T9" fmla="*/ 1 h 34"/>
                      <a:gd name="T10" fmla="*/ 1 w 28"/>
                      <a:gd name="T11" fmla="*/ 1 h 34"/>
                      <a:gd name="T12" fmla="*/ 1 w 28"/>
                      <a:gd name="T13" fmla="*/ 1 h 34"/>
                      <a:gd name="T14" fmla="*/ 1 w 28"/>
                      <a:gd name="T15" fmla="*/ 1 h 34"/>
                      <a:gd name="T16" fmla="*/ 1 w 28"/>
                      <a:gd name="T17" fmla="*/ 1 h 34"/>
                      <a:gd name="T18" fmla="*/ 1 w 28"/>
                      <a:gd name="T19" fmla="*/ 1 h 34"/>
                      <a:gd name="T20" fmla="*/ 0 w 28"/>
                      <a:gd name="T21" fmla="*/ 4 h 34"/>
                      <a:gd name="T22" fmla="*/ 0 w 28"/>
                      <a:gd name="T23" fmla="*/ 5 h 34"/>
                      <a:gd name="T24" fmla="*/ 0 w 28"/>
                      <a:gd name="T25" fmla="*/ 5 h 34"/>
                      <a:gd name="T26" fmla="*/ 0 w 28"/>
                      <a:gd name="T27" fmla="*/ 5 h 34"/>
                      <a:gd name="T28" fmla="*/ 0 w 28"/>
                      <a:gd name="T29" fmla="*/ 4 h 34"/>
                      <a:gd name="T30" fmla="*/ 0 w 28"/>
                      <a:gd name="T31" fmla="*/ 4 h 34"/>
                      <a:gd name="T32" fmla="*/ 0 w 28"/>
                      <a:gd name="T33" fmla="*/ 4 h 34"/>
                      <a:gd name="T34" fmla="*/ 0 w 28"/>
                      <a:gd name="T35" fmla="*/ 4 h 34"/>
                      <a:gd name="T36" fmla="*/ 0 w 28"/>
                      <a:gd name="T37" fmla="*/ 4 h 34"/>
                      <a:gd name="T38" fmla="*/ 0 w 28"/>
                      <a:gd name="T39" fmla="*/ 4 h 34"/>
                      <a:gd name="T40" fmla="*/ 1 w 28"/>
                      <a:gd name="T41" fmla="*/ 1 h 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8" h="34">
                        <a:moveTo>
                          <a:pt x="26" y="2"/>
                        </a:moveTo>
                        <a:lnTo>
                          <a:pt x="26" y="0"/>
                        </a:lnTo>
                        <a:lnTo>
                          <a:pt x="27" y="0"/>
                        </a:lnTo>
                        <a:lnTo>
                          <a:pt x="27" y="2"/>
                        </a:lnTo>
                        <a:lnTo>
                          <a:pt x="28" y="2"/>
                        </a:lnTo>
                        <a:lnTo>
                          <a:pt x="28" y="3"/>
                        </a:lnTo>
                        <a:lnTo>
                          <a:pt x="27" y="4"/>
                        </a:lnTo>
                        <a:lnTo>
                          <a:pt x="2" y="32"/>
                        </a:lnTo>
                        <a:lnTo>
                          <a:pt x="2" y="34"/>
                        </a:lnTo>
                        <a:lnTo>
                          <a:pt x="1" y="34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26" y="2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8" name="Freeform 350"/>
                  <p:cNvSpPr>
                    <a:spLocks/>
                  </p:cNvSpPr>
                  <p:nvPr/>
                </p:nvSpPr>
                <p:spPr bwMode="auto">
                  <a:xfrm>
                    <a:off x="1346" y="2663"/>
                    <a:ext cx="3" cy="4"/>
                  </a:xfrm>
                  <a:custGeom>
                    <a:avLst/>
                    <a:gdLst>
                      <a:gd name="T0" fmla="*/ 0 w 8"/>
                      <a:gd name="T1" fmla="*/ 1 h 8"/>
                      <a:gd name="T2" fmla="*/ 0 w 8"/>
                      <a:gd name="T3" fmla="*/ 1 h 8"/>
                      <a:gd name="T4" fmla="*/ 0 w 8"/>
                      <a:gd name="T5" fmla="*/ 1 h 8"/>
                      <a:gd name="T6" fmla="*/ 0 w 8"/>
                      <a:gd name="T7" fmla="*/ 1 h 8"/>
                      <a:gd name="T8" fmla="*/ 0 w 8"/>
                      <a:gd name="T9" fmla="*/ 1 h 8"/>
                      <a:gd name="T10" fmla="*/ 0 w 8"/>
                      <a:gd name="T11" fmla="*/ 1 h 8"/>
                      <a:gd name="T12" fmla="*/ 0 w 8"/>
                      <a:gd name="T13" fmla="*/ 0 h 8"/>
                      <a:gd name="T14" fmla="*/ 0 w 8"/>
                      <a:gd name="T15" fmla="*/ 0 h 8"/>
                      <a:gd name="T16" fmla="*/ 0 w 8"/>
                      <a:gd name="T17" fmla="*/ 1 h 8"/>
                      <a:gd name="T18" fmla="*/ 0 w 8"/>
                      <a:gd name="T19" fmla="*/ 1 h 8"/>
                      <a:gd name="T20" fmla="*/ 0 w 8"/>
                      <a:gd name="T21" fmla="*/ 1 h 8"/>
                      <a:gd name="T22" fmla="*/ 0 w 8"/>
                      <a:gd name="T23" fmla="*/ 1 h 8"/>
                      <a:gd name="T24" fmla="*/ 0 w 8"/>
                      <a:gd name="T25" fmla="*/ 1 h 8"/>
                      <a:gd name="T26" fmla="*/ 0 w 8"/>
                      <a:gd name="T27" fmla="*/ 1 h 8"/>
                      <a:gd name="T28" fmla="*/ 0 w 8"/>
                      <a:gd name="T29" fmla="*/ 1 h 8"/>
                      <a:gd name="T30" fmla="*/ 0 w 8"/>
                      <a:gd name="T31" fmla="*/ 1 h 8"/>
                      <a:gd name="T32" fmla="*/ 0 w 8"/>
                      <a:gd name="T33" fmla="*/ 1 h 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8" y="3"/>
                        </a:lnTo>
                        <a:lnTo>
                          <a:pt x="8" y="2"/>
                        </a:lnTo>
                        <a:lnTo>
                          <a:pt x="6" y="1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2" y="6"/>
                        </a:lnTo>
                        <a:lnTo>
                          <a:pt x="3" y="7"/>
                        </a:lnTo>
                        <a:lnTo>
                          <a:pt x="4" y="8"/>
                        </a:lnTo>
                        <a:lnTo>
                          <a:pt x="5" y="8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89" name="Freeform 351"/>
                  <p:cNvSpPr>
                    <a:spLocks/>
                  </p:cNvSpPr>
                  <p:nvPr/>
                </p:nvSpPr>
                <p:spPr bwMode="auto">
                  <a:xfrm>
                    <a:off x="1345" y="2642"/>
                    <a:ext cx="26" cy="45"/>
                  </a:xfrm>
                  <a:custGeom>
                    <a:avLst/>
                    <a:gdLst>
                      <a:gd name="T0" fmla="*/ 3 w 76"/>
                      <a:gd name="T1" fmla="*/ 0 h 90"/>
                      <a:gd name="T2" fmla="*/ 0 w 76"/>
                      <a:gd name="T3" fmla="*/ 11 h 90"/>
                      <a:gd name="T4" fmla="*/ 0 w 76"/>
                      <a:gd name="T5" fmla="*/ 12 h 90"/>
                      <a:gd name="T6" fmla="*/ 3 w 76"/>
                      <a:gd name="T7" fmla="*/ 1 h 90"/>
                      <a:gd name="T8" fmla="*/ 3 w 76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90">
                        <a:moveTo>
                          <a:pt x="72" y="0"/>
                        </a:moveTo>
                        <a:lnTo>
                          <a:pt x="0" y="86"/>
                        </a:lnTo>
                        <a:lnTo>
                          <a:pt x="5" y="90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0" name="Freeform 352"/>
                  <p:cNvSpPr>
                    <a:spLocks/>
                  </p:cNvSpPr>
                  <p:nvPr/>
                </p:nvSpPr>
                <p:spPr bwMode="auto">
                  <a:xfrm>
                    <a:off x="1295" y="2683"/>
                    <a:ext cx="39" cy="70"/>
                  </a:xfrm>
                  <a:custGeom>
                    <a:avLst/>
                    <a:gdLst>
                      <a:gd name="T0" fmla="*/ 4 w 116"/>
                      <a:gd name="T1" fmla="*/ 18 h 140"/>
                      <a:gd name="T2" fmla="*/ 4 w 116"/>
                      <a:gd name="T3" fmla="*/ 3 h 140"/>
                      <a:gd name="T4" fmla="*/ 0 w 116"/>
                      <a:gd name="T5" fmla="*/ 0 h 140"/>
                      <a:gd name="T6" fmla="*/ 0 w 116"/>
                      <a:gd name="T7" fmla="*/ 16 h 140"/>
                      <a:gd name="T8" fmla="*/ 4 w 116"/>
                      <a:gd name="T9" fmla="*/ 18 h 1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140">
                        <a:moveTo>
                          <a:pt x="116" y="140"/>
                        </a:moveTo>
                        <a:lnTo>
                          <a:pt x="116" y="18"/>
                        </a:lnTo>
                        <a:lnTo>
                          <a:pt x="0" y="0"/>
                        </a:lnTo>
                        <a:lnTo>
                          <a:pt x="0" y="122"/>
                        </a:lnTo>
                        <a:lnTo>
                          <a:pt x="116" y="14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1" name="Freeform 353"/>
                  <p:cNvSpPr>
                    <a:spLocks/>
                  </p:cNvSpPr>
                  <p:nvPr/>
                </p:nvSpPr>
                <p:spPr bwMode="auto">
                  <a:xfrm>
                    <a:off x="1295" y="2666"/>
                    <a:ext cx="53" cy="26"/>
                  </a:xfrm>
                  <a:custGeom>
                    <a:avLst/>
                    <a:gdLst>
                      <a:gd name="T0" fmla="*/ 0 w 158"/>
                      <a:gd name="T1" fmla="*/ 5 h 51"/>
                      <a:gd name="T2" fmla="*/ 2 w 158"/>
                      <a:gd name="T3" fmla="*/ 0 h 51"/>
                      <a:gd name="T4" fmla="*/ 6 w 158"/>
                      <a:gd name="T5" fmla="*/ 2 h 51"/>
                      <a:gd name="T6" fmla="*/ 4 w 158"/>
                      <a:gd name="T7" fmla="*/ 7 h 51"/>
                      <a:gd name="T8" fmla="*/ 0 w 158"/>
                      <a:gd name="T9" fmla="*/ 5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8" h="51">
                        <a:moveTo>
                          <a:pt x="0" y="33"/>
                        </a:moveTo>
                        <a:lnTo>
                          <a:pt x="51" y="0"/>
                        </a:lnTo>
                        <a:lnTo>
                          <a:pt x="158" y="16"/>
                        </a:lnTo>
                        <a:lnTo>
                          <a:pt x="116" y="51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2" name="Freeform 354"/>
                  <p:cNvSpPr>
                    <a:spLocks/>
                  </p:cNvSpPr>
                  <p:nvPr/>
                </p:nvSpPr>
                <p:spPr bwMode="auto">
                  <a:xfrm>
                    <a:off x="1334" y="2674"/>
                    <a:ext cx="14" cy="79"/>
                  </a:xfrm>
                  <a:custGeom>
                    <a:avLst/>
                    <a:gdLst>
                      <a:gd name="T0" fmla="*/ 0 w 42"/>
                      <a:gd name="T1" fmla="*/ 5 h 157"/>
                      <a:gd name="T2" fmla="*/ 2 w 42"/>
                      <a:gd name="T3" fmla="*/ 0 h 157"/>
                      <a:gd name="T4" fmla="*/ 2 w 42"/>
                      <a:gd name="T5" fmla="*/ 16 h 157"/>
                      <a:gd name="T6" fmla="*/ 0 w 42"/>
                      <a:gd name="T7" fmla="*/ 20 h 157"/>
                      <a:gd name="T8" fmla="*/ 0 w 42"/>
                      <a:gd name="T9" fmla="*/ 5 h 1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2" h="157">
                        <a:moveTo>
                          <a:pt x="0" y="35"/>
                        </a:moveTo>
                        <a:lnTo>
                          <a:pt x="42" y="0"/>
                        </a:lnTo>
                        <a:lnTo>
                          <a:pt x="42" y="123"/>
                        </a:lnTo>
                        <a:lnTo>
                          <a:pt x="0" y="157"/>
                        </a:ln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3" name="Freeform 355"/>
                  <p:cNvSpPr>
                    <a:spLocks/>
                  </p:cNvSpPr>
                  <p:nvPr/>
                </p:nvSpPr>
                <p:spPr bwMode="auto">
                  <a:xfrm>
                    <a:off x="1273" y="2200"/>
                    <a:ext cx="39" cy="72"/>
                  </a:xfrm>
                  <a:custGeom>
                    <a:avLst/>
                    <a:gdLst>
                      <a:gd name="T0" fmla="*/ 4 w 118"/>
                      <a:gd name="T1" fmla="*/ 18 h 144"/>
                      <a:gd name="T2" fmla="*/ 4 w 118"/>
                      <a:gd name="T3" fmla="*/ 3 h 144"/>
                      <a:gd name="T4" fmla="*/ 0 w 118"/>
                      <a:gd name="T5" fmla="*/ 0 h 144"/>
                      <a:gd name="T6" fmla="*/ 0 w 118"/>
                      <a:gd name="T7" fmla="*/ 16 h 144"/>
                      <a:gd name="T8" fmla="*/ 4 w 118"/>
                      <a:gd name="T9" fmla="*/ 18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8" h="144">
                        <a:moveTo>
                          <a:pt x="118" y="144"/>
                        </a:moveTo>
                        <a:lnTo>
                          <a:pt x="118" y="17"/>
                        </a:lnTo>
                        <a:lnTo>
                          <a:pt x="0" y="0"/>
                        </a:lnTo>
                        <a:lnTo>
                          <a:pt x="0" y="127"/>
                        </a:lnTo>
                        <a:lnTo>
                          <a:pt x="118" y="144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4" name="Freeform 356"/>
                  <p:cNvSpPr>
                    <a:spLocks/>
                  </p:cNvSpPr>
                  <p:nvPr/>
                </p:nvSpPr>
                <p:spPr bwMode="auto">
                  <a:xfrm>
                    <a:off x="1273" y="2182"/>
                    <a:ext cx="53" cy="26"/>
                  </a:xfrm>
                  <a:custGeom>
                    <a:avLst/>
                    <a:gdLst>
                      <a:gd name="T0" fmla="*/ 0 w 159"/>
                      <a:gd name="T1" fmla="*/ 5 h 51"/>
                      <a:gd name="T2" fmla="*/ 2 w 159"/>
                      <a:gd name="T3" fmla="*/ 0 h 51"/>
                      <a:gd name="T4" fmla="*/ 6 w 159"/>
                      <a:gd name="T5" fmla="*/ 3 h 51"/>
                      <a:gd name="T6" fmla="*/ 4 w 159"/>
                      <a:gd name="T7" fmla="*/ 7 h 51"/>
                      <a:gd name="T8" fmla="*/ 0 w 159"/>
                      <a:gd name="T9" fmla="*/ 5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1">
                        <a:moveTo>
                          <a:pt x="0" y="34"/>
                        </a:moveTo>
                        <a:lnTo>
                          <a:pt x="52" y="0"/>
                        </a:lnTo>
                        <a:lnTo>
                          <a:pt x="159" y="17"/>
                        </a:lnTo>
                        <a:lnTo>
                          <a:pt x="118" y="5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5" name="Freeform 357"/>
                  <p:cNvSpPr>
                    <a:spLocks/>
                  </p:cNvSpPr>
                  <p:nvPr/>
                </p:nvSpPr>
                <p:spPr bwMode="auto">
                  <a:xfrm>
                    <a:off x="1495" y="2064"/>
                    <a:ext cx="44" cy="157"/>
                  </a:xfrm>
                  <a:custGeom>
                    <a:avLst/>
                    <a:gdLst>
                      <a:gd name="T0" fmla="*/ 2 w 131"/>
                      <a:gd name="T1" fmla="*/ 39 h 315"/>
                      <a:gd name="T2" fmla="*/ 2 w 131"/>
                      <a:gd name="T3" fmla="*/ 39 h 315"/>
                      <a:gd name="T4" fmla="*/ 3 w 131"/>
                      <a:gd name="T5" fmla="*/ 38 h 315"/>
                      <a:gd name="T6" fmla="*/ 3 w 131"/>
                      <a:gd name="T7" fmla="*/ 37 h 315"/>
                      <a:gd name="T8" fmla="*/ 4 w 131"/>
                      <a:gd name="T9" fmla="*/ 35 h 315"/>
                      <a:gd name="T10" fmla="*/ 4 w 131"/>
                      <a:gd name="T11" fmla="*/ 33 h 315"/>
                      <a:gd name="T12" fmla="*/ 4 w 131"/>
                      <a:gd name="T13" fmla="*/ 30 h 315"/>
                      <a:gd name="T14" fmla="*/ 5 w 131"/>
                      <a:gd name="T15" fmla="*/ 26 h 315"/>
                      <a:gd name="T16" fmla="*/ 5 w 131"/>
                      <a:gd name="T17" fmla="*/ 22 h 315"/>
                      <a:gd name="T18" fmla="*/ 5 w 131"/>
                      <a:gd name="T19" fmla="*/ 18 h 315"/>
                      <a:gd name="T20" fmla="*/ 5 w 131"/>
                      <a:gd name="T21" fmla="*/ 15 h 315"/>
                      <a:gd name="T22" fmla="*/ 5 w 131"/>
                      <a:gd name="T23" fmla="*/ 11 h 315"/>
                      <a:gd name="T24" fmla="*/ 5 w 131"/>
                      <a:gd name="T25" fmla="*/ 8 h 315"/>
                      <a:gd name="T26" fmla="*/ 4 w 131"/>
                      <a:gd name="T27" fmla="*/ 5 h 315"/>
                      <a:gd name="T28" fmla="*/ 4 w 131"/>
                      <a:gd name="T29" fmla="*/ 3 h 315"/>
                      <a:gd name="T30" fmla="*/ 4 w 131"/>
                      <a:gd name="T31" fmla="*/ 1 h 315"/>
                      <a:gd name="T32" fmla="*/ 3 w 131"/>
                      <a:gd name="T33" fmla="*/ 0 h 315"/>
                      <a:gd name="T34" fmla="*/ 3 w 131"/>
                      <a:gd name="T35" fmla="*/ 0 h 315"/>
                      <a:gd name="T36" fmla="*/ 2 w 131"/>
                      <a:gd name="T37" fmla="*/ 0 h 315"/>
                      <a:gd name="T38" fmla="*/ 2 w 131"/>
                      <a:gd name="T39" fmla="*/ 1 h 315"/>
                      <a:gd name="T40" fmla="*/ 1 w 131"/>
                      <a:gd name="T41" fmla="*/ 3 h 315"/>
                      <a:gd name="T42" fmla="*/ 1 w 131"/>
                      <a:gd name="T43" fmla="*/ 6 h 315"/>
                      <a:gd name="T44" fmla="*/ 1 w 131"/>
                      <a:gd name="T45" fmla="*/ 9 h 315"/>
                      <a:gd name="T46" fmla="*/ 0 w 131"/>
                      <a:gd name="T47" fmla="*/ 12 h 315"/>
                      <a:gd name="T48" fmla="*/ 0 w 131"/>
                      <a:gd name="T49" fmla="*/ 16 h 315"/>
                      <a:gd name="T50" fmla="*/ 0 w 131"/>
                      <a:gd name="T51" fmla="*/ 20 h 315"/>
                      <a:gd name="T52" fmla="*/ 0 w 131"/>
                      <a:gd name="T53" fmla="*/ 24 h 315"/>
                      <a:gd name="T54" fmla="*/ 0 w 131"/>
                      <a:gd name="T55" fmla="*/ 27 h 315"/>
                      <a:gd name="T56" fmla="*/ 0 w 131"/>
                      <a:gd name="T57" fmla="*/ 31 h 315"/>
                      <a:gd name="T58" fmla="*/ 1 w 131"/>
                      <a:gd name="T59" fmla="*/ 34 h 315"/>
                      <a:gd name="T60" fmla="*/ 1 w 131"/>
                      <a:gd name="T61" fmla="*/ 36 h 315"/>
                      <a:gd name="T62" fmla="*/ 1 w 131"/>
                      <a:gd name="T63" fmla="*/ 38 h 315"/>
                      <a:gd name="T64" fmla="*/ 2 w 131"/>
                      <a:gd name="T65" fmla="*/ 39 h 31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31" h="315">
                        <a:moveTo>
                          <a:pt x="49" y="312"/>
                        </a:moveTo>
                        <a:lnTo>
                          <a:pt x="62" y="315"/>
                        </a:lnTo>
                        <a:lnTo>
                          <a:pt x="75" y="310"/>
                        </a:lnTo>
                        <a:lnTo>
                          <a:pt x="87" y="300"/>
                        </a:lnTo>
                        <a:lnTo>
                          <a:pt x="98" y="285"/>
                        </a:lnTo>
                        <a:lnTo>
                          <a:pt x="108" y="264"/>
                        </a:lnTo>
                        <a:lnTo>
                          <a:pt x="117" y="240"/>
                        </a:lnTo>
                        <a:lnTo>
                          <a:pt x="124" y="213"/>
                        </a:lnTo>
                        <a:lnTo>
                          <a:pt x="128" y="182"/>
                        </a:lnTo>
                        <a:lnTo>
                          <a:pt x="131" y="150"/>
                        </a:lnTo>
                        <a:lnTo>
                          <a:pt x="130" y="120"/>
                        </a:lnTo>
                        <a:lnTo>
                          <a:pt x="126" y="92"/>
                        </a:lnTo>
                        <a:lnTo>
                          <a:pt x="121" y="65"/>
                        </a:lnTo>
                        <a:lnTo>
                          <a:pt x="114" y="43"/>
                        </a:lnTo>
                        <a:lnTo>
                          <a:pt x="105" y="24"/>
                        </a:lnTo>
                        <a:lnTo>
                          <a:pt x="94" y="11"/>
                        </a:lnTo>
                        <a:lnTo>
                          <a:pt x="81" y="3"/>
                        </a:lnTo>
                        <a:lnTo>
                          <a:pt x="68" y="0"/>
                        </a:lnTo>
                        <a:lnTo>
                          <a:pt x="56" y="5"/>
                        </a:lnTo>
                        <a:lnTo>
                          <a:pt x="44" y="15"/>
                        </a:lnTo>
                        <a:lnTo>
                          <a:pt x="34" y="31"/>
                        </a:lnTo>
                        <a:lnTo>
                          <a:pt x="23" y="51"/>
                        </a:lnTo>
                        <a:lnTo>
                          <a:pt x="15" y="75"/>
                        </a:lnTo>
                        <a:lnTo>
                          <a:pt x="8" y="102"/>
                        </a:lnTo>
                        <a:lnTo>
                          <a:pt x="3" y="133"/>
                        </a:lnTo>
                        <a:lnTo>
                          <a:pt x="0" y="165"/>
                        </a:lnTo>
                        <a:lnTo>
                          <a:pt x="2" y="195"/>
                        </a:lnTo>
                        <a:lnTo>
                          <a:pt x="5" y="223"/>
                        </a:lnTo>
                        <a:lnTo>
                          <a:pt x="10" y="249"/>
                        </a:lnTo>
                        <a:lnTo>
                          <a:pt x="17" y="272"/>
                        </a:lnTo>
                        <a:lnTo>
                          <a:pt x="27" y="291"/>
                        </a:lnTo>
                        <a:lnTo>
                          <a:pt x="37" y="304"/>
                        </a:lnTo>
                        <a:lnTo>
                          <a:pt x="49" y="312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6" name="Freeform 358"/>
                  <p:cNvSpPr>
                    <a:spLocks/>
                  </p:cNvSpPr>
                  <p:nvPr/>
                </p:nvSpPr>
                <p:spPr bwMode="auto">
                  <a:xfrm>
                    <a:off x="1505" y="2094"/>
                    <a:ext cx="24" cy="102"/>
                  </a:xfrm>
                  <a:custGeom>
                    <a:avLst/>
                    <a:gdLst>
                      <a:gd name="T0" fmla="*/ 1 w 71"/>
                      <a:gd name="T1" fmla="*/ 26 h 203"/>
                      <a:gd name="T2" fmla="*/ 1 w 71"/>
                      <a:gd name="T3" fmla="*/ 26 h 203"/>
                      <a:gd name="T4" fmla="*/ 2 w 71"/>
                      <a:gd name="T5" fmla="*/ 26 h 203"/>
                      <a:gd name="T6" fmla="*/ 2 w 71"/>
                      <a:gd name="T7" fmla="*/ 25 h 203"/>
                      <a:gd name="T8" fmla="*/ 2 w 71"/>
                      <a:gd name="T9" fmla="*/ 23 h 203"/>
                      <a:gd name="T10" fmla="*/ 2 w 71"/>
                      <a:gd name="T11" fmla="*/ 22 h 203"/>
                      <a:gd name="T12" fmla="*/ 2 w 71"/>
                      <a:gd name="T13" fmla="*/ 20 h 203"/>
                      <a:gd name="T14" fmla="*/ 3 w 71"/>
                      <a:gd name="T15" fmla="*/ 18 h 203"/>
                      <a:gd name="T16" fmla="*/ 3 w 71"/>
                      <a:gd name="T17" fmla="*/ 15 h 203"/>
                      <a:gd name="T18" fmla="*/ 3 w 71"/>
                      <a:gd name="T19" fmla="*/ 10 h 203"/>
                      <a:gd name="T20" fmla="*/ 2 w 71"/>
                      <a:gd name="T21" fmla="*/ 6 h 203"/>
                      <a:gd name="T22" fmla="*/ 2 w 71"/>
                      <a:gd name="T23" fmla="*/ 2 h 203"/>
                      <a:gd name="T24" fmla="*/ 2 w 71"/>
                      <a:gd name="T25" fmla="*/ 1 h 203"/>
                      <a:gd name="T26" fmla="*/ 1 w 71"/>
                      <a:gd name="T27" fmla="*/ 0 h 203"/>
                      <a:gd name="T28" fmla="*/ 1 w 71"/>
                      <a:gd name="T29" fmla="*/ 1 h 203"/>
                      <a:gd name="T30" fmla="*/ 1 w 71"/>
                      <a:gd name="T31" fmla="*/ 2 h 203"/>
                      <a:gd name="T32" fmla="*/ 1 w 71"/>
                      <a:gd name="T33" fmla="*/ 3 h 203"/>
                      <a:gd name="T34" fmla="*/ 0 w 71"/>
                      <a:gd name="T35" fmla="*/ 4 h 203"/>
                      <a:gd name="T36" fmla="*/ 0 w 71"/>
                      <a:gd name="T37" fmla="*/ 6 h 203"/>
                      <a:gd name="T38" fmla="*/ 0 w 71"/>
                      <a:gd name="T39" fmla="*/ 9 h 203"/>
                      <a:gd name="T40" fmla="*/ 0 w 71"/>
                      <a:gd name="T41" fmla="*/ 11 h 203"/>
                      <a:gd name="T42" fmla="*/ 0 w 71"/>
                      <a:gd name="T43" fmla="*/ 16 h 203"/>
                      <a:gd name="T44" fmla="*/ 0 w 71"/>
                      <a:gd name="T45" fmla="*/ 21 h 203"/>
                      <a:gd name="T46" fmla="*/ 0 w 71"/>
                      <a:gd name="T47" fmla="*/ 24 h 203"/>
                      <a:gd name="T48" fmla="*/ 1 w 71"/>
                      <a:gd name="T49" fmla="*/ 26 h 2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71" h="203">
                        <a:moveTo>
                          <a:pt x="26" y="202"/>
                        </a:moveTo>
                        <a:lnTo>
                          <a:pt x="33" y="203"/>
                        </a:lnTo>
                        <a:lnTo>
                          <a:pt x="40" y="201"/>
                        </a:lnTo>
                        <a:lnTo>
                          <a:pt x="47" y="194"/>
                        </a:lnTo>
                        <a:lnTo>
                          <a:pt x="53" y="184"/>
                        </a:lnTo>
                        <a:lnTo>
                          <a:pt x="59" y="171"/>
                        </a:lnTo>
                        <a:lnTo>
                          <a:pt x="64" y="155"/>
                        </a:lnTo>
                        <a:lnTo>
                          <a:pt x="68" y="138"/>
                        </a:lnTo>
                        <a:lnTo>
                          <a:pt x="70" y="118"/>
                        </a:lnTo>
                        <a:lnTo>
                          <a:pt x="71" y="78"/>
                        </a:lnTo>
                        <a:lnTo>
                          <a:pt x="66" y="42"/>
                        </a:lnTo>
                        <a:lnTo>
                          <a:pt x="57" y="15"/>
                        </a:lnTo>
                        <a:lnTo>
                          <a:pt x="44" y="1"/>
                        </a:lnTo>
                        <a:lnTo>
                          <a:pt x="37" y="0"/>
                        </a:lnTo>
                        <a:lnTo>
                          <a:pt x="30" y="2"/>
                        </a:lnTo>
                        <a:lnTo>
                          <a:pt x="24" y="9"/>
                        </a:lnTo>
                        <a:lnTo>
                          <a:pt x="18" y="19"/>
                        </a:lnTo>
                        <a:lnTo>
                          <a:pt x="12" y="32"/>
                        </a:lnTo>
                        <a:lnTo>
                          <a:pt x="7" y="48"/>
                        </a:lnTo>
                        <a:lnTo>
                          <a:pt x="4" y="65"/>
                        </a:lnTo>
                        <a:lnTo>
                          <a:pt x="1" y="86"/>
                        </a:lnTo>
                        <a:lnTo>
                          <a:pt x="0" y="126"/>
                        </a:lnTo>
                        <a:lnTo>
                          <a:pt x="5" y="161"/>
                        </a:lnTo>
                        <a:lnTo>
                          <a:pt x="13" y="188"/>
                        </a:lnTo>
                        <a:lnTo>
                          <a:pt x="26" y="202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7" name="Freeform 359"/>
                  <p:cNvSpPr>
                    <a:spLocks/>
                  </p:cNvSpPr>
                  <p:nvPr/>
                </p:nvSpPr>
                <p:spPr bwMode="auto">
                  <a:xfrm>
                    <a:off x="1370" y="2656"/>
                    <a:ext cx="71" cy="128"/>
                  </a:xfrm>
                  <a:custGeom>
                    <a:avLst/>
                    <a:gdLst>
                      <a:gd name="T0" fmla="*/ 8 w 212"/>
                      <a:gd name="T1" fmla="*/ 32 h 256"/>
                      <a:gd name="T2" fmla="*/ 8 w 212"/>
                      <a:gd name="T3" fmla="*/ 5 h 256"/>
                      <a:gd name="T4" fmla="*/ 0 w 212"/>
                      <a:gd name="T5" fmla="*/ 0 h 256"/>
                      <a:gd name="T6" fmla="*/ 0 w 212"/>
                      <a:gd name="T7" fmla="*/ 28 h 256"/>
                      <a:gd name="T8" fmla="*/ 8 w 212"/>
                      <a:gd name="T9" fmla="*/ 32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2" h="256">
                        <a:moveTo>
                          <a:pt x="212" y="256"/>
                        </a:moveTo>
                        <a:lnTo>
                          <a:pt x="212" y="33"/>
                        </a:lnTo>
                        <a:lnTo>
                          <a:pt x="0" y="0"/>
                        </a:lnTo>
                        <a:lnTo>
                          <a:pt x="0" y="223"/>
                        </a:lnTo>
                        <a:lnTo>
                          <a:pt x="212" y="256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8" name="Freeform 360"/>
                  <p:cNvSpPr>
                    <a:spLocks/>
                  </p:cNvSpPr>
                  <p:nvPr/>
                </p:nvSpPr>
                <p:spPr bwMode="auto">
                  <a:xfrm>
                    <a:off x="1370" y="2626"/>
                    <a:ext cx="96" cy="47"/>
                  </a:xfrm>
                  <a:custGeom>
                    <a:avLst/>
                    <a:gdLst>
                      <a:gd name="T0" fmla="*/ 0 w 289"/>
                      <a:gd name="T1" fmla="*/ 8 h 92"/>
                      <a:gd name="T2" fmla="*/ 3 w 289"/>
                      <a:gd name="T3" fmla="*/ 0 h 92"/>
                      <a:gd name="T4" fmla="*/ 11 w 289"/>
                      <a:gd name="T5" fmla="*/ 4 h 92"/>
                      <a:gd name="T6" fmla="*/ 8 w 289"/>
                      <a:gd name="T7" fmla="*/ 12 h 92"/>
                      <a:gd name="T8" fmla="*/ 0 w 289"/>
                      <a:gd name="T9" fmla="*/ 8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89" h="92">
                        <a:moveTo>
                          <a:pt x="0" y="59"/>
                        </a:moveTo>
                        <a:lnTo>
                          <a:pt x="93" y="0"/>
                        </a:lnTo>
                        <a:lnTo>
                          <a:pt x="289" y="28"/>
                        </a:lnTo>
                        <a:lnTo>
                          <a:pt x="212" y="92"/>
                        </a:lnTo>
                        <a:lnTo>
                          <a:pt x="0" y="59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99" name="Freeform 361"/>
                  <p:cNvSpPr>
                    <a:spLocks/>
                  </p:cNvSpPr>
                  <p:nvPr/>
                </p:nvSpPr>
                <p:spPr bwMode="auto">
                  <a:xfrm>
                    <a:off x="1441" y="2641"/>
                    <a:ext cx="25" cy="143"/>
                  </a:xfrm>
                  <a:custGeom>
                    <a:avLst/>
                    <a:gdLst>
                      <a:gd name="T0" fmla="*/ 0 w 77"/>
                      <a:gd name="T1" fmla="*/ 8 h 287"/>
                      <a:gd name="T2" fmla="*/ 3 w 77"/>
                      <a:gd name="T3" fmla="*/ 0 h 287"/>
                      <a:gd name="T4" fmla="*/ 3 w 77"/>
                      <a:gd name="T5" fmla="*/ 28 h 287"/>
                      <a:gd name="T6" fmla="*/ 0 w 77"/>
                      <a:gd name="T7" fmla="*/ 35 h 287"/>
                      <a:gd name="T8" fmla="*/ 0 w 77"/>
                      <a:gd name="T9" fmla="*/ 8 h 2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287">
                        <a:moveTo>
                          <a:pt x="0" y="64"/>
                        </a:moveTo>
                        <a:lnTo>
                          <a:pt x="77" y="0"/>
                        </a:lnTo>
                        <a:lnTo>
                          <a:pt x="77" y="224"/>
                        </a:lnTo>
                        <a:lnTo>
                          <a:pt x="0" y="287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0" name="Freeform 362"/>
                  <p:cNvSpPr>
                    <a:spLocks/>
                  </p:cNvSpPr>
                  <p:nvPr/>
                </p:nvSpPr>
                <p:spPr bwMode="auto">
                  <a:xfrm>
                    <a:off x="1384" y="2689"/>
                    <a:ext cx="42" cy="61"/>
                  </a:xfrm>
                  <a:custGeom>
                    <a:avLst/>
                    <a:gdLst>
                      <a:gd name="T0" fmla="*/ 2 w 126"/>
                      <a:gd name="T1" fmla="*/ 16 h 121"/>
                      <a:gd name="T2" fmla="*/ 3 w 126"/>
                      <a:gd name="T3" fmla="*/ 15 h 121"/>
                      <a:gd name="T4" fmla="*/ 3 w 126"/>
                      <a:gd name="T5" fmla="*/ 15 h 121"/>
                      <a:gd name="T6" fmla="*/ 4 w 126"/>
                      <a:gd name="T7" fmla="*/ 14 h 121"/>
                      <a:gd name="T8" fmla="*/ 4 w 126"/>
                      <a:gd name="T9" fmla="*/ 13 h 121"/>
                      <a:gd name="T10" fmla="*/ 4 w 126"/>
                      <a:gd name="T11" fmla="*/ 12 h 121"/>
                      <a:gd name="T12" fmla="*/ 4 w 126"/>
                      <a:gd name="T13" fmla="*/ 11 h 121"/>
                      <a:gd name="T14" fmla="*/ 5 w 126"/>
                      <a:gd name="T15" fmla="*/ 10 h 121"/>
                      <a:gd name="T16" fmla="*/ 5 w 126"/>
                      <a:gd name="T17" fmla="*/ 8 h 121"/>
                      <a:gd name="T18" fmla="*/ 5 w 126"/>
                      <a:gd name="T19" fmla="*/ 6 h 121"/>
                      <a:gd name="T20" fmla="*/ 4 w 126"/>
                      <a:gd name="T21" fmla="*/ 5 h 121"/>
                      <a:gd name="T22" fmla="*/ 4 w 126"/>
                      <a:gd name="T23" fmla="*/ 4 h 121"/>
                      <a:gd name="T24" fmla="*/ 4 w 126"/>
                      <a:gd name="T25" fmla="*/ 3 h 121"/>
                      <a:gd name="T26" fmla="*/ 4 w 126"/>
                      <a:gd name="T27" fmla="*/ 2 h 121"/>
                      <a:gd name="T28" fmla="*/ 3 w 126"/>
                      <a:gd name="T29" fmla="*/ 1 h 121"/>
                      <a:gd name="T30" fmla="*/ 3 w 126"/>
                      <a:gd name="T31" fmla="*/ 1 h 121"/>
                      <a:gd name="T32" fmla="*/ 2 w 126"/>
                      <a:gd name="T33" fmla="*/ 0 h 121"/>
                      <a:gd name="T34" fmla="*/ 2 w 126"/>
                      <a:gd name="T35" fmla="*/ 1 h 121"/>
                      <a:gd name="T36" fmla="*/ 1 w 126"/>
                      <a:gd name="T37" fmla="*/ 1 h 121"/>
                      <a:gd name="T38" fmla="*/ 1 w 126"/>
                      <a:gd name="T39" fmla="*/ 2 h 121"/>
                      <a:gd name="T40" fmla="*/ 1 w 126"/>
                      <a:gd name="T41" fmla="*/ 3 h 121"/>
                      <a:gd name="T42" fmla="*/ 0 w 126"/>
                      <a:gd name="T43" fmla="*/ 4 h 121"/>
                      <a:gd name="T44" fmla="*/ 0 w 126"/>
                      <a:gd name="T45" fmla="*/ 5 h 121"/>
                      <a:gd name="T46" fmla="*/ 0 w 126"/>
                      <a:gd name="T47" fmla="*/ 6 h 121"/>
                      <a:gd name="T48" fmla="*/ 0 w 126"/>
                      <a:gd name="T49" fmla="*/ 8 h 121"/>
                      <a:gd name="T50" fmla="*/ 0 w 126"/>
                      <a:gd name="T51" fmla="*/ 10 h 121"/>
                      <a:gd name="T52" fmla="*/ 0 w 126"/>
                      <a:gd name="T53" fmla="*/ 11 h 121"/>
                      <a:gd name="T54" fmla="*/ 0 w 126"/>
                      <a:gd name="T55" fmla="*/ 12 h 121"/>
                      <a:gd name="T56" fmla="*/ 1 w 126"/>
                      <a:gd name="T57" fmla="*/ 13 h 121"/>
                      <a:gd name="T58" fmla="*/ 1 w 126"/>
                      <a:gd name="T59" fmla="*/ 14 h 121"/>
                      <a:gd name="T60" fmla="*/ 1 w 126"/>
                      <a:gd name="T61" fmla="*/ 15 h 121"/>
                      <a:gd name="T62" fmla="*/ 2 w 126"/>
                      <a:gd name="T63" fmla="*/ 15 h 121"/>
                      <a:gd name="T64" fmla="*/ 2 w 126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6" h="121">
                        <a:moveTo>
                          <a:pt x="63" y="121"/>
                        </a:moveTo>
                        <a:lnTo>
                          <a:pt x="76" y="120"/>
                        </a:lnTo>
                        <a:lnTo>
                          <a:pt x="88" y="117"/>
                        </a:lnTo>
                        <a:lnTo>
                          <a:pt x="99" y="111"/>
                        </a:lnTo>
                        <a:lnTo>
                          <a:pt x="107" y="103"/>
                        </a:lnTo>
                        <a:lnTo>
                          <a:pt x="115" y="95"/>
                        </a:lnTo>
                        <a:lnTo>
                          <a:pt x="121" y="85"/>
                        </a:lnTo>
                        <a:lnTo>
                          <a:pt x="125" y="73"/>
                        </a:lnTo>
                        <a:lnTo>
                          <a:pt x="126" y="61"/>
                        </a:lnTo>
                        <a:lnTo>
                          <a:pt x="125" y="48"/>
                        </a:lnTo>
                        <a:lnTo>
                          <a:pt x="121" y="37"/>
                        </a:lnTo>
                        <a:lnTo>
                          <a:pt x="115" y="27"/>
                        </a:lnTo>
                        <a:lnTo>
                          <a:pt x="107" y="19"/>
                        </a:lnTo>
                        <a:lnTo>
                          <a:pt x="99" y="11"/>
                        </a:lnTo>
                        <a:lnTo>
                          <a:pt x="88" y="5"/>
                        </a:lnTo>
                        <a:lnTo>
                          <a:pt x="76" y="1"/>
                        </a:lnTo>
                        <a:lnTo>
                          <a:pt x="63" y="0"/>
                        </a:lnTo>
                        <a:lnTo>
                          <a:pt x="50" y="1"/>
                        </a:lnTo>
                        <a:lnTo>
                          <a:pt x="38" y="5"/>
                        </a:lnTo>
                        <a:lnTo>
                          <a:pt x="28" y="11"/>
                        </a:lnTo>
                        <a:lnTo>
                          <a:pt x="19" y="19"/>
                        </a:lnTo>
                        <a:lnTo>
                          <a:pt x="11" y="27"/>
                        </a:lnTo>
                        <a:lnTo>
                          <a:pt x="5" y="37"/>
                        </a:lnTo>
                        <a:lnTo>
                          <a:pt x="2" y="48"/>
                        </a:lnTo>
                        <a:lnTo>
                          <a:pt x="0" y="61"/>
                        </a:lnTo>
                        <a:lnTo>
                          <a:pt x="2" y="73"/>
                        </a:lnTo>
                        <a:lnTo>
                          <a:pt x="5" y="85"/>
                        </a:lnTo>
                        <a:lnTo>
                          <a:pt x="11" y="95"/>
                        </a:lnTo>
                        <a:lnTo>
                          <a:pt x="19" y="103"/>
                        </a:lnTo>
                        <a:lnTo>
                          <a:pt x="28" y="111"/>
                        </a:lnTo>
                        <a:lnTo>
                          <a:pt x="38" y="117"/>
                        </a:lnTo>
                        <a:lnTo>
                          <a:pt x="50" y="120"/>
                        </a:lnTo>
                        <a:lnTo>
                          <a:pt x="63" y="121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1" name="Freeform 363"/>
                  <p:cNvSpPr>
                    <a:spLocks/>
                  </p:cNvSpPr>
                  <p:nvPr/>
                </p:nvSpPr>
                <p:spPr bwMode="auto">
                  <a:xfrm>
                    <a:off x="1387" y="2692"/>
                    <a:ext cx="37" cy="55"/>
                  </a:xfrm>
                  <a:custGeom>
                    <a:avLst/>
                    <a:gdLst>
                      <a:gd name="T0" fmla="*/ 2 w 112"/>
                      <a:gd name="T1" fmla="*/ 14 h 110"/>
                      <a:gd name="T2" fmla="*/ 2 w 112"/>
                      <a:gd name="T3" fmla="*/ 14 h 110"/>
                      <a:gd name="T4" fmla="*/ 3 w 112"/>
                      <a:gd name="T5" fmla="*/ 14 h 110"/>
                      <a:gd name="T6" fmla="*/ 3 w 112"/>
                      <a:gd name="T7" fmla="*/ 13 h 110"/>
                      <a:gd name="T8" fmla="*/ 4 w 112"/>
                      <a:gd name="T9" fmla="*/ 12 h 110"/>
                      <a:gd name="T10" fmla="*/ 4 w 112"/>
                      <a:gd name="T11" fmla="*/ 11 h 110"/>
                      <a:gd name="T12" fmla="*/ 4 w 112"/>
                      <a:gd name="T13" fmla="*/ 10 h 110"/>
                      <a:gd name="T14" fmla="*/ 4 w 112"/>
                      <a:gd name="T15" fmla="*/ 9 h 110"/>
                      <a:gd name="T16" fmla="*/ 4 w 112"/>
                      <a:gd name="T17" fmla="*/ 7 h 110"/>
                      <a:gd name="T18" fmla="*/ 4 w 112"/>
                      <a:gd name="T19" fmla="*/ 6 h 110"/>
                      <a:gd name="T20" fmla="*/ 4 w 112"/>
                      <a:gd name="T21" fmla="*/ 5 h 110"/>
                      <a:gd name="T22" fmla="*/ 4 w 112"/>
                      <a:gd name="T23" fmla="*/ 3 h 110"/>
                      <a:gd name="T24" fmla="*/ 4 w 112"/>
                      <a:gd name="T25" fmla="*/ 2 h 110"/>
                      <a:gd name="T26" fmla="*/ 3 w 112"/>
                      <a:gd name="T27" fmla="*/ 2 h 110"/>
                      <a:gd name="T28" fmla="*/ 3 w 112"/>
                      <a:gd name="T29" fmla="*/ 1 h 110"/>
                      <a:gd name="T30" fmla="*/ 2 w 112"/>
                      <a:gd name="T31" fmla="*/ 1 h 110"/>
                      <a:gd name="T32" fmla="*/ 2 w 112"/>
                      <a:gd name="T33" fmla="*/ 0 h 110"/>
                      <a:gd name="T34" fmla="*/ 2 w 112"/>
                      <a:gd name="T35" fmla="*/ 1 h 110"/>
                      <a:gd name="T36" fmla="*/ 1 w 112"/>
                      <a:gd name="T37" fmla="*/ 1 h 110"/>
                      <a:gd name="T38" fmla="*/ 1 w 112"/>
                      <a:gd name="T39" fmla="*/ 2 h 110"/>
                      <a:gd name="T40" fmla="*/ 1 w 112"/>
                      <a:gd name="T41" fmla="*/ 2 h 110"/>
                      <a:gd name="T42" fmla="*/ 0 w 112"/>
                      <a:gd name="T43" fmla="*/ 3 h 110"/>
                      <a:gd name="T44" fmla="*/ 0 w 112"/>
                      <a:gd name="T45" fmla="*/ 5 h 110"/>
                      <a:gd name="T46" fmla="*/ 0 w 112"/>
                      <a:gd name="T47" fmla="*/ 6 h 110"/>
                      <a:gd name="T48" fmla="*/ 0 w 112"/>
                      <a:gd name="T49" fmla="*/ 7 h 110"/>
                      <a:gd name="T50" fmla="*/ 0 w 112"/>
                      <a:gd name="T51" fmla="*/ 9 h 110"/>
                      <a:gd name="T52" fmla="*/ 0 w 112"/>
                      <a:gd name="T53" fmla="*/ 10 h 110"/>
                      <a:gd name="T54" fmla="*/ 0 w 112"/>
                      <a:gd name="T55" fmla="*/ 11 h 110"/>
                      <a:gd name="T56" fmla="*/ 1 w 112"/>
                      <a:gd name="T57" fmla="*/ 12 h 110"/>
                      <a:gd name="T58" fmla="*/ 1 w 112"/>
                      <a:gd name="T59" fmla="*/ 13 h 110"/>
                      <a:gd name="T60" fmla="*/ 1 w 112"/>
                      <a:gd name="T61" fmla="*/ 14 h 110"/>
                      <a:gd name="T62" fmla="*/ 2 w 112"/>
                      <a:gd name="T63" fmla="*/ 14 h 110"/>
                      <a:gd name="T64" fmla="*/ 2 w 112"/>
                      <a:gd name="T65" fmla="*/ 14 h 11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12" h="110">
                        <a:moveTo>
                          <a:pt x="55" y="110"/>
                        </a:moveTo>
                        <a:lnTo>
                          <a:pt x="67" y="109"/>
                        </a:lnTo>
                        <a:lnTo>
                          <a:pt x="78" y="105"/>
                        </a:lnTo>
                        <a:lnTo>
                          <a:pt x="87" y="101"/>
                        </a:lnTo>
                        <a:lnTo>
                          <a:pt x="96" y="94"/>
                        </a:lnTo>
                        <a:lnTo>
                          <a:pt x="103" y="86"/>
                        </a:lnTo>
                        <a:lnTo>
                          <a:pt x="107" y="77"/>
                        </a:lnTo>
                        <a:lnTo>
                          <a:pt x="111" y="66"/>
                        </a:lnTo>
                        <a:lnTo>
                          <a:pt x="112" y="55"/>
                        </a:lnTo>
                        <a:lnTo>
                          <a:pt x="111" y="43"/>
                        </a:lnTo>
                        <a:lnTo>
                          <a:pt x="107" y="34"/>
                        </a:lnTo>
                        <a:lnTo>
                          <a:pt x="103" y="24"/>
                        </a:lnTo>
                        <a:lnTo>
                          <a:pt x="96" y="16"/>
                        </a:lnTo>
                        <a:lnTo>
                          <a:pt x="87" y="9"/>
                        </a:lnTo>
                        <a:lnTo>
                          <a:pt x="78" y="5"/>
                        </a:lnTo>
                        <a:lnTo>
                          <a:pt x="67" y="1"/>
                        </a:lnTo>
                        <a:lnTo>
                          <a:pt x="55" y="0"/>
                        </a:lnTo>
                        <a:lnTo>
                          <a:pt x="45" y="1"/>
                        </a:lnTo>
                        <a:lnTo>
                          <a:pt x="34" y="5"/>
                        </a:lnTo>
                        <a:lnTo>
                          <a:pt x="24" y="9"/>
                        </a:lnTo>
                        <a:lnTo>
                          <a:pt x="16" y="16"/>
                        </a:lnTo>
                        <a:lnTo>
                          <a:pt x="9" y="24"/>
                        </a:lnTo>
                        <a:lnTo>
                          <a:pt x="4" y="34"/>
                        </a:lnTo>
                        <a:lnTo>
                          <a:pt x="1" y="43"/>
                        </a:lnTo>
                        <a:lnTo>
                          <a:pt x="0" y="55"/>
                        </a:lnTo>
                        <a:lnTo>
                          <a:pt x="1" y="66"/>
                        </a:lnTo>
                        <a:lnTo>
                          <a:pt x="4" y="77"/>
                        </a:lnTo>
                        <a:lnTo>
                          <a:pt x="9" y="86"/>
                        </a:lnTo>
                        <a:lnTo>
                          <a:pt x="16" y="94"/>
                        </a:lnTo>
                        <a:lnTo>
                          <a:pt x="24" y="101"/>
                        </a:lnTo>
                        <a:lnTo>
                          <a:pt x="34" y="105"/>
                        </a:lnTo>
                        <a:lnTo>
                          <a:pt x="45" y="109"/>
                        </a:lnTo>
                        <a:lnTo>
                          <a:pt x="55" y="11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2" name="Freeform 364"/>
                  <p:cNvSpPr>
                    <a:spLocks/>
                  </p:cNvSpPr>
                  <p:nvPr/>
                </p:nvSpPr>
                <p:spPr bwMode="auto">
                  <a:xfrm>
                    <a:off x="1393" y="2698"/>
                    <a:ext cx="20" cy="45"/>
                  </a:xfrm>
                  <a:custGeom>
                    <a:avLst/>
                    <a:gdLst>
                      <a:gd name="T0" fmla="*/ 2 w 60"/>
                      <a:gd name="T1" fmla="*/ 7 h 91"/>
                      <a:gd name="T2" fmla="*/ 1 w 60"/>
                      <a:gd name="T3" fmla="*/ 3 h 91"/>
                      <a:gd name="T4" fmla="*/ 2 w 60"/>
                      <a:gd name="T5" fmla="*/ 1 h 91"/>
                      <a:gd name="T6" fmla="*/ 2 w 60"/>
                      <a:gd name="T7" fmla="*/ 1 h 91"/>
                      <a:gd name="T8" fmla="*/ 2 w 60"/>
                      <a:gd name="T9" fmla="*/ 0 h 91"/>
                      <a:gd name="T10" fmla="*/ 2 w 60"/>
                      <a:gd name="T11" fmla="*/ 0 h 91"/>
                      <a:gd name="T12" fmla="*/ 2 w 60"/>
                      <a:gd name="T13" fmla="*/ 0 h 91"/>
                      <a:gd name="T14" fmla="*/ 2 w 60"/>
                      <a:gd name="T15" fmla="*/ 0 h 91"/>
                      <a:gd name="T16" fmla="*/ 1 w 60"/>
                      <a:gd name="T17" fmla="*/ 0 h 91"/>
                      <a:gd name="T18" fmla="*/ 1 w 60"/>
                      <a:gd name="T19" fmla="*/ 0 h 91"/>
                      <a:gd name="T20" fmla="*/ 1 w 60"/>
                      <a:gd name="T21" fmla="*/ 0 h 91"/>
                      <a:gd name="T22" fmla="*/ 0 w 60"/>
                      <a:gd name="T23" fmla="*/ 5 h 91"/>
                      <a:gd name="T24" fmla="*/ 0 w 60"/>
                      <a:gd name="T25" fmla="*/ 5 h 91"/>
                      <a:gd name="T26" fmla="*/ 0 w 60"/>
                      <a:gd name="T27" fmla="*/ 5 h 91"/>
                      <a:gd name="T28" fmla="*/ 0 w 60"/>
                      <a:gd name="T29" fmla="*/ 5 h 91"/>
                      <a:gd name="T30" fmla="*/ 0 w 60"/>
                      <a:gd name="T31" fmla="*/ 6 h 91"/>
                      <a:gd name="T32" fmla="*/ 0 w 60"/>
                      <a:gd name="T33" fmla="*/ 6 h 91"/>
                      <a:gd name="T34" fmla="*/ 0 w 60"/>
                      <a:gd name="T35" fmla="*/ 6 h 91"/>
                      <a:gd name="T36" fmla="*/ 0 w 60"/>
                      <a:gd name="T37" fmla="*/ 6 h 91"/>
                      <a:gd name="T38" fmla="*/ 0 w 60"/>
                      <a:gd name="T39" fmla="*/ 6 h 91"/>
                      <a:gd name="T40" fmla="*/ 1 w 60"/>
                      <a:gd name="T41" fmla="*/ 4 h 91"/>
                      <a:gd name="T42" fmla="*/ 2 w 60"/>
                      <a:gd name="T43" fmla="*/ 8 h 91"/>
                      <a:gd name="T44" fmla="*/ 2 w 60"/>
                      <a:gd name="T45" fmla="*/ 8 h 91"/>
                      <a:gd name="T46" fmla="*/ 2 w 60"/>
                      <a:gd name="T47" fmla="*/ 9 h 91"/>
                      <a:gd name="T48" fmla="*/ 2 w 60"/>
                      <a:gd name="T49" fmla="*/ 10 h 91"/>
                      <a:gd name="T50" fmla="*/ 1 w 60"/>
                      <a:gd name="T51" fmla="*/ 10 h 91"/>
                      <a:gd name="T52" fmla="*/ 1 w 60"/>
                      <a:gd name="T53" fmla="*/ 10 h 91"/>
                      <a:gd name="T54" fmla="*/ 1 w 60"/>
                      <a:gd name="T55" fmla="*/ 10 h 91"/>
                      <a:gd name="T56" fmla="*/ 2 w 60"/>
                      <a:gd name="T57" fmla="*/ 11 h 91"/>
                      <a:gd name="T58" fmla="*/ 2 w 60"/>
                      <a:gd name="T59" fmla="*/ 11 h 91"/>
                      <a:gd name="T60" fmla="*/ 2 w 60"/>
                      <a:gd name="T61" fmla="*/ 10 h 91"/>
                      <a:gd name="T62" fmla="*/ 2 w 60"/>
                      <a:gd name="T63" fmla="*/ 10 h 91"/>
                      <a:gd name="T64" fmla="*/ 2 w 60"/>
                      <a:gd name="T65" fmla="*/ 9 h 91"/>
                      <a:gd name="T66" fmla="*/ 2 w 60"/>
                      <a:gd name="T67" fmla="*/ 7 h 9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60" h="91">
                        <a:moveTo>
                          <a:pt x="57" y="62"/>
                        </a:moveTo>
                        <a:lnTo>
                          <a:pt x="32" y="27"/>
                        </a:lnTo>
                        <a:lnTo>
                          <a:pt x="44" y="13"/>
                        </a:lnTo>
                        <a:lnTo>
                          <a:pt x="46" y="11"/>
                        </a:lnTo>
                        <a:lnTo>
                          <a:pt x="46" y="7"/>
                        </a:lnTo>
                        <a:lnTo>
                          <a:pt x="44" y="4"/>
                        </a:lnTo>
                        <a:lnTo>
                          <a:pt x="43" y="2"/>
                        </a:lnTo>
                        <a:lnTo>
                          <a:pt x="42" y="0"/>
                        </a:lnTo>
                        <a:lnTo>
                          <a:pt x="40" y="0"/>
                        </a:lnTo>
                        <a:lnTo>
                          <a:pt x="38" y="2"/>
                        </a:lnTo>
                        <a:lnTo>
                          <a:pt x="36" y="3"/>
                        </a:lnTo>
                        <a:lnTo>
                          <a:pt x="3" y="42"/>
                        </a:lnTo>
                        <a:lnTo>
                          <a:pt x="2" y="44"/>
                        </a:lnTo>
                        <a:lnTo>
                          <a:pt x="0" y="45"/>
                        </a:lnTo>
                        <a:lnTo>
                          <a:pt x="0" y="47"/>
                        </a:lnTo>
                        <a:lnTo>
                          <a:pt x="2" y="50"/>
                        </a:lnTo>
                        <a:lnTo>
                          <a:pt x="4" y="51"/>
                        </a:lnTo>
                        <a:lnTo>
                          <a:pt x="6" y="52"/>
                        </a:lnTo>
                        <a:lnTo>
                          <a:pt x="9" y="52"/>
                        </a:lnTo>
                        <a:lnTo>
                          <a:pt x="11" y="51"/>
                        </a:lnTo>
                        <a:lnTo>
                          <a:pt x="27" y="32"/>
                        </a:lnTo>
                        <a:lnTo>
                          <a:pt x="50" y="67"/>
                        </a:lnTo>
                        <a:lnTo>
                          <a:pt x="51" y="70"/>
                        </a:lnTo>
                        <a:lnTo>
                          <a:pt x="51" y="78"/>
                        </a:lnTo>
                        <a:lnTo>
                          <a:pt x="46" y="84"/>
                        </a:lnTo>
                        <a:lnTo>
                          <a:pt x="29" y="82"/>
                        </a:lnTo>
                        <a:lnTo>
                          <a:pt x="30" y="84"/>
                        </a:lnTo>
                        <a:lnTo>
                          <a:pt x="35" y="87"/>
                        </a:lnTo>
                        <a:lnTo>
                          <a:pt x="41" y="91"/>
                        </a:lnTo>
                        <a:lnTo>
                          <a:pt x="50" y="88"/>
                        </a:lnTo>
                        <a:lnTo>
                          <a:pt x="53" y="87"/>
                        </a:lnTo>
                        <a:lnTo>
                          <a:pt x="57" y="83"/>
                        </a:lnTo>
                        <a:lnTo>
                          <a:pt x="60" y="75"/>
                        </a:lnTo>
                        <a:lnTo>
                          <a:pt x="57" y="62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3" name="Freeform 365"/>
                  <p:cNvSpPr>
                    <a:spLocks/>
                  </p:cNvSpPr>
                  <p:nvPr/>
                </p:nvSpPr>
                <p:spPr bwMode="auto">
                  <a:xfrm>
                    <a:off x="1397" y="2701"/>
                    <a:ext cx="10" cy="16"/>
                  </a:xfrm>
                  <a:custGeom>
                    <a:avLst/>
                    <a:gdLst>
                      <a:gd name="T0" fmla="*/ 1 w 30"/>
                      <a:gd name="T1" fmla="*/ 0 h 33"/>
                      <a:gd name="T2" fmla="*/ 1 w 30"/>
                      <a:gd name="T3" fmla="*/ 0 h 33"/>
                      <a:gd name="T4" fmla="*/ 1 w 30"/>
                      <a:gd name="T5" fmla="*/ 0 h 33"/>
                      <a:gd name="T6" fmla="*/ 1 w 30"/>
                      <a:gd name="T7" fmla="*/ 0 h 33"/>
                      <a:gd name="T8" fmla="*/ 1 w 30"/>
                      <a:gd name="T9" fmla="*/ 0 h 33"/>
                      <a:gd name="T10" fmla="*/ 1 w 30"/>
                      <a:gd name="T11" fmla="*/ 0 h 33"/>
                      <a:gd name="T12" fmla="*/ 1 w 30"/>
                      <a:gd name="T13" fmla="*/ 0 h 33"/>
                      <a:gd name="T14" fmla="*/ 1 w 30"/>
                      <a:gd name="T15" fmla="*/ 0 h 33"/>
                      <a:gd name="T16" fmla="*/ 1 w 30"/>
                      <a:gd name="T17" fmla="*/ 0 h 33"/>
                      <a:gd name="T18" fmla="*/ 1 w 30"/>
                      <a:gd name="T19" fmla="*/ 0 h 33"/>
                      <a:gd name="T20" fmla="*/ 0 w 30"/>
                      <a:gd name="T21" fmla="*/ 4 h 33"/>
                      <a:gd name="T22" fmla="*/ 0 w 30"/>
                      <a:gd name="T23" fmla="*/ 4 h 33"/>
                      <a:gd name="T24" fmla="*/ 0 w 30"/>
                      <a:gd name="T25" fmla="*/ 4 h 33"/>
                      <a:gd name="T26" fmla="*/ 0 w 30"/>
                      <a:gd name="T27" fmla="*/ 4 h 33"/>
                      <a:gd name="T28" fmla="*/ 0 w 30"/>
                      <a:gd name="T29" fmla="*/ 4 h 33"/>
                      <a:gd name="T30" fmla="*/ 0 w 30"/>
                      <a:gd name="T31" fmla="*/ 4 h 33"/>
                      <a:gd name="T32" fmla="*/ 0 w 30"/>
                      <a:gd name="T33" fmla="*/ 4 h 33"/>
                      <a:gd name="T34" fmla="*/ 0 w 30"/>
                      <a:gd name="T35" fmla="*/ 3 h 33"/>
                      <a:gd name="T36" fmla="*/ 0 w 30"/>
                      <a:gd name="T37" fmla="*/ 3 h 33"/>
                      <a:gd name="T38" fmla="*/ 0 w 30"/>
                      <a:gd name="T39" fmla="*/ 3 h 33"/>
                      <a:gd name="T40" fmla="*/ 1 w 30"/>
                      <a:gd name="T41" fmla="*/ 0 h 3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0" h="33">
                        <a:moveTo>
                          <a:pt x="26" y="1"/>
                        </a:moveTo>
                        <a:lnTo>
                          <a:pt x="28" y="0"/>
                        </a:lnTo>
                        <a:lnTo>
                          <a:pt x="29" y="0"/>
                        </a:lnTo>
                        <a:lnTo>
                          <a:pt x="29" y="1"/>
                        </a:lnTo>
                        <a:lnTo>
                          <a:pt x="30" y="2"/>
                        </a:lnTo>
                        <a:lnTo>
                          <a:pt x="30" y="4"/>
                        </a:lnTo>
                        <a:lnTo>
                          <a:pt x="29" y="4"/>
                        </a:lnTo>
                        <a:lnTo>
                          <a:pt x="4" y="33"/>
                        </a:lnTo>
                        <a:lnTo>
                          <a:pt x="3" y="33"/>
                        </a:lnTo>
                        <a:lnTo>
                          <a:pt x="2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2" y="30"/>
                        </a:lnTo>
                        <a:lnTo>
                          <a:pt x="26" y="1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4" name="Freeform 366"/>
                  <p:cNvSpPr>
                    <a:spLocks/>
                  </p:cNvSpPr>
                  <p:nvPr/>
                </p:nvSpPr>
                <p:spPr bwMode="auto">
                  <a:xfrm>
                    <a:off x="1394" y="2719"/>
                    <a:ext cx="3" cy="3"/>
                  </a:xfrm>
                  <a:custGeom>
                    <a:avLst/>
                    <a:gdLst>
                      <a:gd name="T0" fmla="*/ 0 w 7"/>
                      <a:gd name="T1" fmla="*/ 0 h 7"/>
                      <a:gd name="T2" fmla="*/ 0 w 7"/>
                      <a:gd name="T3" fmla="*/ 0 h 7"/>
                      <a:gd name="T4" fmla="*/ 0 w 7"/>
                      <a:gd name="T5" fmla="*/ 0 h 7"/>
                      <a:gd name="T6" fmla="*/ 0 w 7"/>
                      <a:gd name="T7" fmla="*/ 0 h 7"/>
                      <a:gd name="T8" fmla="*/ 0 w 7"/>
                      <a:gd name="T9" fmla="*/ 0 h 7"/>
                      <a:gd name="T10" fmla="*/ 0 w 7"/>
                      <a:gd name="T11" fmla="*/ 0 h 7"/>
                      <a:gd name="T12" fmla="*/ 0 w 7"/>
                      <a:gd name="T13" fmla="*/ 0 h 7"/>
                      <a:gd name="T14" fmla="*/ 0 w 7"/>
                      <a:gd name="T15" fmla="*/ 0 h 7"/>
                      <a:gd name="T16" fmla="*/ 0 w 7"/>
                      <a:gd name="T17" fmla="*/ 0 h 7"/>
                      <a:gd name="T18" fmla="*/ 0 w 7"/>
                      <a:gd name="T19" fmla="*/ 0 h 7"/>
                      <a:gd name="T20" fmla="*/ 0 w 7"/>
                      <a:gd name="T21" fmla="*/ 0 h 7"/>
                      <a:gd name="T22" fmla="*/ 0 w 7"/>
                      <a:gd name="T23" fmla="*/ 0 h 7"/>
                      <a:gd name="T24" fmla="*/ 0 w 7"/>
                      <a:gd name="T25" fmla="*/ 0 h 7"/>
                      <a:gd name="T26" fmla="*/ 0 w 7"/>
                      <a:gd name="T27" fmla="*/ 0 h 7"/>
                      <a:gd name="T28" fmla="*/ 0 w 7"/>
                      <a:gd name="T29" fmla="*/ 0 h 7"/>
                      <a:gd name="T30" fmla="*/ 0 w 7"/>
                      <a:gd name="T31" fmla="*/ 0 h 7"/>
                      <a:gd name="T32" fmla="*/ 0 w 7"/>
                      <a:gd name="T33" fmla="*/ 0 h 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7" h="7">
                        <a:moveTo>
                          <a:pt x="6" y="5"/>
                        </a:moveTo>
                        <a:lnTo>
                          <a:pt x="7" y="4"/>
                        </a:lnTo>
                        <a:lnTo>
                          <a:pt x="7" y="3"/>
                        </a:lnTo>
                        <a:lnTo>
                          <a:pt x="7" y="2"/>
                        </a:lnTo>
                        <a:lnTo>
                          <a:pt x="6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1" y="7"/>
                        </a:lnTo>
                        <a:lnTo>
                          <a:pt x="2" y="7"/>
                        </a:lnTo>
                        <a:lnTo>
                          <a:pt x="5" y="7"/>
                        </a:lnTo>
                        <a:lnTo>
                          <a:pt x="6" y="5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5" name="Freeform 367"/>
                  <p:cNvSpPr>
                    <a:spLocks/>
                  </p:cNvSpPr>
                  <p:nvPr/>
                </p:nvSpPr>
                <p:spPr bwMode="auto">
                  <a:xfrm>
                    <a:off x="1394" y="2698"/>
                    <a:ext cx="25" cy="44"/>
                  </a:xfrm>
                  <a:custGeom>
                    <a:avLst/>
                    <a:gdLst>
                      <a:gd name="T0" fmla="*/ 3 w 76"/>
                      <a:gd name="T1" fmla="*/ 0 h 90"/>
                      <a:gd name="T2" fmla="*/ 0 w 76"/>
                      <a:gd name="T3" fmla="*/ 10 h 90"/>
                      <a:gd name="T4" fmla="*/ 0 w 76"/>
                      <a:gd name="T5" fmla="*/ 11 h 90"/>
                      <a:gd name="T6" fmla="*/ 3 w 76"/>
                      <a:gd name="T7" fmla="*/ 0 h 90"/>
                      <a:gd name="T8" fmla="*/ 3 w 76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90">
                        <a:moveTo>
                          <a:pt x="72" y="0"/>
                        </a:moveTo>
                        <a:lnTo>
                          <a:pt x="0" y="86"/>
                        </a:lnTo>
                        <a:lnTo>
                          <a:pt x="4" y="90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6" name="Freeform 368"/>
                  <p:cNvSpPr>
                    <a:spLocks/>
                  </p:cNvSpPr>
                  <p:nvPr/>
                </p:nvSpPr>
                <p:spPr bwMode="auto">
                  <a:xfrm>
                    <a:off x="1308" y="2180"/>
                    <a:ext cx="39" cy="108"/>
                  </a:xfrm>
                  <a:custGeom>
                    <a:avLst/>
                    <a:gdLst>
                      <a:gd name="T0" fmla="*/ 4 w 116"/>
                      <a:gd name="T1" fmla="*/ 27 h 216"/>
                      <a:gd name="T2" fmla="*/ 4 w 116"/>
                      <a:gd name="T3" fmla="*/ 3 h 216"/>
                      <a:gd name="T4" fmla="*/ 0 w 116"/>
                      <a:gd name="T5" fmla="*/ 0 h 216"/>
                      <a:gd name="T6" fmla="*/ 0 w 116"/>
                      <a:gd name="T7" fmla="*/ 25 h 216"/>
                      <a:gd name="T8" fmla="*/ 4 w 116"/>
                      <a:gd name="T9" fmla="*/ 27 h 2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216">
                        <a:moveTo>
                          <a:pt x="116" y="216"/>
                        </a:moveTo>
                        <a:lnTo>
                          <a:pt x="116" y="17"/>
                        </a:lnTo>
                        <a:lnTo>
                          <a:pt x="0" y="0"/>
                        </a:lnTo>
                        <a:lnTo>
                          <a:pt x="0" y="198"/>
                        </a:lnTo>
                        <a:lnTo>
                          <a:pt x="116" y="216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7" name="Freeform 369"/>
                  <p:cNvSpPr>
                    <a:spLocks/>
                  </p:cNvSpPr>
                  <p:nvPr/>
                </p:nvSpPr>
                <p:spPr bwMode="auto">
                  <a:xfrm>
                    <a:off x="1308" y="2163"/>
                    <a:ext cx="53" cy="26"/>
                  </a:xfrm>
                  <a:custGeom>
                    <a:avLst/>
                    <a:gdLst>
                      <a:gd name="T0" fmla="*/ 0 w 159"/>
                      <a:gd name="T1" fmla="*/ 5 h 52"/>
                      <a:gd name="T2" fmla="*/ 2 w 159"/>
                      <a:gd name="T3" fmla="*/ 0 h 52"/>
                      <a:gd name="T4" fmla="*/ 6 w 159"/>
                      <a:gd name="T5" fmla="*/ 2 h 52"/>
                      <a:gd name="T6" fmla="*/ 4 w 159"/>
                      <a:gd name="T7" fmla="*/ 7 h 52"/>
                      <a:gd name="T8" fmla="*/ 0 w 159"/>
                      <a:gd name="T9" fmla="*/ 5 h 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2">
                        <a:moveTo>
                          <a:pt x="0" y="33"/>
                        </a:moveTo>
                        <a:lnTo>
                          <a:pt x="51" y="0"/>
                        </a:lnTo>
                        <a:lnTo>
                          <a:pt x="159" y="16"/>
                        </a:lnTo>
                        <a:lnTo>
                          <a:pt x="116" y="52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8" name="Freeform 370"/>
                  <p:cNvSpPr>
                    <a:spLocks/>
                  </p:cNvSpPr>
                  <p:nvPr/>
                </p:nvSpPr>
                <p:spPr bwMode="auto">
                  <a:xfrm>
                    <a:off x="1347" y="2170"/>
                    <a:ext cx="14" cy="118"/>
                  </a:xfrm>
                  <a:custGeom>
                    <a:avLst/>
                    <a:gdLst>
                      <a:gd name="T0" fmla="*/ 0 w 43"/>
                      <a:gd name="T1" fmla="*/ 5 h 234"/>
                      <a:gd name="T2" fmla="*/ 2 w 43"/>
                      <a:gd name="T3" fmla="*/ 0 h 234"/>
                      <a:gd name="T4" fmla="*/ 2 w 43"/>
                      <a:gd name="T5" fmla="*/ 26 h 234"/>
                      <a:gd name="T6" fmla="*/ 0 w 43"/>
                      <a:gd name="T7" fmla="*/ 30 h 234"/>
                      <a:gd name="T8" fmla="*/ 0 w 43"/>
                      <a:gd name="T9" fmla="*/ 5 h 2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3" h="234">
                        <a:moveTo>
                          <a:pt x="0" y="34"/>
                        </a:moveTo>
                        <a:lnTo>
                          <a:pt x="43" y="0"/>
                        </a:lnTo>
                        <a:lnTo>
                          <a:pt x="43" y="200"/>
                        </a:lnTo>
                        <a:lnTo>
                          <a:pt x="0" y="2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09" name="Freeform 371"/>
                  <p:cNvSpPr>
                    <a:spLocks/>
                  </p:cNvSpPr>
                  <p:nvPr/>
                </p:nvSpPr>
                <p:spPr bwMode="auto">
                  <a:xfrm>
                    <a:off x="1392" y="2206"/>
                    <a:ext cx="39" cy="84"/>
                  </a:xfrm>
                  <a:custGeom>
                    <a:avLst/>
                    <a:gdLst>
                      <a:gd name="T0" fmla="*/ 4 w 116"/>
                      <a:gd name="T1" fmla="*/ 21 h 169"/>
                      <a:gd name="T2" fmla="*/ 4 w 116"/>
                      <a:gd name="T3" fmla="*/ 2 h 169"/>
                      <a:gd name="T4" fmla="*/ 0 w 116"/>
                      <a:gd name="T5" fmla="*/ 0 h 169"/>
                      <a:gd name="T6" fmla="*/ 0 w 116"/>
                      <a:gd name="T7" fmla="*/ 18 h 169"/>
                      <a:gd name="T8" fmla="*/ 4 w 116"/>
                      <a:gd name="T9" fmla="*/ 2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169">
                        <a:moveTo>
                          <a:pt x="116" y="169"/>
                        </a:moveTo>
                        <a:lnTo>
                          <a:pt x="116" y="17"/>
                        </a:lnTo>
                        <a:lnTo>
                          <a:pt x="0" y="0"/>
                        </a:lnTo>
                        <a:lnTo>
                          <a:pt x="0" y="151"/>
                        </a:lnTo>
                        <a:lnTo>
                          <a:pt x="116" y="169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0" name="Freeform 372"/>
                  <p:cNvSpPr>
                    <a:spLocks/>
                  </p:cNvSpPr>
                  <p:nvPr/>
                </p:nvSpPr>
                <p:spPr bwMode="auto">
                  <a:xfrm>
                    <a:off x="1392" y="2174"/>
                    <a:ext cx="64" cy="41"/>
                  </a:xfrm>
                  <a:custGeom>
                    <a:avLst/>
                    <a:gdLst>
                      <a:gd name="T0" fmla="*/ 0 w 191"/>
                      <a:gd name="T1" fmla="*/ 8 h 82"/>
                      <a:gd name="T2" fmla="*/ 3 w 191"/>
                      <a:gd name="T3" fmla="*/ 0 h 82"/>
                      <a:gd name="T4" fmla="*/ 7 w 191"/>
                      <a:gd name="T5" fmla="*/ 2 h 82"/>
                      <a:gd name="T6" fmla="*/ 4 w 191"/>
                      <a:gd name="T7" fmla="*/ 11 h 82"/>
                      <a:gd name="T8" fmla="*/ 0 w 191"/>
                      <a:gd name="T9" fmla="*/ 8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1" h="82">
                        <a:moveTo>
                          <a:pt x="0" y="64"/>
                        </a:moveTo>
                        <a:lnTo>
                          <a:pt x="86" y="0"/>
                        </a:lnTo>
                        <a:lnTo>
                          <a:pt x="191" y="16"/>
                        </a:lnTo>
                        <a:lnTo>
                          <a:pt x="116" y="82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2011" name="Freeform 373"/>
                  <p:cNvSpPr>
                    <a:spLocks/>
                  </p:cNvSpPr>
                  <p:nvPr/>
                </p:nvSpPr>
                <p:spPr bwMode="auto">
                  <a:xfrm>
                    <a:off x="1431" y="2182"/>
                    <a:ext cx="25" cy="108"/>
                  </a:xfrm>
                  <a:custGeom>
                    <a:avLst/>
                    <a:gdLst>
                      <a:gd name="T0" fmla="*/ 0 w 75"/>
                      <a:gd name="T1" fmla="*/ 8 h 216"/>
                      <a:gd name="T2" fmla="*/ 3 w 75"/>
                      <a:gd name="T3" fmla="*/ 0 h 216"/>
                      <a:gd name="T4" fmla="*/ 3 w 75"/>
                      <a:gd name="T5" fmla="*/ 20 h 216"/>
                      <a:gd name="T6" fmla="*/ 0 w 75"/>
                      <a:gd name="T7" fmla="*/ 27 h 216"/>
                      <a:gd name="T8" fmla="*/ 0 w 75"/>
                      <a:gd name="T9" fmla="*/ 8 h 2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5" h="216">
                        <a:moveTo>
                          <a:pt x="0" y="64"/>
                        </a:moveTo>
                        <a:lnTo>
                          <a:pt x="75" y="0"/>
                        </a:lnTo>
                        <a:lnTo>
                          <a:pt x="75" y="153"/>
                        </a:lnTo>
                        <a:lnTo>
                          <a:pt x="0" y="216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th-TH"/>
                  </a:p>
                </p:txBody>
              </p:sp>
            </p:grpSp>
            <p:sp>
              <p:nvSpPr>
                <p:cNvPr id="31791" name="AutoShape 374"/>
                <p:cNvSpPr>
                  <a:spLocks noChangeAspect="1" noChangeArrowheads="1"/>
                </p:cNvSpPr>
                <p:nvPr/>
              </p:nvSpPr>
              <p:spPr bwMode="auto">
                <a:xfrm>
                  <a:off x="1818" y="1045"/>
                  <a:ext cx="510" cy="583"/>
                </a:xfrm>
                <a:prstGeom prst="flowChartProcess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1"/>
                  </a:extrusionClr>
                  <a:contourClr>
                    <a:schemeClr val="bg1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31792" name="Group 375"/>
                <p:cNvGrpSpPr>
                  <a:grpSpLocks/>
                </p:cNvGrpSpPr>
                <p:nvPr/>
              </p:nvGrpSpPr>
              <p:grpSpPr bwMode="auto">
                <a:xfrm>
                  <a:off x="1740" y="1058"/>
                  <a:ext cx="729" cy="874"/>
                  <a:chOff x="1924" y="2390"/>
                  <a:chExt cx="729" cy="874"/>
                </a:xfrm>
              </p:grpSpPr>
              <p:sp>
                <p:nvSpPr>
                  <p:cNvPr id="31804" name="Freeform 376"/>
                  <p:cNvSpPr>
                    <a:spLocks/>
                  </p:cNvSpPr>
                  <p:nvPr/>
                </p:nvSpPr>
                <p:spPr bwMode="auto">
                  <a:xfrm>
                    <a:off x="1924" y="2390"/>
                    <a:ext cx="729" cy="808"/>
                  </a:xfrm>
                  <a:custGeom>
                    <a:avLst/>
                    <a:gdLst>
                      <a:gd name="T0" fmla="*/ 66 w 2187"/>
                      <a:gd name="T1" fmla="*/ 85 h 1615"/>
                      <a:gd name="T2" fmla="*/ 55 w 2187"/>
                      <a:gd name="T3" fmla="*/ 85 h 1615"/>
                      <a:gd name="T4" fmla="*/ 42 w 2187"/>
                      <a:gd name="T5" fmla="*/ 149 h 1615"/>
                      <a:gd name="T6" fmla="*/ 35 w 2187"/>
                      <a:gd name="T7" fmla="*/ 146 h 1615"/>
                      <a:gd name="T8" fmla="*/ 30 w 2187"/>
                      <a:gd name="T9" fmla="*/ 202 h 1615"/>
                      <a:gd name="T10" fmla="*/ 0 w 2187"/>
                      <a:gd name="T11" fmla="*/ 189 h 1615"/>
                      <a:gd name="T12" fmla="*/ 17 w 2187"/>
                      <a:gd name="T13" fmla="*/ 138 h 1615"/>
                      <a:gd name="T14" fmla="*/ 14 w 2187"/>
                      <a:gd name="T15" fmla="*/ 136 h 1615"/>
                      <a:gd name="T16" fmla="*/ 14 w 2187"/>
                      <a:gd name="T17" fmla="*/ 24 h 1615"/>
                      <a:gd name="T18" fmla="*/ 35 w 2187"/>
                      <a:gd name="T19" fmla="*/ 0 h 1615"/>
                      <a:gd name="T20" fmla="*/ 45 w 2187"/>
                      <a:gd name="T21" fmla="*/ 4 h 1615"/>
                      <a:gd name="T22" fmla="*/ 63 w 2187"/>
                      <a:gd name="T23" fmla="*/ 2 h 1615"/>
                      <a:gd name="T24" fmla="*/ 64 w 2187"/>
                      <a:gd name="T25" fmla="*/ 3 h 1615"/>
                      <a:gd name="T26" fmla="*/ 66 w 2187"/>
                      <a:gd name="T27" fmla="*/ 5 h 1615"/>
                      <a:gd name="T28" fmla="*/ 66 w 2187"/>
                      <a:gd name="T29" fmla="*/ 7 h 1615"/>
                      <a:gd name="T30" fmla="*/ 67 w 2187"/>
                      <a:gd name="T31" fmla="*/ 10 h 1615"/>
                      <a:gd name="T32" fmla="*/ 68 w 2187"/>
                      <a:gd name="T33" fmla="*/ 12 h 1615"/>
                      <a:gd name="T34" fmla="*/ 68 w 2187"/>
                      <a:gd name="T35" fmla="*/ 14 h 1615"/>
                      <a:gd name="T36" fmla="*/ 68 w 2187"/>
                      <a:gd name="T37" fmla="*/ 15 h 1615"/>
                      <a:gd name="T38" fmla="*/ 68 w 2187"/>
                      <a:gd name="T39" fmla="*/ 15 h 1615"/>
                      <a:gd name="T40" fmla="*/ 71 w 2187"/>
                      <a:gd name="T41" fmla="*/ 37 h 1615"/>
                      <a:gd name="T42" fmla="*/ 75 w 2187"/>
                      <a:gd name="T43" fmla="*/ 48 h 1615"/>
                      <a:gd name="T44" fmla="*/ 76 w 2187"/>
                      <a:gd name="T45" fmla="*/ 48 h 1615"/>
                      <a:gd name="T46" fmla="*/ 76 w 2187"/>
                      <a:gd name="T47" fmla="*/ 49 h 1615"/>
                      <a:gd name="T48" fmla="*/ 77 w 2187"/>
                      <a:gd name="T49" fmla="*/ 52 h 1615"/>
                      <a:gd name="T50" fmla="*/ 78 w 2187"/>
                      <a:gd name="T51" fmla="*/ 54 h 1615"/>
                      <a:gd name="T52" fmla="*/ 79 w 2187"/>
                      <a:gd name="T53" fmla="*/ 58 h 1615"/>
                      <a:gd name="T54" fmla="*/ 79 w 2187"/>
                      <a:gd name="T55" fmla="*/ 63 h 1615"/>
                      <a:gd name="T56" fmla="*/ 80 w 2187"/>
                      <a:gd name="T57" fmla="*/ 68 h 1615"/>
                      <a:gd name="T58" fmla="*/ 80 w 2187"/>
                      <a:gd name="T59" fmla="*/ 74 h 1615"/>
                      <a:gd name="T60" fmla="*/ 80 w 2187"/>
                      <a:gd name="T61" fmla="*/ 74 h 1615"/>
                      <a:gd name="T62" fmla="*/ 80 w 2187"/>
                      <a:gd name="T63" fmla="*/ 74 h 1615"/>
                      <a:gd name="T64" fmla="*/ 80 w 2187"/>
                      <a:gd name="T65" fmla="*/ 74 h 1615"/>
                      <a:gd name="T66" fmla="*/ 80 w 2187"/>
                      <a:gd name="T67" fmla="*/ 75 h 1615"/>
                      <a:gd name="T68" fmla="*/ 81 w 2187"/>
                      <a:gd name="T69" fmla="*/ 77 h 1615"/>
                      <a:gd name="T70" fmla="*/ 81 w 2187"/>
                      <a:gd name="T71" fmla="*/ 79 h 1615"/>
                      <a:gd name="T72" fmla="*/ 81 w 2187"/>
                      <a:gd name="T73" fmla="*/ 82 h 1615"/>
                      <a:gd name="T74" fmla="*/ 81 w 2187"/>
                      <a:gd name="T75" fmla="*/ 86 h 1615"/>
                      <a:gd name="T76" fmla="*/ 79 w 2187"/>
                      <a:gd name="T77" fmla="*/ 86 h 1615"/>
                      <a:gd name="T78" fmla="*/ 79 w 2187"/>
                      <a:gd name="T79" fmla="*/ 85 h 1615"/>
                      <a:gd name="T80" fmla="*/ 66 w 2187"/>
                      <a:gd name="T81" fmla="*/ 85 h 1615"/>
                      <a:gd name="T82" fmla="*/ 66 w 2187"/>
                      <a:gd name="T83" fmla="*/ 85 h 1615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187" h="1615">
                        <a:moveTo>
                          <a:pt x="1772" y="674"/>
                        </a:moveTo>
                        <a:lnTo>
                          <a:pt x="1480" y="680"/>
                        </a:lnTo>
                        <a:lnTo>
                          <a:pt x="1126" y="1192"/>
                        </a:lnTo>
                        <a:lnTo>
                          <a:pt x="958" y="1166"/>
                        </a:lnTo>
                        <a:lnTo>
                          <a:pt x="817" y="1615"/>
                        </a:lnTo>
                        <a:lnTo>
                          <a:pt x="0" y="1510"/>
                        </a:lnTo>
                        <a:lnTo>
                          <a:pt x="455" y="1100"/>
                        </a:lnTo>
                        <a:lnTo>
                          <a:pt x="367" y="1087"/>
                        </a:lnTo>
                        <a:lnTo>
                          <a:pt x="367" y="187"/>
                        </a:lnTo>
                        <a:lnTo>
                          <a:pt x="933" y="0"/>
                        </a:lnTo>
                        <a:lnTo>
                          <a:pt x="1222" y="29"/>
                        </a:lnTo>
                        <a:lnTo>
                          <a:pt x="1703" y="15"/>
                        </a:lnTo>
                        <a:lnTo>
                          <a:pt x="1741" y="24"/>
                        </a:lnTo>
                        <a:lnTo>
                          <a:pt x="1771" y="38"/>
                        </a:lnTo>
                        <a:lnTo>
                          <a:pt x="1794" y="55"/>
                        </a:lnTo>
                        <a:lnTo>
                          <a:pt x="1811" y="73"/>
                        </a:lnTo>
                        <a:lnTo>
                          <a:pt x="1824" y="91"/>
                        </a:lnTo>
                        <a:lnTo>
                          <a:pt x="1831" y="106"/>
                        </a:lnTo>
                        <a:lnTo>
                          <a:pt x="1836" y="117"/>
                        </a:lnTo>
                        <a:lnTo>
                          <a:pt x="1837" y="120"/>
                        </a:lnTo>
                        <a:lnTo>
                          <a:pt x="1922" y="292"/>
                        </a:lnTo>
                        <a:lnTo>
                          <a:pt x="2034" y="378"/>
                        </a:lnTo>
                        <a:lnTo>
                          <a:pt x="2040" y="382"/>
                        </a:lnTo>
                        <a:lnTo>
                          <a:pt x="2055" y="392"/>
                        </a:lnTo>
                        <a:lnTo>
                          <a:pt x="2076" y="409"/>
                        </a:lnTo>
                        <a:lnTo>
                          <a:pt x="2101" y="432"/>
                        </a:lnTo>
                        <a:lnTo>
                          <a:pt x="2124" y="462"/>
                        </a:lnTo>
                        <a:lnTo>
                          <a:pt x="2143" y="497"/>
                        </a:lnTo>
                        <a:lnTo>
                          <a:pt x="2153" y="539"/>
                        </a:lnTo>
                        <a:lnTo>
                          <a:pt x="2152" y="586"/>
                        </a:lnTo>
                        <a:lnTo>
                          <a:pt x="2155" y="586"/>
                        </a:lnTo>
                        <a:lnTo>
                          <a:pt x="2159" y="588"/>
                        </a:lnTo>
                        <a:lnTo>
                          <a:pt x="2165" y="592"/>
                        </a:lnTo>
                        <a:lnTo>
                          <a:pt x="2172" y="600"/>
                        </a:lnTo>
                        <a:lnTo>
                          <a:pt x="2179" y="612"/>
                        </a:lnTo>
                        <a:lnTo>
                          <a:pt x="2184" y="630"/>
                        </a:lnTo>
                        <a:lnTo>
                          <a:pt x="2187" y="655"/>
                        </a:lnTo>
                        <a:lnTo>
                          <a:pt x="2184" y="687"/>
                        </a:lnTo>
                        <a:lnTo>
                          <a:pt x="2140" y="685"/>
                        </a:lnTo>
                        <a:lnTo>
                          <a:pt x="2140" y="674"/>
                        </a:lnTo>
                        <a:lnTo>
                          <a:pt x="1769" y="674"/>
                        </a:lnTo>
                        <a:lnTo>
                          <a:pt x="1772" y="6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05" name="Freeform 377"/>
                  <p:cNvSpPr>
                    <a:spLocks/>
                  </p:cNvSpPr>
                  <p:nvPr/>
                </p:nvSpPr>
                <p:spPr bwMode="auto">
                  <a:xfrm>
                    <a:off x="2035" y="2882"/>
                    <a:ext cx="11" cy="51"/>
                  </a:xfrm>
                  <a:custGeom>
                    <a:avLst/>
                    <a:gdLst>
                      <a:gd name="T0" fmla="*/ 1 w 34"/>
                      <a:gd name="T1" fmla="*/ 0 h 102"/>
                      <a:gd name="T2" fmla="*/ 0 w 34"/>
                      <a:gd name="T3" fmla="*/ 2 h 102"/>
                      <a:gd name="T4" fmla="*/ 0 w 34"/>
                      <a:gd name="T5" fmla="*/ 13 h 102"/>
                      <a:gd name="T6" fmla="*/ 1 w 34"/>
                      <a:gd name="T7" fmla="*/ 13 h 102"/>
                      <a:gd name="T8" fmla="*/ 1 w 34"/>
                      <a:gd name="T9" fmla="*/ 3 h 102"/>
                      <a:gd name="T10" fmla="*/ 1 w 34"/>
                      <a:gd name="T11" fmla="*/ 0 h 10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102">
                        <a:moveTo>
                          <a:pt x="33" y="0"/>
                        </a:moveTo>
                        <a:lnTo>
                          <a:pt x="1" y="16"/>
                        </a:lnTo>
                        <a:lnTo>
                          <a:pt x="0" y="97"/>
                        </a:lnTo>
                        <a:lnTo>
                          <a:pt x="34" y="102"/>
                        </a:lnTo>
                        <a:lnTo>
                          <a:pt x="33" y="18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06" name="Freeform 378"/>
                  <p:cNvSpPr>
                    <a:spLocks/>
                  </p:cNvSpPr>
                  <p:nvPr/>
                </p:nvSpPr>
                <p:spPr bwMode="auto">
                  <a:xfrm>
                    <a:off x="2489" y="2662"/>
                    <a:ext cx="97" cy="140"/>
                  </a:xfrm>
                  <a:custGeom>
                    <a:avLst/>
                    <a:gdLst>
                      <a:gd name="T0" fmla="*/ 5 w 291"/>
                      <a:gd name="T1" fmla="*/ 35 h 280"/>
                      <a:gd name="T2" fmla="*/ 6 w 291"/>
                      <a:gd name="T3" fmla="*/ 35 h 280"/>
                      <a:gd name="T4" fmla="*/ 8 w 291"/>
                      <a:gd name="T5" fmla="*/ 34 h 280"/>
                      <a:gd name="T6" fmla="*/ 8 w 291"/>
                      <a:gd name="T7" fmla="*/ 32 h 280"/>
                      <a:gd name="T8" fmla="*/ 9 w 291"/>
                      <a:gd name="T9" fmla="*/ 30 h 280"/>
                      <a:gd name="T10" fmla="*/ 10 w 291"/>
                      <a:gd name="T11" fmla="*/ 28 h 280"/>
                      <a:gd name="T12" fmla="*/ 10 w 291"/>
                      <a:gd name="T13" fmla="*/ 25 h 280"/>
                      <a:gd name="T14" fmla="*/ 11 w 291"/>
                      <a:gd name="T15" fmla="*/ 21 h 280"/>
                      <a:gd name="T16" fmla="*/ 11 w 291"/>
                      <a:gd name="T17" fmla="*/ 18 h 280"/>
                      <a:gd name="T18" fmla="*/ 11 w 291"/>
                      <a:gd name="T19" fmla="*/ 14 h 280"/>
                      <a:gd name="T20" fmla="*/ 10 w 291"/>
                      <a:gd name="T21" fmla="*/ 11 h 280"/>
                      <a:gd name="T22" fmla="*/ 10 w 291"/>
                      <a:gd name="T23" fmla="*/ 8 h 280"/>
                      <a:gd name="T24" fmla="*/ 9 w 291"/>
                      <a:gd name="T25" fmla="*/ 6 h 280"/>
                      <a:gd name="T26" fmla="*/ 8 w 291"/>
                      <a:gd name="T27" fmla="*/ 3 h 280"/>
                      <a:gd name="T28" fmla="*/ 8 w 291"/>
                      <a:gd name="T29" fmla="*/ 2 h 280"/>
                      <a:gd name="T30" fmla="*/ 6 w 291"/>
                      <a:gd name="T31" fmla="*/ 1 h 280"/>
                      <a:gd name="T32" fmla="*/ 5 w 291"/>
                      <a:gd name="T33" fmla="*/ 0 h 280"/>
                      <a:gd name="T34" fmla="*/ 4 w 291"/>
                      <a:gd name="T35" fmla="*/ 1 h 280"/>
                      <a:gd name="T36" fmla="*/ 3 w 291"/>
                      <a:gd name="T37" fmla="*/ 2 h 280"/>
                      <a:gd name="T38" fmla="*/ 2 w 291"/>
                      <a:gd name="T39" fmla="*/ 3 h 280"/>
                      <a:gd name="T40" fmla="*/ 2 w 291"/>
                      <a:gd name="T41" fmla="*/ 6 h 280"/>
                      <a:gd name="T42" fmla="*/ 1 w 291"/>
                      <a:gd name="T43" fmla="*/ 8 h 280"/>
                      <a:gd name="T44" fmla="*/ 0 w 291"/>
                      <a:gd name="T45" fmla="*/ 11 h 280"/>
                      <a:gd name="T46" fmla="*/ 0 w 291"/>
                      <a:gd name="T47" fmla="*/ 14 h 280"/>
                      <a:gd name="T48" fmla="*/ 0 w 291"/>
                      <a:gd name="T49" fmla="*/ 18 h 280"/>
                      <a:gd name="T50" fmla="*/ 0 w 291"/>
                      <a:gd name="T51" fmla="*/ 21 h 280"/>
                      <a:gd name="T52" fmla="*/ 0 w 291"/>
                      <a:gd name="T53" fmla="*/ 25 h 280"/>
                      <a:gd name="T54" fmla="*/ 1 w 291"/>
                      <a:gd name="T55" fmla="*/ 28 h 280"/>
                      <a:gd name="T56" fmla="*/ 2 w 291"/>
                      <a:gd name="T57" fmla="*/ 30 h 280"/>
                      <a:gd name="T58" fmla="*/ 2 w 291"/>
                      <a:gd name="T59" fmla="*/ 32 h 280"/>
                      <a:gd name="T60" fmla="*/ 3 w 291"/>
                      <a:gd name="T61" fmla="*/ 34 h 280"/>
                      <a:gd name="T62" fmla="*/ 4 w 291"/>
                      <a:gd name="T63" fmla="*/ 35 h 280"/>
                      <a:gd name="T64" fmla="*/ 5 w 291"/>
                      <a:gd name="T65" fmla="*/ 35 h 28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91" h="280">
                        <a:moveTo>
                          <a:pt x="146" y="280"/>
                        </a:moveTo>
                        <a:lnTo>
                          <a:pt x="175" y="277"/>
                        </a:lnTo>
                        <a:lnTo>
                          <a:pt x="203" y="268"/>
                        </a:lnTo>
                        <a:lnTo>
                          <a:pt x="227" y="256"/>
                        </a:lnTo>
                        <a:lnTo>
                          <a:pt x="249" y="239"/>
                        </a:lnTo>
                        <a:lnTo>
                          <a:pt x="267" y="218"/>
                        </a:lnTo>
                        <a:lnTo>
                          <a:pt x="280" y="194"/>
                        </a:lnTo>
                        <a:lnTo>
                          <a:pt x="289" y="168"/>
                        </a:lnTo>
                        <a:lnTo>
                          <a:pt x="291" y="140"/>
                        </a:lnTo>
                        <a:lnTo>
                          <a:pt x="289" y="112"/>
                        </a:lnTo>
                        <a:lnTo>
                          <a:pt x="280" y="86"/>
                        </a:lnTo>
                        <a:lnTo>
                          <a:pt x="267" y="62"/>
                        </a:lnTo>
                        <a:lnTo>
                          <a:pt x="249" y="41"/>
                        </a:lnTo>
                        <a:lnTo>
                          <a:pt x="227" y="24"/>
                        </a:lnTo>
                        <a:lnTo>
                          <a:pt x="203" y="11"/>
                        </a:lnTo>
                        <a:lnTo>
                          <a:pt x="175" y="2"/>
                        </a:lnTo>
                        <a:lnTo>
                          <a:pt x="146" y="0"/>
                        </a:lnTo>
                        <a:lnTo>
                          <a:pt x="116" y="2"/>
                        </a:lnTo>
                        <a:lnTo>
                          <a:pt x="89" y="11"/>
                        </a:lnTo>
                        <a:lnTo>
                          <a:pt x="64" y="24"/>
                        </a:lnTo>
                        <a:lnTo>
                          <a:pt x="43" y="41"/>
                        </a:lnTo>
                        <a:lnTo>
                          <a:pt x="25" y="62"/>
                        </a:lnTo>
                        <a:lnTo>
                          <a:pt x="12" y="86"/>
                        </a:lnTo>
                        <a:lnTo>
                          <a:pt x="2" y="112"/>
                        </a:lnTo>
                        <a:lnTo>
                          <a:pt x="0" y="140"/>
                        </a:lnTo>
                        <a:lnTo>
                          <a:pt x="2" y="168"/>
                        </a:lnTo>
                        <a:lnTo>
                          <a:pt x="12" y="194"/>
                        </a:lnTo>
                        <a:lnTo>
                          <a:pt x="25" y="218"/>
                        </a:lnTo>
                        <a:lnTo>
                          <a:pt x="43" y="239"/>
                        </a:lnTo>
                        <a:lnTo>
                          <a:pt x="64" y="256"/>
                        </a:lnTo>
                        <a:lnTo>
                          <a:pt x="89" y="268"/>
                        </a:lnTo>
                        <a:lnTo>
                          <a:pt x="116" y="277"/>
                        </a:lnTo>
                        <a:lnTo>
                          <a:pt x="146" y="2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07" name="Freeform 379"/>
                  <p:cNvSpPr>
                    <a:spLocks/>
                  </p:cNvSpPr>
                  <p:nvPr/>
                </p:nvSpPr>
                <p:spPr bwMode="auto">
                  <a:xfrm>
                    <a:off x="2504" y="2682"/>
                    <a:ext cx="69" cy="100"/>
                  </a:xfrm>
                  <a:custGeom>
                    <a:avLst/>
                    <a:gdLst>
                      <a:gd name="T0" fmla="*/ 4 w 208"/>
                      <a:gd name="T1" fmla="*/ 25 h 200"/>
                      <a:gd name="T2" fmla="*/ 5 w 208"/>
                      <a:gd name="T3" fmla="*/ 25 h 200"/>
                      <a:gd name="T4" fmla="*/ 5 w 208"/>
                      <a:gd name="T5" fmla="*/ 24 h 200"/>
                      <a:gd name="T6" fmla="*/ 6 w 208"/>
                      <a:gd name="T7" fmla="*/ 23 h 200"/>
                      <a:gd name="T8" fmla="*/ 7 w 208"/>
                      <a:gd name="T9" fmla="*/ 22 h 200"/>
                      <a:gd name="T10" fmla="*/ 7 w 208"/>
                      <a:gd name="T11" fmla="*/ 20 h 200"/>
                      <a:gd name="T12" fmla="*/ 7 w 208"/>
                      <a:gd name="T13" fmla="*/ 18 h 200"/>
                      <a:gd name="T14" fmla="*/ 8 w 208"/>
                      <a:gd name="T15" fmla="*/ 15 h 200"/>
                      <a:gd name="T16" fmla="*/ 8 w 208"/>
                      <a:gd name="T17" fmla="*/ 13 h 200"/>
                      <a:gd name="T18" fmla="*/ 8 w 208"/>
                      <a:gd name="T19" fmla="*/ 10 h 200"/>
                      <a:gd name="T20" fmla="*/ 7 w 208"/>
                      <a:gd name="T21" fmla="*/ 8 h 200"/>
                      <a:gd name="T22" fmla="*/ 7 w 208"/>
                      <a:gd name="T23" fmla="*/ 6 h 200"/>
                      <a:gd name="T24" fmla="*/ 7 w 208"/>
                      <a:gd name="T25" fmla="*/ 4 h 200"/>
                      <a:gd name="T26" fmla="*/ 6 w 208"/>
                      <a:gd name="T27" fmla="*/ 3 h 200"/>
                      <a:gd name="T28" fmla="*/ 5 w 208"/>
                      <a:gd name="T29" fmla="*/ 1 h 200"/>
                      <a:gd name="T30" fmla="*/ 5 w 208"/>
                      <a:gd name="T31" fmla="*/ 1 h 200"/>
                      <a:gd name="T32" fmla="*/ 4 w 208"/>
                      <a:gd name="T33" fmla="*/ 0 h 200"/>
                      <a:gd name="T34" fmla="*/ 3 w 208"/>
                      <a:gd name="T35" fmla="*/ 1 h 200"/>
                      <a:gd name="T36" fmla="*/ 2 w 208"/>
                      <a:gd name="T37" fmla="*/ 1 h 200"/>
                      <a:gd name="T38" fmla="*/ 2 w 208"/>
                      <a:gd name="T39" fmla="*/ 3 h 200"/>
                      <a:gd name="T40" fmla="*/ 1 w 208"/>
                      <a:gd name="T41" fmla="*/ 4 h 200"/>
                      <a:gd name="T42" fmla="*/ 1 w 208"/>
                      <a:gd name="T43" fmla="*/ 6 h 200"/>
                      <a:gd name="T44" fmla="*/ 0 w 208"/>
                      <a:gd name="T45" fmla="*/ 8 h 200"/>
                      <a:gd name="T46" fmla="*/ 0 w 208"/>
                      <a:gd name="T47" fmla="*/ 10 h 200"/>
                      <a:gd name="T48" fmla="*/ 0 w 208"/>
                      <a:gd name="T49" fmla="*/ 13 h 200"/>
                      <a:gd name="T50" fmla="*/ 0 w 208"/>
                      <a:gd name="T51" fmla="*/ 15 h 200"/>
                      <a:gd name="T52" fmla="*/ 0 w 208"/>
                      <a:gd name="T53" fmla="*/ 18 h 200"/>
                      <a:gd name="T54" fmla="*/ 1 w 208"/>
                      <a:gd name="T55" fmla="*/ 20 h 200"/>
                      <a:gd name="T56" fmla="*/ 1 w 208"/>
                      <a:gd name="T57" fmla="*/ 22 h 200"/>
                      <a:gd name="T58" fmla="*/ 2 w 208"/>
                      <a:gd name="T59" fmla="*/ 23 h 200"/>
                      <a:gd name="T60" fmla="*/ 2 w 208"/>
                      <a:gd name="T61" fmla="*/ 24 h 200"/>
                      <a:gd name="T62" fmla="*/ 3 w 208"/>
                      <a:gd name="T63" fmla="*/ 25 h 200"/>
                      <a:gd name="T64" fmla="*/ 4 w 208"/>
                      <a:gd name="T65" fmla="*/ 25 h 2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08" h="200">
                        <a:moveTo>
                          <a:pt x="104" y="200"/>
                        </a:moveTo>
                        <a:lnTo>
                          <a:pt x="125" y="198"/>
                        </a:lnTo>
                        <a:lnTo>
                          <a:pt x="144" y="192"/>
                        </a:lnTo>
                        <a:lnTo>
                          <a:pt x="162" y="183"/>
                        </a:lnTo>
                        <a:lnTo>
                          <a:pt x="177" y="170"/>
                        </a:lnTo>
                        <a:lnTo>
                          <a:pt x="190" y="155"/>
                        </a:lnTo>
                        <a:lnTo>
                          <a:pt x="200" y="138"/>
                        </a:lnTo>
                        <a:lnTo>
                          <a:pt x="206" y="120"/>
                        </a:lnTo>
                        <a:lnTo>
                          <a:pt x="208" y="100"/>
                        </a:lnTo>
                        <a:lnTo>
                          <a:pt x="206" y="80"/>
                        </a:lnTo>
                        <a:lnTo>
                          <a:pt x="200" y="62"/>
                        </a:lnTo>
                        <a:lnTo>
                          <a:pt x="190" y="45"/>
                        </a:lnTo>
                        <a:lnTo>
                          <a:pt x="177" y="30"/>
                        </a:lnTo>
                        <a:lnTo>
                          <a:pt x="162" y="17"/>
                        </a:lnTo>
                        <a:lnTo>
                          <a:pt x="144" y="8"/>
                        </a:lnTo>
                        <a:lnTo>
                          <a:pt x="125" y="2"/>
                        </a:lnTo>
                        <a:lnTo>
                          <a:pt x="104" y="0"/>
                        </a:lnTo>
                        <a:lnTo>
                          <a:pt x="83" y="2"/>
                        </a:lnTo>
                        <a:lnTo>
                          <a:pt x="64" y="8"/>
                        </a:lnTo>
                        <a:lnTo>
                          <a:pt x="46" y="17"/>
                        </a:lnTo>
                        <a:lnTo>
                          <a:pt x="30" y="30"/>
                        </a:lnTo>
                        <a:lnTo>
                          <a:pt x="17" y="45"/>
                        </a:lnTo>
                        <a:lnTo>
                          <a:pt x="8" y="62"/>
                        </a:lnTo>
                        <a:lnTo>
                          <a:pt x="2" y="80"/>
                        </a:lnTo>
                        <a:lnTo>
                          <a:pt x="0" y="100"/>
                        </a:lnTo>
                        <a:lnTo>
                          <a:pt x="2" y="120"/>
                        </a:lnTo>
                        <a:lnTo>
                          <a:pt x="8" y="138"/>
                        </a:lnTo>
                        <a:lnTo>
                          <a:pt x="17" y="155"/>
                        </a:lnTo>
                        <a:lnTo>
                          <a:pt x="30" y="170"/>
                        </a:lnTo>
                        <a:lnTo>
                          <a:pt x="46" y="183"/>
                        </a:lnTo>
                        <a:lnTo>
                          <a:pt x="64" y="192"/>
                        </a:lnTo>
                        <a:lnTo>
                          <a:pt x="83" y="198"/>
                        </a:lnTo>
                        <a:lnTo>
                          <a:pt x="104" y="200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08" name="Freeform 380"/>
                  <p:cNvSpPr>
                    <a:spLocks/>
                  </p:cNvSpPr>
                  <p:nvPr/>
                </p:nvSpPr>
                <p:spPr bwMode="auto">
                  <a:xfrm>
                    <a:off x="2086" y="2409"/>
                    <a:ext cx="295" cy="111"/>
                  </a:xfrm>
                  <a:custGeom>
                    <a:avLst/>
                    <a:gdLst>
                      <a:gd name="T0" fmla="*/ 0 w 885"/>
                      <a:gd name="T1" fmla="*/ 19 h 221"/>
                      <a:gd name="T2" fmla="*/ 17 w 885"/>
                      <a:gd name="T3" fmla="*/ 0 h 221"/>
                      <a:gd name="T4" fmla="*/ 33 w 885"/>
                      <a:gd name="T5" fmla="*/ 6 h 221"/>
                      <a:gd name="T6" fmla="*/ 22 w 885"/>
                      <a:gd name="T7" fmla="*/ 28 h 221"/>
                      <a:gd name="T8" fmla="*/ 0 w 885"/>
                      <a:gd name="T9" fmla="*/ 19 h 2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85" h="221">
                        <a:moveTo>
                          <a:pt x="0" y="148"/>
                        </a:moveTo>
                        <a:lnTo>
                          <a:pt x="448" y="0"/>
                        </a:lnTo>
                        <a:lnTo>
                          <a:pt x="885" y="43"/>
                        </a:lnTo>
                        <a:lnTo>
                          <a:pt x="591" y="221"/>
                        </a:lnTo>
                        <a:lnTo>
                          <a:pt x="0" y="14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09" name="Freeform 381"/>
                  <p:cNvSpPr>
                    <a:spLocks/>
                  </p:cNvSpPr>
                  <p:nvPr/>
                </p:nvSpPr>
                <p:spPr bwMode="auto">
                  <a:xfrm>
                    <a:off x="2291" y="2439"/>
                    <a:ext cx="106" cy="483"/>
                  </a:xfrm>
                  <a:custGeom>
                    <a:avLst/>
                    <a:gdLst>
                      <a:gd name="T0" fmla="*/ 0 w 318"/>
                      <a:gd name="T1" fmla="*/ 25 h 968"/>
                      <a:gd name="T2" fmla="*/ 0 w 318"/>
                      <a:gd name="T3" fmla="*/ 120 h 968"/>
                      <a:gd name="T4" fmla="*/ 12 w 318"/>
                      <a:gd name="T5" fmla="*/ 74 h 968"/>
                      <a:gd name="T6" fmla="*/ 11 w 318"/>
                      <a:gd name="T7" fmla="*/ 0 h 968"/>
                      <a:gd name="T8" fmla="*/ 0 w 318"/>
                      <a:gd name="T9" fmla="*/ 25 h 9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8" h="968">
                        <a:moveTo>
                          <a:pt x="0" y="201"/>
                        </a:moveTo>
                        <a:lnTo>
                          <a:pt x="11" y="968"/>
                        </a:lnTo>
                        <a:lnTo>
                          <a:pt x="318" y="596"/>
                        </a:lnTo>
                        <a:lnTo>
                          <a:pt x="307" y="0"/>
                        </a:lnTo>
                        <a:lnTo>
                          <a:pt x="0" y="20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0" name="Freeform 382"/>
                  <p:cNvSpPr>
                    <a:spLocks/>
                  </p:cNvSpPr>
                  <p:nvPr/>
                </p:nvSpPr>
                <p:spPr bwMode="auto">
                  <a:xfrm>
                    <a:off x="1956" y="2916"/>
                    <a:ext cx="280" cy="256"/>
                  </a:xfrm>
                  <a:custGeom>
                    <a:avLst/>
                    <a:gdLst>
                      <a:gd name="T0" fmla="*/ 16 w 840"/>
                      <a:gd name="T1" fmla="*/ 0 h 513"/>
                      <a:gd name="T2" fmla="*/ 31 w 840"/>
                      <a:gd name="T3" fmla="*/ 7 h 513"/>
                      <a:gd name="T4" fmla="*/ 25 w 840"/>
                      <a:gd name="T5" fmla="*/ 64 h 513"/>
                      <a:gd name="T6" fmla="*/ 0 w 840"/>
                      <a:gd name="T7" fmla="*/ 53 h 513"/>
                      <a:gd name="T8" fmla="*/ 16 w 840"/>
                      <a:gd name="T9" fmla="*/ 0 h 5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0" h="513">
                        <a:moveTo>
                          <a:pt x="443" y="0"/>
                        </a:moveTo>
                        <a:lnTo>
                          <a:pt x="840" y="62"/>
                        </a:lnTo>
                        <a:lnTo>
                          <a:pt x="685" y="513"/>
                        </a:lnTo>
                        <a:lnTo>
                          <a:pt x="0" y="426"/>
                        </a:lnTo>
                        <a:lnTo>
                          <a:pt x="443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1" name="Freeform 383"/>
                  <p:cNvSpPr>
                    <a:spLocks/>
                  </p:cNvSpPr>
                  <p:nvPr/>
                </p:nvSpPr>
                <p:spPr bwMode="auto">
                  <a:xfrm>
                    <a:off x="2118" y="2704"/>
                    <a:ext cx="83" cy="150"/>
                  </a:xfrm>
                  <a:custGeom>
                    <a:avLst/>
                    <a:gdLst>
                      <a:gd name="T0" fmla="*/ 9 w 249"/>
                      <a:gd name="T1" fmla="*/ 38 h 300"/>
                      <a:gd name="T2" fmla="*/ 9 w 249"/>
                      <a:gd name="T3" fmla="*/ 5 h 300"/>
                      <a:gd name="T4" fmla="*/ 0 w 249"/>
                      <a:gd name="T5" fmla="*/ 0 h 300"/>
                      <a:gd name="T6" fmla="*/ 0 w 249"/>
                      <a:gd name="T7" fmla="*/ 33 h 300"/>
                      <a:gd name="T8" fmla="*/ 9 w 249"/>
                      <a:gd name="T9" fmla="*/ 38 h 3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0">
                        <a:moveTo>
                          <a:pt x="249" y="300"/>
                        </a:moveTo>
                        <a:lnTo>
                          <a:pt x="249" y="39"/>
                        </a:lnTo>
                        <a:lnTo>
                          <a:pt x="0" y="0"/>
                        </a:lnTo>
                        <a:lnTo>
                          <a:pt x="0" y="262"/>
                        </a:lnTo>
                        <a:lnTo>
                          <a:pt x="249" y="300"/>
                        </a:lnTo>
                        <a:close/>
                      </a:path>
                    </a:pathLst>
                  </a:custGeom>
                  <a:solidFill>
                    <a:srgbClr val="AA91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2" name="Freeform 384"/>
                  <p:cNvSpPr>
                    <a:spLocks/>
                  </p:cNvSpPr>
                  <p:nvPr/>
                </p:nvSpPr>
                <p:spPr bwMode="auto">
                  <a:xfrm>
                    <a:off x="2118" y="2669"/>
                    <a:ext cx="113" cy="55"/>
                  </a:xfrm>
                  <a:custGeom>
                    <a:avLst/>
                    <a:gdLst>
                      <a:gd name="T0" fmla="*/ 0 w 340"/>
                      <a:gd name="T1" fmla="*/ 9 h 109"/>
                      <a:gd name="T2" fmla="*/ 4 w 340"/>
                      <a:gd name="T3" fmla="*/ 0 h 109"/>
                      <a:gd name="T4" fmla="*/ 13 w 340"/>
                      <a:gd name="T5" fmla="*/ 5 h 109"/>
                      <a:gd name="T6" fmla="*/ 9 w 340"/>
                      <a:gd name="T7" fmla="*/ 14 h 109"/>
                      <a:gd name="T8" fmla="*/ 0 w 340"/>
                      <a:gd name="T9" fmla="*/ 9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0" h="109">
                        <a:moveTo>
                          <a:pt x="0" y="70"/>
                        </a:moveTo>
                        <a:lnTo>
                          <a:pt x="110" y="0"/>
                        </a:lnTo>
                        <a:lnTo>
                          <a:pt x="340" y="34"/>
                        </a:lnTo>
                        <a:lnTo>
                          <a:pt x="249" y="109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664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3" name="Freeform 385"/>
                  <p:cNvSpPr>
                    <a:spLocks/>
                  </p:cNvSpPr>
                  <p:nvPr/>
                </p:nvSpPr>
                <p:spPr bwMode="auto">
                  <a:xfrm>
                    <a:off x="2201" y="2686"/>
                    <a:ext cx="30" cy="168"/>
                  </a:xfrm>
                  <a:custGeom>
                    <a:avLst/>
                    <a:gdLst>
                      <a:gd name="T0" fmla="*/ 0 w 91"/>
                      <a:gd name="T1" fmla="*/ 10 h 336"/>
                      <a:gd name="T2" fmla="*/ 3 w 91"/>
                      <a:gd name="T3" fmla="*/ 0 h 336"/>
                      <a:gd name="T4" fmla="*/ 3 w 91"/>
                      <a:gd name="T5" fmla="*/ 33 h 336"/>
                      <a:gd name="T6" fmla="*/ 0 w 91"/>
                      <a:gd name="T7" fmla="*/ 42 h 336"/>
                      <a:gd name="T8" fmla="*/ 0 w 91"/>
                      <a:gd name="T9" fmla="*/ 1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1" h="336">
                        <a:moveTo>
                          <a:pt x="0" y="75"/>
                        </a:moveTo>
                        <a:lnTo>
                          <a:pt x="91" y="0"/>
                        </a:lnTo>
                        <a:lnTo>
                          <a:pt x="91" y="263"/>
                        </a:lnTo>
                        <a:lnTo>
                          <a:pt x="0" y="336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351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4" name="Freeform 386"/>
                  <p:cNvSpPr>
                    <a:spLocks/>
                  </p:cNvSpPr>
                  <p:nvPr/>
                </p:nvSpPr>
                <p:spPr bwMode="auto">
                  <a:xfrm>
                    <a:off x="2072" y="2756"/>
                    <a:ext cx="83" cy="150"/>
                  </a:xfrm>
                  <a:custGeom>
                    <a:avLst/>
                    <a:gdLst>
                      <a:gd name="T0" fmla="*/ 9 w 249"/>
                      <a:gd name="T1" fmla="*/ 37 h 301"/>
                      <a:gd name="T2" fmla="*/ 9 w 249"/>
                      <a:gd name="T3" fmla="*/ 4 h 301"/>
                      <a:gd name="T4" fmla="*/ 0 w 249"/>
                      <a:gd name="T5" fmla="*/ 0 h 301"/>
                      <a:gd name="T6" fmla="*/ 0 w 249"/>
                      <a:gd name="T7" fmla="*/ 32 h 301"/>
                      <a:gd name="T8" fmla="*/ 9 w 249"/>
                      <a:gd name="T9" fmla="*/ 3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1">
                        <a:moveTo>
                          <a:pt x="249" y="301"/>
                        </a:moveTo>
                        <a:lnTo>
                          <a:pt x="249" y="38"/>
                        </a:lnTo>
                        <a:lnTo>
                          <a:pt x="0" y="0"/>
                        </a:lnTo>
                        <a:lnTo>
                          <a:pt x="0" y="262"/>
                        </a:lnTo>
                        <a:lnTo>
                          <a:pt x="249" y="30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5" name="Freeform 387"/>
                  <p:cNvSpPr>
                    <a:spLocks/>
                  </p:cNvSpPr>
                  <p:nvPr/>
                </p:nvSpPr>
                <p:spPr bwMode="auto">
                  <a:xfrm>
                    <a:off x="2072" y="2721"/>
                    <a:ext cx="113" cy="53"/>
                  </a:xfrm>
                  <a:custGeom>
                    <a:avLst/>
                    <a:gdLst>
                      <a:gd name="T0" fmla="*/ 0 w 340"/>
                      <a:gd name="T1" fmla="*/ 8 h 108"/>
                      <a:gd name="T2" fmla="*/ 4 w 340"/>
                      <a:gd name="T3" fmla="*/ 0 h 108"/>
                      <a:gd name="T4" fmla="*/ 13 w 340"/>
                      <a:gd name="T5" fmla="*/ 4 h 108"/>
                      <a:gd name="T6" fmla="*/ 9 w 340"/>
                      <a:gd name="T7" fmla="*/ 13 h 108"/>
                      <a:gd name="T8" fmla="*/ 0 w 340"/>
                      <a:gd name="T9" fmla="*/ 8 h 10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0" h="108">
                        <a:moveTo>
                          <a:pt x="0" y="70"/>
                        </a:moveTo>
                        <a:lnTo>
                          <a:pt x="110" y="0"/>
                        </a:lnTo>
                        <a:lnTo>
                          <a:pt x="340" y="35"/>
                        </a:lnTo>
                        <a:lnTo>
                          <a:pt x="249" y="108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997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6" name="Freeform 388"/>
                  <p:cNvSpPr>
                    <a:spLocks/>
                  </p:cNvSpPr>
                  <p:nvPr/>
                </p:nvSpPr>
                <p:spPr bwMode="auto">
                  <a:xfrm>
                    <a:off x="2155" y="2738"/>
                    <a:ext cx="30" cy="168"/>
                  </a:xfrm>
                  <a:custGeom>
                    <a:avLst/>
                    <a:gdLst>
                      <a:gd name="T0" fmla="*/ 0 w 91"/>
                      <a:gd name="T1" fmla="*/ 10 h 336"/>
                      <a:gd name="T2" fmla="*/ 3 w 91"/>
                      <a:gd name="T3" fmla="*/ 0 h 336"/>
                      <a:gd name="T4" fmla="*/ 3 w 91"/>
                      <a:gd name="T5" fmla="*/ 33 h 336"/>
                      <a:gd name="T6" fmla="*/ 0 w 91"/>
                      <a:gd name="T7" fmla="*/ 42 h 336"/>
                      <a:gd name="T8" fmla="*/ 0 w 91"/>
                      <a:gd name="T9" fmla="*/ 1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1" h="336">
                        <a:moveTo>
                          <a:pt x="0" y="73"/>
                        </a:moveTo>
                        <a:lnTo>
                          <a:pt x="91" y="0"/>
                        </a:lnTo>
                        <a:lnTo>
                          <a:pt x="91" y="261"/>
                        </a:lnTo>
                        <a:lnTo>
                          <a:pt x="0" y="336"/>
                        </a:lnTo>
                        <a:lnTo>
                          <a:pt x="0" y="73"/>
                        </a:lnTo>
                        <a:close/>
                      </a:path>
                    </a:pathLst>
                  </a:custGeom>
                  <a:solidFill>
                    <a:srgbClr val="4C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7" name="Freeform 389"/>
                  <p:cNvSpPr>
                    <a:spLocks/>
                  </p:cNvSpPr>
                  <p:nvPr/>
                </p:nvSpPr>
                <p:spPr bwMode="auto">
                  <a:xfrm>
                    <a:off x="2122" y="2559"/>
                    <a:ext cx="130" cy="157"/>
                  </a:xfrm>
                  <a:custGeom>
                    <a:avLst/>
                    <a:gdLst>
                      <a:gd name="T0" fmla="*/ 14 w 391"/>
                      <a:gd name="T1" fmla="*/ 40 h 314"/>
                      <a:gd name="T2" fmla="*/ 14 w 391"/>
                      <a:gd name="T3" fmla="*/ 7 h 314"/>
                      <a:gd name="T4" fmla="*/ 0 w 391"/>
                      <a:gd name="T5" fmla="*/ 0 h 314"/>
                      <a:gd name="T6" fmla="*/ 0 w 391"/>
                      <a:gd name="T7" fmla="*/ 33 h 314"/>
                      <a:gd name="T8" fmla="*/ 14 w 391"/>
                      <a:gd name="T9" fmla="*/ 40 h 3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1" h="314">
                        <a:moveTo>
                          <a:pt x="391" y="314"/>
                        </a:moveTo>
                        <a:lnTo>
                          <a:pt x="391" y="53"/>
                        </a:lnTo>
                        <a:lnTo>
                          <a:pt x="0" y="0"/>
                        </a:lnTo>
                        <a:lnTo>
                          <a:pt x="0" y="263"/>
                        </a:lnTo>
                        <a:lnTo>
                          <a:pt x="391" y="314"/>
                        </a:lnTo>
                        <a:close/>
                      </a:path>
                    </a:pathLst>
                  </a:custGeom>
                  <a:solidFill>
                    <a:srgbClr val="8E75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8" name="Freeform 390"/>
                  <p:cNvSpPr>
                    <a:spLocks/>
                  </p:cNvSpPr>
                  <p:nvPr/>
                </p:nvSpPr>
                <p:spPr bwMode="auto">
                  <a:xfrm>
                    <a:off x="2122" y="2526"/>
                    <a:ext cx="160" cy="59"/>
                  </a:xfrm>
                  <a:custGeom>
                    <a:avLst/>
                    <a:gdLst>
                      <a:gd name="T0" fmla="*/ 0 w 481"/>
                      <a:gd name="T1" fmla="*/ 9 h 118"/>
                      <a:gd name="T2" fmla="*/ 4 w 481"/>
                      <a:gd name="T3" fmla="*/ 0 h 118"/>
                      <a:gd name="T4" fmla="*/ 18 w 481"/>
                      <a:gd name="T5" fmla="*/ 6 h 118"/>
                      <a:gd name="T6" fmla="*/ 14 w 481"/>
                      <a:gd name="T7" fmla="*/ 15 h 118"/>
                      <a:gd name="T8" fmla="*/ 0 w 481"/>
                      <a:gd name="T9" fmla="*/ 9 h 1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1" h="118">
                        <a:moveTo>
                          <a:pt x="0" y="65"/>
                        </a:moveTo>
                        <a:lnTo>
                          <a:pt x="106" y="0"/>
                        </a:lnTo>
                        <a:lnTo>
                          <a:pt x="481" y="42"/>
                        </a:lnTo>
                        <a:lnTo>
                          <a:pt x="391" y="118"/>
                        </a:lnTo>
                        <a:lnTo>
                          <a:pt x="0" y="65"/>
                        </a:lnTo>
                        <a:close/>
                      </a:path>
                    </a:pathLst>
                  </a:custGeom>
                  <a:solidFill>
                    <a:srgbClr val="6D540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19" name="Freeform 391"/>
                  <p:cNvSpPr>
                    <a:spLocks/>
                  </p:cNvSpPr>
                  <p:nvPr/>
                </p:nvSpPr>
                <p:spPr bwMode="auto">
                  <a:xfrm>
                    <a:off x="2252" y="2547"/>
                    <a:ext cx="30" cy="169"/>
                  </a:xfrm>
                  <a:custGeom>
                    <a:avLst/>
                    <a:gdLst>
                      <a:gd name="T0" fmla="*/ 0 w 90"/>
                      <a:gd name="T1" fmla="*/ 10 h 337"/>
                      <a:gd name="T2" fmla="*/ 3 w 90"/>
                      <a:gd name="T3" fmla="*/ 0 h 337"/>
                      <a:gd name="T4" fmla="*/ 3 w 90"/>
                      <a:gd name="T5" fmla="*/ 33 h 337"/>
                      <a:gd name="T6" fmla="*/ 0 w 90"/>
                      <a:gd name="T7" fmla="*/ 43 h 337"/>
                      <a:gd name="T8" fmla="*/ 0 w 90"/>
                      <a:gd name="T9" fmla="*/ 10 h 3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0" h="337">
                        <a:moveTo>
                          <a:pt x="0" y="76"/>
                        </a:moveTo>
                        <a:lnTo>
                          <a:pt x="90" y="0"/>
                        </a:lnTo>
                        <a:lnTo>
                          <a:pt x="90" y="263"/>
                        </a:lnTo>
                        <a:lnTo>
                          <a:pt x="0" y="337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351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0" name="Freeform 392"/>
                  <p:cNvSpPr>
                    <a:spLocks/>
                  </p:cNvSpPr>
                  <p:nvPr/>
                </p:nvSpPr>
                <p:spPr bwMode="auto">
                  <a:xfrm>
                    <a:off x="2172" y="2771"/>
                    <a:ext cx="83" cy="150"/>
                  </a:xfrm>
                  <a:custGeom>
                    <a:avLst/>
                    <a:gdLst>
                      <a:gd name="T0" fmla="*/ 9 w 249"/>
                      <a:gd name="T1" fmla="*/ 37 h 301"/>
                      <a:gd name="T2" fmla="*/ 9 w 249"/>
                      <a:gd name="T3" fmla="*/ 4 h 301"/>
                      <a:gd name="T4" fmla="*/ 0 w 249"/>
                      <a:gd name="T5" fmla="*/ 0 h 301"/>
                      <a:gd name="T6" fmla="*/ 0 w 249"/>
                      <a:gd name="T7" fmla="*/ 32 h 301"/>
                      <a:gd name="T8" fmla="*/ 9 w 249"/>
                      <a:gd name="T9" fmla="*/ 37 h 3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49" h="301">
                        <a:moveTo>
                          <a:pt x="249" y="301"/>
                        </a:moveTo>
                        <a:lnTo>
                          <a:pt x="249" y="39"/>
                        </a:lnTo>
                        <a:lnTo>
                          <a:pt x="0" y="0"/>
                        </a:lnTo>
                        <a:lnTo>
                          <a:pt x="0" y="263"/>
                        </a:lnTo>
                        <a:lnTo>
                          <a:pt x="249" y="30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1" name="Freeform 393"/>
                  <p:cNvSpPr>
                    <a:spLocks/>
                  </p:cNvSpPr>
                  <p:nvPr/>
                </p:nvSpPr>
                <p:spPr bwMode="auto">
                  <a:xfrm>
                    <a:off x="2255" y="2756"/>
                    <a:ext cx="27" cy="165"/>
                  </a:xfrm>
                  <a:custGeom>
                    <a:avLst/>
                    <a:gdLst>
                      <a:gd name="T0" fmla="*/ 0 w 81"/>
                      <a:gd name="T1" fmla="*/ 8 h 332"/>
                      <a:gd name="T2" fmla="*/ 3 w 81"/>
                      <a:gd name="T3" fmla="*/ 0 h 332"/>
                      <a:gd name="T4" fmla="*/ 3 w 81"/>
                      <a:gd name="T5" fmla="*/ 30 h 332"/>
                      <a:gd name="T6" fmla="*/ 0 w 81"/>
                      <a:gd name="T7" fmla="*/ 41 h 332"/>
                      <a:gd name="T8" fmla="*/ 0 w 81"/>
                      <a:gd name="T9" fmla="*/ 8 h 3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332">
                        <a:moveTo>
                          <a:pt x="0" y="70"/>
                        </a:moveTo>
                        <a:lnTo>
                          <a:pt x="81" y="0"/>
                        </a:lnTo>
                        <a:lnTo>
                          <a:pt x="79" y="246"/>
                        </a:lnTo>
                        <a:lnTo>
                          <a:pt x="0" y="332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4C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2" name="Freeform 394"/>
                  <p:cNvSpPr>
                    <a:spLocks/>
                  </p:cNvSpPr>
                  <p:nvPr/>
                </p:nvSpPr>
                <p:spPr bwMode="auto">
                  <a:xfrm>
                    <a:off x="2172" y="2642"/>
                    <a:ext cx="110" cy="148"/>
                  </a:xfrm>
                  <a:custGeom>
                    <a:avLst/>
                    <a:gdLst>
                      <a:gd name="T0" fmla="*/ 9 w 330"/>
                      <a:gd name="T1" fmla="*/ 37 h 296"/>
                      <a:gd name="T2" fmla="*/ 12 w 330"/>
                      <a:gd name="T3" fmla="*/ 29 h 296"/>
                      <a:gd name="T4" fmla="*/ 12 w 330"/>
                      <a:gd name="T5" fmla="*/ 0 h 296"/>
                      <a:gd name="T6" fmla="*/ 0 w 330"/>
                      <a:gd name="T7" fmla="*/ 33 h 296"/>
                      <a:gd name="T8" fmla="*/ 9 w 330"/>
                      <a:gd name="T9" fmla="*/ 37 h 2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30" h="296">
                        <a:moveTo>
                          <a:pt x="249" y="296"/>
                        </a:moveTo>
                        <a:lnTo>
                          <a:pt x="330" y="226"/>
                        </a:lnTo>
                        <a:lnTo>
                          <a:pt x="330" y="0"/>
                        </a:lnTo>
                        <a:lnTo>
                          <a:pt x="0" y="257"/>
                        </a:lnTo>
                        <a:lnTo>
                          <a:pt x="249" y="296"/>
                        </a:lnTo>
                        <a:close/>
                      </a:path>
                    </a:pathLst>
                  </a:custGeom>
                  <a:solidFill>
                    <a:srgbClr val="A0873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3" name="Freeform 395"/>
                  <p:cNvSpPr>
                    <a:spLocks/>
                  </p:cNvSpPr>
                  <p:nvPr/>
                </p:nvSpPr>
                <p:spPr bwMode="auto">
                  <a:xfrm>
                    <a:off x="2046" y="2904"/>
                    <a:ext cx="41" cy="23"/>
                  </a:xfrm>
                  <a:custGeom>
                    <a:avLst/>
                    <a:gdLst>
                      <a:gd name="T0" fmla="*/ 4 w 123"/>
                      <a:gd name="T1" fmla="*/ 5 h 47"/>
                      <a:gd name="T2" fmla="*/ 5 w 123"/>
                      <a:gd name="T3" fmla="*/ 2 h 47"/>
                      <a:gd name="T4" fmla="*/ 0 w 123"/>
                      <a:gd name="T5" fmla="*/ 0 h 47"/>
                      <a:gd name="T6" fmla="*/ 0 w 123"/>
                      <a:gd name="T7" fmla="*/ 4 h 47"/>
                      <a:gd name="T8" fmla="*/ 4 w 123"/>
                      <a:gd name="T9" fmla="*/ 5 h 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3" h="47">
                        <a:moveTo>
                          <a:pt x="96" y="47"/>
                        </a:moveTo>
                        <a:lnTo>
                          <a:pt x="123" y="17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lnTo>
                          <a:pt x="96" y="47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4" name="Freeform 396"/>
                  <p:cNvSpPr>
                    <a:spLocks/>
                  </p:cNvSpPr>
                  <p:nvPr/>
                </p:nvSpPr>
                <p:spPr bwMode="auto">
                  <a:xfrm>
                    <a:off x="2258" y="2948"/>
                    <a:ext cx="35" cy="24"/>
                  </a:xfrm>
                  <a:custGeom>
                    <a:avLst/>
                    <a:gdLst>
                      <a:gd name="T0" fmla="*/ 4 w 106"/>
                      <a:gd name="T1" fmla="*/ 6 h 48"/>
                      <a:gd name="T2" fmla="*/ 4 w 106"/>
                      <a:gd name="T3" fmla="*/ 2 h 48"/>
                      <a:gd name="T4" fmla="*/ 0 w 106"/>
                      <a:gd name="T5" fmla="*/ 0 h 48"/>
                      <a:gd name="T6" fmla="*/ 0 w 106"/>
                      <a:gd name="T7" fmla="*/ 4 h 48"/>
                      <a:gd name="T8" fmla="*/ 4 w 106"/>
                      <a:gd name="T9" fmla="*/ 6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6" h="48">
                        <a:moveTo>
                          <a:pt x="106" y="48"/>
                        </a:moveTo>
                        <a:lnTo>
                          <a:pt x="106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lnTo>
                          <a:pt x="106" y="48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5" name="Freeform 397"/>
                  <p:cNvSpPr>
                    <a:spLocks/>
                  </p:cNvSpPr>
                  <p:nvPr/>
                </p:nvSpPr>
                <p:spPr bwMode="auto">
                  <a:xfrm>
                    <a:off x="1956" y="3045"/>
                    <a:ext cx="242" cy="127"/>
                  </a:xfrm>
                  <a:custGeom>
                    <a:avLst/>
                    <a:gdLst>
                      <a:gd name="T0" fmla="*/ 0 w 725"/>
                      <a:gd name="T1" fmla="*/ 21 h 255"/>
                      <a:gd name="T2" fmla="*/ 8 w 725"/>
                      <a:gd name="T3" fmla="*/ 0 h 255"/>
                      <a:gd name="T4" fmla="*/ 27 w 725"/>
                      <a:gd name="T5" fmla="*/ 7 h 255"/>
                      <a:gd name="T6" fmla="*/ 25 w 725"/>
                      <a:gd name="T7" fmla="*/ 31 h 255"/>
                      <a:gd name="T8" fmla="*/ 0 w 725"/>
                      <a:gd name="T9" fmla="*/ 21 h 2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25" h="255">
                        <a:moveTo>
                          <a:pt x="0" y="168"/>
                        </a:moveTo>
                        <a:lnTo>
                          <a:pt x="222" y="0"/>
                        </a:lnTo>
                        <a:lnTo>
                          <a:pt x="725" y="63"/>
                        </a:lnTo>
                        <a:lnTo>
                          <a:pt x="685" y="255"/>
                        </a:lnTo>
                        <a:lnTo>
                          <a:pt x="0" y="168"/>
                        </a:lnTo>
                        <a:close/>
                      </a:path>
                    </a:pathLst>
                  </a:custGeom>
                  <a:solidFill>
                    <a:srgbClr val="CECE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6" name="Freeform 398"/>
                  <p:cNvSpPr>
                    <a:spLocks/>
                  </p:cNvSpPr>
                  <p:nvPr/>
                </p:nvSpPr>
                <p:spPr bwMode="auto">
                  <a:xfrm>
                    <a:off x="2069" y="2916"/>
                    <a:ext cx="167" cy="90"/>
                  </a:xfrm>
                  <a:custGeom>
                    <a:avLst/>
                    <a:gdLst>
                      <a:gd name="T0" fmla="*/ 4 w 503"/>
                      <a:gd name="T1" fmla="*/ 0 h 181"/>
                      <a:gd name="T2" fmla="*/ 0 w 503"/>
                      <a:gd name="T3" fmla="*/ 12 h 181"/>
                      <a:gd name="T4" fmla="*/ 17 w 503"/>
                      <a:gd name="T5" fmla="*/ 22 h 181"/>
                      <a:gd name="T6" fmla="*/ 18 w 503"/>
                      <a:gd name="T7" fmla="*/ 7 h 181"/>
                      <a:gd name="T8" fmla="*/ 4 w 503"/>
                      <a:gd name="T9" fmla="*/ 0 h 1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03" h="181">
                        <a:moveTo>
                          <a:pt x="106" y="0"/>
                        </a:moveTo>
                        <a:lnTo>
                          <a:pt x="0" y="101"/>
                        </a:lnTo>
                        <a:lnTo>
                          <a:pt x="465" y="181"/>
                        </a:lnTo>
                        <a:lnTo>
                          <a:pt x="503" y="62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7" name="Freeform 399"/>
                  <p:cNvSpPr>
                    <a:spLocks/>
                  </p:cNvSpPr>
                  <p:nvPr/>
                </p:nvSpPr>
                <p:spPr bwMode="auto">
                  <a:xfrm>
                    <a:off x="2026" y="2923"/>
                    <a:ext cx="114" cy="222"/>
                  </a:xfrm>
                  <a:custGeom>
                    <a:avLst/>
                    <a:gdLst>
                      <a:gd name="T0" fmla="*/ 12 w 343"/>
                      <a:gd name="T1" fmla="*/ 0 h 443"/>
                      <a:gd name="T2" fmla="*/ 0 w 343"/>
                      <a:gd name="T3" fmla="*/ 55 h 443"/>
                      <a:gd name="T4" fmla="*/ 1 w 343"/>
                      <a:gd name="T5" fmla="*/ 56 h 443"/>
                      <a:gd name="T6" fmla="*/ 13 w 343"/>
                      <a:gd name="T7" fmla="*/ 0 h 443"/>
                      <a:gd name="T8" fmla="*/ 12 w 343"/>
                      <a:gd name="T9" fmla="*/ 0 h 4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43" h="443">
                        <a:moveTo>
                          <a:pt x="336" y="0"/>
                        </a:moveTo>
                        <a:lnTo>
                          <a:pt x="0" y="440"/>
                        </a:lnTo>
                        <a:lnTo>
                          <a:pt x="28" y="443"/>
                        </a:lnTo>
                        <a:lnTo>
                          <a:pt x="343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8" name="Freeform 400"/>
                  <p:cNvSpPr>
                    <a:spLocks/>
                  </p:cNvSpPr>
                  <p:nvPr/>
                </p:nvSpPr>
                <p:spPr bwMode="auto">
                  <a:xfrm>
                    <a:off x="2012" y="2922"/>
                    <a:ext cx="126" cy="219"/>
                  </a:xfrm>
                  <a:custGeom>
                    <a:avLst/>
                    <a:gdLst>
                      <a:gd name="T0" fmla="*/ 14 w 376"/>
                      <a:gd name="T1" fmla="*/ 1 h 436"/>
                      <a:gd name="T2" fmla="*/ 1 w 376"/>
                      <a:gd name="T3" fmla="*/ 55 h 436"/>
                      <a:gd name="T4" fmla="*/ 0 w 376"/>
                      <a:gd name="T5" fmla="*/ 55 h 436"/>
                      <a:gd name="T6" fmla="*/ 14 w 376"/>
                      <a:gd name="T7" fmla="*/ 0 h 436"/>
                      <a:gd name="T8" fmla="*/ 14 w 376"/>
                      <a:gd name="T9" fmla="*/ 1 h 4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76" h="436">
                        <a:moveTo>
                          <a:pt x="376" y="1"/>
                        </a:moveTo>
                        <a:lnTo>
                          <a:pt x="40" y="436"/>
                        </a:lnTo>
                        <a:lnTo>
                          <a:pt x="0" y="432"/>
                        </a:lnTo>
                        <a:lnTo>
                          <a:pt x="365" y="0"/>
                        </a:lnTo>
                        <a:lnTo>
                          <a:pt x="376" y="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29" name="Freeform 401"/>
                  <p:cNvSpPr>
                    <a:spLocks/>
                  </p:cNvSpPr>
                  <p:nvPr/>
                </p:nvSpPr>
                <p:spPr bwMode="auto">
                  <a:xfrm>
                    <a:off x="2062" y="3077"/>
                    <a:ext cx="66" cy="22"/>
                  </a:xfrm>
                  <a:custGeom>
                    <a:avLst/>
                    <a:gdLst>
                      <a:gd name="T0" fmla="*/ 0 w 199"/>
                      <a:gd name="T1" fmla="*/ 2 h 45"/>
                      <a:gd name="T2" fmla="*/ 7 w 199"/>
                      <a:gd name="T3" fmla="*/ 5 h 45"/>
                      <a:gd name="T4" fmla="*/ 7 w 199"/>
                      <a:gd name="T5" fmla="*/ 3 h 45"/>
                      <a:gd name="T6" fmla="*/ 1 w 199"/>
                      <a:gd name="T7" fmla="*/ 0 h 45"/>
                      <a:gd name="T8" fmla="*/ 0 w 199"/>
                      <a:gd name="T9" fmla="*/ 2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9" h="45">
                        <a:moveTo>
                          <a:pt x="0" y="20"/>
                        </a:moveTo>
                        <a:lnTo>
                          <a:pt x="184" y="45"/>
                        </a:lnTo>
                        <a:lnTo>
                          <a:pt x="199" y="26"/>
                        </a:lnTo>
                        <a:lnTo>
                          <a:pt x="16" y="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0" name="Freeform 402"/>
                  <p:cNvSpPr>
                    <a:spLocks/>
                  </p:cNvSpPr>
                  <p:nvPr/>
                </p:nvSpPr>
                <p:spPr bwMode="auto">
                  <a:xfrm>
                    <a:off x="2095" y="3006"/>
                    <a:ext cx="64" cy="22"/>
                  </a:xfrm>
                  <a:custGeom>
                    <a:avLst/>
                    <a:gdLst>
                      <a:gd name="T0" fmla="*/ 0 w 194"/>
                      <a:gd name="T1" fmla="*/ 3 h 42"/>
                      <a:gd name="T2" fmla="*/ 6 w 194"/>
                      <a:gd name="T3" fmla="*/ 6 h 42"/>
                      <a:gd name="T4" fmla="*/ 7 w 194"/>
                      <a:gd name="T5" fmla="*/ 3 h 42"/>
                      <a:gd name="T6" fmla="*/ 1 w 194"/>
                      <a:gd name="T7" fmla="*/ 0 h 42"/>
                      <a:gd name="T8" fmla="*/ 0 w 194"/>
                      <a:gd name="T9" fmla="*/ 3 h 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4" h="42">
                        <a:moveTo>
                          <a:pt x="0" y="19"/>
                        </a:moveTo>
                        <a:lnTo>
                          <a:pt x="179" y="42"/>
                        </a:lnTo>
                        <a:lnTo>
                          <a:pt x="194" y="23"/>
                        </a:lnTo>
                        <a:lnTo>
                          <a:pt x="17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1" name="Freeform 403"/>
                  <p:cNvSpPr>
                    <a:spLocks/>
                  </p:cNvSpPr>
                  <p:nvPr/>
                </p:nvSpPr>
                <p:spPr bwMode="auto">
                  <a:xfrm>
                    <a:off x="2122" y="2954"/>
                    <a:ext cx="61" cy="18"/>
                  </a:xfrm>
                  <a:custGeom>
                    <a:avLst/>
                    <a:gdLst>
                      <a:gd name="T0" fmla="*/ 0 w 182"/>
                      <a:gd name="T1" fmla="*/ 2 h 36"/>
                      <a:gd name="T2" fmla="*/ 7 w 182"/>
                      <a:gd name="T3" fmla="*/ 5 h 36"/>
                      <a:gd name="T4" fmla="*/ 7 w 182"/>
                      <a:gd name="T5" fmla="*/ 3 h 36"/>
                      <a:gd name="T6" fmla="*/ 0 w 182"/>
                      <a:gd name="T7" fmla="*/ 0 h 36"/>
                      <a:gd name="T8" fmla="*/ 0 w 182"/>
                      <a:gd name="T9" fmla="*/ 2 h 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2" h="36">
                        <a:moveTo>
                          <a:pt x="0" y="14"/>
                        </a:moveTo>
                        <a:lnTo>
                          <a:pt x="175" y="36"/>
                        </a:lnTo>
                        <a:lnTo>
                          <a:pt x="182" y="22"/>
                        </a:lnTo>
                        <a:lnTo>
                          <a:pt x="9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2" name="Freeform 404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91" cy="224"/>
                  </a:xfrm>
                  <a:custGeom>
                    <a:avLst/>
                    <a:gdLst>
                      <a:gd name="T0" fmla="*/ 10 w 274"/>
                      <a:gd name="T1" fmla="*/ 1 h 448"/>
                      <a:gd name="T2" fmla="*/ 0 w 274"/>
                      <a:gd name="T3" fmla="*/ 56 h 448"/>
                      <a:gd name="T4" fmla="*/ 1 w 274"/>
                      <a:gd name="T5" fmla="*/ 56 h 448"/>
                      <a:gd name="T6" fmla="*/ 10 w 274"/>
                      <a:gd name="T7" fmla="*/ 0 h 448"/>
                      <a:gd name="T8" fmla="*/ 10 w 274"/>
                      <a:gd name="T9" fmla="*/ 1 h 4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4" h="448">
                        <a:moveTo>
                          <a:pt x="267" y="1"/>
                        </a:moveTo>
                        <a:lnTo>
                          <a:pt x="0" y="445"/>
                        </a:lnTo>
                        <a:lnTo>
                          <a:pt x="25" y="448"/>
                        </a:lnTo>
                        <a:lnTo>
                          <a:pt x="274" y="0"/>
                        </a:lnTo>
                        <a:lnTo>
                          <a:pt x="267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3" name="Freeform 405"/>
                  <p:cNvSpPr>
                    <a:spLocks/>
                  </p:cNvSpPr>
                  <p:nvPr/>
                </p:nvSpPr>
                <p:spPr bwMode="auto">
                  <a:xfrm>
                    <a:off x="2099" y="2937"/>
                    <a:ext cx="102" cy="222"/>
                  </a:xfrm>
                  <a:custGeom>
                    <a:avLst/>
                    <a:gdLst>
                      <a:gd name="T0" fmla="*/ 11 w 306"/>
                      <a:gd name="T1" fmla="*/ 0 h 445"/>
                      <a:gd name="T2" fmla="*/ 1 w 306"/>
                      <a:gd name="T3" fmla="*/ 55 h 445"/>
                      <a:gd name="T4" fmla="*/ 0 w 306"/>
                      <a:gd name="T5" fmla="*/ 54 h 445"/>
                      <a:gd name="T6" fmla="*/ 11 w 306"/>
                      <a:gd name="T7" fmla="*/ 0 h 445"/>
                      <a:gd name="T8" fmla="*/ 11 w 306"/>
                      <a:gd name="T9" fmla="*/ 0 h 4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6" h="445">
                        <a:moveTo>
                          <a:pt x="306" y="1"/>
                        </a:moveTo>
                        <a:lnTo>
                          <a:pt x="39" y="445"/>
                        </a:lnTo>
                        <a:lnTo>
                          <a:pt x="0" y="439"/>
                        </a:lnTo>
                        <a:lnTo>
                          <a:pt x="294" y="0"/>
                        </a:lnTo>
                        <a:lnTo>
                          <a:pt x="306" y="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4" name="Freeform 406"/>
                  <p:cNvSpPr>
                    <a:spLocks/>
                  </p:cNvSpPr>
                  <p:nvPr/>
                </p:nvSpPr>
                <p:spPr bwMode="auto">
                  <a:xfrm>
                    <a:off x="2298" y="2738"/>
                    <a:ext cx="108" cy="244"/>
                  </a:xfrm>
                  <a:custGeom>
                    <a:avLst/>
                    <a:gdLst>
                      <a:gd name="T0" fmla="*/ 11 w 325"/>
                      <a:gd name="T1" fmla="*/ 2 h 488"/>
                      <a:gd name="T2" fmla="*/ 10 w 325"/>
                      <a:gd name="T3" fmla="*/ 1 h 488"/>
                      <a:gd name="T4" fmla="*/ 10 w 325"/>
                      <a:gd name="T5" fmla="*/ 0 h 488"/>
                      <a:gd name="T6" fmla="*/ 9 w 325"/>
                      <a:gd name="T7" fmla="*/ 1 h 488"/>
                      <a:gd name="T8" fmla="*/ 8 w 325"/>
                      <a:gd name="T9" fmla="*/ 3 h 488"/>
                      <a:gd name="T10" fmla="*/ 8 w 325"/>
                      <a:gd name="T11" fmla="*/ 5 h 488"/>
                      <a:gd name="T12" fmla="*/ 8 w 325"/>
                      <a:gd name="T13" fmla="*/ 8 h 488"/>
                      <a:gd name="T14" fmla="*/ 7 w 325"/>
                      <a:gd name="T15" fmla="*/ 11 h 488"/>
                      <a:gd name="T16" fmla="*/ 7 w 325"/>
                      <a:gd name="T17" fmla="*/ 15 h 488"/>
                      <a:gd name="T18" fmla="*/ 7 w 325"/>
                      <a:gd name="T19" fmla="*/ 18 h 488"/>
                      <a:gd name="T20" fmla="*/ 7 w 325"/>
                      <a:gd name="T21" fmla="*/ 20 h 488"/>
                      <a:gd name="T22" fmla="*/ 6 w 325"/>
                      <a:gd name="T23" fmla="*/ 23 h 488"/>
                      <a:gd name="T24" fmla="*/ 6 w 325"/>
                      <a:gd name="T25" fmla="*/ 26 h 488"/>
                      <a:gd name="T26" fmla="*/ 6 w 325"/>
                      <a:gd name="T27" fmla="*/ 27 h 488"/>
                      <a:gd name="T28" fmla="*/ 6 w 325"/>
                      <a:gd name="T29" fmla="*/ 25 h 488"/>
                      <a:gd name="T30" fmla="*/ 6 w 325"/>
                      <a:gd name="T31" fmla="*/ 22 h 488"/>
                      <a:gd name="T32" fmla="*/ 6 w 325"/>
                      <a:gd name="T33" fmla="*/ 20 h 488"/>
                      <a:gd name="T34" fmla="*/ 5 w 325"/>
                      <a:gd name="T35" fmla="*/ 19 h 488"/>
                      <a:gd name="T36" fmla="*/ 5 w 325"/>
                      <a:gd name="T37" fmla="*/ 17 h 488"/>
                      <a:gd name="T38" fmla="*/ 4 w 325"/>
                      <a:gd name="T39" fmla="*/ 17 h 488"/>
                      <a:gd name="T40" fmla="*/ 4 w 325"/>
                      <a:gd name="T41" fmla="*/ 18 h 488"/>
                      <a:gd name="T42" fmla="*/ 3 w 325"/>
                      <a:gd name="T43" fmla="*/ 19 h 488"/>
                      <a:gd name="T44" fmla="*/ 2 w 325"/>
                      <a:gd name="T45" fmla="*/ 21 h 488"/>
                      <a:gd name="T46" fmla="*/ 2 w 325"/>
                      <a:gd name="T47" fmla="*/ 24 h 488"/>
                      <a:gd name="T48" fmla="*/ 1 w 325"/>
                      <a:gd name="T49" fmla="*/ 27 h 488"/>
                      <a:gd name="T50" fmla="*/ 1 w 325"/>
                      <a:gd name="T51" fmla="*/ 31 h 488"/>
                      <a:gd name="T52" fmla="*/ 1 w 325"/>
                      <a:gd name="T53" fmla="*/ 34 h 488"/>
                      <a:gd name="T54" fmla="*/ 1 w 325"/>
                      <a:gd name="T55" fmla="*/ 37 h 488"/>
                      <a:gd name="T56" fmla="*/ 1 w 325"/>
                      <a:gd name="T57" fmla="*/ 40 h 488"/>
                      <a:gd name="T58" fmla="*/ 1 w 325"/>
                      <a:gd name="T59" fmla="*/ 43 h 488"/>
                      <a:gd name="T60" fmla="*/ 0 w 325"/>
                      <a:gd name="T61" fmla="*/ 47 h 488"/>
                      <a:gd name="T62" fmla="*/ 0 w 325"/>
                      <a:gd name="T63" fmla="*/ 60 h 488"/>
                      <a:gd name="T64" fmla="*/ 3 w 325"/>
                      <a:gd name="T65" fmla="*/ 61 h 488"/>
                      <a:gd name="T66" fmla="*/ 4 w 325"/>
                      <a:gd name="T67" fmla="*/ 61 h 488"/>
                      <a:gd name="T68" fmla="*/ 4 w 325"/>
                      <a:gd name="T69" fmla="*/ 60 h 488"/>
                      <a:gd name="T70" fmla="*/ 4 w 325"/>
                      <a:gd name="T71" fmla="*/ 59 h 488"/>
                      <a:gd name="T72" fmla="*/ 5 w 325"/>
                      <a:gd name="T73" fmla="*/ 58 h 488"/>
                      <a:gd name="T74" fmla="*/ 5 w 325"/>
                      <a:gd name="T75" fmla="*/ 56 h 488"/>
                      <a:gd name="T76" fmla="*/ 5 w 325"/>
                      <a:gd name="T77" fmla="*/ 54 h 488"/>
                      <a:gd name="T78" fmla="*/ 6 w 325"/>
                      <a:gd name="T79" fmla="*/ 51 h 488"/>
                      <a:gd name="T80" fmla="*/ 6 w 325"/>
                      <a:gd name="T81" fmla="*/ 48 h 488"/>
                      <a:gd name="T82" fmla="*/ 6 w 325"/>
                      <a:gd name="T83" fmla="*/ 47 h 488"/>
                      <a:gd name="T84" fmla="*/ 6 w 325"/>
                      <a:gd name="T85" fmla="*/ 45 h 488"/>
                      <a:gd name="T86" fmla="*/ 6 w 325"/>
                      <a:gd name="T87" fmla="*/ 44 h 488"/>
                      <a:gd name="T88" fmla="*/ 6 w 325"/>
                      <a:gd name="T89" fmla="*/ 42 h 488"/>
                      <a:gd name="T90" fmla="*/ 9 w 325"/>
                      <a:gd name="T91" fmla="*/ 43 h 488"/>
                      <a:gd name="T92" fmla="*/ 9 w 325"/>
                      <a:gd name="T93" fmla="*/ 44 h 488"/>
                      <a:gd name="T94" fmla="*/ 9 w 325"/>
                      <a:gd name="T95" fmla="*/ 43 h 488"/>
                      <a:gd name="T96" fmla="*/ 10 w 325"/>
                      <a:gd name="T97" fmla="*/ 42 h 488"/>
                      <a:gd name="T98" fmla="*/ 10 w 325"/>
                      <a:gd name="T99" fmla="*/ 40 h 488"/>
                      <a:gd name="T100" fmla="*/ 11 w 325"/>
                      <a:gd name="T101" fmla="*/ 38 h 488"/>
                      <a:gd name="T102" fmla="*/ 11 w 325"/>
                      <a:gd name="T103" fmla="*/ 36 h 488"/>
                      <a:gd name="T104" fmla="*/ 11 w 325"/>
                      <a:gd name="T105" fmla="*/ 33 h 488"/>
                      <a:gd name="T106" fmla="*/ 12 w 325"/>
                      <a:gd name="T107" fmla="*/ 30 h 488"/>
                      <a:gd name="T108" fmla="*/ 12 w 325"/>
                      <a:gd name="T109" fmla="*/ 26 h 488"/>
                      <a:gd name="T110" fmla="*/ 12 w 325"/>
                      <a:gd name="T111" fmla="*/ 21 h 488"/>
                      <a:gd name="T112" fmla="*/ 12 w 325"/>
                      <a:gd name="T113" fmla="*/ 17 h 488"/>
                      <a:gd name="T114" fmla="*/ 12 w 325"/>
                      <a:gd name="T115" fmla="*/ 13 h 488"/>
                      <a:gd name="T116" fmla="*/ 12 w 325"/>
                      <a:gd name="T117" fmla="*/ 9 h 488"/>
                      <a:gd name="T118" fmla="*/ 11 w 325"/>
                      <a:gd name="T119" fmla="*/ 6 h 488"/>
                      <a:gd name="T120" fmla="*/ 11 w 325"/>
                      <a:gd name="T121" fmla="*/ 3 h 488"/>
                      <a:gd name="T122" fmla="*/ 11 w 325"/>
                      <a:gd name="T123" fmla="*/ 2 h 488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325" h="488">
                        <a:moveTo>
                          <a:pt x="287" y="9"/>
                        </a:moveTo>
                        <a:lnTo>
                          <a:pt x="273" y="1"/>
                        </a:lnTo>
                        <a:lnTo>
                          <a:pt x="259" y="0"/>
                        </a:lnTo>
                        <a:lnTo>
                          <a:pt x="243" y="5"/>
                        </a:lnTo>
                        <a:lnTo>
                          <a:pt x="230" y="17"/>
                        </a:lnTo>
                        <a:lnTo>
                          <a:pt x="217" y="34"/>
                        </a:lnTo>
                        <a:lnTo>
                          <a:pt x="205" y="57"/>
                        </a:lnTo>
                        <a:lnTo>
                          <a:pt x="195" y="84"/>
                        </a:lnTo>
                        <a:lnTo>
                          <a:pt x="185" y="115"/>
                        </a:lnTo>
                        <a:lnTo>
                          <a:pt x="180" y="137"/>
                        </a:lnTo>
                        <a:lnTo>
                          <a:pt x="178" y="160"/>
                        </a:lnTo>
                        <a:lnTo>
                          <a:pt x="176" y="181"/>
                        </a:lnTo>
                        <a:lnTo>
                          <a:pt x="176" y="204"/>
                        </a:lnTo>
                        <a:lnTo>
                          <a:pt x="170" y="212"/>
                        </a:lnTo>
                        <a:lnTo>
                          <a:pt x="165" y="193"/>
                        </a:lnTo>
                        <a:lnTo>
                          <a:pt x="158" y="173"/>
                        </a:lnTo>
                        <a:lnTo>
                          <a:pt x="150" y="157"/>
                        </a:lnTo>
                        <a:lnTo>
                          <a:pt x="140" y="145"/>
                        </a:lnTo>
                        <a:lnTo>
                          <a:pt x="126" y="136"/>
                        </a:lnTo>
                        <a:lnTo>
                          <a:pt x="111" y="133"/>
                        </a:lnTo>
                        <a:lnTo>
                          <a:pt x="95" y="138"/>
                        </a:lnTo>
                        <a:lnTo>
                          <a:pt x="80" y="148"/>
                        </a:lnTo>
                        <a:lnTo>
                          <a:pt x="64" y="164"/>
                        </a:lnTo>
                        <a:lnTo>
                          <a:pt x="50" y="187"/>
                        </a:lnTo>
                        <a:lnTo>
                          <a:pt x="38" y="213"/>
                        </a:lnTo>
                        <a:lnTo>
                          <a:pt x="29" y="244"/>
                        </a:lnTo>
                        <a:lnTo>
                          <a:pt x="24" y="267"/>
                        </a:lnTo>
                        <a:lnTo>
                          <a:pt x="20" y="291"/>
                        </a:lnTo>
                        <a:lnTo>
                          <a:pt x="19" y="314"/>
                        </a:lnTo>
                        <a:lnTo>
                          <a:pt x="18" y="337"/>
                        </a:lnTo>
                        <a:lnTo>
                          <a:pt x="1" y="376"/>
                        </a:lnTo>
                        <a:lnTo>
                          <a:pt x="0" y="476"/>
                        </a:lnTo>
                        <a:lnTo>
                          <a:pt x="87" y="488"/>
                        </a:lnTo>
                        <a:lnTo>
                          <a:pt x="97" y="485"/>
                        </a:lnTo>
                        <a:lnTo>
                          <a:pt x="108" y="480"/>
                        </a:lnTo>
                        <a:lnTo>
                          <a:pt x="119" y="470"/>
                        </a:lnTo>
                        <a:lnTo>
                          <a:pt x="129" y="459"/>
                        </a:lnTo>
                        <a:lnTo>
                          <a:pt x="139" y="443"/>
                        </a:lnTo>
                        <a:lnTo>
                          <a:pt x="147" y="425"/>
                        </a:lnTo>
                        <a:lnTo>
                          <a:pt x="156" y="403"/>
                        </a:lnTo>
                        <a:lnTo>
                          <a:pt x="161" y="379"/>
                        </a:lnTo>
                        <a:lnTo>
                          <a:pt x="164" y="370"/>
                        </a:lnTo>
                        <a:lnTo>
                          <a:pt x="165" y="357"/>
                        </a:lnTo>
                        <a:lnTo>
                          <a:pt x="167" y="345"/>
                        </a:lnTo>
                        <a:lnTo>
                          <a:pt x="169" y="336"/>
                        </a:lnTo>
                        <a:lnTo>
                          <a:pt x="234" y="344"/>
                        </a:lnTo>
                        <a:lnTo>
                          <a:pt x="246" y="345"/>
                        </a:lnTo>
                        <a:lnTo>
                          <a:pt x="257" y="340"/>
                        </a:lnTo>
                        <a:lnTo>
                          <a:pt x="269" y="332"/>
                        </a:lnTo>
                        <a:lnTo>
                          <a:pt x="280" y="320"/>
                        </a:lnTo>
                        <a:lnTo>
                          <a:pt x="291" y="304"/>
                        </a:lnTo>
                        <a:lnTo>
                          <a:pt x="300" y="284"/>
                        </a:lnTo>
                        <a:lnTo>
                          <a:pt x="308" y="261"/>
                        </a:lnTo>
                        <a:lnTo>
                          <a:pt x="316" y="235"/>
                        </a:lnTo>
                        <a:lnTo>
                          <a:pt x="321" y="201"/>
                        </a:lnTo>
                        <a:lnTo>
                          <a:pt x="325" y="167"/>
                        </a:lnTo>
                        <a:lnTo>
                          <a:pt x="325" y="132"/>
                        </a:lnTo>
                        <a:lnTo>
                          <a:pt x="323" y="99"/>
                        </a:lnTo>
                        <a:lnTo>
                          <a:pt x="318" y="69"/>
                        </a:lnTo>
                        <a:lnTo>
                          <a:pt x="310" y="44"/>
                        </a:lnTo>
                        <a:lnTo>
                          <a:pt x="300" y="24"/>
                        </a:lnTo>
                        <a:lnTo>
                          <a:pt x="287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5" name="Freeform 407"/>
                  <p:cNvSpPr>
                    <a:spLocks/>
                  </p:cNvSpPr>
                  <p:nvPr/>
                </p:nvSpPr>
                <p:spPr bwMode="auto">
                  <a:xfrm>
                    <a:off x="2331" y="2845"/>
                    <a:ext cx="11" cy="95"/>
                  </a:xfrm>
                  <a:custGeom>
                    <a:avLst/>
                    <a:gdLst>
                      <a:gd name="T0" fmla="*/ 0 w 32"/>
                      <a:gd name="T1" fmla="*/ 24 h 189"/>
                      <a:gd name="T2" fmla="*/ 1 w 32"/>
                      <a:gd name="T3" fmla="*/ 23 h 189"/>
                      <a:gd name="T4" fmla="*/ 1 w 32"/>
                      <a:gd name="T5" fmla="*/ 21 h 189"/>
                      <a:gd name="T6" fmla="*/ 1 w 32"/>
                      <a:gd name="T7" fmla="*/ 17 h 189"/>
                      <a:gd name="T8" fmla="*/ 1 w 32"/>
                      <a:gd name="T9" fmla="*/ 12 h 189"/>
                      <a:gd name="T10" fmla="*/ 1 w 32"/>
                      <a:gd name="T11" fmla="*/ 8 h 189"/>
                      <a:gd name="T12" fmla="*/ 1 w 32"/>
                      <a:gd name="T13" fmla="*/ 4 h 189"/>
                      <a:gd name="T14" fmla="*/ 1 w 32"/>
                      <a:gd name="T15" fmla="*/ 1 h 189"/>
                      <a:gd name="T16" fmla="*/ 1 w 32"/>
                      <a:gd name="T17" fmla="*/ 0 h 189"/>
                      <a:gd name="T18" fmla="*/ 0 w 32"/>
                      <a:gd name="T19" fmla="*/ 1 h 189"/>
                      <a:gd name="T20" fmla="*/ 0 w 32"/>
                      <a:gd name="T21" fmla="*/ 4 h 189"/>
                      <a:gd name="T22" fmla="*/ 0 w 32"/>
                      <a:gd name="T23" fmla="*/ 8 h 189"/>
                      <a:gd name="T24" fmla="*/ 0 w 32"/>
                      <a:gd name="T25" fmla="*/ 12 h 189"/>
                      <a:gd name="T26" fmla="*/ 0 w 32"/>
                      <a:gd name="T27" fmla="*/ 17 h 189"/>
                      <a:gd name="T28" fmla="*/ 0 w 32"/>
                      <a:gd name="T29" fmla="*/ 21 h 189"/>
                      <a:gd name="T30" fmla="*/ 0 w 32"/>
                      <a:gd name="T31" fmla="*/ 23 h 189"/>
                      <a:gd name="T32" fmla="*/ 0 w 32"/>
                      <a:gd name="T33" fmla="*/ 24 h 18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2" h="189">
                        <a:moveTo>
                          <a:pt x="10" y="189"/>
                        </a:moveTo>
                        <a:lnTo>
                          <a:pt x="17" y="181"/>
                        </a:lnTo>
                        <a:lnTo>
                          <a:pt x="23" y="162"/>
                        </a:lnTo>
                        <a:lnTo>
                          <a:pt x="28" y="131"/>
                        </a:lnTo>
                        <a:lnTo>
                          <a:pt x="32" y="94"/>
                        </a:lnTo>
                        <a:lnTo>
                          <a:pt x="32" y="57"/>
                        </a:lnTo>
                        <a:lnTo>
                          <a:pt x="29" y="27"/>
                        </a:lnTo>
                        <a:lnTo>
                          <a:pt x="25" y="6"/>
                        </a:lnTo>
                        <a:lnTo>
                          <a:pt x="19" y="0"/>
                        </a:lnTo>
                        <a:lnTo>
                          <a:pt x="13" y="6"/>
                        </a:lnTo>
                        <a:lnTo>
                          <a:pt x="7" y="27"/>
                        </a:lnTo>
                        <a:lnTo>
                          <a:pt x="2" y="58"/>
                        </a:lnTo>
                        <a:lnTo>
                          <a:pt x="0" y="94"/>
                        </a:lnTo>
                        <a:lnTo>
                          <a:pt x="0" y="132"/>
                        </a:lnTo>
                        <a:lnTo>
                          <a:pt x="1" y="162"/>
                        </a:lnTo>
                        <a:lnTo>
                          <a:pt x="4" y="182"/>
                        </a:lnTo>
                        <a:lnTo>
                          <a:pt x="10" y="189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6" name="Freeform 408"/>
                  <p:cNvSpPr>
                    <a:spLocks/>
                  </p:cNvSpPr>
                  <p:nvPr/>
                </p:nvSpPr>
                <p:spPr bwMode="auto">
                  <a:xfrm>
                    <a:off x="2383" y="2773"/>
                    <a:ext cx="11" cy="96"/>
                  </a:xfrm>
                  <a:custGeom>
                    <a:avLst/>
                    <a:gdLst>
                      <a:gd name="T0" fmla="*/ 0 w 33"/>
                      <a:gd name="T1" fmla="*/ 25 h 190"/>
                      <a:gd name="T2" fmla="*/ 1 w 33"/>
                      <a:gd name="T3" fmla="*/ 23 h 190"/>
                      <a:gd name="T4" fmla="*/ 1 w 33"/>
                      <a:gd name="T5" fmla="*/ 21 h 190"/>
                      <a:gd name="T6" fmla="*/ 1 w 33"/>
                      <a:gd name="T7" fmla="*/ 17 h 190"/>
                      <a:gd name="T8" fmla="*/ 1 w 33"/>
                      <a:gd name="T9" fmla="*/ 12 h 190"/>
                      <a:gd name="T10" fmla="*/ 1 w 33"/>
                      <a:gd name="T11" fmla="*/ 8 h 190"/>
                      <a:gd name="T12" fmla="*/ 1 w 33"/>
                      <a:gd name="T13" fmla="*/ 4 h 190"/>
                      <a:gd name="T14" fmla="*/ 1 w 33"/>
                      <a:gd name="T15" fmla="*/ 1 h 190"/>
                      <a:gd name="T16" fmla="*/ 1 w 33"/>
                      <a:gd name="T17" fmla="*/ 0 h 190"/>
                      <a:gd name="T18" fmla="*/ 1 w 33"/>
                      <a:gd name="T19" fmla="*/ 1 h 190"/>
                      <a:gd name="T20" fmla="*/ 0 w 33"/>
                      <a:gd name="T21" fmla="*/ 4 h 190"/>
                      <a:gd name="T22" fmla="*/ 0 w 33"/>
                      <a:gd name="T23" fmla="*/ 8 h 190"/>
                      <a:gd name="T24" fmla="*/ 0 w 33"/>
                      <a:gd name="T25" fmla="*/ 13 h 190"/>
                      <a:gd name="T26" fmla="*/ 0 w 33"/>
                      <a:gd name="T27" fmla="*/ 17 h 190"/>
                      <a:gd name="T28" fmla="*/ 0 w 33"/>
                      <a:gd name="T29" fmla="*/ 21 h 190"/>
                      <a:gd name="T30" fmla="*/ 0 w 33"/>
                      <a:gd name="T31" fmla="*/ 23 h 190"/>
                      <a:gd name="T32" fmla="*/ 0 w 33"/>
                      <a:gd name="T33" fmla="*/ 25 h 19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3" h="190">
                        <a:moveTo>
                          <a:pt x="12" y="190"/>
                        </a:moveTo>
                        <a:lnTo>
                          <a:pt x="19" y="182"/>
                        </a:lnTo>
                        <a:lnTo>
                          <a:pt x="25" y="162"/>
                        </a:lnTo>
                        <a:lnTo>
                          <a:pt x="30" y="132"/>
                        </a:lnTo>
                        <a:lnTo>
                          <a:pt x="33" y="94"/>
                        </a:lnTo>
                        <a:lnTo>
                          <a:pt x="33" y="58"/>
                        </a:lnTo>
                        <a:lnTo>
                          <a:pt x="31" y="27"/>
                        </a:lnTo>
                        <a:lnTo>
                          <a:pt x="26" y="6"/>
                        </a:lnTo>
                        <a:lnTo>
                          <a:pt x="20" y="0"/>
                        </a:lnTo>
                        <a:lnTo>
                          <a:pt x="14" y="8"/>
                        </a:lnTo>
                        <a:lnTo>
                          <a:pt x="9" y="28"/>
                        </a:lnTo>
                        <a:lnTo>
                          <a:pt x="4" y="58"/>
                        </a:lnTo>
                        <a:lnTo>
                          <a:pt x="0" y="96"/>
                        </a:lnTo>
                        <a:lnTo>
                          <a:pt x="0" y="132"/>
                        </a:lnTo>
                        <a:lnTo>
                          <a:pt x="3" y="163"/>
                        </a:lnTo>
                        <a:lnTo>
                          <a:pt x="6" y="182"/>
                        </a:lnTo>
                        <a:lnTo>
                          <a:pt x="12" y="190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7" name="Freeform 409"/>
                  <p:cNvSpPr>
                    <a:spLocks/>
                  </p:cNvSpPr>
                  <p:nvPr/>
                </p:nvSpPr>
                <p:spPr bwMode="auto">
                  <a:xfrm>
                    <a:off x="2302" y="2846"/>
                    <a:ext cx="23" cy="121"/>
                  </a:xfrm>
                  <a:custGeom>
                    <a:avLst/>
                    <a:gdLst>
                      <a:gd name="T0" fmla="*/ 0 w 69"/>
                      <a:gd name="T1" fmla="*/ 29 h 241"/>
                      <a:gd name="T2" fmla="*/ 3 w 69"/>
                      <a:gd name="T3" fmla="*/ 31 h 241"/>
                      <a:gd name="T4" fmla="*/ 2 w 69"/>
                      <a:gd name="T5" fmla="*/ 25 h 241"/>
                      <a:gd name="T6" fmla="*/ 2 w 69"/>
                      <a:gd name="T7" fmla="*/ 20 h 241"/>
                      <a:gd name="T8" fmla="*/ 2 w 69"/>
                      <a:gd name="T9" fmla="*/ 15 h 241"/>
                      <a:gd name="T10" fmla="*/ 2 w 69"/>
                      <a:gd name="T11" fmla="*/ 10 h 241"/>
                      <a:gd name="T12" fmla="*/ 2 w 69"/>
                      <a:gd name="T13" fmla="*/ 6 h 241"/>
                      <a:gd name="T14" fmla="*/ 2 w 69"/>
                      <a:gd name="T15" fmla="*/ 3 h 241"/>
                      <a:gd name="T16" fmla="*/ 3 w 69"/>
                      <a:gd name="T17" fmla="*/ 1 h 241"/>
                      <a:gd name="T18" fmla="*/ 3 w 69"/>
                      <a:gd name="T19" fmla="*/ 0 h 241"/>
                      <a:gd name="T20" fmla="*/ 3 w 69"/>
                      <a:gd name="T21" fmla="*/ 1 h 241"/>
                      <a:gd name="T22" fmla="*/ 2 w 69"/>
                      <a:gd name="T23" fmla="*/ 1 h 241"/>
                      <a:gd name="T24" fmla="*/ 2 w 69"/>
                      <a:gd name="T25" fmla="*/ 2 h 241"/>
                      <a:gd name="T26" fmla="*/ 2 w 69"/>
                      <a:gd name="T27" fmla="*/ 4 h 241"/>
                      <a:gd name="T28" fmla="*/ 2 w 69"/>
                      <a:gd name="T29" fmla="*/ 6 h 241"/>
                      <a:gd name="T30" fmla="*/ 2 w 69"/>
                      <a:gd name="T31" fmla="*/ 8 h 241"/>
                      <a:gd name="T32" fmla="*/ 1 w 69"/>
                      <a:gd name="T33" fmla="*/ 12 h 241"/>
                      <a:gd name="T34" fmla="*/ 1 w 69"/>
                      <a:gd name="T35" fmla="*/ 16 h 241"/>
                      <a:gd name="T36" fmla="*/ 0 w 69"/>
                      <a:gd name="T37" fmla="*/ 21 h 241"/>
                      <a:gd name="T38" fmla="*/ 0 w 69"/>
                      <a:gd name="T39" fmla="*/ 29 h 241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69" h="241">
                        <a:moveTo>
                          <a:pt x="4" y="231"/>
                        </a:moveTo>
                        <a:lnTo>
                          <a:pt x="69" y="241"/>
                        </a:lnTo>
                        <a:lnTo>
                          <a:pt x="57" y="197"/>
                        </a:lnTo>
                        <a:lnTo>
                          <a:pt x="52" y="154"/>
                        </a:lnTo>
                        <a:lnTo>
                          <a:pt x="51" y="114"/>
                        </a:lnTo>
                        <a:lnTo>
                          <a:pt x="53" y="78"/>
                        </a:lnTo>
                        <a:lnTo>
                          <a:pt x="58" y="46"/>
                        </a:lnTo>
                        <a:lnTo>
                          <a:pt x="63" y="22"/>
                        </a:lnTo>
                        <a:lnTo>
                          <a:pt x="68" y="6"/>
                        </a:lnTo>
                        <a:lnTo>
                          <a:pt x="69" y="0"/>
                        </a:lnTo>
                        <a:lnTo>
                          <a:pt x="68" y="1"/>
                        </a:lnTo>
                        <a:lnTo>
                          <a:pt x="65" y="6"/>
                        </a:lnTo>
                        <a:lnTo>
                          <a:pt x="60" y="14"/>
                        </a:lnTo>
                        <a:lnTo>
                          <a:pt x="56" y="25"/>
                        </a:lnTo>
                        <a:lnTo>
                          <a:pt x="50" y="41"/>
                        </a:lnTo>
                        <a:lnTo>
                          <a:pt x="44" y="63"/>
                        </a:lnTo>
                        <a:lnTo>
                          <a:pt x="38" y="90"/>
                        </a:lnTo>
                        <a:lnTo>
                          <a:pt x="32" y="123"/>
                        </a:lnTo>
                        <a:lnTo>
                          <a:pt x="0" y="167"/>
                        </a:lnTo>
                        <a:lnTo>
                          <a:pt x="4" y="231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8" name="Freeform 410"/>
                  <p:cNvSpPr>
                    <a:spLocks/>
                  </p:cNvSpPr>
                  <p:nvPr/>
                </p:nvSpPr>
                <p:spPr bwMode="auto">
                  <a:xfrm>
                    <a:off x="2355" y="2774"/>
                    <a:ext cx="24" cy="120"/>
                  </a:xfrm>
                  <a:custGeom>
                    <a:avLst/>
                    <a:gdLst>
                      <a:gd name="T0" fmla="*/ 0 w 70"/>
                      <a:gd name="T1" fmla="*/ 29 h 240"/>
                      <a:gd name="T2" fmla="*/ 3 w 70"/>
                      <a:gd name="T3" fmla="*/ 30 h 240"/>
                      <a:gd name="T4" fmla="*/ 2 w 70"/>
                      <a:gd name="T5" fmla="*/ 25 h 240"/>
                      <a:gd name="T6" fmla="*/ 2 w 70"/>
                      <a:gd name="T7" fmla="*/ 19 h 240"/>
                      <a:gd name="T8" fmla="*/ 2 w 70"/>
                      <a:gd name="T9" fmla="*/ 14 h 240"/>
                      <a:gd name="T10" fmla="*/ 2 w 70"/>
                      <a:gd name="T11" fmla="*/ 10 h 240"/>
                      <a:gd name="T12" fmla="*/ 2 w 70"/>
                      <a:gd name="T13" fmla="*/ 6 h 240"/>
                      <a:gd name="T14" fmla="*/ 3 w 70"/>
                      <a:gd name="T15" fmla="*/ 3 h 240"/>
                      <a:gd name="T16" fmla="*/ 3 w 70"/>
                      <a:gd name="T17" fmla="*/ 1 h 240"/>
                      <a:gd name="T18" fmla="*/ 3 w 70"/>
                      <a:gd name="T19" fmla="*/ 0 h 240"/>
                      <a:gd name="T20" fmla="*/ 3 w 70"/>
                      <a:gd name="T21" fmla="*/ 1 h 240"/>
                      <a:gd name="T22" fmla="*/ 3 w 70"/>
                      <a:gd name="T23" fmla="*/ 1 h 240"/>
                      <a:gd name="T24" fmla="*/ 2 w 70"/>
                      <a:gd name="T25" fmla="*/ 2 h 240"/>
                      <a:gd name="T26" fmla="*/ 2 w 70"/>
                      <a:gd name="T27" fmla="*/ 3 h 240"/>
                      <a:gd name="T28" fmla="*/ 2 w 70"/>
                      <a:gd name="T29" fmla="*/ 4 h 240"/>
                      <a:gd name="T30" fmla="*/ 2 w 70"/>
                      <a:gd name="T31" fmla="*/ 6 h 240"/>
                      <a:gd name="T32" fmla="*/ 1 w 70"/>
                      <a:gd name="T33" fmla="*/ 9 h 240"/>
                      <a:gd name="T34" fmla="*/ 1 w 70"/>
                      <a:gd name="T35" fmla="*/ 11 h 240"/>
                      <a:gd name="T36" fmla="*/ 0 w 70"/>
                      <a:gd name="T37" fmla="*/ 17 h 240"/>
                      <a:gd name="T38" fmla="*/ 0 w 70"/>
                      <a:gd name="T39" fmla="*/ 29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70" h="240">
                        <a:moveTo>
                          <a:pt x="4" y="231"/>
                        </a:moveTo>
                        <a:lnTo>
                          <a:pt x="68" y="240"/>
                        </a:lnTo>
                        <a:lnTo>
                          <a:pt x="56" y="195"/>
                        </a:lnTo>
                        <a:lnTo>
                          <a:pt x="51" y="152"/>
                        </a:lnTo>
                        <a:lnTo>
                          <a:pt x="51" y="111"/>
                        </a:lnTo>
                        <a:lnTo>
                          <a:pt x="53" y="75"/>
                        </a:lnTo>
                        <a:lnTo>
                          <a:pt x="58" y="44"/>
                        </a:lnTo>
                        <a:lnTo>
                          <a:pt x="64" y="20"/>
                        </a:lnTo>
                        <a:lnTo>
                          <a:pt x="69" y="5"/>
                        </a:lnTo>
                        <a:lnTo>
                          <a:pt x="70" y="0"/>
                        </a:lnTo>
                        <a:lnTo>
                          <a:pt x="69" y="1"/>
                        </a:lnTo>
                        <a:lnTo>
                          <a:pt x="67" y="4"/>
                        </a:lnTo>
                        <a:lnTo>
                          <a:pt x="62" y="11"/>
                        </a:lnTo>
                        <a:lnTo>
                          <a:pt x="57" y="20"/>
                        </a:lnTo>
                        <a:lnTo>
                          <a:pt x="51" y="32"/>
                        </a:lnTo>
                        <a:lnTo>
                          <a:pt x="44" y="47"/>
                        </a:lnTo>
                        <a:lnTo>
                          <a:pt x="38" y="65"/>
                        </a:lnTo>
                        <a:lnTo>
                          <a:pt x="32" y="85"/>
                        </a:lnTo>
                        <a:lnTo>
                          <a:pt x="0" y="129"/>
                        </a:lnTo>
                        <a:lnTo>
                          <a:pt x="4" y="231"/>
                        </a:lnTo>
                        <a:close/>
                      </a:path>
                    </a:pathLst>
                  </a:custGeom>
                  <a:solidFill>
                    <a:srgbClr val="4949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39" name="Freeform 411"/>
                  <p:cNvSpPr>
                    <a:spLocks/>
                  </p:cNvSpPr>
                  <p:nvPr/>
                </p:nvSpPr>
                <p:spPr bwMode="auto">
                  <a:xfrm>
                    <a:off x="2110" y="2463"/>
                    <a:ext cx="204" cy="40"/>
                  </a:xfrm>
                  <a:custGeom>
                    <a:avLst/>
                    <a:gdLst>
                      <a:gd name="T0" fmla="*/ 21 w 612"/>
                      <a:gd name="T1" fmla="*/ 10 h 80"/>
                      <a:gd name="T2" fmla="*/ 0 w 612"/>
                      <a:gd name="T3" fmla="*/ 2 h 80"/>
                      <a:gd name="T4" fmla="*/ 2 w 612"/>
                      <a:gd name="T5" fmla="*/ 0 h 80"/>
                      <a:gd name="T6" fmla="*/ 23 w 612"/>
                      <a:gd name="T7" fmla="*/ 8 h 80"/>
                      <a:gd name="T8" fmla="*/ 21 w 612"/>
                      <a:gd name="T9" fmla="*/ 10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12" h="80">
                        <a:moveTo>
                          <a:pt x="580" y="80"/>
                        </a:moveTo>
                        <a:lnTo>
                          <a:pt x="0" y="15"/>
                        </a:lnTo>
                        <a:lnTo>
                          <a:pt x="44" y="0"/>
                        </a:lnTo>
                        <a:lnTo>
                          <a:pt x="612" y="62"/>
                        </a:lnTo>
                        <a:lnTo>
                          <a:pt x="580" y="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0" name="Freeform 412"/>
                  <p:cNvSpPr>
                    <a:spLocks/>
                  </p:cNvSpPr>
                  <p:nvPr/>
                </p:nvSpPr>
                <p:spPr bwMode="auto">
                  <a:xfrm>
                    <a:off x="2157" y="2440"/>
                    <a:ext cx="185" cy="36"/>
                  </a:xfrm>
                  <a:custGeom>
                    <a:avLst/>
                    <a:gdLst>
                      <a:gd name="T0" fmla="*/ 20 w 554"/>
                      <a:gd name="T1" fmla="*/ 10 h 70"/>
                      <a:gd name="T2" fmla="*/ 0 w 554"/>
                      <a:gd name="T3" fmla="*/ 2 h 70"/>
                      <a:gd name="T4" fmla="*/ 1 w 554"/>
                      <a:gd name="T5" fmla="*/ 0 h 70"/>
                      <a:gd name="T6" fmla="*/ 21 w 554"/>
                      <a:gd name="T7" fmla="*/ 8 h 70"/>
                      <a:gd name="T8" fmla="*/ 20 w 554"/>
                      <a:gd name="T9" fmla="*/ 10 h 7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54" h="70">
                        <a:moveTo>
                          <a:pt x="529" y="70"/>
                        </a:moveTo>
                        <a:lnTo>
                          <a:pt x="0" y="13"/>
                        </a:lnTo>
                        <a:lnTo>
                          <a:pt x="38" y="0"/>
                        </a:lnTo>
                        <a:lnTo>
                          <a:pt x="554" y="56"/>
                        </a:lnTo>
                        <a:lnTo>
                          <a:pt x="529" y="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1" name="Freeform 413"/>
                  <p:cNvSpPr>
                    <a:spLocks/>
                  </p:cNvSpPr>
                  <p:nvPr/>
                </p:nvSpPr>
                <p:spPr bwMode="auto">
                  <a:xfrm>
                    <a:off x="2204" y="2419"/>
                    <a:ext cx="164" cy="32"/>
                  </a:xfrm>
                  <a:custGeom>
                    <a:avLst/>
                    <a:gdLst>
                      <a:gd name="T0" fmla="*/ 17 w 494"/>
                      <a:gd name="T1" fmla="*/ 8 h 64"/>
                      <a:gd name="T2" fmla="*/ 0 w 494"/>
                      <a:gd name="T3" fmla="*/ 2 h 64"/>
                      <a:gd name="T4" fmla="*/ 1 w 494"/>
                      <a:gd name="T5" fmla="*/ 0 h 64"/>
                      <a:gd name="T6" fmla="*/ 18 w 494"/>
                      <a:gd name="T7" fmla="*/ 7 h 64"/>
                      <a:gd name="T8" fmla="*/ 17 w 494"/>
                      <a:gd name="T9" fmla="*/ 8 h 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94" h="64">
                        <a:moveTo>
                          <a:pt x="471" y="64"/>
                        </a:moveTo>
                        <a:lnTo>
                          <a:pt x="0" y="12"/>
                        </a:lnTo>
                        <a:lnTo>
                          <a:pt x="32" y="0"/>
                        </a:lnTo>
                        <a:lnTo>
                          <a:pt x="494" y="50"/>
                        </a:lnTo>
                        <a:lnTo>
                          <a:pt x="471" y="6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2" name="Freeform 414"/>
                  <p:cNvSpPr>
                    <a:spLocks/>
                  </p:cNvSpPr>
                  <p:nvPr/>
                </p:nvSpPr>
                <p:spPr bwMode="auto">
                  <a:xfrm>
                    <a:off x="2514" y="2697"/>
                    <a:ext cx="48" cy="70"/>
                  </a:xfrm>
                  <a:custGeom>
                    <a:avLst/>
                    <a:gdLst>
                      <a:gd name="T0" fmla="*/ 3 w 146"/>
                      <a:gd name="T1" fmla="*/ 18 h 139"/>
                      <a:gd name="T2" fmla="*/ 3 w 146"/>
                      <a:gd name="T3" fmla="*/ 18 h 139"/>
                      <a:gd name="T4" fmla="*/ 4 w 146"/>
                      <a:gd name="T5" fmla="*/ 17 h 139"/>
                      <a:gd name="T6" fmla="*/ 4 w 146"/>
                      <a:gd name="T7" fmla="*/ 16 h 139"/>
                      <a:gd name="T8" fmla="*/ 4 w 146"/>
                      <a:gd name="T9" fmla="*/ 15 h 139"/>
                      <a:gd name="T10" fmla="*/ 5 w 146"/>
                      <a:gd name="T11" fmla="*/ 14 h 139"/>
                      <a:gd name="T12" fmla="*/ 5 w 146"/>
                      <a:gd name="T13" fmla="*/ 13 h 139"/>
                      <a:gd name="T14" fmla="*/ 5 w 146"/>
                      <a:gd name="T15" fmla="*/ 11 h 139"/>
                      <a:gd name="T16" fmla="*/ 5 w 146"/>
                      <a:gd name="T17" fmla="*/ 9 h 139"/>
                      <a:gd name="T18" fmla="*/ 5 w 146"/>
                      <a:gd name="T19" fmla="*/ 8 h 139"/>
                      <a:gd name="T20" fmla="*/ 5 w 146"/>
                      <a:gd name="T21" fmla="*/ 6 h 139"/>
                      <a:gd name="T22" fmla="*/ 5 w 146"/>
                      <a:gd name="T23" fmla="*/ 4 h 139"/>
                      <a:gd name="T24" fmla="*/ 4 w 146"/>
                      <a:gd name="T25" fmla="*/ 3 h 139"/>
                      <a:gd name="T26" fmla="*/ 4 w 146"/>
                      <a:gd name="T27" fmla="*/ 2 h 139"/>
                      <a:gd name="T28" fmla="*/ 4 w 146"/>
                      <a:gd name="T29" fmla="*/ 1 h 139"/>
                      <a:gd name="T30" fmla="*/ 3 w 146"/>
                      <a:gd name="T31" fmla="*/ 1 h 139"/>
                      <a:gd name="T32" fmla="*/ 3 w 146"/>
                      <a:gd name="T33" fmla="*/ 0 h 139"/>
                      <a:gd name="T34" fmla="*/ 2 w 146"/>
                      <a:gd name="T35" fmla="*/ 1 h 139"/>
                      <a:gd name="T36" fmla="*/ 2 w 146"/>
                      <a:gd name="T37" fmla="*/ 1 h 139"/>
                      <a:gd name="T38" fmla="*/ 1 w 146"/>
                      <a:gd name="T39" fmla="*/ 2 h 139"/>
                      <a:gd name="T40" fmla="*/ 1 w 146"/>
                      <a:gd name="T41" fmla="*/ 3 h 139"/>
                      <a:gd name="T42" fmla="*/ 0 w 146"/>
                      <a:gd name="T43" fmla="*/ 4 h 139"/>
                      <a:gd name="T44" fmla="*/ 0 w 146"/>
                      <a:gd name="T45" fmla="*/ 6 h 139"/>
                      <a:gd name="T46" fmla="*/ 0 w 146"/>
                      <a:gd name="T47" fmla="*/ 8 h 139"/>
                      <a:gd name="T48" fmla="*/ 0 w 146"/>
                      <a:gd name="T49" fmla="*/ 9 h 139"/>
                      <a:gd name="T50" fmla="*/ 0 w 146"/>
                      <a:gd name="T51" fmla="*/ 11 h 139"/>
                      <a:gd name="T52" fmla="*/ 0 w 146"/>
                      <a:gd name="T53" fmla="*/ 13 h 139"/>
                      <a:gd name="T54" fmla="*/ 0 w 146"/>
                      <a:gd name="T55" fmla="*/ 14 h 139"/>
                      <a:gd name="T56" fmla="*/ 1 w 146"/>
                      <a:gd name="T57" fmla="*/ 15 h 139"/>
                      <a:gd name="T58" fmla="*/ 1 w 146"/>
                      <a:gd name="T59" fmla="*/ 16 h 139"/>
                      <a:gd name="T60" fmla="*/ 2 w 146"/>
                      <a:gd name="T61" fmla="*/ 17 h 139"/>
                      <a:gd name="T62" fmla="*/ 2 w 146"/>
                      <a:gd name="T63" fmla="*/ 18 h 139"/>
                      <a:gd name="T64" fmla="*/ 3 w 146"/>
                      <a:gd name="T65" fmla="*/ 18 h 13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6" h="139">
                        <a:moveTo>
                          <a:pt x="74" y="139"/>
                        </a:moveTo>
                        <a:lnTo>
                          <a:pt x="88" y="138"/>
                        </a:lnTo>
                        <a:lnTo>
                          <a:pt x="101" y="133"/>
                        </a:lnTo>
                        <a:lnTo>
                          <a:pt x="114" y="126"/>
                        </a:lnTo>
                        <a:lnTo>
                          <a:pt x="125" y="118"/>
                        </a:lnTo>
                        <a:lnTo>
                          <a:pt x="133" y="108"/>
                        </a:lnTo>
                        <a:lnTo>
                          <a:pt x="140" y="97"/>
                        </a:lnTo>
                        <a:lnTo>
                          <a:pt x="145" y="84"/>
                        </a:lnTo>
                        <a:lnTo>
                          <a:pt x="146" y="70"/>
                        </a:lnTo>
                        <a:lnTo>
                          <a:pt x="145" y="57"/>
                        </a:lnTo>
                        <a:lnTo>
                          <a:pt x="140" y="43"/>
                        </a:lnTo>
                        <a:lnTo>
                          <a:pt x="133" y="31"/>
                        </a:lnTo>
                        <a:lnTo>
                          <a:pt x="125" y="20"/>
                        </a:lnTo>
                        <a:lnTo>
                          <a:pt x="114" y="12"/>
                        </a:lnTo>
                        <a:lnTo>
                          <a:pt x="101" y="5"/>
                        </a:lnTo>
                        <a:lnTo>
                          <a:pt x="88" y="1"/>
                        </a:lnTo>
                        <a:lnTo>
                          <a:pt x="74" y="0"/>
                        </a:lnTo>
                        <a:lnTo>
                          <a:pt x="60" y="1"/>
                        </a:lnTo>
                        <a:lnTo>
                          <a:pt x="45" y="5"/>
                        </a:lnTo>
                        <a:lnTo>
                          <a:pt x="32" y="12"/>
                        </a:lnTo>
                        <a:lnTo>
                          <a:pt x="22" y="20"/>
                        </a:lnTo>
                        <a:lnTo>
                          <a:pt x="13" y="31"/>
                        </a:lnTo>
                        <a:lnTo>
                          <a:pt x="6" y="43"/>
                        </a:lnTo>
                        <a:lnTo>
                          <a:pt x="2" y="57"/>
                        </a:lnTo>
                        <a:lnTo>
                          <a:pt x="0" y="70"/>
                        </a:lnTo>
                        <a:lnTo>
                          <a:pt x="2" y="84"/>
                        </a:lnTo>
                        <a:lnTo>
                          <a:pt x="6" y="97"/>
                        </a:lnTo>
                        <a:lnTo>
                          <a:pt x="13" y="108"/>
                        </a:lnTo>
                        <a:lnTo>
                          <a:pt x="22" y="118"/>
                        </a:lnTo>
                        <a:lnTo>
                          <a:pt x="32" y="126"/>
                        </a:lnTo>
                        <a:lnTo>
                          <a:pt x="45" y="133"/>
                        </a:lnTo>
                        <a:lnTo>
                          <a:pt x="60" y="138"/>
                        </a:lnTo>
                        <a:lnTo>
                          <a:pt x="74" y="139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3" name="Freeform 415"/>
                  <p:cNvSpPr>
                    <a:spLocks/>
                  </p:cNvSpPr>
                  <p:nvPr/>
                </p:nvSpPr>
                <p:spPr bwMode="auto">
                  <a:xfrm>
                    <a:off x="2530" y="2721"/>
                    <a:ext cx="15" cy="22"/>
                  </a:xfrm>
                  <a:custGeom>
                    <a:avLst/>
                    <a:gdLst>
                      <a:gd name="T0" fmla="*/ 1 w 47"/>
                      <a:gd name="T1" fmla="*/ 5 h 45"/>
                      <a:gd name="T2" fmla="*/ 1 w 47"/>
                      <a:gd name="T3" fmla="*/ 5 h 45"/>
                      <a:gd name="T4" fmla="*/ 1 w 47"/>
                      <a:gd name="T5" fmla="*/ 4 h 45"/>
                      <a:gd name="T6" fmla="*/ 1 w 47"/>
                      <a:gd name="T7" fmla="*/ 4 h 45"/>
                      <a:gd name="T8" fmla="*/ 2 w 47"/>
                      <a:gd name="T9" fmla="*/ 2 h 45"/>
                      <a:gd name="T10" fmla="*/ 1 w 47"/>
                      <a:gd name="T11" fmla="*/ 1 h 45"/>
                      <a:gd name="T12" fmla="*/ 1 w 47"/>
                      <a:gd name="T13" fmla="*/ 0 h 45"/>
                      <a:gd name="T14" fmla="*/ 1 w 47"/>
                      <a:gd name="T15" fmla="*/ 0 h 45"/>
                      <a:gd name="T16" fmla="*/ 1 w 47"/>
                      <a:gd name="T17" fmla="*/ 0 h 45"/>
                      <a:gd name="T18" fmla="*/ 0 w 47"/>
                      <a:gd name="T19" fmla="*/ 0 h 45"/>
                      <a:gd name="T20" fmla="*/ 0 w 47"/>
                      <a:gd name="T21" fmla="*/ 0 h 45"/>
                      <a:gd name="T22" fmla="*/ 0 w 47"/>
                      <a:gd name="T23" fmla="*/ 1 h 45"/>
                      <a:gd name="T24" fmla="*/ 0 w 47"/>
                      <a:gd name="T25" fmla="*/ 2 h 45"/>
                      <a:gd name="T26" fmla="*/ 0 w 47"/>
                      <a:gd name="T27" fmla="*/ 4 h 45"/>
                      <a:gd name="T28" fmla="*/ 0 w 47"/>
                      <a:gd name="T29" fmla="*/ 4 h 45"/>
                      <a:gd name="T30" fmla="*/ 0 w 47"/>
                      <a:gd name="T31" fmla="*/ 5 h 45"/>
                      <a:gd name="T32" fmla="*/ 1 w 47"/>
                      <a:gd name="T33" fmla="*/ 5 h 4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45">
                        <a:moveTo>
                          <a:pt x="23" y="45"/>
                        </a:moveTo>
                        <a:lnTo>
                          <a:pt x="33" y="44"/>
                        </a:lnTo>
                        <a:lnTo>
                          <a:pt x="40" y="39"/>
                        </a:lnTo>
                        <a:lnTo>
                          <a:pt x="45" y="32"/>
                        </a:lnTo>
                        <a:lnTo>
                          <a:pt x="47" y="23"/>
                        </a:lnTo>
                        <a:lnTo>
                          <a:pt x="45" y="14"/>
                        </a:lnTo>
                        <a:lnTo>
                          <a:pt x="40" y="7"/>
                        </a:lnTo>
                        <a:lnTo>
                          <a:pt x="33" y="3"/>
                        </a:lnTo>
                        <a:lnTo>
                          <a:pt x="23" y="0"/>
                        </a:lnTo>
                        <a:lnTo>
                          <a:pt x="14" y="3"/>
                        </a:lnTo>
                        <a:lnTo>
                          <a:pt x="7" y="7"/>
                        </a:lnTo>
                        <a:lnTo>
                          <a:pt x="2" y="14"/>
                        </a:lnTo>
                        <a:lnTo>
                          <a:pt x="0" y="23"/>
                        </a:lnTo>
                        <a:lnTo>
                          <a:pt x="2" y="32"/>
                        </a:lnTo>
                        <a:lnTo>
                          <a:pt x="7" y="39"/>
                        </a:lnTo>
                        <a:lnTo>
                          <a:pt x="14" y="44"/>
                        </a:lnTo>
                        <a:lnTo>
                          <a:pt x="23" y="4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4" name="Freeform 416"/>
                  <p:cNvSpPr>
                    <a:spLocks/>
                  </p:cNvSpPr>
                  <p:nvPr/>
                </p:nvSpPr>
                <p:spPr bwMode="auto">
                  <a:xfrm>
                    <a:off x="2332" y="2881"/>
                    <a:ext cx="17" cy="26"/>
                  </a:xfrm>
                  <a:custGeom>
                    <a:avLst/>
                    <a:gdLst>
                      <a:gd name="T0" fmla="*/ 1 w 52"/>
                      <a:gd name="T1" fmla="*/ 7 h 51"/>
                      <a:gd name="T2" fmla="*/ 1 w 52"/>
                      <a:gd name="T3" fmla="*/ 7 h 51"/>
                      <a:gd name="T4" fmla="*/ 2 w 52"/>
                      <a:gd name="T5" fmla="*/ 6 h 51"/>
                      <a:gd name="T6" fmla="*/ 2 w 52"/>
                      <a:gd name="T7" fmla="*/ 5 h 51"/>
                      <a:gd name="T8" fmla="*/ 2 w 52"/>
                      <a:gd name="T9" fmla="*/ 4 h 51"/>
                      <a:gd name="T10" fmla="*/ 2 w 52"/>
                      <a:gd name="T11" fmla="*/ 2 h 51"/>
                      <a:gd name="T12" fmla="*/ 2 w 52"/>
                      <a:gd name="T13" fmla="*/ 1 h 51"/>
                      <a:gd name="T14" fmla="*/ 1 w 52"/>
                      <a:gd name="T15" fmla="*/ 1 h 51"/>
                      <a:gd name="T16" fmla="*/ 1 w 52"/>
                      <a:gd name="T17" fmla="*/ 0 h 51"/>
                      <a:gd name="T18" fmla="*/ 1 w 52"/>
                      <a:gd name="T19" fmla="*/ 1 h 51"/>
                      <a:gd name="T20" fmla="*/ 0 w 52"/>
                      <a:gd name="T21" fmla="*/ 1 h 51"/>
                      <a:gd name="T22" fmla="*/ 0 w 52"/>
                      <a:gd name="T23" fmla="*/ 2 h 51"/>
                      <a:gd name="T24" fmla="*/ 0 w 52"/>
                      <a:gd name="T25" fmla="*/ 4 h 51"/>
                      <a:gd name="T26" fmla="*/ 0 w 52"/>
                      <a:gd name="T27" fmla="*/ 5 h 51"/>
                      <a:gd name="T28" fmla="*/ 0 w 52"/>
                      <a:gd name="T29" fmla="*/ 6 h 51"/>
                      <a:gd name="T30" fmla="*/ 1 w 52"/>
                      <a:gd name="T31" fmla="*/ 7 h 51"/>
                      <a:gd name="T32" fmla="*/ 1 w 52"/>
                      <a:gd name="T33" fmla="*/ 7 h 5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2" h="51">
                        <a:moveTo>
                          <a:pt x="26" y="51"/>
                        </a:moveTo>
                        <a:lnTo>
                          <a:pt x="37" y="49"/>
                        </a:lnTo>
                        <a:lnTo>
                          <a:pt x="45" y="43"/>
                        </a:lnTo>
                        <a:lnTo>
                          <a:pt x="50" y="35"/>
                        </a:lnTo>
                        <a:lnTo>
                          <a:pt x="52" y="26"/>
                        </a:lnTo>
                        <a:lnTo>
                          <a:pt x="50" y="16"/>
                        </a:lnTo>
                        <a:lnTo>
                          <a:pt x="45" y="8"/>
                        </a:lnTo>
                        <a:lnTo>
                          <a:pt x="37" y="2"/>
                        </a:lnTo>
                        <a:lnTo>
                          <a:pt x="26" y="0"/>
                        </a:lnTo>
                        <a:lnTo>
                          <a:pt x="15" y="2"/>
                        </a:lnTo>
                        <a:lnTo>
                          <a:pt x="7" y="8"/>
                        </a:lnTo>
                        <a:lnTo>
                          <a:pt x="2" y="16"/>
                        </a:lnTo>
                        <a:lnTo>
                          <a:pt x="0" y="26"/>
                        </a:lnTo>
                        <a:lnTo>
                          <a:pt x="2" y="35"/>
                        </a:lnTo>
                        <a:lnTo>
                          <a:pt x="7" y="43"/>
                        </a:lnTo>
                        <a:lnTo>
                          <a:pt x="15" y="49"/>
                        </a:lnTo>
                        <a:lnTo>
                          <a:pt x="26" y="5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5" name="Freeform 417"/>
                  <p:cNvSpPr>
                    <a:spLocks/>
                  </p:cNvSpPr>
                  <p:nvPr/>
                </p:nvSpPr>
                <p:spPr bwMode="auto">
                  <a:xfrm>
                    <a:off x="2384" y="2808"/>
                    <a:ext cx="18" cy="25"/>
                  </a:xfrm>
                  <a:custGeom>
                    <a:avLst/>
                    <a:gdLst>
                      <a:gd name="T0" fmla="*/ 1 w 52"/>
                      <a:gd name="T1" fmla="*/ 6 h 51"/>
                      <a:gd name="T2" fmla="*/ 1 w 52"/>
                      <a:gd name="T3" fmla="*/ 6 h 51"/>
                      <a:gd name="T4" fmla="*/ 2 w 52"/>
                      <a:gd name="T5" fmla="*/ 5 h 51"/>
                      <a:gd name="T6" fmla="*/ 2 w 52"/>
                      <a:gd name="T7" fmla="*/ 4 h 51"/>
                      <a:gd name="T8" fmla="*/ 2 w 52"/>
                      <a:gd name="T9" fmla="*/ 3 h 51"/>
                      <a:gd name="T10" fmla="*/ 2 w 52"/>
                      <a:gd name="T11" fmla="*/ 1 h 51"/>
                      <a:gd name="T12" fmla="*/ 2 w 52"/>
                      <a:gd name="T13" fmla="*/ 0 h 51"/>
                      <a:gd name="T14" fmla="*/ 1 w 52"/>
                      <a:gd name="T15" fmla="*/ 0 h 51"/>
                      <a:gd name="T16" fmla="*/ 1 w 52"/>
                      <a:gd name="T17" fmla="*/ 0 h 51"/>
                      <a:gd name="T18" fmla="*/ 1 w 52"/>
                      <a:gd name="T19" fmla="*/ 0 h 51"/>
                      <a:gd name="T20" fmla="*/ 0 w 52"/>
                      <a:gd name="T21" fmla="*/ 0 h 51"/>
                      <a:gd name="T22" fmla="*/ 0 w 52"/>
                      <a:gd name="T23" fmla="*/ 1 h 51"/>
                      <a:gd name="T24" fmla="*/ 0 w 52"/>
                      <a:gd name="T25" fmla="*/ 3 h 51"/>
                      <a:gd name="T26" fmla="*/ 0 w 52"/>
                      <a:gd name="T27" fmla="*/ 4 h 51"/>
                      <a:gd name="T28" fmla="*/ 0 w 52"/>
                      <a:gd name="T29" fmla="*/ 5 h 51"/>
                      <a:gd name="T30" fmla="*/ 1 w 52"/>
                      <a:gd name="T31" fmla="*/ 6 h 51"/>
                      <a:gd name="T32" fmla="*/ 1 w 52"/>
                      <a:gd name="T33" fmla="*/ 6 h 5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2" h="51">
                        <a:moveTo>
                          <a:pt x="26" y="51"/>
                        </a:moveTo>
                        <a:lnTo>
                          <a:pt x="36" y="48"/>
                        </a:lnTo>
                        <a:lnTo>
                          <a:pt x="45" y="43"/>
                        </a:lnTo>
                        <a:lnTo>
                          <a:pt x="49" y="35"/>
                        </a:lnTo>
                        <a:lnTo>
                          <a:pt x="52" y="25"/>
                        </a:lnTo>
                        <a:lnTo>
                          <a:pt x="49" y="15"/>
                        </a:lnTo>
                        <a:lnTo>
                          <a:pt x="45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5" y="3"/>
                        </a:lnTo>
                        <a:lnTo>
                          <a:pt x="7" y="7"/>
                        </a:lnTo>
                        <a:lnTo>
                          <a:pt x="2" y="15"/>
                        </a:lnTo>
                        <a:lnTo>
                          <a:pt x="0" y="25"/>
                        </a:lnTo>
                        <a:lnTo>
                          <a:pt x="2" y="35"/>
                        </a:lnTo>
                        <a:lnTo>
                          <a:pt x="7" y="43"/>
                        </a:lnTo>
                        <a:lnTo>
                          <a:pt x="15" y="48"/>
                        </a:lnTo>
                        <a:lnTo>
                          <a:pt x="26" y="51"/>
                        </a:lnTo>
                        <a:close/>
                      </a:path>
                    </a:pathLst>
                  </a:custGeom>
                  <a:solidFill>
                    <a:srgbClr val="5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6" name="Freeform 418"/>
                  <p:cNvSpPr>
                    <a:spLocks/>
                  </p:cNvSpPr>
                  <p:nvPr/>
                </p:nvSpPr>
                <p:spPr bwMode="auto">
                  <a:xfrm>
                    <a:off x="2336" y="2886"/>
                    <a:ext cx="10" cy="12"/>
                  </a:xfrm>
                  <a:custGeom>
                    <a:avLst/>
                    <a:gdLst>
                      <a:gd name="T0" fmla="*/ 0 w 30"/>
                      <a:gd name="T1" fmla="*/ 0 h 23"/>
                      <a:gd name="T2" fmla="*/ 0 w 30"/>
                      <a:gd name="T3" fmla="*/ 1 h 23"/>
                      <a:gd name="T4" fmla="*/ 0 w 30"/>
                      <a:gd name="T5" fmla="*/ 1 h 23"/>
                      <a:gd name="T6" fmla="*/ 0 w 30"/>
                      <a:gd name="T7" fmla="*/ 2 h 23"/>
                      <a:gd name="T8" fmla="*/ 0 w 30"/>
                      <a:gd name="T9" fmla="*/ 3 h 23"/>
                      <a:gd name="T10" fmla="*/ 0 w 30"/>
                      <a:gd name="T11" fmla="*/ 3 h 23"/>
                      <a:gd name="T12" fmla="*/ 0 w 30"/>
                      <a:gd name="T13" fmla="*/ 3 h 23"/>
                      <a:gd name="T14" fmla="*/ 1 w 30"/>
                      <a:gd name="T15" fmla="*/ 3 h 23"/>
                      <a:gd name="T16" fmla="*/ 1 w 30"/>
                      <a:gd name="T17" fmla="*/ 2 h 23"/>
                      <a:gd name="T18" fmla="*/ 1 w 30"/>
                      <a:gd name="T19" fmla="*/ 2 h 23"/>
                      <a:gd name="T20" fmla="*/ 1 w 30"/>
                      <a:gd name="T21" fmla="*/ 2 h 23"/>
                      <a:gd name="T22" fmla="*/ 1 w 30"/>
                      <a:gd name="T23" fmla="*/ 1 h 23"/>
                      <a:gd name="T24" fmla="*/ 0 w 30"/>
                      <a:gd name="T25" fmla="*/ 0 h 2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30" h="23">
                        <a:moveTo>
                          <a:pt x="6" y="0"/>
                        </a:moveTo>
                        <a:lnTo>
                          <a:pt x="5" y="1"/>
                        </a:lnTo>
                        <a:lnTo>
                          <a:pt x="2" y="6"/>
                        </a:lnTo>
                        <a:lnTo>
                          <a:pt x="0" y="12"/>
                        </a:lnTo>
                        <a:lnTo>
                          <a:pt x="2" y="23"/>
                        </a:lnTo>
                        <a:lnTo>
                          <a:pt x="6" y="23"/>
                        </a:lnTo>
                        <a:lnTo>
                          <a:pt x="13" y="23"/>
                        </a:lnTo>
                        <a:lnTo>
                          <a:pt x="21" y="20"/>
                        </a:lnTo>
                        <a:lnTo>
                          <a:pt x="30" y="16"/>
                        </a:lnTo>
                        <a:lnTo>
                          <a:pt x="28" y="14"/>
                        </a:lnTo>
                        <a:lnTo>
                          <a:pt x="25" y="9"/>
                        </a:lnTo>
                        <a:lnTo>
                          <a:pt x="18" y="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93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7" name="Freeform 419"/>
                  <p:cNvSpPr>
                    <a:spLocks/>
                  </p:cNvSpPr>
                  <p:nvPr/>
                </p:nvSpPr>
                <p:spPr bwMode="auto">
                  <a:xfrm>
                    <a:off x="2388" y="2812"/>
                    <a:ext cx="10" cy="11"/>
                  </a:xfrm>
                  <a:custGeom>
                    <a:avLst/>
                    <a:gdLst>
                      <a:gd name="T0" fmla="*/ 0 w 30"/>
                      <a:gd name="T1" fmla="*/ 0 h 23"/>
                      <a:gd name="T2" fmla="*/ 0 w 30"/>
                      <a:gd name="T3" fmla="*/ 0 h 23"/>
                      <a:gd name="T4" fmla="*/ 0 w 30"/>
                      <a:gd name="T5" fmla="*/ 0 h 23"/>
                      <a:gd name="T6" fmla="*/ 0 w 30"/>
                      <a:gd name="T7" fmla="*/ 1 h 23"/>
                      <a:gd name="T8" fmla="*/ 0 w 30"/>
                      <a:gd name="T9" fmla="*/ 2 h 23"/>
                      <a:gd name="T10" fmla="*/ 0 w 30"/>
                      <a:gd name="T11" fmla="*/ 2 h 23"/>
                      <a:gd name="T12" fmla="*/ 0 w 30"/>
                      <a:gd name="T13" fmla="*/ 2 h 23"/>
                      <a:gd name="T14" fmla="*/ 1 w 30"/>
                      <a:gd name="T15" fmla="*/ 2 h 23"/>
                      <a:gd name="T16" fmla="*/ 1 w 30"/>
                      <a:gd name="T17" fmla="*/ 2 h 23"/>
                      <a:gd name="T18" fmla="*/ 1 w 30"/>
                      <a:gd name="T19" fmla="*/ 1 h 23"/>
                      <a:gd name="T20" fmla="*/ 1 w 30"/>
                      <a:gd name="T21" fmla="*/ 1 h 23"/>
                      <a:gd name="T22" fmla="*/ 1 w 30"/>
                      <a:gd name="T23" fmla="*/ 0 h 23"/>
                      <a:gd name="T24" fmla="*/ 0 w 30"/>
                      <a:gd name="T25" fmla="*/ 0 h 2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30" h="23">
                        <a:moveTo>
                          <a:pt x="5" y="0"/>
                        </a:moveTo>
                        <a:lnTo>
                          <a:pt x="4" y="1"/>
                        </a:lnTo>
                        <a:lnTo>
                          <a:pt x="1" y="6"/>
                        </a:lnTo>
                        <a:lnTo>
                          <a:pt x="0" y="13"/>
                        </a:lnTo>
                        <a:lnTo>
                          <a:pt x="1" y="23"/>
                        </a:lnTo>
                        <a:lnTo>
                          <a:pt x="5" y="23"/>
                        </a:lnTo>
                        <a:lnTo>
                          <a:pt x="12" y="23"/>
                        </a:lnTo>
                        <a:lnTo>
                          <a:pt x="22" y="22"/>
                        </a:lnTo>
                        <a:lnTo>
                          <a:pt x="30" y="17"/>
                        </a:lnTo>
                        <a:lnTo>
                          <a:pt x="29" y="15"/>
                        </a:lnTo>
                        <a:lnTo>
                          <a:pt x="25" y="10"/>
                        </a:lnTo>
                        <a:lnTo>
                          <a:pt x="17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93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8" name="Freeform 420"/>
                  <p:cNvSpPr>
                    <a:spLocks/>
                  </p:cNvSpPr>
                  <p:nvPr/>
                </p:nvSpPr>
                <p:spPr bwMode="auto">
                  <a:xfrm>
                    <a:off x="2292" y="2500"/>
                    <a:ext cx="103" cy="120"/>
                  </a:xfrm>
                  <a:custGeom>
                    <a:avLst/>
                    <a:gdLst>
                      <a:gd name="T0" fmla="*/ 0 w 310"/>
                      <a:gd name="T1" fmla="*/ 27 h 240"/>
                      <a:gd name="T2" fmla="*/ 11 w 310"/>
                      <a:gd name="T3" fmla="*/ 0 h 240"/>
                      <a:gd name="T4" fmla="*/ 11 w 310"/>
                      <a:gd name="T5" fmla="*/ 4 h 240"/>
                      <a:gd name="T6" fmla="*/ 0 w 310"/>
                      <a:gd name="T7" fmla="*/ 30 h 240"/>
                      <a:gd name="T8" fmla="*/ 0 w 310"/>
                      <a:gd name="T9" fmla="*/ 27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0" h="240">
                        <a:moveTo>
                          <a:pt x="0" y="215"/>
                        </a:moveTo>
                        <a:lnTo>
                          <a:pt x="310" y="0"/>
                        </a:lnTo>
                        <a:lnTo>
                          <a:pt x="310" y="27"/>
                        </a:lnTo>
                        <a:lnTo>
                          <a:pt x="0" y="240"/>
                        </a:lnTo>
                        <a:lnTo>
                          <a:pt x="0" y="21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49" name="Freeform 421"/>
                  <p:cNvSpPr>
                    <a:spLocks/>
                  </p:cNvSpPr>
                  <p:nvPr/>
                </p:nvSpPr>
                <p:spPr bwMode="auto">
                  <a:xfrm>
                    <a:off x="2293" y="2575"/>
                    <a:ext cx="103" cy="134"/>
                  </a:xfrm>
                  <a:custGeom>
                    <a:avLst/>
                    <a:gdLst>
                      <a:gd name="T0" fmla="*/ 0 w 308"/>
                      <a:gd name="T1" fmla="*/ 30 h 269"/>
                      <a:gd name="T2" fmla="*/ 11 w 308"/>
                      <a:gd name="T3" fmla="*/ 0 h 269"/>
                      <a:gd name="T4" fmla="*/ 11 w 308"/>
                      <a:gd name="T5" fmla="*/ 3 h 269"/>
                      <a:gd name="T6" fmla="*/ 0 w 308"/>
                      <a:gd name="T7" fmla="*/ 33 h 269"/>
                      <a:gd name="T8" fmla="*/ 0 w 308"/>
                      <a:gd name="T9" fmla="*/ 30 h 2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8" h="269">
                        <a:moveTo>
                          <a:pt x="0" y="243"/>
                        </a:moveTo>
                        <a:lnTo>
                          <a:pt x="308" y="0"/>
                        </a:lnTo>
                        <a:lnTo>
                          <a:pt x="308" y="26"/>
                        </a:lnTo>
                        <a:lnTo>
                          <a:pt x="0" y="269"/>
                        </a:lnTo>
                        <a:lnTo>
                          <a:pt x="0" y="243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50" name="Freeform 422"/>
                  <p:cNvSpPr>
                    <a:spLocks/>
                  </p:cNvSpPr>
                  <p:nvPr/>
                </p:nvSpPr>
                <p:spPr bwMode="auto">
                  <a:xfrm>
                    <a:off x="2293" y="2649"/>
                    <a:ext cx="103" cy="149"/>
                  </a:xfrm>
                  <a:custGeom>
                    <a:avLst/>
                    <a:gdLst>
                      <a:gd name="T0" fmla="*/ 0 w 310"/>
                      <a:gd name="T1" fmla="*/ 34 h 298"/>
                      <a:gd name="T2" fmla="*/ 11 w 310"/>
                      <a:gd name="T3" fmla="*/ 0 h 298"/>
                      <a:gd name="T4" fmla="*/ 11 w 310"/>
                      <a:gd name="T5" fmla="*/ 4 h 298"/>
                      <a:gd name="T6" fmla="*/ 0 w 310"/>
                      <a:gd name="T7" fmla="*/ 38 h 298"/>
                      <a:gd name="T8" fmla="*/ 0 w 310"/>
                      <a:gd name="T9" fmla="*/ 34 h 2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10" h="298">
                        <a:moveTo>
                          <a:pt x="0" y="272"/>
                        </a:moveTo>
                        <a:lnTo>
                          <a:pt x="310" y="0"/>
                        </a:lnTo>
                        <a:lnTo>
                          <a:pt x="310" y="26"/>
                        </a:lnTo>
                        <a:lnTo>
                          <a:pt x="0" y="298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51" name="Freeform 423"/>
                  <p:cNvSpPr>
                    <a:spLocks/>
                  </p:cNvSpPr>
                  <p:nvPr/>
                </p:nvSpPr>
                <p:spPr bwMode="auto">
                  <a:xfrm>
                    <a:off x="2413" y="2430"/>
                    <a:ext cx="216" cy="274"/>
                  </a:xfrm>
                  <a:custGeom>
                    <a:avLst/>
                    <a:gdLst>
                      <a:gd name="T0" fmla="*/ 0 w 646"/>
                      <a:gd name="T1" fmla="*/ 2 h 548"/>
                      <a:gd name="T2" fmla="*/ 0 w 646"/>
                      <a:gd name="T3" fmla="*/ 68 h 548"/>
                      <a:gd name="T4" fmla="*/ 8 w 646"/>
                      <a:gd name="T5" fmla="*/ 67 h 548"/>
                      <a:gd name="T6" fmla="*/ 8 w 646"/>
                      <a:gd name="T7" fmla="*/ 63 h 548"/>
                      <a:gd name="T8" fmla="*/ 9 w 646"/>
                      <a:gd name="T9" fmla="*/ 59 h 548"/>
                      <a:gd name="T10" fmla="*/ 10 w 646"/>
                      <a:gd name="T11" fmla="*/ 57 h 548"/>
                      <a:gd name="T12" fmla="*/ 11 w 646"/>
                      <a:gd name="T13" fmla="*/ 56 h 548"/>
                      <a:gd name="T14" fmla="*/ 12 w 646"/>
                      <a:gd name="T15" fmla="*/ 55 h 548"/>
                      <a:gd name="T16" fmla="*/ 13 w 646"/>
                      <a:gd name="T17" fmla="*/ 54 h 548"/>
                      <a:gd name="T18" fmla="*/ 14 w 646"/>
                      <a:gd name="T19" fmla="*/ 54 h 548"/>
                      <a:gd name="T20" fmla="*/ 14 w 646"/>
                      <a:gd name="T21" fmla="*/ 54 h 548"/>
                      <a:gd name="T22" fmla="*/ 16 w 646"/>
                      <a:gd name="T23" fmla="*/ 55 h 548"/>
                      <a:gd name="T24" fmla="*/ 17 w 646"/>
                      <a:gd name="T25" fmla="*/ 56 h 548"/>
                      <a:gd name="T26" fmla="*/ 18 w 646"/>
                      <a:gd name="T27" fmla="*/ 59 h 548"/>
                      <a:gd name="T28" fmla="*/ 19 w 646"/>
                      <a:gd name="T29" fmla="*/ 61 h 548"/>
                      <a:gd name="T30" fmla="*/ 20 w 646"/>
                      <a:gd name="T31" fmla="*/ 64 h 548"/>
                      <a:gd name="T32" fmla="*/ 20 w 646"/>
                      <a:gd name="T33" fmla="*/ 67 h 548"/>
                      <a:gd name="T34" fmla="*/ 20 w 646"/>
                      <a:gd name="T35" fmla="*/ 68 h 548"/>
                      <a:gd name="T36" fmla="*/ 21 w 646"/>
                      <a:gd name="T37" fmla="*/ 69 h 548"/>
                      <a:gd name="T38" fmla="*/ 24 w 646"/>
                      <a:gd name="T39" fmla="*/ 69 h 548"/>
                      <a:gd name="T40" fmla="*/ 24 w 646"/>
                      <a:gd name="T41" fmla="*/ 62 h 548"/>
                      <a:gd name="T42" fmla="*/ 24 w 646"/>
                      <a:gd name="T43" fmla="*/ 57 h 548"/>
                      <a:gd name="T44" fmla="*/ 23 w 646"/>
                      <a:gd name="T45" fmla="*/ 52 h 548"/>
                      <a:gd name="T46" fmla="*/ 23 w 646"/>
                      <a:gd name="T47" fmla="*/ 49 h 548"/>
                      <a:gd name="T48" fmla="*/ 22 w 646"/>
                      <a:gd name="T49" fmla="*/ 46 h 548"/>
                      <a:gd name="T50" fmla="*/ 21 w 646"/>
                      <a:gd name="T51" fmla="*/ 44 h 548"/>
                      <a:gd name="T52" fmla="*/ 21 w 646"/>
                      <a:gd name="T53" fmla="*/ 43 h 548"/>
                      <a:gd name="T54" fmla="*/ 21 w 646"/>
                      <a:gd name="T55" fmla="*/ 43 h 548"/>
                      <a:gd name="T56" fmla="*/ 15 w 646"/>
                      <a:gd name="T57" fmla="*/ 29 h 548"/>
                      <a:gd name="T58" fmla="*/ 6 w 646"/>
                      <a:gd name="T59" fmla="*/ 29 h 548"/>
                      <a:gd name="T60" fmla="*/ 6 w 646"/>
                      <a:gd name="T61" fmla="*/ 5 h 548"/>
                      <a:gd name="T62" fmla="*/ 12 w 646"/>
                      <a:gd name="T63" fmla="*/ 5 h 548"/>
                      <a:gd name="T64" fmla="*/ 11 w 646"/>
                      <a:gd name="T65" fmla="*/ 0 h 548"/>
                      <a:gd name="T66" fmla="*/ 0 w 646"/>
                      <a:gd name="T67" fmla="*/ 2 h 54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646" h="548">
                        <a:moveTo>
                          <a:pt x="0" y="11"/>
                        </a:moveTo>
                        <a:lnTo>
                          <a:pt x="11" y="539"/>
                        </a:lnTo>
                        <a:lnTo>
                          <a:pt x="203" y="536"/>
                        </a:lnTo>
                        <a:lnTo>
                          <a:pt x="222" y="499"/>
                        </a:lnTo>
                        <a:lnTo>
                          <a:pt x="246" y="472"/>
                        </a:lnTo>
                        <a:lnTo>
                          <a:pt x="273" y="454"/>
                        </a:lnTo>
                        <a:lnTo>
                          <a:pt x="301" y="441"/>
                        </a:lnTo>
                        <a:lnTo>
                          <a:pt x="327" y="433"/>
                        </a:lnTo>
                        <a:lnTo>
                          <a:pt x="350" y="430"/>
                        </a:lnTo>
                        <a:lnTo>
                          <a:pt x="364" y="428"/>
                        </a:lnTo>
                        <a:lnTo>
                          <a:pt x="370" y="428"/>
                        </a:lnTo>
                        <a:lnTo>
                          <a:pt x="419" y="433"/>
                        </a:lnTo>
                        <a:lnTo>
                          <a:pt x="459" y="446"/>
                        </a:lnTo>
                        <a:lnTo>
                          <a:pt x="490" y="465"/>
                        </a:lnTo>
                        <a:lnTo>
                          <a:pt x="513" y="487"/>
                        </a:lnTo>
                        <a:lnTo>
                          <a:pt x="530" y="510"/>
                        </a:lnTo>
                        <a:lnTo>
                          <a:pt x="541" y="529"/>
                        </a:lnTo>
                        <a:lnTo>
                          <a:pt x="547" y="543"/>
                        </a:lnTo>
                        <a:lnTo>
                          <a:pt x="549" y="548"/>
                        </a:lnTo>
                        <a:lnTo>
                          <a:pt x="644" y="548"/>
                        </a:lnTo>
                        <a:lnTo>
                          <a:pt x="646" y="495"/>
                        </a:lnTo>
                        <a:lnTo>
                          <a:pt x="639" y="450"/>
                        </a:lnTo>
                        <a:lnTo>
                          <a:pt x="624" y="414"/>
                        </a:lnTo>
                        <a:lnTo>
                          <a:pt x="606" y="385"/>
                        </a:lnTo>
                        <a:lnTo>
                          <a:pt x="586" y="363"/>
                        </a:lnTo>
                        <a:lnTo>
                          <a:pt x="567" y="350"/>
                        </a:lnTo>
                        <a:lnTo>
                          <a:pt x="554" y="340"/>
                        </a:lnTo>
                        <a:lnTo>
                          <a:pt x="549" y="338"/>
                        </a:lnTo>
                        <a:lnTo>
                          <a:pt x="404" y="231"/>
                        </a:lnTo>
                        <a:lnTo>
                          <a:pt x="167" y="231"/>
                        </a:lnTo>
                        <a:lnTo>
                          <a:pt x="153" y="38"/>
                        </a:lnTo>
                        <a:lnTo>
                          <a:pt x="327" y="35"/>
                        </a:lnTo>
                        <a:lnTo>
                          <a:pt x="294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52" name="Freeform 424"/>
                  <p:cNvSpPr>
                    <a:spLocks/>
                  </p:cNvSpPr>
                  <p:nvPr/>
                </p:nvSpPr>
                <p:spPr bwMode="auto">
                  <a:xfrm>
                    <a:off x="2477" y="2460"/>
                    <a:ext cx="74" cy="69"/>
                  </a:xfrm>
                  <a:custGeom>
                    <a:avLst/>
                    <a:gdLst>
                      <a:gd name="T0" fmla="*/ 0 w 221"/>
                      <a:gd name="T1" fmla="*/ 0 h 138"/>
                      <a:gd name="T2" fmla="*/ 5 w 221"/>
                      <a:gd name="T3" fmla="*/ 1 h 138"/>
                      <a:gd name="T4" fmla="*/ 8 w 221"/>
                      <a:gd name="T5" fmla="*/ 18 h 138"/>
                      <a:gd name="T6" fmla="*/ 0 w 221"/>
                      <a:gd name="T7" fmla="*/ 18 h 138"/>
                      <a:gd name="T8" fmla="*/ 0 w 221"/>
                      <a:gd name="T9" fmla="*/ 0 h 1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1" h="138">
                        <a:moveTo>
                          <a:pt x="0" y="0"/>
                        </a:moveTo>
                        <a:lnTo>
                          <a:pt x="147" y="2"/>
                        </a:lnTo>
                        <a:lnTo>
                          <a:pt x="221" y="138"/>
                        </a:lnTo>
                        <a:lnTo>
                          <a:pt x="11" y="1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1F7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53" name="Freeform 425"/>
                  <p:cNvSpPr>
                    <a:spLocks/>
                  </p:cNvSpPr>
                  <p:nvPr/>
                </p:nvSpPr>
                <p:spPr bwMode="auto">
                  <a:xfrm>
                    <a:off x="2400" y="2415"/>
                    <a:ext cx="102" cy="7"/>
                  </a:xfrm>
                  <a:custGeom>
                    <a:avLst/>
                    <a:gdLst>
                      <a:gd name="T0" fmla="*/ 0 w 305"/>
                      <a:gd name="T1" fmla="*/ 0 h 14"/>
                      <a:gd name="T2" fmla="*/ 2 w 305"/>
                      <a:gd name="T3" fmla="*/ 2 h 14"/>
                      <a:gd name="T4" fmla="*/ 11 w 305"/>
                      <a:gd name="T5" fmla="*/ 1 h 14"/>
                      <a:gd name="T6" fmla="*/ 0 w 305"/>
                      <a:gd name="T7" fmla="*/ 0 h 1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05" h="14">
                        <a:moveTo>
                          <a:pt x="0" y="0"/>
                        </a:moveTo>
                        <a:lnTo>
                          <a:pt x="64" y="14"/>
                        </a:lnTo>
                        <a:lnTo>
                          <a:pt x="305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D7C7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54" name="Rectangle 426"/>
                  <p:cNvSpPr>
                    <a:spLocks noChangeArrowheads="1"/>
                  </p:cNvSpPr>
                  <p:nvPr/>
                </p:nvSpPr>
                <p:spPr bwMode="auto">
                  <a:xfrm>
                    <a:off x="2412" y="2591"/>
                    <a:ext cx="37" cy="23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th-TH" altLang="th-TH" sz="18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855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2415" y="2628"/>
                    <a:ext cx="25" cy="18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60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65000"/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th-TH" altLang="th-TH" sz="18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856" name="Freeform 428"/>
                  <p:cNvSpPr>
                    <a:spLocks/>
                  </p:cNvSpPr>
                  <p:nvPr/>
                </p:nvSpPr>
                <p:spPr bwMode="auto">
                  <a:xfrm>
                    <a:off x="2470" y="2541"/>
                    <a:ext cx="80" cy="121"/>
                  </a:xfrm>
                  <a:custGeom>
                    <a:avLst/>
                    <a:gdLst>
                      <a:gd name="T0" fmla="*/ 0 w 241"/>
                      <a:gd name="T1" fmla="*/ 1 h 242"/>
                      <a:gd name="T2" fmla="*/ 0 w 241"/>
                      <a:gd name="T3" fmla="*/ 30 h 242"/>
                      <a:gd name="T4" fmla="*/ 0 w 241"/>
                      <a:gd name="T5" fmla="*/ 31 h 242"/>
                      <a:gd name="T6" fmla="*/ 1 w 241"/>
                      <a:gd name="T7" fmla="*/ 31 h 242"/>
                      <a:gd name="T8" fmla="*/ 2 w 241"/>
                      <a:gd name="T9" fmla="*/ 31 h 242"/>
                      <a:gd name="T10" fmla="*/ 2 w 241"/>
                      <a:gd name="T11" fmla="*/ 31 h 242"/>
                      <a:gd name="T12" fmla="*/ 2 w 241"/>
                      <a:gd name="T13" fmla="*/ 30 h 242"/>
                      <a:gd name="T14" fmla="*/ 2 w 241"/>
                      <a:gd name="T15" fmla="*/ 29 h 242"/>
                      <a:gd name="T16" fmla="*/ 2 w 241"/>
                      <a:gd name="T17" fmla="*/ 28 h 242"/>
                      <a:gd name="T18" fmla="*/ 3 w 241"/>
                      <a:gd name="T19" fmla="*/ 27 h 242"/>
                      <a:gd name="T20" fmla="*/ 4 w 241"/>
                      <a:gd name="T21" fmla="*/ 25 h 242"/>
                      <a:gd name="T22" fmla="*/ 4 w 241"/>
                      <a:gd name="T23" fmla="*/ 23 h 242"/>
                      <a:gd name="T24" fmla="*/ 6 w 241"/>
                      <a:gd name="T25" fmla="*/ 22 h 242"/>
                      <a:gd name="T26" fmla="*/ 7 w 241"/>
                      <a:gd name="T27" fmla="*/ 22 h 242"/>
                      <a:gd name="T28" fmla="*/ 9 w 241"/>
                      <a:gd name="T29" fmla="*/ 23 h 242"/>
                      <a:gd name="T30" fmla="*/ 9 w 241"/>
                      <a:gd name="T31" fmla="*/ 23 h 242"/>
                      <a:gd name="T32" fmla="*/ 9 w 241"/>
                      <a:gd name="T33" fmla="*/ 22 h 242"/>
                      <a:gd name="T34" fmla="*/ 9 w 241"/>
                      <a:gd name="T35" fmla="*/ 0 h 242"/>
                      <a:gd name="T36" fmla="*/ 8 w 241"/>
                      <a:gd name="T37" fmla="*/ 0 h 242"/>
                      <a:gd name="T38" fmla="*/ 8 w 241"/>
                      <a:gd name="T39" fmla="*/ 22 h 242"/>
                      <a:gd name="T40" fmla="*/ 9 w 241"/>
                      <a:gd name="T41" fmla="*/ 21 h 242"/>
                      <a:gd name="T42" fmla="*/ 8 w 241"/>
                      <a:gd name="T43" fmla="*/ 20 h 242"/>
                      <a:gd name="T44" fmla="*/ 7 w 241"/>
                      <a:gd name="T45" fmla="*/ 20 h 242"/>
                      <a:gd name="T46" fmla="*/ 6 w 241"/>
                      <a:gd name="T47" fmla="*/ 20 h 242"/>
                      <a:gd name="T48" fmla="*/ 5 w 241"/>
                      <a:gd name="T49" fmla="*/ 20 h 242"/>
                      <a:gd name="T50" fmla="*/ 5 w 241"/>
                      <a:gd name="T51" fmla="*/ 21 h 242"/>
                      <a:gd name="T52" fmla="*/ 4 w 241"/>
                      <a:gd name="T53" fmla="*/ 21 h 242"/>
                      <a:gd name="T54" fmla="*/ 4 w 241"/>
                      <a:gd name="T55" fmla="*/ 22 h 242"/>
                      <a:gd name="T56" fmla="*/ 3 w 241"/>
                      <a:gd name="T57" fmla="*/ 23 h 242"/>
                      <a:gd name="T58" fmla="*/ 3 w 241"/>
                      <a:gd name="T59" fmla="*/ 24 h 242"/>
                      <a:gd name="T60" fmla="*/ 2 w 241"/>
                      <a:gd name="T61" fmla="*/ 25 h 242"/>
                      <a:gd name="T62" fmla="*/ 2 w 241"/>
                      <a:gd name="T63" fmla="*/ 26 h 242"/>
                      <a:gd name="T64" fmla="*/ 2 w 241"/>
                      <a:gd name="T65" fmla="*/ 27 h 242"/>
                      <a:gd name="T66" fmla="*/ 2 w 241"/>
                      <a:gd name="T67" fmla="*/ 28 h 242"/>
                      <a:gd name="T68" fmla="*/ 2 w 241"/>
                      <a:gd name="T69" fmla="*/ 29 h 242"/>
                      <a:gd name="T70" fmla="*/ 2 w 241"/>
                      <a:gd name="T71" fmla="*/ 29 h 242"/>
                      <a:gd name="T72" fmla="*/ 1 w 241"/>
                      <a:gd name="T73" fmla="*/ 29 h 242"/>
                      <a:gd name="T74" fmla="*/ 2 w 241"/>
                      <a:gd name="T75" fmla="*/ 29 h 242"/>
                      <a:gd name="T76" fmla="*/ 1 w 241"/>
                      <a:gd name="T77" fmla="*/ 29 h 242"/>
                      <a:gd name="T78" fmla="*/ 1 w 241"/>
                      <a:gd name="T79" fmla="*/ 30 h 242"/>
                      <a:gd name="T80" fmla="*/ 1 w 241"/>
                      <a:gd name="T81" fmla="*/ 1 h 242"/>
                      <a:gd name="T82" fmla="*/ 0 w 241"/>
                      <a:gd name="T83" fmla="*/ 1 h 24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41" h="242">
                        <a:moveTo>
                          <a:pt x="0" y="3"/>
                        </a:moveTo>
                        <a:lnTo>
                          <a:pt x="10" y="234"/>
                        </a:lnTo>
                        <a:lnTo>
                          <a:pt x="11" y="242"/>
                        </a:lnTo>
                        <a:lnTo>
                          <a:pt x="19" y="242"/>
                        </a:lnTo>
                        <a:lnTo>
                          <a:pt x="47" y="241"/>
                        </a:lnTo>
                        <a:lnTo>
                          <a:pt x="52" y="241"/>
                        </a:lnTo>
                        <a:lnTo>
                          <a:pt x="54" y="236"/>
                        </a:lnTo>
                        <a:lnTo>
                          <a:pt x="57" y="232"/>
                        </a:lnTo>
                        <a:lnTo>
                          <a:pt x="65" y="221"/>
                        </a:lnTo>
                        <a:lnTo>
                          <a:pt x="78" y="209"/>
                        </a:lnTo>
                        <a:lnTo>
                          <a:pt x="97" y="195"/>
                        </a:lnTo>
                        <a:lnTo>
                          <a:pt x="122" y="183"/>
                        </a:lnTo>
                        <a:lnTo>
                          <a:pt x="153" y="175"/>
                        </a:lnTo>
                        <a:lnTo>
                          <a:pt x="189" y="172"/>
                        </a:lnTo>
                        <a:lnTo>
                          <a:pt x="232" y="178"/>
                        </a:lnTo>
                        <a:lnTo>
                          <a:pt x="241" y="180"/>
                        </a:lnTo>
                        <a:lnTo>
                          <a:pt x="241" y="170"/>
                        </a:lnTo>
                        <a:lnTo>
                          <a:pt x="239" y="0"/>
                        </a:lnTo>
                        <a:lnTo>
                          <a:pt x="224" y="0"/>
                        </a:lnTo>
                        <a:lnTo>
                          <a:pt x="226" y="170"/>
                        </a:lnTo>
                        <a:lnTo>
                          <a:pt x="235" y="162"/>
                        </a:lnTo>
                        <a:lnTo>
                          <a:pt x="211" y="157"/>
                        </a:lnTo>
                        <a:lnTo>
                          <a:pt x="187" y="155"/>
                        </a:lnTo>
                        <a:lnTo>
                          <a:pt x="166" y="155"/>
                        </a:lnTo>
                        <a:lnTo>
                          <a:pt x="145" y="157"/>
                        </a:lnTo>
                        <a:lnTo>
                          <a:pt x="128" y="162"/>
                        </a:lnTo>
                        <a:lnTo>
                          <a:pt x="111" y="168"/>
                        </a:lnTo>
                        <a:lnTo>
                          <a:pt x="97" y="175"/>
                        </a:lnTo>
                        <a:lnTo>
                          <a:pt x="85" y="183"/>
                        </a:lnTo>
                        <a:lnTo>
                          <a:pt x="74" y="191"/>
                        </a:lnTo>
                        <a:lnTo>
                          <a:pt x="65" y="199"/>
                        </a:lnTo>
                        <a:lnTo>
                          <a:pt x="57" y="207"/>
                        </a:lnTo>
                        <a:lnTo>
                          <a:pt x="51" y="213"/>
                        </a:lnTo>
                        <a:lnTo>
                          <a:pt x="46" y="220"/>
                        </a:lnTo>
                        <a:lnTo>
                          <a:pt x="42" y="225"/>
                        </a:lnTo>
                        <a:lnTo>
                          <a:pt x="41" y="228"/>
                        </a:lnTo>
                        <a:lnTo>
                          <a:pt x="40" y="229"/>
                        </a:lnTo>
                        <a:lnTo>
                          <a:pt x="46" y="225"/>
                        </a:lnTo>
                        <a:lnTo>
                          <a:pt x="19" y="225"/>
                        </a:lnTo>
                        <a:lnTo>
                          <a:pt x="27" y="233"/>
                        </a:lnTo>
                        <a:lnTo>
                          <a:pt x="16" y="2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57" name="Freeform 429"/>
                  <p:cNvSpPr>
                    <a:spLocks/>
                  </p:cNvSpPr>
                  <p:nvPr/>
                </p:nvSpPr>
                <p:spPr bwMode="auto">
                  <a:xfrm>
                    <a:off x="2483" y="2554"/>
                    <a:ext cx="14" cy="6"/>
                  </a:xfrm>
                  <a:custGeom>
                    <a:avLst/>
                    <a:gdLst>
                      <a:gd name="T0" fmla="*/ 1 w 42"/>
                      <a:gd name="T1" fmla="*/ 2 h 11"/>
                      <a:gd name="T2" fmla="*/ 1 w 42"/>
                      <a:gd name="T3" fmla="*/ 2 h 11"/>
                      <a:gd name="T4" fmla="*/ 1 w 42"/>
                      <a:gd name="T5" fmla="*/ 2 h 11"/>
                      <a:gd name="T6" fmla="*/ 2 w 42"/>
                      <a:gd name="T7" fmla="*/ 1 h 11"/>
                      <a:gd name="T8" fmla="*/ 2 w 42"/>
                      <a:gd name="T9" fmla="*/ 1 h 11"/>
                      <a:gd name="T10" fmla="*/ 2 w 42"/>
                      <a:gd name="T11" fmla="*/ 1 h 11"/>
                      <a:gd name="T12" fmla="*/ 2 w 42"/>
                      <a:gd name="T13" fmla="*/ 1 h 11"/>
                      <a:gd name="T14" fmla="*/ 1 w 42"/>
                      <a:gd name="T15" fmla="*/ 1 h 11"/>
                      <a:gd name="T16" fmla="*/ 1 w 42"/>
                      <a:gd name="T17" fmla="*/ 0 h 11"/>
                      <a:gd name="T18" fmla="*/ 1 w 42"/>
                      <a:gd name="T19" fmla="*/ 0 h 11"/>
                      <a:gd name="T20" fmla="*/ 0 w 42"/>
                      <a:gd name="T21" fmla="*/ 0 h 11"/>
                      <a:gd name="T22" fmla="*/ 0 w 42"/>
                      <a:gd name="T23" fmla="*/ 0 h 11"/>
                      <a:gd name="T24" fmla="*/ 0 w 42"/>
                      <a:gd name="T25" fmla="*/ 1 h 11"/>
                      <a:gd name="T26" fmla="*/ 0 w 42"/>
                      <a:gd name="T27" fmla="*/ 1 h 11"/>
                      <a:gd name="T28" fmla="*/ 0 w 42"/>
                      <a:gd name="T29" fmla="*/ 1 h 11"/>
                      <a:gd name="T30" fmla="*/ 0 w 42"/>
                      <a:gd name="T31" fmla="*/ 1 h 11"/>
                      <a:gd name="T32" fmla="*/ 0 w 42"/>
                      <a:gd name="T33" fmla="*/ 1 h 11"/>
                      <a:gd name="T34" fmla="*/ 0 w 42"/>
                      <a:gd name="T35" fmla="*/ 2 h 11"/>
                      <a:gd name="T36" fmla="*/ 0 w 42"/>
                      <a:gd name="T37" fmla="*/ 2 h 11"/>
                      <a:gd name="T38" fmla="*/ 0 w 42"/>
                      <a:gd name="T39" fmla="*/ 2 h 11"/>
                      <a:gd name="T40" fmla="*/ 1 w 42"/>
                      <a:gd name="T41" fmla="*/ 2 h 1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42" h="11">
                        <a:moveTo>
                          <a:pt x="36" y="11"/>
                        </a:moveTo>
                        <a:lnTo>
                          <a:pt x="38" y="11"/>
                        </a:lnTo>
                        <a:lnTo>
                          <a:pt x="40" y="10"/>
                        </a:lnTo>
                        <a:lnTo>
                          <a:pt x="42" y="8"/>
                        </a:lnTo>
                        <a:lnTo>
                          <a:pt x="42" y="6"/>
                        </a:lnTo>
                        <a:lnTo>
                          <a:pt x="42" y="3"/>
                        </a:lnTo>
                        <a:lnTo>
                          <a:pt x="40" y="2"/>
                        </a:lnTo>
                        <a:lnTo>
                          <a:pt x="38" y="0"/>
                        </a:lnTo>
                        <a:lnTo>
                          <a:pt x="36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1" y="10"/>
                        </a:lnTo>
                        <a:lnTo>
                          <a:pt x="4" y="11"/>
                        </a:lnTo>
                        <a:lnTo>
                          <a:pt x="6" y="11"/>
                        </a:lnTo>
                        <a:lnTo>
                          <a:pt x="36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58" name="Freeform 430"/>
                  <p:cNvSpPr>
                    <a:spLocks/>
                  </p:cNvSpPr>
                  <p:nvPr/>
                </p:nvSpPr>
                <p:spPr bwMode="auto">
                  <a:xfrm>
                    <a:off x="2603" y="2605"/>
                    <a:ext cx="27" cy="75"/>
                  </a:xfrm>
                  <a:custGeom>
                    <a:avLst/>
                    <a:gdLst>
                      <a:gd name="T0" fmla="*/ 0 w 80"/>
                      <a:gd name="T1" fmla="*/ 0 h 149"/>
                      <a:gd name="T2" fmla="*/ 0 w 80"/>
                      <a:gd name="T3" fmla="*/ 1 h 149"/>
                      <a:gd name="T4" fmla="*/ 0 w 80"/>
                      <a:gd name="T5" fmla="*/ 3 h 149"/>
                      <a:gd name="T6" fmla="*/ 0 w 80"/>
                      <a:gd name="T7" fmla="*/ 5 h 149"/>
                      <a:gd name="T8" fmla="*/ 0 w 80"/>
                      <a:gd name="T9" fmla="*/ 8 h 149"/>
                      <a:gd name="T10" fmla="*/ 0 w 80"/>
                      <a:gd name="T11" fmla="*/ 11 h 149"/>
                      <a:gd name="T12" fmla="*/ 1 w 80"/>
                      <a:gd name="T13" fmla="*/ 15 h 149"/>
                      <a:gd name="T14" fmla="*/ 2 w 80"/>
                      <a:gd name="T15" fmla="*/ 17 h 149"/>
                      <a:gd name="T16" fmla="*/ 3 w 80"/>
                      <a:gd name="T17" fmla="*/ 19 h 149"/>
                      <a:gd name="T18" fmla="*/ 3 w 80"/>
                      <a:gd name="T19" fmla="*/ 19 h 149"/>
                      <a:gd name="T20" fmla="*/ 3 w 80"/>
                      <a:gd name="T21" fmla="*/ 17 h 149"/>
                      <a:gd name="T22" fmla="*/ 3 w 80"/>
                      <a:gd name="T23" fmla="*/ 15 h 149"/>
                      <a:gd name="T24" fmla="*/ 2 w 80"/>
                      <a:gd name="T25" fmla="*/ 13 h 149"/>
                      <a:gd name="T26" fmla="*/ 2 w 80"/>
                      <a:gd name="T27" fmla="*/ 10 h 149"/>
                      <a:gd name="T28" fmla="*/ 2 w 80"/>
                      <a:gd name="T29" fmla="*/ 6 h 149"/>
                      <a:gd name="T30" fmla="*/ 1 w 80"/>
                      <a:gd name="T31" fmla="*/ 3 h 149"/>
                      <a:gd name="T32" fmla="*/ 0 w 80"/>
                      <a:gd name="T33" fmla="*/ 0 h 14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0" h="149">
                        <a:moveTo>
                          <a:pt x="4" y="0"/>
                        </a:moveTo>
                        <a:lnTo>
                          <a:pt x="3" y="4"/>
                        </a:lnTo>
                        <a:lnTo>
                          <a:pt x="0" y="19"/>
                        </a:lnTo>
                        <a:lnTo>
                          <a:pt x="0" y="39"/>
                        </a:lnTo>
                        <a:lnTo>
                          <a:pt x="2" y="63"/>
                        </a:lnTo>
                        <a:lnTo>
                          <a:pt x="9" y="88"/>
                        </a:lnTo>
                        <a:lnTo>
                          <a:pt x="23" y="113"/>
                        </a:lnTo>
                        <a:lnTo>
                          <a:pt x="45" y="133"/>
                        </a:lnTo>
                        <a:lnTo>
                          <a:pt x="80" y="149"/>
                        </a:lnTo>
                        <a:lnTo>
                          <a:pt x="79" y="145"/>
                        </a:lnTo>
                        <a:lnTo>
                          <a:pt x="76" y="135"/>
                        </a:lnTo>
                        <a:lnTo>
                          <a:pt x="71" y="117"/>
                        </a:lnTo>
                        <a:lnTo>
                          <a:pt x="64" y="97"/>
                        </a:lnTo>
                        <a:lnTo>
                          <a:pt x="55" y="73"/>
                        </a:lnTo>
                        <a:lnTo>
                          <a:pt x="42" y="48"/>
                        </a:lnTo>
                        <a:lnTo>
                          <a:pt x="24" y="23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59" name="Freeform 431"/>
                  <p:cNvSpPr>
                    <a:spLocks/>
                  </p:cNvSpPr>
                  <p:nvPr/>
                </p:nvSpPr>
                <p:spPr bwMode="auto">
                  <a:xfrm>
                    <a:off x="2423" y="2434"/>
                    <a:ext cx="6" cy="271"/>
                  </a:xfrm>
                  <a:custGeom>
                    <a:avLst/>
                    <a:gdLst>
                      <a:gd name="T0" fmla="*/ 1 w 18"/>
                      <a:gd name="T1" fmla="*/ 67 h 543"/>
                      <a:gd name="T2" fmla="*/ 1 w 18"/>
                      <a:gd name="T3" fmla="*/ 0 h 543"/>
                      <a:gd name="T4" fmla="*/ 0 w 18"/>
                      <a:gd name="T5" fmla="*/ 0 h 543"/>
                      <a:gd name="T6" fmla="*/ 0 w 18"/>
                      <a:gd name="T7" fmla="*/ 67 h 543"/>
                      <a:gd name="T8" fmla="*/ 1 w 18"/>
                      <a:gd name="T9" fmla="*/ 67 h 5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" h="543">
                        <a:moveTo>
                          <a:pt x="18" y="542"/>
                        </a:moveTo>
                        <a:lnTo>
                          <a:pt x="15" y="0"/>
                        </a:lnTo>
                        <a:lnTo>
                          <a:pt x="0" y="1"/>
                        </a:lnTo>
                        <a:lnTo>
                          <a:pt x="2" y="543"/>
                        </a:lnTo>
                        <a:lnTo>
                          <a:pt x="18" y="54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0" name="Freeform 432"/>
                  <p:cNvSpPr>
                    <a:spLocks/>
                  </p:cNvSpPr>
                  <p:nvPr/>
                </p:nvSpPr>
                <p:spPr bwMode="auto">
                  <a:xfrm>
                    <a:off x="2609" y="2613"/>
                    <a:ext cx="20" cy="59"/>
                  </a:xfrm>
                  <a:custGeom>
                    <a:avLst/>
                    <a:gdLst>
                      <a:gd name="T0" fmla="*/ 0 w 58"/>
                      <a:gd name="T1" fmla="*/ 0 h 116"/>
                      <a:gd name="T2" fmla="*/ 0 w 58"/>
                      <a:gd name="T3" fmla="*/ 1 h 116"/>
                      <a:gd name="T4" fmla="*/ 0 w 58"/>
                      <a:gd name="T5" fmla="*/ 2 h 116"/>
                      <a:gd name="T6" fmla="*/ 0 w 58"/>
                      <a:gd name="T7" fmla="*/ 4 h 116"/>
                      <a:gd name="T8" fmla="*/ 0 w 58"/>
                      <a:gd name="T9" fmla="*/ 6 h 116"/>
                      <a:gd name="T10" fmla="*/ 0 w 58"/>
                      <a:gd name="T11" fmla="*/ 9 h 116"/>
                      <a:gd name="T12" fmla="*/ 1 w 58"/>
                      <a:gd name="T13" fmla="*/ 11 h 116"/>
                      <a:gd name="T14" fmla="*/ 1 w 58"/>
                      <a:gd name="T15" fmla="*/ 13 h 116"/>
                      <a:gd name="T16" fmla="*/ 2 w 58"/>
                      <a:gd name="T17" fmla="*/ 15 h 116"/>
                      <a:gd name="T18" fmla="*/ 2 w 58"/>
                      <a:gd name="T19" fmla="*/ 15 h 116"/>
                      <a:gd name="T20" fmla="*/ 2 w 58"/>
                      <a:gd name="T21" fmla="*/ 14 h 116"/>
                      <a:gd name="T22" fmla="*/ 2 w 58"/>
                      <a:gd name="T23" fmla="*/ 12 h 116"/>
                      <a:gd name="T24" fmla="*/ 2 w 58"/>
                      <a:gd name="T25" fmla="*/ 10 h 116"/>
                      <a:gd name="T26" fmla="*/ 2 w 58"/>
                      <a:gd name="T27" fmla="*/ 7 h 116"/>
                      <a:gd name="T28" fmla="*/ 1 w 58"/>
                      <a:gd name="T29" fmla="*/ 5 h 116"/>
                      <a:gd name="T30" fmla="*/ 1 w 58"/>
                      <a:gd name="T31" fmla="*/ 3 h 116"/>
                      <a:gd name="T32" fmla="*/ 0 w 58"/>
                      <a:gd name="T33" fmla="*/ 0 h 11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58" h="116">
                        <a:moveTo>
                          <a:pt x="3" y="0"/>
                        </a:moveTo>
                        <a:lnTo>
                          <a:pt x="1" y="3"/>
                        </a:lnTo>
                        <a:lnTo>
                          <a:pt x="0" y="13"/>
                        </a:lnTo>
                        <a:lnTo>
                          <a:pt x="0" y="27"/>
                        </a:lnTo>
                        <a:lnTo>
                          <a:pt x="1" y="45"/>
                        </a:lnTo>
                        <a:lnTo>
                          <a:pt x="7" y="65"/>
                        </a:lnTo>
                        <a:lnTo>
                          <a:pt x="17" y="83"/>
                        </a:lnTo>
                        <a:lnTo>
                          <a:pt x="33" y="101"/>
                        </a:lnTo>
                        <a:lnTo>
                          <a:pt x="57" y="116"/>
                        </a:lnTo>
                        <a:lnTo>
                          <a:pt x="57" y="113"/>
                        </a:lnTo>
                        <a:lnTo>
                          <a:pt x="58" y="104"/>
                        </a:lnTo>
                        <a:lnTo>
                          <a:pt x="57" y="91"/>
                        </a:lnTo>
                        <a:lnTo>
                          <a:pt x="55" y="74"/>
                        </a:lnTo>
                        <a:lnTo>
                          <a:pt x="49" y="56"/>
                        </a:lnTo>
                        <a:lnTo>
                          <a:pt x="39" y="36"/>
                        </a:lnTo>
                        <a:lnTo>
                          <a:pt x="24" y="17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1" name="Freeform 433"/>
                  <p:cNvSpPr>
                    <a:spLocks/>
                  </p:cNvSpPr>
                  <p:nvPr/>
                </p:nvSpPr>
                <p:spPr bwMode="auto">
                  <a:xfrm>
                    <a:off x="2513" y="2465"/>
                    <a:ext cx="32" cy="53"/>
                  </a:xfrm>
                  <a:custGeom>
                    <a:avLst/>
                    <a:gdLst>
                      <a:gd name="T0" fmla="*/ 0 w 98"/>
                      <a:gd name="T1" fmla="*/ 0 h 105"/>
                      <a:gd name="T2" fmla="*/ 1 w 98"/>
                      <a:gd name="T3" fmla="*/ 0 h 105"/>
                      <a:gd name="T4" fmla="*/ 3 w 98"/>
                      <a:gd name="T5" fmla="*/ 14 h 105"/>
                      <a:gd name="T6" fmla="*/ 0 w 98"/>
                      <a:gd name="T7" fmla="*/ 0 h 10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98" h="105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98" y="1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2" name="Freeform 434"/>
                  <p:cNvSpPr>
                    <a:spLocks/>
                  </p:cNvSpPr>
                  <p:nvPr/>
                </p:nvSpPr>
                <p:spPr bwMode="auto">
                  <a:xfrm>
                    <a:off x="2483" y="2466"/>
                    <a:ext cx="7" cy="58"/>
                  </a:xfrm>
                  <a:custGeom>
                    <a:avLst/>
                    <a:gdLst>
                      <a:gd name="T0" fmla="*/ 0 w 20"/>
                      <a:gd name="T1" fmla="*/ 0 h 116"/>
                      <a:gd name="T2" fmla="*/ 0 w 20"/>
                      <a:gd name="T3" fmla="*/ 15 h 116"/>
                      <a:gd name="T4" fmla="*/ 1 w 20"/>
                      <a:gd name="T5" fmla="*/ 15 h 116"/>
                      <a:gd name="T6" fmla="*/ 0 w 20"/>
                      <a:gd name="T7" fmla="*/ 0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16">
                        <a:moveTo>
                          <a:pt x="0" y="0"/>
                        </a:moveTo>
                        <a:lnTo>
                          <a:pt x="7" y="115"/>
                        </a:lnTo>
                        <a:lnTo>
                          <a:pt x="20" y="1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3" name="Freeform 435"/>
                  <p:cNvSpPr>
                    <a:spLocks/>
                  </p:cNvSpPr>
                  <p:nvPr/>
                </p:nvSpPr>
                <p:spPr bwMode="auto">
                  <a:xfrm>
                    <a:off x="2487" y="2464"/>
                    <a:ext cx="4" cy="41"/>
                  </a:xfrm>
                  <a:custGeom>
                    <a:avLst/>
                    <a:gdLst>
                      <a:gd name="T0" fmla="*/ 0 w 11"/>
                      <a:gd name="T1" fmla="*/ 0 h 82"/>
                      <a:gd name="T2" fmla="*/ 0 w 11"/>
                      <a:gd name="T3" fmla="*/ 11 h 82"/>
                      <a:gd name="T4" fmla="*/ 0 w 11"/>
                      <a:gd name="T5" fmla="*/ 1 h 82"/>
                      <a:gd name="T6" fmla="*/ 0 w 11"/>
                      <a:gd name="T7" fmla="*/ 0 h 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1" h="82">
                        <a:moveTo>
                          <a:pt x="0" y="0"/>
                        </a:moveTo>
                        <a:lnTo>
                          <a:pt x="11" y="82"/>
                        </a:lnTo>
                        <a:lnTo>
                          <a:pt x="9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4" name="Freeform 436"/>
                  <p:cNvSpPr>
                    <a:spLocks/>
                  </p:cNvSpPr>
                  <p:nvPr/>
                </p:nvSpPr>
                <p:spPr bwMode="auto">
                  <a:xfrm>
                    <a:off x="2615" y="2622"/>
                    <a:ext cx="11" cy="35"/>
                  </a:xfrm>
                  <a:custGeom>
                    <a:avLst/>
                    <a:gdLst>
                      <a:gd name="T0" fmla="*/ 0 w 34"/>
                      <a:gd name="T1" fmla="*/ 0 h 70"/>
                      <a:gd name="T2" fmla="*/ 0 w 34"/>
                      <a:gd name="T3" fmla="*/ 1 h 70"/>
                      <a:gd name="T4" fmla="*/ 1 w 34"/>
                      <a:gd name="T5" fmla="*/ 3 h 70"/>
                      <a:gd name="T6" fmla="*/ 1 w 34"/>
                      <a:gd name="T7" fmla="*/ 5 h 70"/>
                      <a:gd name="T8" fmla="*/ 1 w 34"/>
                      <a:gd name="T9" fmla="*/ 9 h 70"/>
                      <a:gd name="T10" fmla="*/ 1 w 34"/>
                      <a:gd name="T11" fmla="*/ 9 h 70"/>
                      <a:gd name="T12" fmla="*/ 1 w 34"/>
                      <a:gd name="T13" fmla="*/ 7 h 70"/>
                      <a:gd name="T14" fmla="*/ 0 w 34"/>
                      <a:gd name="T15" fmla="*/ 4 h 70"/>
                      <a:gd name="T16" fmla="*/ 0 w 34"/>
                      <a:gd name="T17" fmla="*/ 0 h 7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4" h="70">
                        <a:moveTo>
                          <a:pt x="0" y="0"/>
                        </a:moveTo>
                        <a:lnTo>
                          <a:pt x="5" y="5"/>
                        </a:lnTo>
                        <a:lnTo>
                          <a:pt x="17" y="17"/>
                        </a:lnTo>
                        <a:lnTo>
                          <a:pt x="28" y="39"/>
                        </a:lnTo>
                        <a:lnTo>
                          <a:pt x="34" y="70"/>
                        </a:lnTo>
                        <a:lnTo>
                          <a:pt x="29" y="65"/>
                        </a:lnTo>
                        <a:lnTo>
                          <a:pt x="19" y="50"/>
                        </a:lnTo>
                        <a:lnTo>
                          <a:pt x="7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E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5" name="Freeform 437"/>
                  <p:cNvSpPr>
                    <a:spLocks/>
                  </p:cNvSpPr>
                  <p:nvPr/>
                </p:nvSpPr>
                <p:spPr bwMode="auto">
                  <a:xfrm>
                    <a:off x="2090" y="2791"/>
                    <a:ext cx="46" cy="67"/>
                  </a:xfrm>
                  <a:custGeom>
                    <a:avLst/>
                    <a:gdLst>
                      <a:gd name="T0" fmla="*/ 3 w 139"/>
                      <a:gd name="T1" fmla="*/ 16 h 135"/>
                      <a:gd name="T2" fmla="*/ 3 w 139"/>
                      <a:gd name="T3" fmla="*/ 16 h 135"/>
                      <a:gd name="T4" fmla="*/ 4 w 139"/>
                      <a:gd name="T5" fmla="*/ 16 h 135"/>
                      <a:gd name="T6" fmla="*/ 4 w 139"/>
                      <a:gd name="T7" fmla="*/ 15 h 135"/>
                      <a:gd name="T8" fmla="*/ 4 w 139"/>
                      <a:gd name="T9" fmla="*/ 14 h 135"/>
                      <a:gd name="T10" fmla="*/ 5 w 139"/>
                      <a:gd name="T11" fmla="*/ 13 h 135"/>
                      <a:gd name="T12" fmla="*/ 5 w 139"/>
                      <a:gd name="T13" fmla="*/ 11 h 135"/>
                      <a:gd name="T14" fmla="*/ 5 w 139"/>
                      <a:gd name="T15" fmla="*/ 10 h 135"/>
                      <a:gd name="T16" fmla="*/ 5 w 139"/>
                      <a:gd name="T17" fmla="*/ 8 h 135"/>
                      <a:gd name="T18" fmla="*/ 5 w 139"/>
                      <a:gd name="T19" fmla="*/ 6 h 135"/>
                      <a:gd name="T20" fmla="*/ 5 w 139"/>
                      <a:gd name="T21" fmla="*/ 5 h 135"/>
                      <a:gd name="T22" fmla="*/ 5 w 139"/>
                      <a:gd name="T23" fmla="*/ 3 h 135"/>
                      <a:gd name="T24" fmla="*/ 4 w 139"/>
                      <a:gd name="T25" fmla="*/ 2 h 135"/>
                      <a:gd name="T26" fmla="*/ 4 w 139"/>
                      <a:gd name="T27" fmla="*/ 1 h 135"/>
                      <a:gd name="T28" fmla="*/ 4 w 139"/>
                      <a:gd name="T29" fmla="*/ 0 h 135"/>
                      <a:gd name="T30" fmla="*/ 3 w 139"/>
                      <a:gd name="T31" fmla="*/ 0 h 135"/>
                      <a:gd name="T32" fmla="*/ 3 w 139"/>
                      <a:gd name="T33" fmla="*/ 0 h 135"/>
                      <a:gd name="T34" fmla="*/ 2 w 139"/>
                      <a:gd name="T35" fmla="*/ 0 h 135"/>
                      <a:gd name="T36" fmla="*/ 2 w 139"/>
                      <a:gd name="T37" fmla="*/ 0 h 135"/>
                      <a:gd name="T38" fmla="*/ 1 w 139"/>
                      <a:gd name="T39" fmla="*/ 1 h 135"/>
                      <a:gd name="T40" fmla="*/ 1 w 139"/>
                      <a:gd name="T41" fmla="*/ 2 h 135"/>
                      <a:gd name="T42" fmla="*/ 0 w 139"/>
                      <a:gd name="T43" fmla="*/ 3 h 135"/>
                      <a:gd name="T44" fmla="*/ 0 w 139"/>
                      <a:gd name="T45" fmla="*/ 5 h 135"/>
                      <a:gd name="T46" fmla="*/ 0 w 139"/>
                      <a:gd name="T47" fmla="*/ 6 h 135"/>
                      <a:gd name="T48" fmla="*/ 0 w 139"/>
                      <a:gd name="T49" fmla="*/ 8 h 135"/>
                      <a:gd name="T50" fmla="*/ 0 w 139"/>
                      <a:gd name="T51" fmla="*/ 10 h 135"/>
                      <a:gd name="T52" fmla="*/ 0 w 139"/>
                      <a:gd name="T53" fmla="*/ 11 h 135"/>
                      <a:gd name="T54" fmla="*/ 0 w 139"/>
                      <a:gd name="T55" fmla="*/ 13 h 135"/>
                      <a:gd name="T56" fmla="*/ 1 w 139"/>
                      <a:gd name="T57" fmla="*/ 14 h 135"/>
                      <a:gd name="T58" fmla="*/ 1 w 139"/>
                      <a:gd name="T59" fmla="*/ 15 h 135"/>
                      <a:gd name="T60" fmla="*/ 2 w 139"/>
                      <a:gd name="T61" fmla="*/ 16 h 135"/>
                      <a:gd name="T62" fmla="*/ 2 w 139"/>
                      <a:gd name="T63" fmla="*/ 16 h 135"/>
                      <a:gd name="T64" fmla="*/ 3 w 139"/>
                      <a:gd name="T65" fmla="*/ 16 h 13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39" h="135">
                        <a:moveTo>
                          <a:pt x="69" y="135"/>
                        </a:moveTo>
                        <a:lnTo>
                          <a:pt x="84" y="134"/>
                        </a:lnTo>
                        <a:lnTo>
                          <a:pt x="97" y="129"/>
                        </a:lnTo>
                        <a:lnTo>
                          <a:pt x="109" y="123"/>
                        </a:lnTo>
                        <a:lnTo>
                          <a:pt x="119" y="114"/>
                        </a:lnTo>
                        <a:lnTo>
                          <a:pt x="128" y="105"/>
                        </a:lnTo>
                        <a:lnTo>
                          <a:pt x="133" y="94"/>
                        </a:lnTo>
                        <a:lnTo>
                          <a:pt x="138" y="81"/>
                        </a:lnTo>
                        <a:lnTo>
                          <a:pt x="139" y="67"/>
                        </a:lnTo>
                        <a:lnTo>
                          <a:pt x="138" y="54"/>
                        </a:lnTo>
                        <a:lnTo>
                          <a:pt x="133" y="41"/>
                        </a:lnTo>
                        <a:lnTo>
                          <a:pt x="128" y="30"/>
                        </a:lnTo>
                        <a:lnTo>
                          <a:pt x="119" y="19"/>
                        </a:lnTo>
                        <a:lnTo>
                          <a:pt x="109" y="11"/>
                        </a:lnTo>
                        <a:lnTo>
                          <a:pt x="97" y="6"/>
                        </a:lnTo>
                        <a:lnTo>
                          <a:pt x="84" y="1"/>
                        </a:lnTo>
                        <a:lnTo>
                          <a:pt x="69" y="0"/>
                        </a:lnTo>
                        <a:lnTo>
                          <a:pt x="55" y="1"/>
                        </a:lnTo>
                        <a:lnTo>
                          <a:pt x="42" y="6"/>
                        </a:lnTo>
                        <a:lnTo>
                          <a:pt x="30" y="11"/>
                        </a:lnTo>
                        <a:lnTo>
                          <a:pt x="20" y="19"/>
                        </a:lnTo>
                        <a:lnTo>
                          <a:pt x="11" y="30"/>
                        </a:lnTo>
                        <a:lnTo>
                          <a:pt x="5" y="41"/>
                        </a:lnTo>
                        <a:lnTo>
                          <a:pt x="1" y="54"/>
                        </a:lnTo>
                        <a:lnTo>
                          <a:pt x="0" y="67"/>
                        </a:lnTo>
                        <a:lnTo>
                          <a:pt x="1" y="81"/>
                        </a:lnTo>
                        <a:lnTo>
                          <a:pt x="5" y="94"/>
                        </a:lnTo>
                        <a:lnTo>
                          <a:pt x="11" y="105"/>
                        </a:lnTo>
                        <a:lnTo>
                          <a:pt x="20" y="114"/>
                        </a:lnTo>
                        <a:lnTo>
                          <a:pt x="30" y="123"/>
                        </a:lnTo>
                        <a:lnTo>
                          <a:pt x="42" y="129"/>
                        </a:lnTo>
                        <a:lnTo>
                          <a:pt x="55" y="134"/>
                        </a:lnTo>
                        <a:lnTo>
                          <a:pt x="69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6" name="Freeform 438"/>
                  <p:cNvSpPr>
                    <a:spLocks/>
                  </p:cNvSpPr>
                  <p:nvPr/>
                </p:nvSpPr>
                <p:spPr bwMode="auto">
                  <a:xfrm>
                    <a:off x="2092" y="2794"/>
                    <a:ext cx="42" cy="61"/>
                  </a:xfrm>
                  <a:custGeom>
                    <a:avLst/>
                    <a:gdLst>
                      <a:gd name="T0" fmla="*/ 2 w 125"/>
                      <a:gd name="T1" fmla="*/ 16 h 121"/>
                      <a:gd name="T2" fmla="*/ 3 w 125"/>
                      <a:gd name="T3" fmla="*/ 15 h 121"/>
                      <a:gd name="T4" fmla="*/ 3 w 125"/>
                      <a:gd name="T5" fmla="*/ 15 h 121"/>
                      <a:gd name="T6" fmla="*/ 4 w 125"/>
                      <a:gd name="T7" fmla="*/ 14 h 121"/>
                      <a:gd name="T8" fmla="*/ 4 w 125"/>
                      <a:gd name="T9" fmla="*/ 13 h 121"/>
                      <a:gd name="T10" fmla="*/ 4 w 125"/>
                      <a:gd name="T11" fmla="*/ 12 h 121"/>
                      <a:gd name="T12" fmla="*/ 5 w 125"/>
                      <a:gd name="T13" fmla="*/ 11 h 121"/>
                      <a:gd name="T14" fmla="*/ 5 w 125"/>
                      <a:gd name="T15" fmla="*/ 10 h 121"/>
                      <a:gd name="T16" fmla="*/ 5 w 125"/>
                      <a:gd name="T17" fmla="*/ 8 h 121"/>
                      <a:gd name="T18" fmla="*/ 5 w 125"/>
                      <a:gd name="T19" fmla="*/ 6 h 121"/>
                      <a:gd name="T20" fmla="*/ 5 w 125"/>
                      <a:gd name="T21" fmla="*/ 5 h 121"/>
                      <a:gd name="T22" fmla="*/ 4 w 125"/>
                      <a:gd name="T23" fmla="*/ 4 h 121"/>
                      <a:gd name="T24" fmla="*/ 4 w 125"/>
                      <a:gd name="T25" fmla="*/ 3 h 121"/>
                      <a:gd name="T26" fmla="*/ 4 w 125"/>
                      <a:gd name="T27" fmla="*/ 2 h 121"/>
                      <a:gd name="T28" fmla="*/ 3 w 125"/>
                      <a:gd name="T29" fmla="*/ 1 h 121"/>
                      <a:gd name="T30" fmla="*/ 3 w 125"/>
                      <a:gd name="T31" fmla="*/ 1 h 121"/>
                      <a:gd name="T32" fmla="*/ 2 w 125"/>
                      <a:gd name="T33" fmla="*/ 0 h 121"/>
                      <a:gd name="T34" fmla="*/ 2 w 125"/>
                      <a:gd name="T35" fmla="*/ 1 h 121"/>
                      <a:gd name="T36" fmla="*/ 1 w 125"/>
                      <a:gd name="T37" fmla="*/ 1 h 121"/>
                      <a:gd name="T38" fmla="*/ 1 w 125"/>
                      <a:gd name="T39" fmla="*/ 2 h 121"/>
                      <a:gd name="T40" fmla="*/ 1 w 125"/>
                      <a:gd name="T41" fmla="*/ 3 h 121"/>
                      <a:gd name="T42" fmla="*/ 0 w 125"/>
                      <a:gd name="T43" fmla="*/ 4 h 121"/>
                      <a:gd name="T44" fmla="*/ 0 w 125"/>
                      <a:gd name="T45" fmla="*/ 5 h 121"/>
                      <a:gd name="T46" fmla="*/ 0 w 125"/>
                      <a:gd name="T47" fmla="*/ 6 h 121"/>
                      <a:gd name="T48" fmla="*/ 0 w 125"/>
                      <a:gd name="T49" fmla="*/ 8 h 121"/>
                      <a:gd name="T50" fmla="*/ 0 w 125"/>
                      <a:gd name="T51" fmla="*/ 10 h 121"/>
                      <a:gd name="T52" fmla="*/ 0 w 125"/>
                      <a:gd name="T53" fmla="*/ 11 h 121"/>
                      <a:gd name="T54" fmla="*/ 0 w 125"/>
                      <a:gd name="T55" fmla="*/ 12 h 121"/>
                      <a:gd name="T56" fmla="*/ 1 w 125"/>
                      <a:gd name="T57" fmla="*/ 13 h 121"/>
                      <a:gd name="T58" fmla="*/ 1 w 125"/>
                      <a:gd name="T59" fmla="*/ 14 h 121"/>
                      <a:gd name="T60" fmla="*/ 1 w 125"/>
                      <a:gd name="T61" fmla="*/ 15 h 121"/>
                      <a:gd name="T62" fmla="*/ 2 w 125"/>
                      <a:gd name="T63" fmla="*/ 15 h 121"/>
                      <a:gd name="T64" fmla="*/ 2 w 125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5" h="121">
                        <a:moveTo>
                          <a:pt x="62" y="121"/>
                        </a:moveTo>
                        <a:lnTo>
                          <a:pt x="76" y="120"/>
                        </a:lnTo>
                        <a:lnTo>
                          <a:pt x="87" y="116"/>
                        </a:lnTo>
                        <a:lnTo>
                          <a:pt x="98" y="111"/>
                        </a:lnTo>
                        <a:lnTo>
                          <a:pt x="106" y="103"/>
                        </a:lnTo>
                        <a:lnTo>
                          <a:pt x="115" y="95"/>
                        </a:lnTo>
                        <a:lnTo>
                          <a:pt x="121" y="84"/>
                        </a:lnTo>
                        <a:lnTo>
                          <a:pt x="124" y="73"/>
                        </a:lnTo>
                        <a:lnTo>
                          <a:pt x="125" y="60"/>
                        </a:lnTo>
                        <a:lnTo>
                          <a:pt x="124" y="48"/>
                        </a:lnTo>
                        <a:lnTo>
                          <a:pt x="121" y="36"/>
                        </a:lnTo>
                        <a:lnTo>
                          <a:pt x="115" y="26"/>
                        </a:lnTo>
                        <a:lnTo>
                          <a:pt x="106" y="18"/>
                        </a:lnTo>
                        <a:lnTo>
                          <a:pt x="98" y="10"/>
                        </a:lnTo>
                        <a:lnTo>
                          <a:pt x="87" y="4"/>
                        </a:lnTo>
                        <a:lnTo>
                          <a:pt x="76" y="1"/>
                        </a:lnTo>
                        <a:lnTo>
                          <a:pt x="62" y="0"/>
                        </a:lnTo>
                        <a:lnTo>
                          <a:pt x="49" y="1"/>
                        </a:lnTo>
                        <a:lnTo>
                          <a:pt x="38" y="4"/>
                        </a:lnTo>
                        <a:lnTo>
                          <a:pt x="27" y="10"/>
                        </a:lnTo>
                        <a:lnTo>
                          <a:pt x="19" y="18"/>
                        </a:lnTo>
                        <a:lnTo>
                          <a:pt x="10" y="26"/>
                        </a:lnTo>
                        <a:lnTo>
                          <a:pt x="4" y="36"/>
                        </a:lnTo>
                        <a:lnTo>
                          <a:pt x="1" y="48"/>
                        </a:lnTo>
                        <a:lnTo>
                          <a:pt x="0" y="60"/>
                        </a:lnTo>
                        <a:lnTo>
                          <a:pt x="1" y="73"/>
                        </a:lnTo>
                        <a:lnTo>
                          <a:pt x="4" y="84"/>
                        </a:lnTo>
                        <a:lnTo>
                          <a:pt x="10" y="95"/>
                        </a:lnTo>
                        <a:lnTo>
                          <a:pt x="19" y="103"/>
                        </a:lnTo>
                        <a:lnTo>
                          <a:pt x="27" y="111"/>
                        </a:lnTo>
                        <a:lnTo>
                          <a:pt x="38" y="116"/>
                        </a:lnTo>
                        <a:lnTo>
                          <a:pt x="49" y="120"/>
                        </a:lnTo>
                        <a:lnTo>
                          <a:pt x="62" y="12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7" name="Freeform 439"/>
                  <p:cNvSpPr>
                    <a:spLocks/>
                  </p:cNvSpPr>
                  <p:nvPr/>
                </p:nvSpPr>
                <p:spPr bwMode="auto">
                  <a:xfrm>
                    <a:off x="2099" y="2801"/>
                    <a:ext cx="23" cy="49"/>
                  </a:xfrm>
                  <a:custGeom>
                    <a:avLst/>
                    <a:gdLst>
                      <a:gd name="T0" fmla="*/ 2 w 68"/>
                      <a:gd name="T1" fmla="*/ 8 h 100"/>
                      <a:gd name="T2" fmla="*/ 1 w 68"/>
                      <a:gd name="T3" fmla="*/ 3 h 100"/>
                      <a:gd name="T4" fmla="*/ 2 w 68"/>
                      <a:gd name="T5" fmla="*/ 1 h 100"/>
                      <a:gd name="T6" fmla="*/ 2 w 68"/>
                      <a:gd name="T7" fmla="*/ 1 h 100"/>
                      <a:gd name="T8" fmla="*/ 2 w 68"/>
                      <a:gd name="T9" fmla="*/ 0 h 100"/>
                      <a:gd name="T10" fmla="*/ 2 w 68"/>
                      <a:gd name="T11" fmla="*/ 0 h 100"/>
                      <a:gd name="T12" fmla="*/ 2 w 68"/>
                      <a:gd name="T13" fmla="*/ 0 h 100"/>
                      <a:gd name="T14" fmla="*/ 2 w 68"/>
                      <a:gd name="T15" fmla="*/ 0 h 100"/>
                      <a:gd name="T16" fmla="*/ 2 w 68"/>
                      <a:gd name="T17" fmla="*/ 0 h 100"/>
                      <a:gd name="T18" fmla="*/ 2 w 68"/>
                      <a:gd name="T19" fmla="*/ 0 h 100"/>
                      <a:gd name="T20" fmla="*/ 2 w 68"/>
                      <a:gd name="T21" fmla="*/ 0 h 100"/>
                      <a:gd name="T22" fmla="*/ 0 w 68"/>
                      <a:gd name="T23" fmla="*/ 5 h 100"/>
                      <a:gd name="T24" fmla="*/ 0 w 68"/>
                      <a:gd name="T25" fmla="*/ 5 h 100"/>
                      <a:gd name="T26" fmla="*/ 0 w 68"/>
                      <a:gd name="T27" fmla="*/ 6 h 100"/>
                      <a:gd name="T28" fmla="*/ 0 w 68"/>
                      <a:gd name="T29" fmla="*/ 6 h 100"/>
                      <a:gd name="T30" fmla="*/ 0 w 68"/>
                      <a:gd name="T31" fmla="*/ 6 h 100"/>
                      <a:gd name="T32" fmla="*/ 0 w 68"/>
                      <a:gd name="T33" fmla="*/ 6 h 100"/>
                      <a:gd name="T34" fmla="*/ 0 w 68"/>
                      <a:gd name="T35" fmla="*/ 7 h 100"/>
                      <a:gd name="T36" fmla="*/ 0 w 68"/>
                      <a:gd name="T37" fmla="*/ 7 h 100"/>
                      <a:gd name="T38" fmla="*/ 0 w 68"/>
                      <a:gd name="T39" fmla="*/ 6 h 100"/>
                      <a:gd name="T40" fmla="*/ 1 w 68"/>
                      <a:gd name="T41" fmla="*/ 4 h 100"/>
                      <a:gd name="T42" fmla="*/ 2 w 68"/>
                      <a:gd name="T43" fmla="*/ 9 h 100"/>
                      <a:gd name="T44" fmla="*/ 2 w 68"/>
                      <a:gd name="T45" fmla="*/ 9 h 100"/>
                      <a:gd name="T46" fmla="*/ 2 w 68"/>
                      <a:gd name="T47" fmla="*/ 9 h 100"/>
                      <a:gd name="T48" fmla="*/ 2 w 68"/>
                      <a:gd name="T49" fmla="*/ 10 h 100"/>
                      <a:gd name="T50" fmla="*/ 2 w 68"/>
                      <a:gd name="T51" fmla="*/ 10 h 100"/>
                      <a:gd name="T52" fmla="*/ 2 w 68"/>
                      <a:gd name="T53" fmla="*/ 11 h 100"/>
                      <a:gd name="T54" fmla="*/ 2 w 68"/>
                      <a:gd name="T55" fmla="*/ 11 h 100"/>
                      <a:gd name="T56" fmla="*/ 2 w 68"/>
                      <a:gd name="T57" fmla="*/ 11 h 100"/>
                      <a:gd name="T58" fmla="*/ 1 w 68"/>
                      <a:gd name="T59" fmla="*/ 11 h 100"/>
                      <a:gd name="T60" fmla="*/ 1 w 68"/>
                      <a:gd name="T61" fmla="*/ 11 h 100"/>
                      <a:gd name="T62" fmla="*/ 1 w 68"/>
                      <a:gd name="T63" fmla="*/ 12 h 100"/>
                      <a:gd name="T64" fmla="*/ 2 w 68"/>
                      <a:gd name="T65" fmla="*/ 12 h 100"/>
                      <a:gd name="T66" fmla="*/ 2 w 68"/>
                      <a:gd name="T67" fmla="*/ 12 h 100"/>
                      <a:gd name="T68" fmla="*/ 2 w 68"/>
                      <a:gd name="T69" fmla="*/ 11 h 100"/>
                      <a:gd name="T70" fmla="*/ 2 w 68"/>
                      <a:gd name="T71" fmla="*/ 11 h 100"/>
                      <a:gd name="T72" fmla="*/ 3 w 68"/>
                      <a:gd name="T73" fmla="*/ 10 h 100"/>
                      <a:gd name="T74" fmla="*/ 2 w 68"/>
                      <a:gd name="T75" fmla="*/ 8 h 1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68" h="100">
                        <a:moveTo>
                          <a:pt x="64" y="69"/>
                        </a:moveTo>
                        <a:lnTo>
                          <a:pt x="36" y="29"/>
                        </a:lnTo>
                        <a:lnTo>
                          <a:pt x="49" y="14"/>
                        </a:lnTo>
                        <a:lnTo>
                          <a:pt x="50" y="11"/>
                        </a:lnTo>
                        <a:lnTo>
                          <a:pt x="50" y="7"/>
                        </a:lnTo>
                        <a:lnTo>
                          <a:pt x="49" y="4"/>
                        </a:lnTo>
                        <a:lnTo>
                          <a:pt x="47" y="2"/>
                        </a:lnTo>
                        <a:lnTo>
                          <a:pt x="46" y="0"/>
                        </a:lnTo>
                        <a:lnTo>
                          <a:pt x="44" y="0"/>
                        </a:lnTo>
                        <a:lnTo>
                          <a:pt x="43" y="2"/>
                        </a:lnTo>
                        <a:lnTo>
                          <a:pt x="40" y="3"/>
                        </a:lnTo>
                        <a:lnTo>
                          <a:pt x="4" y="45"/>
                        </a:lnTo>
                        <a:lnTo>
                          <a:pt x="1" y="47"/>
                        </a:lnTo>
                        <a:lnTo>
                          <a:pt x="1" y="50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4" y="56"/>
                        </a:lnTo>
                        <a:lnTo>
                          <a:pt x="7" y="58"/>
                        </a:lnTo>
                        <a:lnTo>
                          <a:pt x="9" y="58"/>
                        </a:lnTo>
                        <a:lnTo>
                          <a:pt x="12" y="56"/>
                        </a:lnTo>
                        <a:lnTo>
                          <a:pt x="30" y="36"/>
                        </a:lnTo>
                        <a:lnTo>
                          <a:pt x="56" y="74"/>
                        </a:lnTo>
                        <a:lnTo>
                          <a:pt x="56" y="75"/>
                        </a:lnTo>
                        <a:lnTo>
                          <a:pt x="57" y="78"/>
                        </a:lnTo>
                        <a:lnTo>
                          <a:pt x="58" y="82"/>
                        </a:lnTo>
                        <a:lnTo>
                          <a:pt x="57" y="86"/>
                        </a:lnTo>
                        <a:lnTo>
                          <a:pt x="56" y="90"/>
                        </a:lnTo>
                        <a:lnTo>
                          <a:pt x="51" y="92"/>
                        </a:lnTo>
                        <a:lnTo>
                          <a:pt x="43" y="93"/>
                        </a:lnTo>
                        <a:lnTo>
                          <a:pt x="32" y="91"/>
                        </a:lnTo>
                        <a:lnTo>
                          <a:pt x="33" y="93"/>
                        </a:lnTo>
                        <a:lnTo>
                          <a:pt x="38" y="98"/>
                        </a:lnTo>
                        <a:lnTo>
                          <a:pt x="45" y="100"/>
                        </a:lnTo>
                        <a:lnTo>
                          <a:pt x="56" y="98"/>
                        </a:lnTo>
                        <a:lnTo>
                          <a:pt x="58" y="96"/>
                        </a:lnTo>
                        <a:lnTo>
                          <a:pt x="64" y="92"/>
                        </a:lnTo>
                        <a:lnTo>
                          <a:pt x="68" y="83"/>
                        </a:lnTo>
                        <a:lnTo>
                          <a:pt x="64" y="6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8" name="Freeform 440"/>
                  <p:cNvSpPr>
                    <a:spLocks/>
                  </p:cNvSpPr>
                  <p:nvPr/>
                </p:nvSpPr>
                <p:spPr bwMode="auto">
                  <a:xfrm>
                    <a:off x="2104" y="2804"/>
                    <a:ext cx="10" cy="18"/>
                  </a:xfrm>
                  <a:custGeom>
                    <a:avLst/>
                    <a:gdLst>
                      <a:gd name="T0" fmla="*/ 1 w 32"/>
                      <a:gd name="T1" fmla="*/ 0 h 37"/>
                      <a:gd name="T2" fmla="*/ 1 w 32"/>
                      <a:gd name="T3" fmla="*/ 0 h 37"/>
                      <a:gd name="T4" fmla="*/ 1 w 32"/>
                      <a:gd name="T5" fmla="*/ 0 h 37"/>
                      <a:gd name="T6" fmla="*/ 1 w 32"/>
                      <a:gd name="T7" fmla="*/ 0 h 37"/>
                      <a:gd name="T8" fmla="*/ 1 w 32"/>
                      <a:gd name="T9" fmla="*/ 0 h 37"/>
                      <a:gd name="T10" fmla="*/ 1 w 32"/>
                      <a:gd name="T11" fmla="*/ 0 h 37"/>
                      <a:gd name="T12" fmla="*/ 1 w 32"/>
                      <a:gd name="T13" fmla="*/ 0 h 37"/>
                      <a:gd name="T14" fmla="*/ 1 w 32"/>
                      <a:gd name="T15" fmla="*/ 0 h 37"/>
                      <a:gd name="T16" fmla="*/ 1 w 32"/>
                      <a:gd name="T17" fmla="*/ 0 h 37"/>
                      <a:gd name="T18" fmla="*/ 1 w 32"/>
                      <a:gd name="T19" fmla="*/ 0 h 37"/>
                      <a:gd name="T20" fmla="*/ 0 w 32"/>
                      <a:gd name="T21" fmla="*/ 4 h 37"/>
                      <a:gd name="T22" fmla="*/ 0 w 32"/>
                      <a:gd name="T23" fmla="*/ 4 h 37"/>
                      <a:gd name="T24" fmla="*/ 0 w 32"/>
                      <a:gd name="T25" fmla="*/ 4 h 37"/>
                      <a:gd name="T26" fmla="*/ 0 w 32"/>
                      <a:gd name="T27" fmla="*/ 4 h 37"/>
                      <a:gd name="T28" fmla="*/ 0 w 32"/>
                      <a:gd name="T29" fmla="*/ 4 h 37"/>
                      <a:gd name="T30" fmla="*/ 0 w 32"/>
                      <a:gd name="T31" fmla="*/ 4 h 37"/>
                      <a:gd name="T32" fmla="*/ 0 w 32"/>
                      <a:gd name="T33" fmla="*/ 4 h 37"/>
                      <a:gd name="T34" fmla="*/ 0 w 32"/>
                      <a:gd name="T35" fmla="*/ 4 h 37"/>
                      <a:gd name="T36" fmla="*/ 0 w 32"/>
                      <a:gd name="T37" fmla="*/ 4 h 37"/>
                      <a:gd name="T38" fmla="*/ 0 w 32"/>
                      <a:gd name="T39" fmla="*/ 4 h 37"/>
                      <a:gd name="T40" fmla="*/ 1 w 32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2" h="37">
                        <a:moveTo>
                          <a:pt x="29" y="0"/>
                        </a:moveTo>
                        <a:lnTo>
                          <a:pt x="29" y="0"/>
                        </a:lnTo>
                        <a:lnTo>
                          <a:pt x="30" y="0"/>
                        </a:lnTo>
                        <a:lnTo>
                          <a:pt x="31" y="0"/>
                        </a:lnTo>
                        <a:lnTo>
                          <a:pt x="32" y="1"/>
                        </a:lnTo>
                        <a:lnTo>
                          <a:pt x="32" y="3"/>
                        </a:lnTo>
                        <a:lnTo>
                          <a:pt x="31" y="4"/>
                        </a:lnTo>
                        <a:lnTo>
                          <a:pt x="3" y="36"/>
                        </a:lnTo>
                        <a:lnTo>
                          <a:pt x="3" y="37"/>
                        </a:lnTo>
                        <a:lnTo>
                          <a:pt x="1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69" name="Freeform 441"/>
                  <p:cNvSpPr>
                    <a:spLocks/>
                  </p:cNvSpPr>
                  <p:nvPr/>
                </p:nvSpPr>
                <p:spPr bwMode="auto">
                  <a:xfrm>
                    <a:off x="2100" y="2824"/>
                    <a:ext cx="3" cy="4"/>
                  </a:xfrm>
                  <a:custGeom>
                    <a:avLst/>
                    <a:gdLst>
                      <a:gd name="T0" fmla="*/ 0 w 8"/>
                      <a:gd name="T1" fmla="*/ 1 h 7"/>
                      <a:gd name="T2" fmla="*/ 0 w 8"/>
                      <a:gd name="T3" fmla="*/ 1 h 7"/>
                      <a:gd name="T4" fmla="*/ 0 w 8"/>
                      <a:gd name="T5" fmla="*/ 1 h 7"/>
                      <a:gd name="T6" fmla="*/ 0 w 8"/>
                      <a:gd name="T7" fmla="*/ 1 h 7"/>
                      <a:gd name="T8" fmla="*/ 0 w 8"/>
                      <a:gd name="T9" fmla="*/ 1 h 7"/>
                      <a:gd name="T10" fmla="*/ 0 w 8"/>
                      <a:gd name="T11" fmla="*/ 0 h 7"/>
                      <a:gd name="T12" fmla="*/ 0 w 8"/>
                      <a:gd name="T13" fmla="*/ 0 h 7"/>
                      <a:gd name="T14" fmla="*/ 0 w 8"/>
                      <a:gd name="T15" fmla="*/ 0 h 7"/>
                      <a:gd name="T16" fmla="*/ 0 w 8"/>
                      <a:gd name="T17" fmla="*/ 0 h 7"/>
                      <a:gd name="T18" fmla="*/ 0 w 8"/>
                      <a:gd name="T19" fmla="*/ 1 h 7"/>
                      <a:gd name="T20" fmla="*/ 0 w 8"/>
                      <a:gd name="T21" fmla="*/ 1 h 7"/>
                      <a:gd name="T22" fmla="*/ 0 w 8"/>
                      <a:gd name="T23" fmla="*/ 1 h 7"/>
                      <a:gd name="T24" fmla="*/ 0 w 8"/>
                      <a:gd name="T25" fmla="*/ 1 h 7"/>
                      <a:gd name="T26" fmla="*/ 0 w 8"/>
                      <a:gd name="T27" fmla="*/ 1 h 7"/>
                      <a:gd name="T28" fmla="*/ 0 w 8"/>
                      <a:gd name="T29" fmla="*/ 1 h 7"/>
                      <a:gd name="T30" fmla="*/ 0 w 8"/>
                      <a:gd name="T31" fmla="*/ 1 h 7"/>
                      <a:gd name="T32" fmla="*/ 0 w 8"/>
                      <a:gd name="T33" fmla="*/ 1 h 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" h="7">
                        <a:moveTo>
                          <a:pt x="7" y="7"/>
                        </a:moveTo>
                        <a:lnTo>
                          <a:pt x="8" y="6"/>
                        </a:lnTo>
                        <a:lnTo>
                          <a:pt x="8" y="5"/>
                        </a:lnTo>
                        <a:lnTo>
                          <a:pt x="8" y="3"/>
                        </a:lnTo>
                        <a:lnTo>
                          <a:pt x="8" y="1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2" y="7"/>
                        </a:lnTo>
                        <a:lnTo>
                          <a:pt x="3" y="7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0" name="Freeform 442"/>
                  <p:cNvSpPr>
                    <a:spLocks/>
                  </p:cNvSpPr>
                  <p:nvPr/>
                </p:nvSpPr>
                <p:spPr bwMode="auto">
                  <a:xfrm>
                    <a:off x="2099" y="2800"/>
                    <a:ext cx="28" cy="50"/>
                  </a:xfrm>
                  <a:custGeom>
                    <a:avLst/>
                    <a:gdLst>
                      <a:gd name="T0" fmla="*/ 3 w 84"/>
                      <a:gd name="T1" fmla="*/ 0 h 101"/>
                      <a:gd name="T2" fmla="*/ 0 w 84"/>
                      <a:gd name="T3" fmla="*/ 12 h 101"/>
                      <a:gd name="T4" fmla="*/ 0 w 84"/>
                      <a:gd name="T5" fmla="*/ 12 h 101"/>
                      <a:gd name="T6" fmla="*/ 3 w 84"/>
                      <a:gd name="T7" fmla="*/ 0 h 101"/>
                      <a:gd name="T8" fmla="*/ 3 w 84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101">
                        <a:moveTo>
                          <a:pt x="81" y="0"/>
                        </a:moveTo>
                        <a:lnTo>
                          <a:pt x="0" y="96"/>
                        </a:lnTo>
                        <a:lnTo>
                          <a:pt x="5" y="101"/>
                        </a:lnTo>
                        <a:lnTo>
                          <a:pt x="84" y="6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1" name="Freeform 443"/>
                  <p:cNvSpPr>
                    <a:spLocks/>
                  </p:cNvSpPr>
                  <p:nvPr/>
                </p:nvSpPr>
                <p:spPr bwMode="auto">
                  <a:xfrm>
                    <a:off x="2191" y="2815"/>
                    <a:ext cx="47" cy="67"/>
                  </a:xfrm>
                  <a:custGeom>
                    <a:avLst/>
                    <a:gdLst>
                      <a:gd name="T0" fmla="*/ 3 w 140"/>
                      <a:gd name="T1" fmla="*/ 16 h 135"/>
                      <a:gd name="T2" fmla="*/ 3 w 140"/>
                      <a:gd name="T3" fmla="*/ 16 h 135"/>
                      <a:gd name="T4" fmla="*/ 4 w 140"/>
                      <a:gd name="T5" fmla="*/ 16 h 135"/>
                      <a:gd name="T6" fmla="*/ 4 w 140"/>
                      <a:gd name="T7" fmla="*/ 15 h 135"/>
                      <a:gd name="T8" fmla="*/ 4 w 140"/>
                      <a:gd name="T9" fmla="*/ 14 h 135"/>
                      <a:gd name="T10" fmla="*/ 5 w 140"/>
                      <a:gd name="T11" fmla="*/ 13 h 135"/>
                      <a:gd name="T12" fmla="*/ 5 w 140"/>
                      <a:gd name="T13" fmla="*/ 11 h 135"/>
                      <a:gd name="T14" fmla="*/ 5 w 140"/>
                      <a:gd name="T15" fmla="*/ 10 h 135"/>
                      <a:gd name="T16" fmla="*/ 5 w 140"/>
                      <a:gd name="T17" fmla="*/ 8 h 135"/>
                      <a:gd name="T18" fmla="*/ 5 w 140"/>
                      <a:gd name="T19" fmla="*/ 6 h 135"/>
                      <a:gd name="T20" fmla="*/ 5 w 140"/>
                      <a:gd name="T21" fmla="*/ 5 h 135"/>
                      <a:gd name="T22" fmla="*/ 5 w 140"/>
                      <a:gd name="T23" fmla="*/ 3 h 135"/>
                      <a:gd name="T24" fmla="*/ 4 w 140"/>
                      <a:gd name="T25" fmla="*/ 2 h 135"/>
                      <a:gd name="T26" fmla="*/ 4 w 140"/>
                      <a:gd name="T27" fmla="*/ 1 h 135"/>
                      <a:gd name="T28" fmla="*/ 4 w 140"/>
                      <a:gd name="T29" fmla="*/ 0 h 135"/>
                      <a:gd name="T30" fmla="*/ 3 w 140"/>
                      <a:gd name="T31" fmla="*/ 0 h 135"/>
                      <a:gd name="T32" fmla="*/ 3 w 140"/>
                      <a:gd name="T33" fmla="*/ 0 h 135"/>
                      <a:gd name="T34" fmla="*/ 2 w 140"/>
                      <a:gd name="T35" fmla="*/ 0 h 135"/>
                      <a:gd name="T36" fmla="*/ 2 w 140"/>
                      <a:gd name="T37" fmla="*/ 0 h 135"/>
                      <a:gd name="T38" fmla="*/ 1 w 140"/>
                      <a:gd name="T39" fmla="*/ 1 h 135"/>
                      <a:gd name="T40" fmla="*/ 1 w 140"/>
                      <a:gd name="T41" fmla="*/ 2 h 135"/>
                      <a:gd name="T42" fmla="*/ 0 w 140"/>
                      <a:gd name="T43" fmla="*/ 3 h 135"/>
                      <a:gd name="T44" fmla="*/ 0 w 140"/>
                      <a:gd name="T45" fmla="*/ 5 h 135"/>
                      <a:gd name="T46" fmla="*/ 0 w 140"/>
                      <a:gd name="T47" fmla="*/ 6 h 135"/>
                      <a:gd name="T48" fmla="*/ 0 w 140"/>
                      <a:gd name="T49" fmla="*/ 8 h 135"/>
                      <a:gd name="T50" fmla="*/ 0 w 140"/>
                      <a:gd name="T51" fmla="*/ 10 h 135"/>
                      <a:gd name="T52" fmla="*/ 0 w 140"/>
                      <a:gd name="T53" fmla="*/ 11 h 135"/>
                      <a:gd name="T54" fmla="*/ 0 w 140"/>
                      <a:gd name="T55" fmla="*/ 13 h 135"/>
                      <a:gd name="T56" fmla="*/ 1 w 140"/>
                      <a:gd name="T57" fmla="*/ 14 h 135"/>
                      <a:gd name="T58" fmla="*/ 1 w 140"/>
                      <a:gd name="T59" fmla="*/ 15 h 135"/>
                      <a:gd name="T60" fmla="*/ 2 w 140"/>
                      <a:gd name="T61" fmla="*/ 16 h 135"/>
                      <a:gd name="T62" fmla="*/ 2 w 140"/>
                      <a:gd name="T63" fmla="*/ 16 h 135"/>
                      <a:gd name="T64" fmla="*/ 3 w 140"/>
                      <a:gd name="T65" fmla="*/ 16 h 13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40" h="135">
                        <a:moveTo>
                          <a:pt x="70" y="135"/>
                        </a:moveTo>
                        <a:lnTo>
                          <a:pt x="84" y="134"/>
                        </a:lnTo>
                        <a:lnTo>
                          <a:pt x="97" y="129"/>
                        </a:lnTo>
                        <a:lnTo>
                          <a:pt x="109" y="123"/>
                        </a:lnTo>
                        <a:lnTo>
                          <a:pt x="120" y="115"/>
                        </a:lnTo>
                        <a:lnTo>
                          <a:pt x="128" y="105"/>
                        </a:lnTo>
                        <a:lnTo>
                          <a:pt x="134" y="94"/>
                        </a:lnTo>
                        <a:lnTo>
                          <a:pt x="139" y="81"/>
                        </a:lnTo>
                        <a:lnTo>
                          <a:pt x="140" y="67"/>
                        </a:lnTo>
                        <a:lnTo>
                          <a:pt x="139" y="54"/>
                        </a:lnTo>
                        <a:lnTo>
                          <a:pt x="134" y="41"/>
                        </a:lnTo>
                        <a:lnTo>
                          <a:pt x="128" y="30"/>
                        </a:lnTo>
                        <a:lnTo>
                          <a:pt x="120" y="19"/>
                        </a:lnTo>
                        <a:lnTo>
                          <a:pt x="109" y="11"/>
                        </a:lnTo>
                        <a:lnTo>
                          <a:pt x="97" y="6"/>
                        </a:lnTo>
                        <a:lnTo>
                          <a:pt x="84" y="1"/>
                        </a:lnTo>
                        <a:lnTo>
                          <a:pt x="70" y="0"/>
                        </a:lnTo>
                        <a:lnTo>
                          <a:pt x="56" y="1"/>
                        </a:lnTo>
                        <a:lnTo>
                          <a:pt x="43" y="6"/>
                        </a:lnTo>
                        <a:lnTo>
                          <a:pt x="31" y="11"/>
                        </a:lnTo>
                        <a:lnTo>
                          <a:pt x="22" y="19"/>
                        </a:lnTo>
                        <a:lnTo>
                          <a:pt x="12" y="30"/>
                        </a:lnTo>
                        <a:lnTo>
                          <a:pt x="6" y="41"/>
                        </a:lnTo>
                        <a:lnTo>
                          <a:pt x="2" y="54"/>
                        </a:lnTo>
                        <a:lnTo>
                          <a:pt x="0" y="67"/>
                        </a:lnTo>
                        <a:lnTo>
                          <a:pt x="2" y="81"/>
                        </a:lnTo>
                        <a:lnTo>
                          <a:pt x="6" y="94"/>
                        </a:lnTo>
                        <a:lnTo>
                          <a:pt x="12" y="105"/>
                        </a:lnTo>
                        <a:lnTo>
                          <a:pt x="22" y="115"/>
                        </a:lnTo>
                        <a:lnTo>
                          <a:pt x="31" y="123"/>
                        </a:lnTo>
                        <a:lnTo>
                          <a:pt x="43" y="129"/>
                        </a:lnTo>
                        <a:lnTo>
                          <a:pt x="56" y="134"/>
                        </a:lnTo>
                        <a:lnTo>
                          <a:pt x="70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2" name="Freeform 444"/>
                  <p:cNvSpPr>
                    <a:spLocks/>
                  </p:cNvSpPr>
                  <p:nvPr/>
                </p:nvSpPr>
                <p:spPr bwMode="auto">
                  <a:xfrm>
                    <a:off x="2194" y="2818"/>
                    <a:ext cx="42" cy="61"/>
                  </a:xfrm>
                  <a:custGeom>
                    <a:avLst/>
                    <a:gdLst>
                      <a:gd name="T0" fmla="*/ 2 w 127"/>
                      <a:gd name="T1" fmla="*/ 16 h 121"/>
                      <a:gd name="T2" fmla="*/ 3 w 127"/>
                      <a:gd name="T3" fmla="*/ 15 h 121"/>
                      <a:gd name="T4" fmla="*/ 3 w 127"/>
                      <a:gd name="T5" fmla="*/ 15 h 121"/>
                      <a:gd name="T6" fmla="*/ 4 w 127"/>
                      <a:gd name="T7" fmla="*/ 14 h 121"/>
                      <a:gd name="T8" fmla="*/ 4 w 127"/>
                      <a:gd name="T9" fmla="*/ 13 h 121"/>
                      <a:gd name="T10" fmla="*/ 4 w 127"/>
                      <a:gd name="T11" fmla="*/ 12 h 121"/>
                      <a:gd name="T12" fmla="*/ 4 w 127"/>
                      <a:gd name="T13" fmla="*/ 11 h 121"/>
                      <a:gd name="T14" fmla="*/ 5 w 127"/>
                      <a:gd name="T15" fmla="*/ 10 h 121"/>
                      <a:gd name="T16" fmla="*/ 5 w 127"/>
                      <a:gd name="T17" fmla="*/ 8 h 121"/>
                      <a:gd name="T18" fmla="*/ 5 w 127"/>
                      <a:gd name="T19" fmla="*/ 6 h 121"/>
                      <a:gd name="T20" fmla="*/ 4 w 127"/>
                      <a:gd name="T21" fmla="*/ 5 h 121"/>
                      <a:gd name="T22" fmla="*/ 4 w 127"/>
                      <a:gd name="T23" fmla="*/ 4 h 121"/>
                      <a:gd name="T24" fmla="*/ 4 w 127"/>
                      <a:gd name="T25" fmla="*/ 3 h 121"/>
                      <a:gd name="T26" fmla="*/ 4 w 127"/>
                      <a:gd name="T27" fmla="*/ 2 h 121"/>
                      <a:gd name="T28" fmla="*/ 3 w 127"/>
                      <a:gd name="T29" fmla="*/ 1 h 121"/>
                      <a:gd name="T30" fmla="*/ 3 w 127"/>
                      <a:gd name="T31" fmla="*/ 1 h 121"/>
                      <a:gd name="T32" fmla="*/ 2 w 127"/>
                      <a:gd name="T33" fmla="*/ 0 h 121"/>
                      <a:gd name="T34" fmla="*/ 2 w 127"/>
                      <a:gd name="T35" fmla="*/ 1 h 121"/>
                      <a:gd name="T36" fmla="*/ 1 w 127"/>
                      <a:gd name="T37" fmla="*/ 1 h 121"/>
                      <a:gd name="T38" fmla="*/ 1 w 127"/>
                      <a:gd name="T39" fmla="*/ 2 h 121"/>
                      <a:gd name="T40" fmla="*/ 1 w 127"/>
                      <a:gd name="T41" fmla="*/ 3 h 121"/>
                      <a:gd name="T42" fmla="*/ 0 w 127"/>
                      <a:gd name="T43" fmla="*/ 4 h 121"/>
                      <a:gd name="T44" fmla="*/ 0 w 127"/>
                      <a:gd name="T45" fmla="*/ 5 h 121"/>
                      <a:gd name="T46" fmla="*/ 0 w 127"/>
                      <a:gd name="T47" fmla="*/ 6 h 121"/>
                      <a:gd name="T48" fmla="*/ 0 w 127"/>
                      <a:gd name="T49" fmla="*/ 8 h 121"/>
                      <a:gd name="T50" fmla="*/ 0 w 127"/>
                      <a:gd name="T51" fmla="*/ 10 h 121"/>
                      <a:gd name="T52" fmla="*/ 0 w 127"/>
                      <a:gd name="T53" fmla="*/ 11 h 121"/>
                      <a:gd name="T54" fmla="*/ 0 w 127"/>
                      <a:gd name="T55" fmla="*/ 12 h 121"/>
                      <a:gd name="T56" fmla="*/ 1 w 127"/>
                      <a:gd name="T57" fmla="*/ 13 h 121"/>
                      <a:gd name="T58" fmla="*/ 1 w 127"/>
                      <a:gd name="T59" fmla="*/ 14 h 121"/>
                      <a:gd name="T60" fmla="*/ 1 w 127"/>
                      <a:gd name="T61" fmla="*/ 15 h 121"/>
                      <a:gd name="T62" fmla="*/ 2 w 127"/>
                      <a:gd name="T63" fmla="*/ 15 h 121"/>
                      <a:gd name="T64" fmla="*/ 2 w 127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7" h="121">
                        <a:moveTo>
                          <a:pt x="64" y="121"/>
                        </a:moveTo>
                        <a:lnTo>
                          <a:pt x="77" y="120"/>
                        </a:lnTo>
                        <a:lnTo>
                          <a:pt x="89" y="116"/>
                        </a:lnTo>
                        <a:lnTo>
                          <a:pt x="100" y="111"/>
                        </a:lnTo>
                        <a:lnTo>
                          <a:pt x="108" y="104"/>
                        </a:lnTo>
                        <a:lnTo>
                          <a:pt x="117" y="95"/>
                        </a:lnTo>
                        <a:lnTo>
                          <a:pt x="122" y="84"/>
                        </a:lnTo>
                        <a:lnTo>
                          <a:pt x="126" y="73"/>
                        </a:lnTo>
                        <a:lnTo>
                          <a:pt x="127" y="60"/>
                        </a:lnTo>
                        <a:lnTo>
                          <a:pt x="126" y="48"/>
                        </a:lnTo>
                        <a:lnTo>
                          <a:pt x="122" y="36"/>
                        </a:lnTo>
                        <a:lnTo>
                          <a:pt x="117" y="26"/>
                        </a:lnTo>
                        <a:lnTo>
                          <a:pt x="108" y="18"/>
                        </a:lnTo>
                        <a:lnTo>
                          <a:pt x="100" y="10"/>
                        </a:lnTo>
                        <a:lnTo>
                          <a:pt x="89" y="4"/>
                        </a:lnTo>
                        <a:lnTo>
                          <a:pt x="77" y="1"/>
                        </a:lnTo>
                        <a:lnTo>
                          <a:pt x="64" y="0"/>
                        </a:lnTo>
                        <a:lnTo>
                          <a:pt x="51" y="1"/>
                        </a:lnTo>
                        <a:lnTo>
                          <a:pt x="40" y="4"/>
                        </a:lnTo>
                        <a:lnTo>
                          <a:pt x="29" y="10"/>
                        </a:lnTo>
                        <a:lnTo>
                          <a:pt x="19" y="18"/>
                        </a:lnTo>
                        <a:lnTo>
                          <a:pt x="11" y="26"/>
                        </a:lnTo>
                        <a:lnTo>
                          <a:pt x="5" y="36"/>
                        </a:lnTo>
                        <a:lnTo>
                          <a:pt x="2" y="48"/>
                        </a:lnTo>
                        <a:lnTo>
                          <a:pt x="0" y="60"/>
                        </a:lnTo>
                        <a:lnTo>
                          <a:pt x="2" y="73"/>
                        </a:lnTo>
                        <a:lnTo>
                          <a:pt x="5" y="84"/>
                        </a:lnTo>
                        <a:lnTo>
                          <a:pt x="11" y="95"/>
                        </a:lnTo>
                        <a:lnTo>
                          <a:pt x="19" y="104"/>
                        </a:lnTo>
                        <a:lnTo>
                          <a:pt x="29" y="111"/>
                        </a:lnTo>
                        <a:lnTo>
                          <a:pt x="40" y="116"/>
                        </a:lnTo>
                        <a:lnTo>
                          <a:pt x="51" y="120"/>
                        </a:lnTo>
                        <a:lnTo>
                          <a:pt x="64" y="121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3" name="Freeform 445"/>
                  <p:cNvSpPr>
                    <a:spLocks/>
                  </p:cNvSpPr>
                  <p:nvPr/>
                </p:nvSpPr>
                <p:spPr bwMode="auto">
                  <a:xfrm>
                    <a:off x="2201" y="2825"/>
                    <a:ext cx="22" cy="49"/>
                  </a:xfrm>
                  <a:custGeom>
                    <a:avLst/>
                    <a:gdLst>
                      <a:gd name="T0" fmla="*/ 2 w 66"/>
                      <a:gd name="T1" fmla="*/ 8 h 100"/>
                      <a:gd name="T2" fmla="*/ 1 w 66"/>
                      <a:gd name="T3" fmla="*/ 3 h 100"/>
                      <a:gd name="T4" fmla="*/ 2 w 66"/>
                      <a:gd name="T5" fmla="*/ 1 h 100"/>
                      <a:gd name="T6" fmla="*/ 2 w 66"/>
                      <a:gd name="T7" fmla="*/ 1 h 100"/>
                      <a:gd name="T8" fmla="*/ 2 w 66"/>
                      <a:gd name="T9" fmla="*/ 1 h 100"/>
                      <a:gd name="T10" fmla="*/ 2 w 66"/>
                      <a:gd name="T11" fmla="*/ 0 h 100"/>
                      <a:gd name="T12" fmla="*/ 2 w 66"/>
                      <a:gd name="T13" fmla="*/ 0 h 100"/>
                      <a:gd name="T14" fmla="*/ 2 w 66"/>
                      <a:gd name="T15" fmla="*/ 0 h 100"/>
                      <a:gd name="T16" fmla="*/ 2 w 66"/>
                      <a:gd name="T17" fmla="*/ 0 h 100"/>
                      <a:gd name="T18" fmla="*/ 2 w 66"/>
                      <a:gd name="T19" fmla="*/ 0 h 100"/>
                      <a:gd name="T20" fmla="*/ 1 w 66"/>
                      <a:gd name="T21" fmla="*/ 0 h 100"/>
                      <a:gd name="T22" fmla="*/ 0 w 66"/>
                      <a:gd name="T23" fmla="*/ 5 h 100"/>
                      <a:gd name="T24" fmla="*/ 0 w 66"/>
                      <a:gd name="T25" fmla="*/ 6 h 100"/>
                      <a:gd name="T26" fmla="*/ 0 w 66"/>
                      <a:gd name="T27" fmla="*/ 6 h 100"/>
                      <a:gd name="T28" fmla="*/ 0 w 66"/>
                      <a:gd name="T29" fmla="*/ 6 h 100"/>
                      <a:gd name="T30" fmla="*/ 0 w 66"/>
                      <a:gd name="T31" fmla="*/ 6 h 100"/>
                      <a:gd name="T32" fmla="*/ 0 w 66"/>
                      <a:gd name="T33" fmla="*/ 6 h 100"/>
                      <a:gd name="T34" fmla="*/ 0 w 66"/>
                      <a:gd name="T35" fmla="*/ 7 h 100"/>
                      <a:gd name="T36" fmla="*/ 0 w 66"/>
                      <a:gd name="T37" fmla="*/ 7 h 100"/>
                      <a:gd name="T38" fmla="*/ 0 w 66"/>
                      <a:gd name="T39" fmla="*/ 6 h 100"/>
                      <a:gd name="T40" fmla="*/ 1 w 66"/>
                      <a:gd name="T41" fmla="*/ 4 h 100"/>
                      <a:gd name="T42" fmla="*/ 2 w 66"/>
                      <a:gd name="T43" fmla="*/ 9 h 100"/>
                      <a:gd name="T44" fmla="*/ 2 w 66"/>
                      <a:gd name="T45" fmla="*/ 9 h 100"/>
                      <a:gd name="T46" fmla="*/ 2 w 66"/>
                      <a:gd name="T47" fmla="*/ 9 h 100"/>
                      <a:gd name="T48" fmla="*/ 2 w 66"/>
                      <a:gd name="T49" fmla="*/ 10 h 100"/>
                      <a:gd name="T50" fmla="*/ 2 w 66"/>
                      <a:gd name="T51" fmla="*/ 10 h 100"/>
                      <a:gd name="T52" fmla="*/ 2 w 66"/>
                      <a:gd name="T53" fmla="*/ 11 h 100"/>
                      <a:gd name="T54" fmla="*/ 2 w 66"/>
                      <a:gd name="T55" fmla="*/ 11 h 100"/>
                      <a:gd name="T56" fmla="*/ 2 w 66"/>
                      <a:gd name="T57" fmla="*/ 11 h 100"/>
                      <a:gd name="T58" fmla="*/ 1 w 66"/>
                      <a:gd name="T59" fmla="*/ 11 h 100"/>
                      <a:gd name="T60" fmla="*/ 1 w 66"/>
                      <a:gd name="T61" fmla="*/ 11 h 100"/>
                      <a:gd name="T62" fmla="*/ 1 w 66"/>
                      <a:gd name="T63" fmla="*/ 12 h 100"/>
                      <a:gd name="T64" fmla="*/ 2 w 66"/>
                      <a:gd name="T65" fmla="*/ 12 h 100"/>
                      <a:gd name="T66" fmla="*/ 2 w 66"/>
                      <a:gd name="T67" fmla="*/ 12 h 100"/>
                      <a:gd name="T68" fmla="*/ 2 w 66"/>
                      <a:gd name="T69" fmla="*/ 12 h 100"/>
                      <a:gd name="T70" fmla="*/ 2 w 66"/>
                      <a:gd name="T71" fmla="*/ 11 h 100"/>
                      <a:gd name="T72" fmla="*/ 2 w 66"/>
                      <a:gd name="T73" fmla="*/ 10 h 100"/>
                      <a:gd name="T74" fmla="*/ 2 w 66"/>
                      <a:gd name="T75" fmla="*/ 8 h 1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66" h="100">
                        <a:moveTo>
                          <a:pt x="63" y="69"/>
                        </a:moveTo>
                        <a:lnTo>
                          <a:pt x="34" y="29"/>
                        </a:lnTo>
                        <a:lnTo>
                          <a:pt x="47" y="14"/>
                        </a:lnTo>
                        <a:lnTo>
                          <a:pt x="49" y="11"/>
                        </a:lnTo>
                        <a:lnTo>
                          <a:pt x="50" y="8"/>
                        </a:lnTo>
                        <a:lnTo>
                          <a:pt x="49" y="5"/>
                        </a:lnTo>
                        <a:lnTo>
                          <a:pt x="47" y="3"/>
                        </a:lnTo>
                        <a:lnTo>
                          <a:pt x="45" y="2"/>
                        </a:lnTo>
                        <a:lnTo>
                          <a:pt x="44" y="0"/>
                        </a:lnTo>
                        <a:lnTo>
                          <a:pt x="41" y="2"/>
                        </a:lnTo>
                        <a:lnTo>
                          <a:pt x="39" y="3"/>
                        </a:lnTo>
                        <a:lnTo>
                          <a:pt x="2" y="46"/>
                        </a:lnTo>
                        <a:lnTo>
                          <a:pt x="1" y="48"/>
                        </a:lnTo>
                        <a:lnTo>
                          <a:pt x="0" y="51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2" y="56"/>
                        </a:lnTo>
                        <a:lnTo>
                          <a:pt x="6" y="58"/>
                        </a:lnTo>
                        <a:lnTo>
                          <a:pt x="8" y="58"/>
                        </a:lnTo>
                        <a:lnTo>
                          <a:pt x="11" y="56"/>
                        </a:lnTo>
                        <a:lnTo>
                          <a:pt x="28" y="36"/>
                        </a:lnTo>
                        <a:lnTo>
                          <a:pt x="54" y="75"/>
                        </a:lnTo>
                        <a:lnTo>
                          <a:pt x="54" y="76"/>
                        </a:lnTo>
                        <a:lnTo>
                          <a:pt x="56" y="79"/>
                        </a:lnTo>
                        <a:lnTo>
                          <a:pt x="57" y="83"/>
                        </a:lnTo>
                        <a:lnTo>
                          <a:pt x="56" y="87"/>
                        </a:lnTo>
                        <a:lnTo>
                          <a:pt x="54" y="91"/>
                        </a:lnTo>
                        <a:lnTo>
                          <a:pt x="50" y="93"/>
                        </a:lnTo>
                        <a:lnTo>
                          <a:pt x="41" y="93"/>
                        </a:lnTo>
                        <a:lnTo>
                          <a:pt x="31" y="91"/>
                        </a:lnTo>
                        <a:lnTo>
                          <a:pt x="32" y="93"/>
                        </a:lnTo>
                        <a:lnTo>
                          <a:pt x="37" y="98"/>
                        </a:lnTo>
                        <a:lnTo>
                          <a:pt x="44" y="100"/>
                        </a:lnTo>
                        <a:lnTo>
                          <a:pt x="56" y="99"/>
                        </a:lnTo>
                        <a:lnTo>
                          <a:pt x="58" y="98"/>
                        </a:lnTo>
                        <a:lnTo>
                          <a:pt x="63" y="92"/>
                        </a:lnTo>
                        <a:lnTo>
                          <a:pt x="66" y="83"/>
                        </a:lnTo>
                        <a:lnTo>
                          <a:pt x="63" y="6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4" name="Freeform 446"/>
                  <p:cNvSpPr>
                    <a:spLocks/>
                  </p:cNvSpPr>
                  <p:nvPr/>
                </p:nvSpPr>
                <p:spPr bwMode="auto">
                  <a:xfrm>
                    <a:off x="2206" y="2828"/>
                    <a:ext cx="10" cy="18"/>
                  </a:xfrm>
                  <a:custGeom>
                    <a:avLst/>
                    <a:gdLst>
                      <a:gd name="T0" fmla="*/ 1 w 32"/>
                      <a:gd name="T1" fmla="*/ 0 h 37"/>
                      <a:gd name="T2" fmla="*/ 1 w 32"/>
                      <a:gd name="T3" fmla="*/ 0 h 37"/>
                      <a:gd name="T4" fmla="*/ 1 w 32"/>
                      <a:gd name="T5" fmla="*/ 0 h 37"/>
                      <a:gd name="T6" fmla="*/ 1 w 32"/>
                      <a:gd name="T7" fmla="*/ 0 h 37"/>
                      <a:gd name="T8" fmla="*/ 1 w 32"/>
                      <a:gd name="T9" fmla="*/ 0 h 37"/>
                      <a:gd name="T10" fmla="*/ 1 w 32"/>
                      <a:gd name="T11" fmla="*/ 0 h 37"/>
                      <a:gd name="T12" fmla="*/ 1 w 32"/>
                      <a:gd name="T13" fmla="*/ 0 h 37"/>
                      <a:gd name="T14" fmla="*/ 1 w 32"/>
                      <a:gd name="T15" fmla="*/ 0 h 37"/>
                      <a:gd name="T16" fmla="*/ 1 w 32"/>
                      <a:gd name="T17" fmla="*/ 0 h 37"/>
                      <a:gd name="T18" fmla="*/ 1 w 32"/>
                      <a:gd name="T19" fmla="*/ 0 h 37"/>
                      <a:gd name="T20" fmla="*/ 0 w 32"/>
                      <a:gd name="T21" fmla="*/ 4 h 37"/>
                      <a:gd name="T22" fmla="*/ 0 w 32"/>
                      <a:gd name="T23" fmla="*/ 4 h 37"/>
                      <a:gd name="T24" fmla="*/ 0 w 32"/>
                      <a:gd name="T25" fmla="*/ 4 h 37"/>
                      <a:gd name="T26" fmla="*/ 0 w 32"/>
                      <a:gd name="T27" fmla="*/ 4 h 37"/>
                      <a:gd name="T28" fmla="*/ 0 w 32"/>
                      <a:gd name="T29" fmla="*/ 4 h 37"/>
                      <a:gd name="T30" fmla="*/ 0 w 32"/>
                      <a:gd name="T31" fmla="*/ 4 h 37"/>
                      <a:gd name="T32" fmla="*/ 0 w 32"/>
                      <a:gd name="T33" fmla="*/ 4 h 37"/>
                      <a:gd name="T34" fmla="*/ 0 w 32"/>
                      <a:gd name="T35" fmla="*/ 4 h 37"/>
                      <a:gd name="T36" fmla="*/ 0 w 32"/>
                      <a:gd name="T37" fmla="*/ 4 h 37"/>
                      <a:gd name="T38" fmla="*/ 0 w 32"/>
                      <a:gd name="T39" fmla="*/ 4 h 37"/>
                      <a:gd name="T40" fmla="*/ 1 w 32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2" h="37">
                        <a:moveTo>
                          <a:pt x="28" y="0"/>
                        </a:moveTo>
                        <a:lnTo>
                          <a:pt x="30" y="0"/>
                        </a:lnTo>
                        <a:lnTo>
                          <a:pt x="31" y="0"/>
                        </a:lnTo>
                        <a:lnTo>
                          <a:pt x="31" y="1"/>
                        </a:lnTo>
                        <a:lnTo>
                          <a:pt x="32" y="1"/>
                        </a:lnTo>
                        <a:lnTo>
                          <a:pt x="32" y="3"/>
                        </a:lnTo>
                        <a:lnTo>
                          <a:pt x="32" y="4"/>
                        </a:lnTo>
                        <a:lnTo>
                          <a:pt x="31" y="4"/>
                        </a:lnTo>
                        <a:lnTo>
                          <a:pt x="4" y="36"/>
                        </a:lnTo>
                        <a:lnTo>
                          <a:pt x="2" y="37"/>
                        </a:lnTo>
                        <a:lnTo>
                          <a:pt x="1" y="37"/>
                        </a:lnTo>
                        <a:lnTo>
                          <a:pt x="1" y="36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1" y="33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5" name="Freeform 447"/>
                  <p:cNvSpPr>
                    <a:spLocks/>
                  </p:cNvSpPr>
                  <p:nvPr/>
                </p:nvSpPr>
                <p:spPr bwMode="auto">
                  <a:xfrm>
                    <a:off x="2202" y="2848"/>
                    <a:ext cx="3" cy="4"/>
                  </a:xfrm>
                  <a:custGeom>
                    <a:avLst/>
                    <a:gdLst>
                      <a:gd name="T0" fmla="*/ 0 w 9"/>
                      <a:gd name="T1" fmla="*/ 1 h 8"/>
                      <a:gd name="T2" fmla="*/ 0 w 9"/>
                      <a:gd name="T3" fmla="*/ 1 h 8"/>
                      <a:gd name="T4" fmla="*/ 0 w 9"/>
                      <a:gd name="T5" fmla="*/ 1 h 8"/>
                      <a:gd name="T6" fmla="*/ 0 w 9"/>
                      <a:gd name="T7" fmla="*/ 1 h 8"/>
                      <a:gd name="T8" fmla="*/ 0 w 9"/>
                      <a:gd name="T9" fmla="*/ 1 h 8"/>
                      <a:gd name="T10" fmla="*/ 0 w 9"/>
                      <a:gd name="T11" fmla="*/ 0 h 8"/>
                      <a:gd name="T12" fmla="*/ 0 w 9"/>
                      <a:gd name="T13" fmla="*/ 0 h 8"/>
                      <a:gd name="T14" fmla="*/ 0 w 9"/>
                      <a:gd name="T15" fmla="*/ 0 h 8"/>
                      <a:gd name="T16" fmla="*/ 0 w 9"/>
                      <a:gd name="T17" fmla="*/ 0 h 8"/>
                      <a:gd name="T18" fmla="*/ 0 w 9"/>
                      <a:gd name="T19" fmla="*/ 1 h 8"/>
                      <a:gd name="T20" fmla="*/ 0 w 9"/>
                      <a:gd name="T21" fmla="*/ 1 h 8"/>
                      <a:gd name="T22" fmla="*/ 0 w 9"/>
                      <a:gd name="T23" fmla="*/ 1 h 8"/>
                      <a:gd name="T24" fmla="*/ 0 w 9"/>
                      <a:gd name="T25" fmla="*/ 1 h 8"/>
                      <a:gd name="T26" fmla="*/ 0 w 9"/>
                      <a:gd name="T27" fmla="*/ 1 h 8"/>
                      <a:gd name="T28" fmla="*/ 0 w 9"/>
                      <a:gd name="T29" fmla="*/ 1 h 8"/>
                      <a:gd name="T30" fmla="*/ 0 w 9"/>
                      <a:gd name="T31" fmla="*/ 1 h 8"/>
                      <a:gd name="T32" fmla="*/ 0 w 9"/>
                      <a:gd name="T33" fmla="*/ 1 h 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9" h="8">
                        <a:moveTo>
                          <a:pt x="6" y="7"/>
                        </a:moveTo>
                        <a:lnTo>
                          <a:pt x="8" y="6"/>
                        </a:lnTo>
                        <a:lnTo>
                          <a:pt x="9" y="5"/>
                        </a:lnTo>
                        <a:lnTo>
                          <a:pt x="9" y="3"/>
                        </a:lnTo>
                        <a:lnTo>
                          <a:pt x="8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2" y="7"/>
                        </a:lnTo>
                        <a:lnTo>
                          <a:pt x="4" y="8"/>
                        </a:lnTo>
                        <a:lnTo>
                          <a:pt x="5" y="8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6" name="Freeform 448"/>
                  <p:cNvSpPr>
                    <a:spLocks/>
                  </p:cNvSpPr>
                  <p:nvPr/>
                </p:nvSpPr>
                <p:spPr bwMode="auto">
                  <a:xfrm>
                    <a:off x="2201" y="2824"/>
                    <a:ext cx="28" cy="50"/>
                  </a:xfrm>
                  <a:custGeom>
                    <a:avLst/>
                    <a:gdLst>
                      <a:gd name="T0" fmla="*/ 3 w 84"/>
                      <a:gd name="T1" fmla="*/ 0 h 101"/>
                      <a:gd name="T2" fmla="*/ 0 w 84"/>
                      <a:gd name="T3" fmla="*/ 12 h 101"/>
                      <a:gd name="T4" fmla="*/ 0 w 84"/>
                      <a:gd name="T5" fmla="*/ 12 h 101"/>
                      <a:gd name="T6" fmla="*/ 3 w 84"/>
                      <a:gd name="T7" fmla="*/ 0 h 101"/>
                      <a:gd name="T8" fmla="*/ 3 w 84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101">
                        <a:moveTo>
                          <a:pt x="81" y="0"/>
                        </a:moveTo>
                        <a:lnTo>
                          <a:pt x="0" y="97"/>
                        </a:lnTo>
                        <a:lnTo>
                          <a:pt x="6" y="101"/>
                        </a:lnTo>
                        <a:lnTo>
                          <a:pt x="84" y="6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7" name="Freeform 449"/>
                  <p:cNvSpPr>
                    <a:spLocks/>
                  </p:cNvSpPr>
                  <p:nvPr/>
                </p:nvSpPr>
                <p:spPr bwMode="auto">
                  <a:xfrm>
                    <a:off x="2142" y="3081"/>
                    <a:ext cx="70" cy="128"/>
                  </a:xfrm>
                  <a:custGeom>
                    <a:avLst/>
                    <a:gdLst>
                      <a:gd name="T0" fmla="*/ 8 w 212"/>
                      <a:gd name="T1" fmla="*/ 32 h 256"/>
                      <a:gd name="T2" fmla="*/ 8 w 212"/>
                      <a:gd name="T3" fmla="*/ 4 h 256"/>
                      <a:gd name="T4" fmla="*/ 0 w 212"/>
                      <a:gd name="T5" fmla="*/ 0 h 256"/>
                      <a:gd name="T6" fmla="*/ 0 w 212"/>
                      <a:gd name="T7" fmla="*/ 28 h 256"/>
                      <a:gd name="T8" fmla="*/ 8 w 212"/>
                      <a:gd name="T9" fmla="*/ 32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2" h="256">
                        <a:moveTo>
                          <a:pt x="212" y="256"/>
                        </a:moveTo>
                        <a:lnTo>
                          <a:pt x="212" y="32"/>
                        </a:lnTo>
                        <a:lnTo>
                          <a:pt x="0" y="0"/>
                        </a:lnTo>
                        <a:lnTo>
                          <a:pt x="0" y="223"/>
                        </a:lnTo>
                        <a:lnTo>
                          <a:pt x="212" y="256"/>
                        </a:lnTo>
                        <a:close/>
                      </a:path>
                    </a:pathLst>
                  </a:custGeom>
                  <a:solidFill>
                    <a:srgbClr val="775E1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8" name="Freeform 450"/>
                  <p:cNvSpPr>
                    <a:spLocks/>
                  </p:cNvSpPr>
                  <p:nvPr/>
                </p:nvSpPr>
                <p:spPr bwMode="auto">
                  <a:xfrm>
                    <a:off x="2142" y="3050"/>
                    <a:ext cx="96" cy="47"/>
                  </a:xfrm>
                  <a:custGeom>
                    <a:avLst/>
                    <a:gdLst>
                      <a:gd name="T0" fmla="*/ 0 w 289"/>
                      <a:gd name="T1" fmla="*/ 8 h 92"/>
                      <a:gd name="T2" fmla="*/ 3 w 289"/>
                      <a:gd name="T3" fmla="*/ 0 h 92"/>
                      <a:gd name="T4" fmla="*/ 11 w 289"/>
                      <a:gd name="T5" fmla="*/ 4 h 92"/>
                      <a:gd name="T6" fmla="*/ 8 w 289"/>
                      <a:gd name="T7" fmla="*/ 12 h 92"/>
                      <a:gd name="T8" fmla="*/ 0 w 289"/>
                      <a:gd name="T9" fmla="*/ 8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89" h="92">
                        <a:moveTo>
                          <a:pt x="0" y="60"/>
                        </a:moveTo>
                        <a:lnTo>
                          <a:pt x="94" y="0"/>
                        </a:lnTo>
                        <a:lnTo>
                          <a:pt x="289" y="29"/>
                        </a:lnTo>
                        <a:lnTo>
                          <a:pt x="212" y="92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B299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79" name="Freeform 451"/>
                  <p:cNvSpPr>
                    <a:spLocks/>
                  </p:cNvSpPr>
                  <p:nvPr/>
                </p:nvSpPr>
                <p:spPr bwMode="auto">
                  <a:xfrm>
                    <a:off x="2212" y="3065"/>
                    <a:ext cx="26" cy="144"/>
                  </a:xfrm>
                  <a:custGeom>
                    <a:avLst/>
                    <a:gdLst>
                      <a:gd name="T0" fmla="*/ 0 w 77"/>
                      <a:gd name="T1" fmla="*/ 8 h 287"/>
                      <a:gd name="T2" fmla="*/ 3 w 77"/>
                      <a:gd name="T3" fmla="*/ 0 h 287"/>
                      <a:gd name="T4" fmla="*/ 3 w 77"/>
                      <a:gd name="T5" fmla="*/ 28 h 287"/>
                      <a:gd name="T6" fmla="*/ 0 w 77"/>
                      <a:gd name="T7" fmla="*/ 36 h 287"/>
                      <a:gd name="T8" fmla="*/ 0 w 77"/>
                      <a:gd name="T9" fmla="*/ 8 h 2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287">
                        <a:moveTo>
                          <a:pt x="0" y="63"/>
                        </a:moveTo>
                        <a:lnTo>
                          <a:pt x="77" y="0"/>
                        </a:lnTo>
                        <a:lnTo>
                          <a:pt x="77" y="224"/>
                        </a:lnTo>
                        <a:lnTo>
                          <a:pt x="0" y="287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D6BC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0" name="Freeform 452"/>
                  <p:cNvSpPr>
                    <a:spLocks/>
                  </p:cNvSpPr>
                  <p:nvPr/>
                </p:nvSpPr>
                <p:spPr bwMode="auto">
                  <a:xfrm>
                    <a:off x="2156" y="3113"/>
                    <a:ext cx="42" cy="61"/>
                  </a:xfrm>
                  <a:custGeom>
                    <a:avLst/>
                    <a:gdLst>
                      <a:gd name="T0" fmla="*/ 2 w 125"/>
                      <a:gd name="T1" fmla="*/ 16 h 121"/>
                      <a:gd name="T2" fmla="*/ 3 w 125"/>
                      <a:gd name="T3" fmla="*/ 15 h 121"/>
                      <a:gd name="T4" fmla="*/ 3 w 125"/>
                      <a:gd name="T5" fmla="*/ 15 h 121"/>
                      <a:gd name="T6" fmla="*/ 4 w 125"/>
                      <a:gd name="T7" fmla="*/ 14 h 121"/>
                      <a:gd name="T8" fmla="*/ 4 w 125"/>
                      <a:gd name="T9" fmla="*/ 13 h 121"/>
                      <a:gd name="T10" fmla="*/ 4 w 125"/>
                      <a:gd name="T11" fmla="*/ 12 h 121"/>
                      <a:gd name="T12" fmla="*/ 5 w 125"/>
                      <a:gd name="T13" fmla="*/ 11 h 121"/>
                      <a:gd name="T14" fmla="*/ 5 w 125"/>
                      <a:gd name="T15" fmla="*/ 10 h 121"/>
                      <a:gd name="T16" fmla="*/ 5 w 125"/>
                      <a:gd name="T17" fmla="*/ 8 h 121"/>
                      <a:gd name="T18" fmla="*/ 5 w 125"/>
                      <a:gd name="T19" fmla="*/ 6 h 121"/>
                      <a:gd name="T20" fmla="*/ 5 w 125"/>
                      <a:gd name="T21" fmla="*/ 5 h 121"/>
                      <a:gd name="T22" fmla="*/ 4 w 125"/>
                      <a:gd name="T23" fmla="*/ 4 h 121"/>
                      <a:gd name="T24" fmla="*/ 4 w 125"/>
                      <a:gd name="T25" fmla="*/ 3 h 121"/>
                      <a:gd name="T26" fmla="*/ 4 w 125"/>
                      <a:gd name="T27" fmla="*/ 2 h 121"/>
                      <a:gd name="T28" fmla="*/ 3 w 125"/>
                      <a:gd name="T29" fmla="*/ 1 h 121"/>
                      <a:gd name="T30" fmla="*/ 3 w 125"/>
                      <a:gd name="T31" fmla="*/ 1 h 121"/>
                      <a:gd name="T32" fmla="*/ 2 w 125"/>
                      <a:gd name="T33" fmla="*/ 0 h 121"/>
                      <a:gd name="T34" fmla="*/ 2 w 125"/>
                      <a:gd name="T35" fmla="*/ 1 h 121"/>
                      <a:gd name="T36" fmla="*/ 1 w 125"/>
                      <a:gd name="T37" fmla="*/ 1 h 121"/>
                      <a:gd name="T38" fmla="*/ 1 w 125"/>
                      <a:gd name="T39" fmla="*/ 2 h 121"/>
                      <a:gd name="T40" fmla="*/ 1 w 125"/>
                      <a:gd name="T41" fmla="*/ 3 h 121"/>
                      <a:gd name="T42" fmla="*/ 0 w 125"/>
                      <a:gd name="T43" fmla="*/ 4 h 121"/>
                      <a:gd name="T44" fmla="*/ 0 w 125"/>
                      <a:gd name="T45" fmla="*/ 5 h 121"/>
                      <a:gd name="T46" fmla="*/ 0 w 125"/>
                      <a:gd name="T47" fmla="*/ 6 h 121"/>
                      <a:gd name="T48" fmla="*/ 0 w 125"/>
                      <a:gd name="T49" fmla="*/ 8 h 121"/>
                      <a:gd name="T50" fmla="*/ 0 w 125"/>
                      <a:gd name="T51" fmla="*/ 10 h 121"/>
                      <a:gd name="T52" fmla="*/ 0 w 125"/>
                      <a:gd name="T53" fmla="*/ 11 h 121"/>
                      <a:gd name="T54" fmla="*/ 0 w 125"/>
                      <a:gd name="T55" fmla="*/ 12 h 121"/>
                      <a:gd name="T56" fmla="*/ 1 w 125"/>
                      <a:gd name="T57" fmla="*/ 13 h 121"/>
                      <a:gd name="T58" fmla="*/ 1 w 125"/>
                      <a:gd name="T59" fmla="*/ 14 h 121"/>
                      <a:gd name="T60" fmla="*/ 1 w 125"/>
                      <a:gd name="T61" fmla="*/ 15 h 121"/>
                      <a:gd name="T62" fmla="*/ 2 w 125"/>
                      <a:gd name="T63" fmla="*/ 15 h 121"/>
                      <a:gd name="T64" fmla="*/ 2 w 125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5" h="121">
                        <a:moveTo>
                          <a:pt x="63" y="121"/>
                        </a:moveTo>
                        <a:lnTo>
                          <a:pt x="76" y="120"/>
                        </a:lnTo>
                        <a:lnTo>
                          <a:pt x="88" y="117"/>
                        </a:lnTo>
                        <a:lnTo>
                          <a:pt x="98" y="111"/>
                        </a:lnTo>
                        <a:lnTo>
                          <a:pt x="108" y="104"/>
                        </a:lnTo>
                        <a:lnTo>
                          <a:pt x="115" y="95"/>
                        </a:lnTo>
                        <a:lnTo>
                          <a:pt x="121" y="85"/>
                        </a:lnTo>
                        <a:lnTo>
                          <a:pt x="124" y="74"/>
                        </a:lnTo>
                        <a:lnTo>
                          <a:pt x="125" y="61"/>
                        </a:lnTo>
                        <a:lnTo>
                          <a:pt x="124" y="48"/>
                        </a:lnTo>
                        <a:lnTo>
                          <a:pt x="121" y="37"/>
                        </a:lnTo>
                        <a:lnTo>
                          <a:pt x="115" y="27"/>
                        </a:lnTo>
                        <a:lnTo>
                          <a:pt x="108" y="19"/>
                        </a:lnTo>
                        <a:lnTo>
                          <a:pt x="98" y="11"/>
                        </a:lnTo>
                        <a:lnTo>
                          <a:pt x="88" y="5"/>
                        </a:lnTo>
                        <a:lnTo>
                          <a:pt x="76" y="2"/>
                        </a:lnTo>
                        <a:lnTo>
                          <a:pt x="63" y="0"/>
                        </a:lnTo>
                        <a:lnTo>
                          <a:pt x="50" y="2"/>
                        </a:lnTo>
                        <a:lnTo>
                          <a:pt x="38" y="5"/>
                        </a:lnTo>
                        <a:lnTo>
                          <a:pt x="27" y="11"/>
                        </a:lnTo>
                        <a:lnTo>
                          <a:pt x="19" y="19"/>
                        </a:lnTo>
                        <a:lnTo>
                          <a:pt x="11" y="27"/>
                        </a:lnTo>
                        <a:lnTo>
                          <a:pt x="5" y="37"/>
                        </a:lnTo>
                        <a:lnTo>
                          <a:pt x="1" y="48"/>
                        </a:lnTo>
                        <a:lnTo>
                          <a:pt x="0" y="61"/>
                        </a:lnTo>
                        <a:lnTo>
                          <a:pt x="1" y="74"/>
                        </a:lnTo>
                        <a:lnTo>
                          <a:pt x="5" y="85"/>
                        </a:lnTo>
                        <a:lnTo>
                          <a:pt x="11" y="95"/>
                        </a:lnTo>
                        <a:lnTo>
                          <a:pt x="19" y="104"/>
                        </a:lnTo>
                        <a:lnTo>
                          <a:pt x="27" y="111"/>
                        </a:lnTo>
                        <a:lnTo>
                          <a:pt x="38" y="117"/>
                        </a:lnTo>
                        <a:lnTo>
                          <a:pt x="50" y="120"/>
                        </a:lnTo>
                        <a:lnTo>
                          <a:pt x="63" y="1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1" name="Freeform 453"/>
                  <p:cNvSpPr>
                    <a:spLocks/>
                  </p:cNvSpPr>
                  <p:nvPr/>
                </p:nvSpPr>
                <p:spPr bwMode="auto">
                  <a:xfrm>
                    <a:off x="2159" y="3117"/>
                    <a:ext cx="38" cy="54"/>
                  </a:xfrm>
                  <a:custGeom>
                    <a:avLst/>
                    <a:gdLst>
                      <a:gd name="T0" fmla="*/ 2 w 114"/>
                      <a:gd name="T1" fmla="*/ 13 h 110"/>
                      <a:gd name="T2" fmla="*/ 3 w 114"/>
                      <a:gd name="T3" fmla="*/ 13 h 110"/>
                      <a:gd name="T4" fmla="*/ 3 w 114"/>
                      <a:gd name="T5" fmla="*/ 13 h 110"/>
                      <a:gd name="T6" fmla="*/ 3 w 114"/>
                      <a:gd name="T7" fmla="*/ 12 h 110"/>
                      <a:gd name="T8" fmla="*/ 4 w 114"/>
                      <a:gd name="T9" fmla="*/ 11 h 110"/>
                      <a:gd name="T10" fmla="*/ 4 w 114"/>
                      <a:gd name="T11" fmla="*/ 10 h 110"/>
                      <a:gd name="T12" fmla="*/ 4 w 114"/>
                      <a:gd name="T13" fmla="*/ 9 h 110"/>
                      <a:gd name="T14" fmla="*/ 4 w 114"/>
                      <a:gd name="T15" fmla="*/ 8 h 110"/>
                      <a:gd name="T16" fmla="*/ 4 w 114"/>
                      <a:gd name="T17" fmla="*/ 6 h 110"/>
                      <a:gd name="T18" fmla="*/ 4 w 114"/>
                      <a:gd name="T19" fmla="*/ 5 h 110"/>
                      <a:gd name="T20" fmla="*/ 4 w 114"/>
                      <a:gd name="T21" fmla="*/ 4 h 110"/>
                      <a:gd name="T22" fmla="*/ 4 w 114"/>
                      <a:gd name="T23" fmla="*/ 3 h 110"/>
                      <a:gd name="T24" fmla="*/ 4 w 114"/>
                      <a:gd name="T25" fmla="*/ 2 h 110"/>
                      <a:gd name="T26" fmla="*/ 3 w 114"/>
                      <a:gd name="T27" fmla="*/ 1 h 110"/>
                      <a:gd name="T28" fmla="*/ 3 w 114"/>
                      <a:gd name="T29" fmla="*/ 0 h 110"/>
                      <a:gd name="T30" fmla="*/ 3 w 114"/>
                      <a:gd name="T31" fmla="*/ 0 h 110"/>
                      <a:gd name="T32" fmla="*/ 2 w 114"/>
                      <a:gd name="T33" fmla="*/ 0 h 110"/>
                      <a:gd name="T34" fmla="*/ 2 w 114"/>
                      <a:gd name="T35" fmla="*/ 0 h 110"/>
                      <a:gd name="T36" fmla="*/ 1 w 114"/>
                      <a:gd name="T37" fmla="*/ 0 h 110"/>
                      <a:gd name="T38" fmla="*/ 1 w 114"/>
                      <a:gd name="T39" fmla="*/ 1 h 110"/>
                      <a:gd name="T40" fmla="*/ 1 w 114"/>
                      <a:gd name="T41" fmla="*/ 2 h 110"/>
                      <a:gd name="T42" fmla="*/ 0 w 114"/>
                      <a:gd name="T43" fmla="*/ 3 h 110"/>
                      <a:gd name="T44" fmla="*/ 0 w 114"/>
                      <a:gd name="T45" fmla="*/ 4 h 110"/>
                      <a:gd name="T46" fmla="*/ 0 w 114"/>
                      <a:gd name="T47" fmla="*/ 5 h 110"/>
                      <a:gd name="T48" fmla="*/ 0 w 114"/>
                      <a:gd name="T49" fmla="*/ 6 h 110"/>
                      <a:gd name="T50" fmla="*/ 0 w 114"/>
                      <a:gd name="T51" fmla="*/ 8 h 110"/>
                      <a:gd name="T52" fmla="*/ 0 w 114"/>
                      <a:gd name="T53" fmla="*/ 9 h 110"/>
                      <a:gd name="T54" fmla="*/ 0 w 114"/>
                      <a:gd name="T55" fmla="*/ 10 h 110"/>
                      <a:gd name="T56" fmla="*/ 1 w 114"/>
                      <a:gd name="T57" fmla="*/ 11 h 110"/>
                      <a:gd name="T58" fmla="*/ 1 w 114"/>
                      <a:gd name="T59" fmla="*/ 12 h 110"/>
                      <a:gd name="T60" fmla="*/ 1 w 114"/>
                      <a:gd name="T61" fmla="*/ 13 h 110"/>
                      <a:gd name="T62" fmla="*/ 2 w 114"/>
                      <a:gd name="T63" fmla="*/ 13 h 110"/>
                      <a:gd name="T64" fmla="*/ 2 w 114"/>
                      <a:gd name="T65" fmla="*/ 13 h 11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14" h="110">
                        <a:moveTo>
                          <a:pt x="57" y="110"/>
                        </a:moveTo>
                        <a:lnTo>
                          <a:pt x="69" y="109"/>
                        </a:lnTo>
                        <a:lnTo>
                          <a:pt x="78" y="105"/>
                        </a:lnTo>
                        <a:lnTo>
                          <a:pt x="89" y="101"/>
                        </a:lnTo>
                        <a:lnTo>
                          <a:pt x="97" y="94"/>
                        </a:lnTo>
                        <a:lnTo>
                          <a:pt x="104" y="86"/>
                        </a:lnTo>
                        <a:lnTo>
                          <a:pt x="109" y="76"/>
                        </a:lnTo>
                        <a:lnTo>
                          <a:pt x="113" y="67"/>
                        </a:lnTo>
                        <a:lnTo>
                          <a:pt x="114" y="55"/>
                        </a:lnTo>
                        <a:lnTo>
                          <a:pt x="113" y="44"/>
                        </a:lnTo>
                        <a:lnTo>
                          <a:pt x="109" y="33"/>
                        </a:lnTo>
                        <a:lnTo>
                          <a:pt x="104" y="24"/>
                        </a:lnTo>
                        <a:lnTo>
                          <a:pt x="97" y="16"/>
                        </a:lnTo>
                        <a:lnTo>
                          <a:pt x="89" y="9"/>
                        </a:lnTo>
                        <a:lnTo>
                          <a:pt x="78" y="5"/>
                        </a:lnTo>
                        <a:lnTo>
                          <a:pt x="69" y="1"/>
                        </a:lnTo>
                        <a:lnTo>
                          <a:pt x="57" y="0"/>
                        </a:lnTo>
                        <a:lnTo>
                          <a:pt x="45" y="1"/>
                        </a:lnTo>
                        <a:lnTo>
                          <a:pt x="34" y="5"/>
                        </a:lnTo>
                        <a:lnTo>
                          <a:pt x="25" y="9"/>
                        </a:lnTo>
                        <a:lnTo>
                          <a:pt x="17" y="16"/>
                        </a:lnTo>
                        <a:lnTo>
                          <a:pt x="9" y="24"/>
                        </a:lnTo>
                        <a:lnTo>
                          <a:pt x="5" y="33"/>
                        </a:lnTo>
                        <a:lnTo>
                          <a:pt x="1" y="44"/>
                        </a:lnTo>
                        <a:lnTo>
                          <a:pt x="0" y="55"/>
                        </a:lnTo>
                        <a:lnTo>
                          <a:pt x="1" y="67"/>
                        </a:lnTo>
                        <a:lnTo>
                          <a:pt x="5" y="76"/>
                        </a:lnTo>
                        <a:lnTo>
                          <a:pt x="9" y="86"/>
                        </a:lnTo>
                        <a:lnTo>
                          <a:pt x="17" y="94"/>
                        </a:lnTo>
                        <a:lnTo>
                          <a:pt x="25" y="101"/>
                        </a:lnTo>
                        <a:lnTo>
                          <a:pt x="34" y="105"/>
                        </a:lnTo>
                        <a:lnTo>
                          <a:pt x="45" y="109"/>
                        </a:lnTo>
                        <a:lnTo>
                          <a:pt x="57" y="110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2" name="Freeform 454"/>
                  <p:cNvSpPr>
                    <a:spLocks/>
                  </p:cNvSpPr>
                  <p:nvPr/>
                </p:nvSpPr>
                <p:spPr bwMode="auto">
                  <a:xfrm>
                    <a:off x="2165" y="3122"/>
                    <a:ext cx="20" cy="45"/>
                  </a:xfrm>
                  <a:custGeom>
                    <a:avLst/>
                    <a:gdLst>
                      <a:gd name="T0" fmla="*/ 2 w 59"/>
                      <a:gd name="T1" fmla="*/ 8 h 89"/>
                      <a:gd name="T2" fmla="*/ 1 w 59"/>
                      <a:gd name="T3" fmla="*/ 4 h 89"/>
                      <a:gd name="T4" fmla="*/ 2 w 59"/>
                      <a:gd name="T5" fmla="*/ 2 h 89"/>
                      <a:gd name="T6" fmla="*/ 2 w 59"/>
                      <a:gd name="T7" fmla="*/ 2 h 89"/>
                      <a:gd name="T8" fmla="*/ 2 w 59"/>
                      <a:gd name="T9" fmla="*/ 1 h 89"/>
                      <a:gd name="T10" fmla="*/ 2 w 59"/>
                      <a:gd name="T11" fmla="*/ 1 h 89"/>
                      <a:gd name="T12" fmla="*/ 2 w 59"/>
                      <a:gd name="T13" fmla="*/ 1 h 89"/>
                      <a:gd name="T14" fmla="*/ 2 w 59"/>
                      <a:gd name="T15" fmla="*/ 0 h 89"/>
                      <a:gd name="T16" fmla="*/ 1 w 59"/>
                      <a:gd name="T17" fmla="*/ 0 h 89"/>
                      <a:gd name="T18" fmla="*/ 1 w 59"/>
                      <a:gd name="T19" fmla="*/ 1 h 89"/>
                      <a:gd name="T20" fmla="*/ 1 w 59"/>
                      <a:gd name="T21" fmla="*/ 1 h 89"/>
                      <a:gd name="T22" fmla="*/ 0 w 59"/>
                      <a:gd name="T23" fmla="*/ 5 h 89"/>
                      <a:gd name="T24" fmla="*/ 0 w 59"/>
                      <a:gd name="T25" fmla="*/ 6 h 89"/>
                      <a:gd name="T26" fmla="*/ 0 w 59"/>
                      <a:gd name="T27" fmla="*/ 6 h 89"/>
                      <a:gd name="T28" fmla="*/ 0 w 59"/>
                      <a:gd name="T29" fmla="*/ 6 h 89"/>
                      <a:gd name="T30" fmla="*/ 0 w 59"/>
                      <a:gd name="T31" fmla="*/ 7 h 89"/>
                      <a:gd name="T32" fmla="*/ 0 w 59"/>
                      <a:gd name="T33" fmla="*/ 7 h 89"/>
                      <a:gd name="T34" fmla="*/ 0 w 59"/>
                      <a:gd name="T35" fmla="*/ 7 h 89"/>
                      <a:gd name="T36" fmla="*/ 0 w 59"/>
                      <a:gd name="T37" fmla="*/ 7 h 89"/>
                      <a:gd name="T38" fmla="*/ 0 w 59"/>
                      <a:gd name="T39" fmla="*/ 7 h 89"/>
                      <a:gd name="T40" fmla="*/ 1 w 59"/>
                      <a:gd name="T41" fmla="*/ 4 h 89"/>
                      <a:gd name="T42" fmla="*/ 2 w 59"/>
                      <a:gd name="T43" fmla="*/ 9 h 89"/>
                      <a:gd name="T44" fmla="*/ 2 w 59"/>
                      <a:gd name="T45" fmla="*/ 9 h 89"/>
                      <a:gd name="T46" fmla="*/ 2 w 59"/>
                      <a:gd name="T47" fmla="*/ 10 h 89"/>
                      <a:gd name="T48" fmla="*/ 2 w 59"/>
                      <a:gd name="T49" fmla="*/ 11 h 89"/>
                      <a:gd name="T50" fmla="*/ 1 w 59"/>
                      <a:gd name="T51" fmla="*/ 11 h 89"/>
                      <a:gd name="T52" fmla="*/ 1 w 59"/>
                      <a:gd name="T53" fmla="*/ 11 h 89"/>
                      <a:gd name="T54" fmla="*/ 1 w 59"/>
                      <a:gd name="T55" fmla="*/ 11 h 89"/>
                      <a:gd name="T56" fmla="*/ 2 w 59"/>
                      <a:gd name="T57" fmla="*/ 12 h 89"/>
                      <a:gd name="T58" fmla="*/ 2 w 59"/>
                      <a:gd name="T59" fmla="*/ 11 h 89"/>
                      <a:gd name="T60" fmla="*/ 2 w 59"/>
                      <a:gd name="T61" fmla="*/ 11 h 89"/>
                      <a:gd name="T62" fmla="*/ 2 w 59"/>
                      <a:gd name="T63" fmla="*/ 11 h 89"/>
                      <a:gd name="T64" fmla="*/ 2 w 59"/>
                      <a:gd name="T65" fmla="*/ 10 h 89"/>
                      <a:gd name="T66" fmla="*/ 2 w 59"/>
                      <a:gd name="T67" fmla="*/ 8 h 8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59" h="89">
                        <a:moveTo>
                          <a:pt x="56" y="61"/>
                        </a:moveTo>
                        <a:lnTo>
                          <a:pt x="31" y="25"/>
                        </a:lnTo>
                        <a:lnTo>
                          <a:pt x="43" y="11"/>
                        </a:lnTo>
                        <a:lnTo>
                          <a:pt x="44" y="9"/>
                        </a:lnTo>
                        <a:lnTo>
                          <a:pt x="44" y="5"/>
                        </a:lnTo>
                        <a:lnTo>
                          <a:pt x="44" y="3"/>
                        </a:lnTo>
                        <a:lnTo>
                          <a:pt x="43" y="1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8" y="1"/>
                        </a:lnTo>
                        <a:lnTo>
                          <a:pt x="36" y="2"/>
                        </a:lnTo>
                        <a:lnTo>
                          <a:pt x="2" y="40"/>
                        </a:lnTo>
                        <a:lnTo>
                          <a:pt x="1" y="42"/>
                        </a:lnTo>
                        <a:lnTo>
                          <a:pt x="0" y="44"/>
                        </a:lnTo>
                        <a:lnTo>
                          <a:pt x="0" y="47"/>
                        </a:lnTo>
                        <a:lnTo>
                          <a:pt x="1" y="49"/>
                        </a:lnTo>
                        <a:lnTo>
                          <a:pt x="2" y="50"/>
                        </a:lnTo>
                        <a:lnTo>
                          <a:pt x="5" y="51"/>
                        </a:lnTo>
                        <a:lnTo>
                          <a:pt x="7" y="51"/>
                        </a:lnTo>
                        <a:lnTo>
                          <a:pt x="10" y="50"/>
                        </a:lnTo>
                        <a:lnTo>
                          <a:pt x="25" y="32"/>
                        </a:lnTo>
                        <a:lnTo>
                          <a:pt x="49" y="66"/>
                        </a:lnTo>
                        <a:lnTo>
                          <a:pt x="50" y="69"/>
                        </a:lnTo>
                        <a:lnTo>
                          <a:pt x="50" y="76"/>
                        </a:lnTo>
                        <a:lnTo>
                          <a:pt x="44" y="82"/>
                        </a:lnTo>
                        <a:lnTo>
                          <a:pt x="27" y="81"/>
                        </a:lnTo>
                        <a:lnTo>
                          <a:pt x="29" y="83"/>
                        </a:lnTo>
                        <a:lnTo>
                          <a:pt x="33" y="86"/>
                        </a:lnTo>
                        <a:lnTo>
                          <a:pt x="40" y="89"/>
                        </a:lnTo>
                        <a:lnTo>
                          <a:pt x="50" y="88"/>
                        </a:lnTo>
                        <a:lnTo>
                          <a:pt x="52" y="86"/>
                        </a:lnTo>
                        <a:lnTo>
                          <a:pt x="57" y="82"/>
                        </a:lnTo>
                        <a:lnTo>
                          <a:pt x="59" y="74"/>
                        </a:lnTo>
                        <a:lnTo>
                          <a:pt x="56" y="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3" name="Freeform 455"/>
                  <p:cNvSpPr>
                    <a:spLocks/>
                  </p:cNvSpPr>
                  <p:nvPr/>
                </p:nvSpPr>
                <p:spPr bwMode="auto">
                  <a:xfrm>
                    <a:off x="2169" y="3125"/>
                    <a:ext cx="10" cy="17"/>
                  </a:xfrm>
                  <a:custGeom>
                    <a:avLst/>
                    <a:gdLst>
                      <a:gd name="T0" fmla="*/ 1 w 28"/>
                      <a:gd name="T1" fmla="*/ 1 h 34"/>
                      <a:gd name="T2" fmla="*/ 1 w 28"/>
                      <a:gd name="T3" fmla="*/ 0 h 34"/>
                      <a:gd name="T4" fmla="*/ 1 w 28"/>
                      <a:gd name="T5" fmla="*/ 0 h 34"/>
                      <a:gd name="T6" fmla="*/ 1 w 28"/>
                      <a:gd name="T7" fmla="*/ 0 h 34"/>
                      <a:gd name="T8" fmla="*/ 1 w 28"/>
                      <a:gd name="T9" fmla="*/ 1 h 34"/>
                      <a:gd name="T10" fmla="*/ 1 w 28"/>
                      <a:gd name="T11" fmla="*/ 1 h 34"/>
                      <a:gd name="T12" fmla="*/ 1 w 28"/>
                      <a:gd name="T13" fmla="*/ 1 h 34"/>
                      <a:gd name="T14" fmla="*/ 1 w 28"/>
                      <a:gd name="T15" fmla="*/ 1 h 34"/>
                      <a:gd name="T16" fmla="*/ 1 w 28"/>
                      <a:gd name="T17" fmla="*/ 1 h 34"/>
                      <a:gd name="T18" fmla="*/ 1 w 28"/>
                      <a:gd name="T19" fmla="*/ 1 h 34"/>
                      <a:gd name="T20" fmla="*/ 0 w 28"/>
                      <a:gd name="T21" fmla="*/ 4 h 34"/>
                      <a:gd name="T22" fmla="*/ 0 w 28"/>
                      <a:gd name="T23" fmla="*/ 5 h 34"/>
                      <a:gd name="T24" fmla="*/ 0 w 28"/>
                      <a:gd name="T25" fmla="*/ 5 h 34"/>
                      <a:gd name="T26" fmla="*/ 0 w 28"/>
                      <a:gd name="T27" fmla="*/ 5 h 34"/>
                      <a:gd name="T28" fmla="*/ 0 w 28"/>
                      <a:gd name="T29" fmla="*/ 4 h 34"/>
                      <a:gd name="T30" fmla="*/ 0 w 28"/>
                      <a:gd name="T31" fmla="*/ 4 h 34"/>
                      <a:gd name="T32" fmla="*/ 0 w 28"/>
                      <a:gd name="T33" fmla="*/ 4 h 34"/>
                      <a:gd name="T34" fmla="*/ 0 w 28"/>
                      <a:gd name="T35" fmla="*/ 4 h 34"/>
                      <a:gd name="T36" fmla="*/ 0 w 28"/>
                      <a:gd name="T37" fmla="*/ 4 h 34"/>
                      <a:gd name="T38" fmla="*/ 0 w 28"/>
                      <a:gd name="T39" fmla="*/ 4 h 34"/>
                      <a:gd name="T40" fmla="*/ 1 w 28"/>
                      <a:gd name="T41" fmla="*/ 1 h 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28" h="34">
                        <a:moveTo>
                          <a:pt x="26" y="2"/>
                        </a:moveTo>
                        <a:lnTo>
                          <a:pt x="26" y="0"/>
                        </a:lnTo>
                        <a:lnTo>
                          <a:pt x="27" y="0"/>
                        </a:lnTo>
                        <a:lnTo>
                          <a:pt x="27" y="2"/>
                        </a:lnTo>
                        <a:lnTo>
                          <a:pt x="28" y="2"/>
                        </a:lnTo>
                        <a:lnTo>
                          <a:pt x="28" y="3"/>
                        </a:lnTo>
                        <a:lnTo>
                          <a:pt x="27" y="4"/>
                        </a:lnTo>
                        <a:lnTo>
                          <a:pt x="2" y="32"/>
                        </a:lnTo>
                        <a:lnTo>
                          <a:pt x="2" y="34"/>
                        </a:lnTo>
                        <a:lnTo>
                          <a:pt x="1" y="34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26" y="2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4" name="Freeform 456"/>
                  <p:cNvSpPr>
                    <a:spLocks/>
                  </p:cNvSpPr>
                  <p:nvPr/>
                </p:nvSpPr>
                <p:spPr bwMode="auto">
                  <a:xfrm>
                    <a:off x="2166" y="3143"/>
                    <a:ext cx="3" cy="4"/>
                  </a:xfrm>
                  <a:custGeom>
                    <a:avLst/>
                    <a:gdLst>
                      <a:gd name="T0" fmla="*/ 0 w 8"/>
                      <a:gd name="T1" fmla="*/ 1 h 8"/>
                      <a:gd name="T2" fmla="*/ 0 w 8"/>
                      <a:gd name="T3" fmla="*/ 1 h 8"/>
                      <a:gd name="T4" fmla="*/ 0 w 8"/>
                      <a:gd name="T5" fmla="*/ 1 h 8"/>
                      <a:gd name="T6" fmla="*/ 0 w 8"/>
                      <a:gd name="T7" fmla="*/ 1 h 8"/>
                      <a:gd name="T8" fmla="*/ 0 w 8"/>
                      <a:gd name="T9" fmla="*/ 1 h 8"/>
                      <a:gd name="T10" fmla="*/ 0 w 8"/>
                      <a:gd name="T11" fmla="*/ 1 h 8"/>
                      <a:gd name="T12" fmla="*/ 0 w 8"/>
                      <a:gd name="T13" fmla="*/ 0 h 8"/>
                      <a:gd name="T14" fmla="*/ 0 w 8"/>
                      <a:gd name="T15" fmla="*/ 0 h 8"/>
                      <a:gd name="T16" fmla="*/ 0 w 8"/>
                      <a:gd name="T17" fmla="*/ 1 h 8"/>
                      <a:gd name="T18" fmla="*/ 0 w 8"/>
                      <a:gd name="T19" fmla="*/ 1 h 8"/>
                      <a:gd name="T20" fmla="*/ 0 w 8"/>
                      <a:gd name="T21" fmla="*/ 1 h 8"/>
                      <a:gd name="T22" fmla="*/ 0 w 8"/>
                      <a:gd name="T23" fmla="*/ 1 h 8"/>
                      <a:gd name="T24" fmla="*/ 0 w 8"/>
                      <a:gd name="T25" fmla="*/ 1 h 8"/>
                      <a:gd name="T26" fmla="*/ 0 w 8"/>
                      <a:gd name="T27" fmla="*/ 1 h 8"/>
                      <a:gd name="T28" fmla="*/ 0 w 8"/>
                      <a:gd name="T29" fmla="*/ 1 h 8"/>
                      <a:gd name="T30" fmla="*/ 0 w 8"/>
                      <a:gd name="T31" fmla="*/ 1 h 8"/>
                      <a:gd name="T32" fmla="*/ 0 w 8"/>
                      <a:gd name="T33" fmla="*/ 1 h 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8" y="3"/>
                        </a:lnTo>
                        <a:lnTo>
                          <a:pt x="8" y="2"/>
                        </a:lnTo>
                        <a:lnTo>
                          <a:pt x="6" y="1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2" y="6"/>
                        </a:lnTo>
                        <a:lnTo>
                          <a:pt x="3" y="7"/>
                        </a:lnTo>
                        <a:lnTo>
                          <a:pt x="4" y="8"/>
                        </a:lnTo>
                        <a:lnTo>
                          <a:pt x="5" y="8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5" name="Freeform 457"/>
                  <p:cNvSpPr>
                    <a:spLocks/>
                  </p:cNvSpPr>
                  <p:nvPr/>
                </p:nvSpPr>
                <p:spPr bwMode="auto">
                  <a:xfrm>
                    <a:off x="2165" y="3122"/>
                    <a:ext cx="26" cy="45"/>
                  </a:xfrm>
                  <a:custGeom>
                    <a:avLst/>
                    <a:gdLst>
                      <a:gd name="T0" fmla="*/ 3 w 76"/>
                      <a:gd name="T1" fmla="*/ 0 h 90"/>
                      <a:gd name="T2" fmla="*/ 0 w 76"/>
                      <a:gd name="T3" fmla="*/ 11 h 90"/>
                      <a:gd name="T4" fmla="*/ 0 w 76"/>
                      <a:gd name="T5" fmla="*/ 12 h 90"/>
                      <a:gd name="T6" fmla="*/ 3 w 76"/>
                      <a:gd name="T7" fmla="*/ 1 h 90"/>
                      <a:gd name="T8" fmla="*/ 3 w 76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90">
                        <a:moveTo>
                          <a:pt x="72" y="0"/>
                        </a:moveTo>
                        <a:lnTo>
                          <a:pt x="0" y="86"/>
                        </a:lnTo>
                        <a:lnTo>
                          <a:pt x="5" y="90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6" name="Freeform 458"/>
                  <p:cNvSpPr>
                    <a:spLocks/>
                  </p:cNvSpPr>
                  <p:nvPr/>
                </p:nvSpPr>
                <p:spPr bwMode="auto">
                  <a:xfrm>
                    <a:off x="2115" y="3163"/>
                    <a:ext cx="39" cy="70"/>
                  </a:xfrm>
                  <a:custGeom>
                    <a:avLst/>
                    <a:gdLst>
                      <a:gd name="T0" fmla="*/ 4 w 116"/>
                      <a:gd name="T1" fmla="*/ 18 h 140"/>
                      <a:gd name="T2" fmla="*/ 4 w 116"/>
                      <a:gd name="T3" fmla="*/ 3 h 140"/>
                      <a:gd name="T4" fmla="*/ 0 w 116"/>
                      <a:gd name="T5" fmla="*/ 0 h 140"/>
                      <a:gd name="T6" fmla="*/ 0 w 116"/>
                      <a:gd name="T7" fmla="*/ 16 h 140"/>
                      <a:gd name="T8" fmla="*/ 4 w 116"/>
                      <a:gd name="T9" fmla="*/ 18 h 1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140">
                        <a:moveTo>
                          <a:pt x="116" y="140"/>
                        </a:moveTo>
                        <a:lnTo>
                          <a:pt x="116" y="18"/>
                        </a:lnTo>
                        <a:lnTo>
                          <a:pt x="0" y="0"/>
                        </a:lnTo>
                        <a:lnTo>
                          <a:pt x="0" y="122"/>
                        </a:lnTo>
                        <a:lnTo>
                          <a:pt x="116" y="140"/>
                        </a:lnTo>
                        <a:close/>
                      </a:path>
                    </a:pathLst>
                  </a:custGeom>
                  <a:solidFill>
                    <a:srgbClr val="775E1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7" name="Freeform 459"/>
                  <p:cNvSpPr>
                    <a:spLocks/>
                  </p:cNvSpPr>
                  <p:nvPr/>
                </p:nvSpPr>
                <p:spPr bwMode="auto">
                  <a:xfrm>
                    <a:off x="2115" y="3146"/>
                    <a:ext cx="53" cy="26"/>
                  </a:xfrm>
                  <a:custGeom>
                    <a:avLst/>
                    <a:gdLst>
                      <a:gd name="T0" fmla="*/ 0 w 158"/>
                      <a:gd name="T1" fmla="*/ 5 h 51"/>
                      <a:gd name="T2" fmla="*/ 2 w 158"/>
                      <a:gd name="T3" fmla="*/ 0 h 51"/>
                      <a:gd name="T4" fmla="*/ 6 w 158"/>
                      <a:gd name="T5" fmla="*/ 2 h 51"/>
                      <a:gd name="T6" fmla="*/ 4 w 158"/>
                      <a:gd name="T7" fmla="*/ 7 h 51"/>
                      <a:gd name="T8" fmla="*/ 0 w 158"/>
                      <a:gd name="T9" fmla="*/ 5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8" h="51">
                        <a:moveTo>
                          <a:pt x="0" y="33"/>
                        </a:moveTo>
                        <a:lnTo>
                          <a:pt x="51" y="0"/>
                        </a:lnTo>
                        <a:lnTo>
                          <a:pt x="158" y="16"/>
                        </a:lnTo>
                        <a:lnTo>
                          <a:pt x="116" y="51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299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8" name="Freeform 460"/>
                  <p:cNvSpPr>
                    <a:spLocks/>
                  </p:cNvSpPr>
                  <p:nvPr/>
                </p:nvSpPr>
                <p:spPr bwMode="auto">
                  <a:xfrm>
                    <a:off x="2154" y="3154"/>
                    <a:ext cx="14" cy="79"/>
                  </a:xfrm>
                  <a:custGeom>
                    <a:avLst/>
                    <a:gdLst>
                      <a:gd name="T0" fmla="*/ 0 w 42"/>
                      <a:gd name="T1" fmla="*/ 5 h 157"/>
                      <a:gd name="T2" fmla="*/ 2 w 42"/>
                      <a:gd name="T3" fmla="*/ 0 h 157"/>
                      <a:gd name="T4" fmla="*/ 2 w 42"/>
                      <a:gd name="T5" fmla="*/ 16 h 157"/>
                      <a:gd name="T6" fmla="*/ 0 w 42"/>
                      <a:gd name="T7" fmla="*/ 20 h 157"/>
                      <a:gd name="T8" fmla="*/ 0 w 42"/>
                      <a:gd name="T9" fmla="*/ 5 h 1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2" h="157">
                        <a:moveTo>
                          <a:pt x="0" y="35"/>
                        </a:moveTo>
                        <a:lnTo>
                          <a:pt x="42" y="0"/>
                        </a:lnTo>
                        <a:lnTo>
                          <a:pt x="42" y="123"/>
                        </a:lnTo>
                        <a:lnTo>
                          <a:pt x="0" y="157"/>
                        </a:ln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D6BC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89" name="Freeform 461"/>
                  <p:cNvSpPr>
                    <a:spLocks/>
                  </p:cNvSpPr>
                  <p:nvPr/>
                </p:nvSpPr>
                <p:spPr bwMode="auto">
                  <a:xfrm>
                    <a:off x="2093" y="2680"/>
                    <a:ext cx="39" cy="72"/>
                  </a:xfrm>
                  <a:custGeom>
                    <a:avLst/>
                    <a:gdLst>
                      <a:gd name="T0" fmla="*/ 4 w 118"/>
                      <a:gd name="T1" fmla="*/ 18 h 144"/>
                      <a:gd name="T2" fmla="*/ 4 w 118"/>
                      <a:gd name="T3" fmla="*/ 3 h 144"/>
                      <a:gd name="T4" fmla="*/ 0 w 118"/>
                      <a:gd name="T5" fmla="*/ 0 h 144"/>
                      <a:gd name="T6" fmla="*/ 0 w 118"/>
                      <a:gd name="T7" fmla="*/ 16 h 144"/>
                      <a:gd name="T8" fmla="*/ 4 w 118"/>
                      <a:gd name="T9" fmla="*/ 18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8" h="144">
                        <a:moveTo>
                          <a:pt x="118" y="144"/>
                        </a:moveTo>
                        <a:lnTo>
                          <a:pt x="118" y="17"/>
                        </a:lnTo>
                        <a:lnTo>
                          <a:pt x="0" y="0"/>
                        </a:lnTo>
                        <a:lnTo>
                          <a:pt x="0" y="127"/>
                        </a:lnTo>
                        <a:lnTo>
                          <a:pt x="118" y="144"/>
                        </a:lnTo>
                        <a:close/>
                      </a:path>
                    </a:pathLst>
                  </a:custGeom>
                  <a:solidFill>
                    <a:srgbClr val="C1A8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0" name="Freeform 462"/>
                  <p:cNvSpPr>
                    <a:spLocks/>
                  </p:cNvSpPr>
                  <p:nvPr/>
                </p:nvSpPr>
                <p:spPr bwMode="auto">
                  <a:xfrm>
                    <a:off x="2093" y="2662"/>
                    <a:ext cx="53" cy="26"/>
                  </a:xfrm>
                  <a:custGeom>
                    <a:avLst/>
                    <a:gdLst>
                      <a:gd name="T0" fmla="*/ 0 w 159"/>
                      <a:gd name="T1" fmla="*/ 5 h 51"/>
                      <a:gd name="T2" fmla="*/ 2 w 159"/>
                      <a:gd name="T3" fmla="*/ 0 h 51"/>
                      <a:gd name="T4" fmla="*/ 6 w 159"/>
                      <a:gd name="T5" fmla="*/ 3 h 51"/>
                      <a:gd name="T6" fmla="*/ 4 w 159"/>
                      <a:gd name="T7" fmla="*/ 7 h 51"/>
                      <a:gd name="T8" fmla="*/ 0 w 159"/>
                      <a:gd name="T9" fmla="*/ 5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1">
                        <a:moveTo>
                          <a:pt x="0" y="34"/>
                        </a:moveTo>
                        <a:lnTo>
                          <a:pt x="52" y="0"/>
                        </a:lnTo>
                        <a:lnTo>
                          <a:pt x="159" y="17"/>
                        </a:lnTo>
                        <a:lnTo>
                          <a:pt x="118" y="51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967C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1" name="Freeform 463"/>
                  <p:cNvSpPr>
                    <a:spLocks/>
                  </p:cNvSpPr>
                  <p:nvPr/>
                </p:nvSpPr>
                <p:spPr bwMode="auto">
                  <a:xfrm>
                    <a:off x="2315" y="2544"/>
                    <a:ext cx="44" cy="157"/>
                  </a:xfrm>
                  <a:custGeom>
                    <a:avLst/>
                    <a:gdLst>
                      <a:gd name="T0" fmla="*/ 2 w 131"/>
                      <a:gd name="T1" fmla="*/ 39 h 315"/>
                      <a:gd name="T2" fmla="*/ 2 w 131"/>
                      <a:gd name="T3" fmla="*/ 39 h 315"/>
                      <a:gd name="T4" fmla="*/ 3 w 131"/>
                      <a:gd name="T5" fmla="*/ 38 h 315"/>
                      <a:gd name="T6" fmla="*/ 3 w 131"/>
                      <a:gd name="T7" fmla="*/ 37 h 315"/>
                      <a:gd name="T8" fmla="*/ 4 w 131"/>
                      <a:gd name="T9" fmla="*/ 35 h 315"/>
                      <a:gd name="T10" fmla="*/ 4 w 131"/>
                      <a:gd name="T11" fmla="*/ 33 h 315"/>
                      <a:gd name="T12" fmla="*/ 4 w 131"/>
                      <a:gd name="T13" fmla="*/ 30 h 315"/>
                      <a:gd name="T14" fmla="*/ 5 w 131"/>
                      <a:gd name="T15" fmla="*/ 26 h 315"/>
                      <a:gd name="T16" fmla="*/ 5 w 131"/>
                      <a:gd name="T17" fmla="*/ 22 h 315"/>
                      <a:gd name="T18" fmla="*/ 5 w 131"/>
                      <a:gd name="T19" fmla="*/ 18 h 315"/>
                      <a:gd name="T20" fmla="*/ 5 w 131"/>
                      <a:gd name="T21" fmla="*/ 15 h 315"/>
                      <a:gd name="T22" fmla="*/ 5 w 131"/>
                      <a:gd name="T23" fmla="*/ 11 h 315"/>
                      <a:gd name="T24" fmla="*/ 5 w 131"/>
                      <a:gd name="T25" fmla="*/ 8 h 315"/>
                      <a:gd name="T26" fmla="*/ 4 w 131"/>
                      <a:gd name="T27" fmla="*/ 5 h 315"/>
                      <a:gd name="T28" fmla="*/ 4 w 131"/>
                      <a:gd name="T29" fmla="*/ 3 h 315"/>
                      <a:gd name="T30" fmla="*/ 4 w 131"/>
                      <a:gd name="T31" fmla="*/ 1 h 315"/>
                      <a:gd name="T32" fmla="*/ 3 w 131"/>
                      <a:gd name="T33" fmla="*/ 0 h 315"/>
                      <a:gd name="T34" fmla="*/ 3 w 131"/>
                      <a:gd name="T35" fmla="*/ 0 h 315"/>
                      <a:gd name="T36" fmla="*/ 2 w 131"/>
                      <a:gd name="T37" fmla="*/ 0 h 315"/>
                      <a:gd name="T38" fmla="*/ 2 w 131"/>
                      <a:gd name="T39" fmla="*/ 1 h 315"/>
                      <a:gd name="T40" fmla="*/ 1 w 131"/>
                      <a:gd name="T41" fmla="*/ 3 h 315"/>
                      <a:gd name="T42" fmla="*/ 1 w 131"/>
                      <a:gd name="T43" fmla="*/ 6 h 315"/>
                      <a:gd name="T44" fmla="*/ 1 w 131"/>
                      <a:gd name="T45" fmla="*/ 9 h 315"/>
                      <a:gd name="T46" fmla="*/ 0 w 131"/>
                      <a:gd name="T47" fmla="*/ 12 h 315"/>
                      <a:gd name="T48" fmla="*/ 0 w 131"/>
                      <a:gd name="T49" fmla="*/ 16 h 315"/>
                      <a:gd name="T50" fmla="*/ 0 w 131"/>
                      <a:gd name="T51" fmla="*/ 20 h 315"/>
                      <a:gd name="T52" fmla="*/ 0 w 131"/>
                      <a:gd name="T53" fmla="*/ 24 h 315"/>
                      <a:gd name="T54" fmla="*/ 0 w 131"/>
                      <a:gd name="T55" fmla="*/ 27 h 315"/>
                      <a:gd name="T56" fmla="*/ 0 w 131"/>
                      <a:gd name="T57" fmla="*/ 31 h 315"/>
                      <a:gd name="T58" fmla="*/ 1 w 131"/>
                      <a:gd name="T59" fmla="*/ 34 h 315"/>
                      <a:gd name="T60" fmla="*/ 1 w 131"/>
                      <a:gd name="T61" fmla="*/ 36 h 315"/>
                      <a:gd name="T62" fmla="*/ 1 w 131"/>
                      <a:gd name="T63" fmla="*/ 38 h 315"/>
                      <a:gd name="T64" fmla="*/ 2 w 131"/>
                      <a:gd name="T65" fmla="*/ 39 h 31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31" h="315">
                        <a:moveTo>
                          <a:pt x="49" y="312"/>
                        </a:moveTo>
                        <a:lnTo>
                          <a:pt x="62" y="315"/>
                        </a:lnTo>
                        <a:lnTo>
                          <a:pt x="75" y="310"/>
                        </a:lnTo>
                        <a:lnTo>
                          <a:pt x="87" y="300"/>
                        </a:lnTo>
                        <a:lnTo>
                          <a:pt x="98" y="285"/>
                        </a:lnTo>
                        <a:lnTo>
                          <a:pt x="108" y="264"/>
                        </a:lnTo>
                        <a:lnTo>
                          <a:pt x="117" y="240"/>
                        </a:lnTo>
                        <a:lnTo>
                          <a:pt x="124" y="213"/>
                        </a:lnTo>
                        <a:lnTo>
                          <a:pt x="128" y="182"/>
                        </a:lnTo>
                        <a:lnTo>
                          <a:pt x="131" y="150"/>
                        </a:lnTo>
                        <a:lnTo>
                          <a:pt x="130" y="120"/>
                        </a:lnTo>
                        <a:lnTo>
                          <a:pt x="126" y="92"/>
                        </a:lnTo>
                        <a:lnTo>
                          <a:pt x="121" y="65"/>
                        </a:lnTo>
                        <a:lnTo>
                          <a:pt x="114" y="43"/>
                        </a:lnTo>
                        <a:lnTo>
                          <a:pt x="105" y="24"/>
                        </a:lnTo>
                        <a:lnTo>
                          <a:pt x="94" y="11"/>
                        </a:lnTo>
                        <a:lnTo>
                          <a:pt x="81" y="3"/>
                        </a:lnTo>
                        <a:lnTo>
                          <a:pt x="68" y="0"/>
                        </a:lnTo>
                        <a:lnTo>
                          <a:pt x="56" y="5"/>
                        </a:lnTo>
                        <a:lnTo>
                          <a:pt x="44" y="15"/>
                        </a:lnTo>
                        <a:lnTo>
                          <a:pt x="34" y="31"/>
                        </a:lnTo>
                        <a:lnTo>
                          <a:pt x="23" y="51"/>
                        </a:lnTo>
                        <a:lnTo>
                          <a:pt x="15" y="75"/>
                        </a:lnTo>
                        <a:lnTo>
                          <a:pt x="8" y="102"/>
                        </a:lnTo>
                        <a:lnTo>
                          <a:pt x="3" y="133"/>
                        </a:lnTo>
                        <a:lnTo>
                          <a:pt x="0" y="165"/>
                        </a:lnTo>
                        <a:lnTo>
                          <a:pt x="2" y="195"/>
                        </a:lnTo>
                        <a:lnTo>
                          <a:pt x="5" y="223"/>
                        </a:lnTo>
                        <a:lnTo>
                          <a:pt x="10" y="249"/>
                        </a:lnTo>
                        <a:lnTo>
                          <a:pt x="17" y="272"/>
                        </a:lnTo>
                        <a:lnTo>
                          <a:pt x="27" y="291"/>
                        </a:lnTo>
                        <a:lnTo>
                          <a:pt x="37" y="304"/>
                        </a:lnTo>
                        <a:lnTo>
                          <a:pt x="49" y="312"/>
                        </a:lnTo>
                        <a:close/>
                      </a:path>
                    </a:pathLst>
                  </a:custGeom>
                  <a:solidFill>
                    <a:srgbClr val="75B5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2" name="Freeform 464"/>
                  <p:cNvSpPr>
                    <a:spLocks/>
                  </p:cNvSpPr>
                  <p:nvPr/>
                </p:nvSpPr>
                <p:spPr bwMode="auto">
                  <a:xfrm>
                    <a:off x="2325" y="2574"/>
                    <a:ext cx="24" cy="102"/>
                  </a:xfrm>
                  <a:custGeom>
                    <a:avLst/>
                    <a:gdLst>
                      <a:gd name="T0" fmla="*/ 1 w 71"/>
                      <a:gd name="T1" fmla="*/ 26 h 203"/>
                      <a:gd name="T2" fmla="*/ 1 w 71"/>
                      <a:gd name="T3" fmla="*/ 26 h 203"/>
                      <a:gd name="T4" fmla="*/ 2 w 71"/>
                      <a:gd name="T5" fmla="*/ 26 h 203"/>
                      <a:gd name="T6" fmla="*/ 2 w 71"/>
                      <a:gd name="T7" fmla="*/ 25 h 203"/>
                      <a:gd name="T8" fmla="*/ 2 w 71"/>
                      <a:gd name="T9" fmla="*/ 23 h 203"/>
                      <a:gd name="T10" fmla="*/ 2 w 71"/>
                      <a:gd name="T11" fmla="*/ 22 h 203"/>
                      <a:gd name="T12" fmla="*/ 2 w 71"/>
                      <a:gd name="T13" fmla="*/ 20 h 203"/>
                      <a:gd name="T14" fmla="*/ 3 w 71"/>
                      <a:gd name="T15" fmla="*/ 18 h 203"/>
                      <a:gd name="T16" fmla="*/ 3 w 71"/>
                      <a:gd name="T17" fmla="*/ 15 h 203"/>
                      <a:gd name="T18" fmla="*/ 3 w 71"/>
                      <a:gd name="T19" fmla="*/ 10 h 203"/>
                      <a:gd name="T20" fmla="*/ 2 w 71"/>
                      <a:gd name="T21" fmla="*/ 6 h 203"/>
                      <a:gd name="T22" fmla="*/ 2 w 71"/>
                      <a:gd name="T23" fmla="*/ 2 h 203"/>
                      <a:gd name="T24" fmla="*/ 2 w 71"/>
                      <a:gd name="T25" fmla="*/ 1 h 203"/>
                      <a:gd name="T26" fmla="*/ 1 w 71"/>
                      <a:gd name="T27" fmla="*/ 0 h 203"/>
                      <a:gd name="T28" fmla="*/ 1 w 71"/>
                      <a:gd name="T29" fmla="*/ 1 h 203"/>
                      <a:gd name="T30" fmla="*/ 1 w 71"/>
                      <a:gd name="T31" fmla="*/ 2 h 203"/>
                      <a:gd name="T32" fmla="*/ 1 w 71"/>
                      <a:gd name="T33" fmla="*/ 3 h 203"/>
                      <a:gd name="T34" fmla="*/ 0 w 71"/>
                      <a:gd name="T35" fmla="*/ 4 h 203"/>
                      <a:gd name="T36" fmla="*/ 0 w 71"/>
                      <a:gd name="T37" fmla="*/ 6 h 203"/>
                      <a:gd name="T38" fmla="*/ 0 w 71"/>
                      <a:gd name="T39" fmla="*/ 9 h 203"/>
                      <a:gd name="T40" fmla="*/ 0 w 71"/>
                      <a:gd name="T41" fmla="*/ 11 h 203"/>
                      <a:gd name="T42" fmla="*/ 0 w 71"/>
                      <a:gd name="T43" fmla="*/ 16 h 203"/>
                      <a:gd name="T44" fmla="*/ 0 w 71"/>
                      <a:gd name="T45" fmla="*/ 21 h 203"/>
                      <a:gd name="T46" fmla="*/ 0 w 71"/>
                      <a:gd name="T47" fmla="*/ 24 h 203"/>
                      <a:gd name="T48" fmla="*/ 1 w 71"/>
                      <a:gd name="T49" fmla="*/ 26 h 2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71" h="203">
                        <a:moveTo>
                          <a:pt x="26" y="202"/>
                        </a:moveTo>
                        <a:lnTo>
                          <a:pt x="33" y="203"/>
                        </a:lnTo>
                        <a:lnTo>
                          <a:pt x="40" y="201"/>
                        </a:lnTo>
                        <a:lnTo>
                          <a:pt x="47" y="194"/>
                        </a:lnTo>
                        <a:lnTo>
                          <a:pt x="53" y="184"/>
                        </a:lnTo>
                        <a:lnTo>
                          <a:pt x="59" y="171"/>
                        </a:lnTo>
                        <a:lnTo>
                          <a:pt x="64" y="155"/>
                        </a:lnTo>
                        <a:lnTo>
                          <a:pt x="68" y="138"/>
                        </a:lnTo>
                        <a:lnTo>
                          <a:pt x="70" y="118"/>
                        </a:lnTo>
                        <a:lnTo>
                          <a:pt x="71" y="78"/>
                        </a:lnTo>
                        <a:lnTo>
                          <a:pt x="66" y="42"/>
                        </a:lnTo>
                        <a:lnTo>
                          <a:pt x="57" y="15"/>
                        </a:lnTo>
                        <a:lnTo>
                          <a:pt x="44" y="1"/>
                        </a:lnTo>
                        <a:lnTo>
                          <a:pt x="37" y="0"/>
                        </a:lnTo>
                        <a:lnTo>
                          <a:pt x="30" y="2"/>
                        </a:lnTo>
                        <a:lnTo>
                          <a:pt x="24" y="9"/>
                        </a:lnTo>
                        <a:lnTo>
                          <a:pt x="18" y="19"/>
                        </a:lnTo>
                        <a:lnTo>
                          <a:pt x="12" y="32"/>
                        </a:lnTo>
                        <a:lnTo>
                          <a:pt x="7" y="48"/>
                        </a:lnTo>
                        <a:lnTo>
                          <a:pt x="4" y="65"/>
                        </a:lnTo>
                        <a:lnTo>
                          <a:pt x="1" y="86"/>
                        </a:lnTo>
                        <a:lnTo>
                          <a:pt x="0" y="126"/>
                        </a:lnTo>
                        <a:lnTo>
                          <a:pt x="5" y="161"/>
                        </a:lnTo>
                        <a:lnTo>
                          <a:pt x="13" y="188"/>
                        </a:lnTo>
                        <a:lnTo>
                          <a:pt x="26" y="20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3" name="Freeform 465"/>
                  <p:cNvSpPr>
                    <a:spLocks/>
                  </p:cNvSpPr>
                  <p:nvPr/>
                </p:nvSpPr>
                <p:spPr bwMode="auto">
                  <a:xfrm>
                    <a:off x="2190" y="3136"/>
                    <a:ext cx="71" cy="128"/>
                  </a:xfrm>
                  <a:custGeom>
                    <a:avLst/>
                    <a:gdLst>
                      <a:gd name="T0" fmla="*/ 8 w 212"/>
                      <a:gd name="T1" fmla="*/ 32 h 256"/>
                      <a:gd name="T2" fmla="*/ 8 w 212"/>
                      <a:gd name="T3" fmla="*/ 5 h 256"/>
                      <a:gd name="T4" fmla="*/ 0 w 212"/>
                      <a:gd name="T5" fmla="*/ 0 h 256"/>
                      <a:gd name="T6" fmla="*/ 0 w 212"/>
                      <a:gd name="T7" fmla="*/ 28 h 256"/>
                      <a:gd name="T8" fmla="*/ 8 w 212"/>
                      <a:gd name="T9" fmla="*/ 32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2" h="256">
                        <a:moveTo>
                          <a:pt x="212" y="256"/>
                        </a:moveTo>
                        <a:lnTo>
                          <a:pt x="212" y="33"/>
                        </a:lnTo>
                        <a:lnTo>
                          <a:pt x="0" y="0"/>
                        </a:lnTo>
                        <a:lnTo>
                          <a:pt x="0" y="223"/>
                        </a:lnTo>
                        <a:lnTo>
                          <a:pt x="212" y="256"/>
                        </a:lnTo>
                        <a:close/>
                      </a:path>
                    </a:pathLst>
                  </a:custGeom>
                  <a:solidFill>
                    <a:srgbClr val="775E1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4" name="Freeform 466"/>
                  <p:cNvSpPr>
                    <a:spLocks/>
                  </p:cNvSpPr>
                  <p:nvPr/>
                </p:nvSpPr>
                <p:spPr bwMode="auto">
                  <a:xfrm>
                    <a:off x="2190" y="3106"/>
                    <a:ext cx="96" cy="47"/>
                  </a:xfrm>
                  <a:custGeom>
                    <a:avLst/>
                    <a:gdLst>
                      <a:gd name="T0" fmla="*/ 0 w 289"/>
                      <a:gd name="T1" fmla="*/ 8 h 92"/>
                      <a:gd name="T2" fmla="*/ 3 w 289"/>
                      <a:gd name="T3" fmla="*/ 0 h 92"/>
                      <a:gd name="T4" fmla="*/ 11 w 289"/>
                      <a:gd name="T5" fmla="*/ 4 h 92"/>
                      <a:gd name="T6" fmla="*/ 8 w 289"/>
                      <a:gd name="T7" fmla="*/ 12 h 92"/>
                      <a:gd name="T8" fmla="*/ 0 w 289"/>
                      <a:gd name="T9" fmla="*/ 8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89" h="92">
                        <a:moveTo>
                          <a:pt x="0" y="59"/>
                        </a:moveTo>
                        <a:lnTo>
                          <a:pt x="93" y="0"/>
                        </a:lnTo>
                        <a:lnTo>
                          <a:pt x="289" y="28"/>
                        </a:lnTo>
                        <a:lnTo>
                          <a:pt x="212" y="92"/>
                        </a:lnTo>
                        <a:lnTo>
                          <a:pt x="0" y="59"/>
                        </a:lnTo>
                        <a:close/>
                      </a:path>
                    </a:pathLst>
                  </a:custGeom>
                  <a:solidFill>
                    <a:srgbClr val="B299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5" name="Freeform 467"/>
                  <p:cNvSpPr>
                    <a:spLocks/>
                  </p:cNvSpPr>
                  <p:nvPr/>
                </p:nvSpPr>
                <p:spPr bwMode="auto">
                  <a:xfrm>
                    <a:off x="2261" y="3121"/>
                    <a:ext cx="25" cy="143"/>
                  </a:xfrm>
                  <a:custGeom>
                    <a:avLst/>
                    <a:gdLst>
                      <a:gd name="T0" fmla="*/ 0 w 77"/>
                      <a:gd name="T1" fmla="*/ 8 h 287"/>
                      <a:gd name="T2" fmla="*/ 3 w 77"/>
                      <a:gd name="T3" fmla="*/ 0 h 287"/>
                      <a:gd name="T4" fmla="*/ 3 w 77"/>
                      <a:gd name="T5" fmla="*/ 28 h 287"/>
                      <a:gd name="T6" fmla="*/ 0 w 77"/>
                      <a:gd name="T7" fmla="*/ 35 h 287"/>
                      <a:gd name="T8" fmla="*/ 0 w 77"/>
                      <a:gd name="T9" fmla="*/ 8 h 2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287">
                        <a:moveTo>
                          <a:pt x="0" y="64"/>
                        </a:moveTo>
                        <a:lnTo>
                          <a:pt x="77" y="0"/>
                        </a:lnTo>
                        <a:lnTo>
                          <a:pt x="77" y="224"/>
                        </a:lnTo>
                        <a:lnTo>
                          <a:pt x="0" y="287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D6BC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6" name="Freeform 468"/>
                  <p:cNvSpPr>
                    <a:spLocks/>
                  </p:cNvSpPr>
                  <p:nvPr/>
                </p:nvSpPr>
                <p:spPr bwMode="auto">
                  <a:xfrm>
                    <a:off x="2204" y="3169"/>
                    <a:ext cx="42" cy="61"/>
                  </a:xfrm>
                  <a:custGeom>
                    <a:avLst/>
                    <a:gdLst>
                      <a:gd name="T0" fmla="*/ 2 w 126"/>
                      <a:gd name="T1" fmla="*/ 16 h 121"/>
                      <a:gd name="T2" fmla="*/ 3 w 126"/>
                      <a:gd name="T3" fmla="*/ 15 h 121"/>
                      <a:gd name="T4" fmla="*/ 3 w 126"/>
                      <a:gd name="T5" fmla="*/ 15 h 121"/>
                      <a:gd name="T6" fmla="*/ 4 w 126"/>
                      <a:gd name="T7" fmla="*/ 14 h 121"/>
                      <a:gd name="T8" fmla="*/ 4 w 126"/>
                      <a:gd name="T9" fmla="*/ 13 h 121"/>
                      <a:gd name="T10" fmla="*/ 4 w 126"/>
                      <a:gd name="T11" fmla="*/ 12 h 121"/>
                      <a:gd name="T12" fmla="*/ 4 w 126"/>
                      <a:gd name="T13" fmla="*/ 11 h 121"/>
                      <a:gd name="T14" fmla="*/ 5 w 126"/>
                      <a:gd name="T15" fmla="*/ 10 h 121"/>
                      <a:gd name="T16" fmla="*/ 5 w 126"/>
                      <a:gd name="T17" fmla="*/ 8 h 121"/>
                      <a:gd name="T18" fmla="*/ 5 w 126"/>
                      <a:gd name="T19" fmla="*/ 6 h 121"/>
                      <a:gd name="T20" fmla="*/ 4 w 126"/>
                      <a:gd name="T21" fmla="*/ 5 h 121"/>
                      <a:gd name="T22" fmla="*/ 4 w 126"/>
                      <a:gd name="T23" fmla="*/ 4 h 121"/>
                      <a:gd name="T24" fmla="*/ 4 w 126"/>
                      <a:gd name="T25" fmla="*/ 3 h 121"/>
                      <a:gd name="T26" fmla="*/ 4 w 126"/>
                      <a:gd name="T27" fmla="*/ 2 h 121"/>
                      <a:gd name="T28" fmla="*/ 3 w 126"/>
                      <a:gd name="T29" fmla="*/ 1 h 121"/>
                      <a:gd name="T30" fmla="*/ 3 w 126"/>
                      <a:gd name="T31" fmla="*/ 1 h 121"/>
                      <a:gd name="T32" fmla="*/ 2 w 126"/>
                      <a:gd name="T33" fmla="*/ 0 h 121"/>
                      <a:gd name="T34" fmla="*/ 2 w 126"/>
                      <a:gd name="T35" fmla="*/ 1 h 121"/>
                      <a:gd name="T36" fmla="*/ 1 w 126"/>
                      <a:gd name="T37" fmla="*/ 1 h 121"/>
                      <a:gd name="T38" fmla="*/ 1 w 126"/>
                      <a:gd name="T39" fmla="*/ 2 h 121"/>
                      <a:gd name="T40" fmla="*/ 1 w 126"/>
                      <a:gd name="T41" fmla="*/ 3 h 121"/>
                      <a:gd name="T42" fmla="*/ 0 w 126"/>
                      <a:gd name="T43" fmla="*/ 4 h 121"/>
                      <a:gd name="T44" fmla="*/ 0 w 126"/>
                      <a:gd name="T45" fmla="*/ 5 h 121"/>
                      <a:gd name="T46" fmla="*/ 0 w 126"/>
                      <a:gd name="T47" fmla="*/ 6 h 121"/>
                      <a:gd name="T48" fmla="*/ 0 w 126"/>
                      <a:gd name="T49" fmla="*/ 8 h 121"/>
                      <a:gd name="T50" fmla="*/ 0 w 126"/>
                      <a:gd name="T51" fmla="*/ 10 h 121"/>
                      <a:gd name="T52" fmla="*/ 0 w 126"/>
                      <a:gd name="T53" fmla="*/ 11 h 121"/>
                      <a:gd name="T54" fmla="*/ 0 w 126"/>
                      <a:gd name="T55" fmla="*/ 12 h 121"/>
                      <a:gd name="T56" fmla="*/ 1 w 126"/>
                      <a:gd name="T57" fmla="*/ 13 h 121"/>
                      <a:gd name="T58" fmla="*/ 1 w 126"/>
                      <a:gd name="T59" fmla="*/ 14 h 121"/>
                      <a:gd name="T60" fmla="*/ 1 w 126"/>
                      <a:gd name="T61" fmla="*/ 15 h 121"/>
                      <a:gd name="T62" fmla="*/ 2 w 126"/>
                      <a:gd name="T63" fmla="*/ 15 h 121"/>
                      <a:gd name="T64" fmla="*/ 2 w 126"/>
                      <a:gd name="T65" fmla="*/ 16 h 12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26" h="121">
                        <a:moveTo>
                          <a:pt x="63" y="121"/>
                        </a:moveTo>
                        <a:lnTo>
                          <a:pt x="76" y="120"/>
                        </a:lnTo>
                        <a:lnTo>
                          <a:pt x="88" y="117"/>
                        </a:lnTo>
                        <a:lnTo>
                          <a:pt x="99" y="111"/>
                        </a:lnTo>
                        <a:lnTo>
                          <a:pt x="107" y="103"/>
                        </a:lnTo>
                        <a:lnTo>
                          <a:pt x="115" y="95"/>
                        </a:lnTo>
                        <a:lnTo>
                          <a:pt x="121" y="85"/>
                        </a:lnTo>
                        <a:lnTo>
                          <a:pt x="125" y="73"/>
                        </a:lnTo>
                        <a:lnTo>
                          <a:pt x="126" y="61"/>
                        </a:lnTo>
                        <a:lnTo>
                          <a:pt x="125" y="48"/>
                        </a:lnTo>
                        <a:lnTo>
                          <a:pt x="121" y="37"/>
                        </a:lnTo>
                        <a:lnTo>
                          <a:pt x="115" y="27"/>
                        </a:lnTo>
                        <a:lnTo>
                          <a:pt x="107" y="19"/>
                        </a:lnTo>
                        <a:lnTo>
                          <a:pt x="99" y="11"/>
                        </a:lnTo>
                        <a:lnTo>
                          <a:pt x="88" y="5"/>
                        </a:lnTo>
                        <a:lnTo>
                          <a:pt x="76" y="1"/>
                        </a:lnTo>
                        <a:lnTo>
                          <a:pt x="63" y="0"/>
                        </a:lnTo>
                        <a:lnTo>
                          <a:pt x="50" y="1"/>
                        </a:lnTo>
                        <a:lnTo>
                          <a:pt x="38" y="5"/>
                        </a:lnTo>
                        <a:lnTo>
                          <a:pt x="28" y="11"/>
                        </a:lnTo>
                        <a:lnTo>
                          <a:pt x="19" y="19"/>
                        </a:lnTo>
                        <a:lnTo>
                          <a:pt x="11" y="27"/>
                        </a:lnTo>
                        <a:lnTo>
                          <a:pt x="5" y="37"/>
                        </a:lnTo>
                        <a:lnTo>
                          <a:pt x="2" y="48"/>
                        </a:lnTo>
                        <a:lnTo>
                          <a:pt x="0" y="61"/>
                        </a:lnTo>
                        <a:lnTo>
                          <a:pt x="2" y="73"/>
                        </a:lnTo>
                        <a:lnTo>
                          <a:pt x="5" y="85"/>
                        </a:lnTo>
                        <a:lnTo>
                          <a:pt x="11" y="95"/>
                        </a:lnTo>
                        <a:lnTo>
                          <a:pt x="19" y="103"/>
                        </a:lnTo>
                        <a:lnTo>
                          <a:pt x="28" y="111"/>
                        </a:lnTo>
                        <a:lnTo>
                          <a:pt x="38" y="117"/>
                        </a:lnTo>
                        <a:lnTo>
                          <a:pt x="50" y="120"/>
                        </a:lnTo>
                        <a:lnTo>
                          <a:pt x="63" y="1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7" name="Freeform 469"/>
                  <p:cNvSpPr>
                    <a:spLocks/>
                  </p:cNvSpPr>
                  <p:nvPr/>
                </p:nvSpPr>
                <p:spPr bwMode="auto">
                  <a:xfrm>
                    <a:off x="2207" y="3172"/>
                    <a:ext cx="37" cy="55"/>
                  </a:xfrm>
                  <a:custGeom>
                    <a:avLst/>
                    <a:gdLst>
                      <a:gd name="T0" fmla="*/ 2 w 112"/>
                      <a:gd name="T1" fmla="*/ 14 h 110"/>
                      <a:gd name="T2" fmla="*/ 2 w 112"/>
                      <a:gd name="T3" fmla="*/ 14 h 110"/>
                      <a:gd name="T4" fmla="*/ 3 w 112"/>
                      <a:gd name="T5" fmla="*/ 14 h 110"/>
                      <a:gd name="T6" fmla="*/ 3 w 112"/>
                      <a:gd name="T7" fmla="*/ 13 h 110"/>
                      <a:gd name="T8" fmla="*/ 4 w 112"/>
                      <a:gd name="T9" fmla="*/ 12 h 110"/>
                      <a:gd name="T10" fmla="*/ 4 w 112"/>
                      <a:gd name="T11" fmla="*/ 11 h 110"/>
                      <a:gd name="T12" fmla="*/ 4 w 112"/>
                      <a:gd name="T13" fmla="*/ 10 h 110"/>
                      <a:gd name="T14" fmla="*/ 4 w 112"/>
                      <a:gd name="T15" fmla="*/ 9 h 110"/>
                      <a:gd name="T16" fmla="*/ 4 w 112"/>
                      <a:gd name="T17" fmla="*/ 7 h 110"/>
                      <a:gd name="T18" fmla="*/ 4 w 112"/>
                      <a:gd name="T19" fmla="*/ 6 h 110"/>
                      <a:gd name="T20" fmla="*/ 4 w 112"/>
                      <a:gd name="T21" fmla="*/ 5 h 110"/>
                      <a:gd name="T22" fmla="*/ 4 w 112"/>
                      <a:gd name="T23" fmla="*/ 3 h 110"/>
                      <a:gd name="T24" fmla="*/ 4 w 112"/>
                      <a:gd name="T25" fmla="*/ 2 h 110"/>
                      <a:gd name="T26" fmla="*/ 3 w 112"/>
                      <a:gd name="T27" fmla="*/ 2 h 110"/>
                      <a:gd name="T28" fmla="*/ 3 w 112"/>
                      <a:gd name="T29" fmla="*/ 1 h 110"/>
                      <a:gd name="T30" fmla="*/ 2 w 112"/>
                      <a:gd name="T31" fmla="*/ 1 h 110"/>
                      <a:gd name="T32" fmla="*/ 2 w 112"/>
                      <a:gd name="T33" fmla="*/ 0 h 110"/>
                      <a:gd name="T34" fmla="*/ 2 w 112"/>
                      <a:gd name="T35" fmla="*/ 1 h 110"/>
                      <a:gd name="T36" fmla="*/ 1 w 112"/>
                      <a:gd name="T37" fmla="*/ 1 h 110"/>
                      <a:gd name="T38" fmla="*/ 1 w 112"/>
                      <a:gd name="T39" fmla="*/ 2 h 110"/>
                      <a:gd name="T40" fmla="*/ 1 w 112"/>
                      <a:gd name="T41" fmla="*/ 2 h 110"/>
                      <a:gd name="T42" fmla="*/ 0 w 112"/>
                      <a:gd name="T43" fmla="*/ 3 h 110"/>
                      <a:gd name="T44" fmla="*/ 0 w 112"/>
                      <a:gd name="T45" fmla="*/ 5 h 110"/>
                      <a:gd name="T46" fmla="*/ 0 w 112"/>
                      <a:gd name="T47" fmla="*/ 6 h 110"/>
                      <a:gd name="T48" fmla="*/ 0 w 112"/>
                      <a:gd name="T49" fmla="*/ 7 h 110"/>
                      <a:gd name="T50" fmla="*/ 0 w 112"/>
                      <a:gd name="T51" fmla="*/ 9 h 110"/>
                      <a:gd name="T52" fmla="*/ 0 w 112"/>
                      <a:gd name="T53" fmla="*/ 10 h 110"/>
                      <a:gd name="T54" fmla="*/ 0 w 112"/>
                      <a:gd name="T55" fmla="*/ 11 h 110"/>
                      <a:gd name="T56" fmla="*/ 1 w 112"/>
                      <a:gd name="T57" fmla="*/ 12 h 110"/>
                      <a:gd name="T58" fmla="*/ 1 w 112"/>
                      <a:gd name="T59" fmla="*/ 13 h 110"/>
                      <a:gd name="T60" fmla="*/ 1 w 112"/>
                      <a:gd name="T61" fmla="*/ 14 h 110"/>
                      <a:gd name="T62" fmla="*/ 2 w 112"/>
                      <a:gd name="T63" fmla="*/ 14 h 110"/>
                      <a:gd name="T64" fmla="*/ 2 w 112"/>
                      <a:gd name="T65" fmla="*/ 14 h 11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112" h="110">
                        <a:moveTo>
                          <a:pt x="55" y="110"/>
                        </a:moveTo>
                        <a:lnTo>
                          <a:pt x="67" y="109"/>
                        </a:lnTo>
                        <a:lnTo>
                          <a:pt x="78" y="105"/>
                        </a:lnTo>
                        <a:lnTo>
                          <a:pt x="87" y="101"/>
                        </a:lnTo>
                        <a:lnTo>
                          <a:pt x="96" y="94"/>
                        </a:lnTo>
                        <a:lnTo>
                          <a:pt x="103" y="86"/>
                        </a:lnTo>
                        <a:lnTo>
                          <a:pt x="107" y="77"/>
                        </a:lnTo>
                        <a:lnTo>
                          <a:pt x="111" y="66"/>
                        </a:lnTo>
                        <a:lnTo>
                          <a:pt x="112" y="55"/>
                        </a:lnTo>
                        <a:lnTo>
                          <a:pt x="111" y="43"/>
                        </a:lnTo>
                        <a:lnTo>
                          <a:pt x="107" y="34"/>
                        </a:lnTo>
                        <a:lnTo>
                          <a:pt x="103" y="24"/>
                        </a:lnTo>
                        <a:lnTo>
                          <a:pt x="96" y="16"/>
                        </a:lnTo>
                        <a:lnTo>
                          <a:pt x="87" y="9"/>
                        </a:lnTo>
                        <a:lnTo>
                          <a:pt x="78" y="5"/>
                        </a:lnTo>
                        <a:lnTo>
                          <a:pt x="67" y="1"/>
                        </a:lnTo>
                        <a:lnTo>
                          <a:pt x="55" y="0"/>
                        </a:lnTo>
                        <a:lnTo>
                          <a:pt x="45" y="1"/>
                        </a:lnTo>
                        <a:lnTo>
                          <a:pt x="34" y="5"/>
                        </a:lnTo>
                        <a:lnTo>
                          <a:pt x="24" y="9"/>
                        </a:lnTo>
                        <a:lnTo>
                          <a:pt x="16" y="16"/>
                        </a:lnTo>
                        <a:lnTo>
                          <a:pt x="9" y="24"/>
                        </a:lnTo>
                        <a:lnTo>
                          <a:pt x="4" y="34"/>
                        </a:lnTo>
                        <a:lnTo>
                          <a:pt x="1" y="43"/>
                        </a:lnTo>
                        <a:lnTo>
                          <a:pt x="0" y="55"/>
                        </a:lnTo>
                        <a:lnTo>
                          <a:pt x="1" y="66"/>
                        </a:lnTo>
                        <a:lnTo>
                          <a:pt x="4" y="77"/>
                        </a:lnTo>
                        <a:lnTo>
                          <a:pt x="9" y="86"/>
                        </a:lnTo>
                        <a:lnTo>
                          <a:pt x="16" y="94"/>
                        </a:lnTo>
                        <a:lnTo>
                          <a:pt x="24" y="101"/>
                        </a:lnTo>
                        <a:lnTo>
                          <a:pt x="34" y="105"/>
                        </a:lnTo>
                        <a:lnTo>
                          <a:pt x="45" y="109"/>
                        </a:lnTo>
                        <a:lnTo>
                          <a:pt x="55" y="110"/>
                        </a:lnTo>
                        <a:close/>
                      </a:path>
                    </a:pathLst>
                  </a:custGeom>
                  <a:solidFill>
                    <a:srgbClr val="E5CC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8" name="Freeform 470"/>
                  <p:cNvSpPr>
                    <a:spLocks/>
                  </p:cNvSpPr>
                  <p:nvPr/>
                </p:nvSpPr>
                <p:spPr bwMode="auto">
                  <a:xfrm>
                    <a:off x="2213" y="3178"/>
                    <a:ext cx="20" cy="45"/>
                  </a:xfrm>
                  <a:custGeom>
                    <a:avLst/>
                    <a:gdLst>
                      <a:gd name="T0" fmla="*/ 2 w 60"/>
                      <a:gd name="T1" fmla="*/ 7 h 91"/>
                      <a:gd name="T2" fmla="*/ 1 w 60"/>
                      <a:gd name="T3" fmla="*/ 3 h 91"/>
                      <a:gd name="T4" fmla="*/ 2 w 60"/>
                      <a:gd name="T5" fmla="*/ 1 h 91"/>
                      <a:gd name="T6" fmla="*/ 2 w 60"/>
                      <a:gd name="T7" fmla="*/ 1 h 91"/>
                      <a:gd name="T8" fmla="*/ 2 w 60"/>
                      <a:gd name="T9" fmla="*/ 0 h 91"/>
                      <a:gd name="T10" fmla="*/ 2 w 60"/>
                      <a:gd name="T11" fmla="*/ 0 h 91"/>
                      <a:gd name="T12" fmla="*/ 2 w 60"/>
                      <a:gd name="T13" fmla="*/ 0 h 91"/>
                      <a:gd name="T14" fmla="*/ 2 w 60"/>
                      <a:gd name="T15" fmla="*/ 0 h 91"/>
                      <a:gd name="T16" fmla="*/ 1 w 60"/>
                      <a:gd name="T17" fmla="*/ 0 h 91"/>
                      <a:gd name="T18" fmla="*/ 1 w 60"/>
                      <a:gd name="T19" fmla="*/ 0 h 91"/>
                      <a:gd name="T20" fmla="*/ 1 w 60"/>
                      <a:gd name="T21" fmla="*/ 0 h 91"/>
                      <a:gd name="T22" fmla="*/ 0 w 60"/>
                      <a:gd name="T23" fmla="*/ 5 h 91"/>
                      <a:gd name="T24" fmla="*/ 0 w 60"/>
                      <a:gd name="T25" fmla="*/ 5 h 91"/>
                      <a:gd name="T26" fmla="*/ 0 w 60"/>
                      <a:gd name="T27" fmla="*/ 5 h 91"/>
                      <a:gd name="T28" fmla="*/ 0 w 60"/>
                      <a:gd name="T29" fmla="*/ 5 h 91"/>
                      <a:gd name="T30" fmla="*/ 0 w 60"/>
                      <a:gd name="T31" fmla="*/ 6 h 91"/>
                      <a:gd name="T32" fmla="*/ 0 w 60"/>
                      <a:gd name="T33" fmla="*/ 6 h 91"/>
                      <a:gd name="T34" fmla="*/ 0 w 60"/>
                      <a:gd name="T35" fmla="*/ 6 h 91"/>
                      <a:gd name="T36" fmla="*/ 0 w 60"/>
                      <a:gd name="T37" fmla="*/ 6 h 91"/>
                      <a:gd name="T38" fmla="*/ 0 w 60"/>
                      <a:gd name="T39" fmla="*/ 6 h 91"/>
                      <a:gd name="T40" fmla="*/ 1 w 60"/>
                      <a:gd name="T41" fmla="*/ 4 h 91"/>
                      <a:gd name="T42" fmla="*/ 2 w 60"/>
                      <a:gd name="T43" fmla="*/ 8 h 91"/>
                      <a:gd name="T44" fmla="*/ 2 w 60"/>
                      <a:gd name="T45" fmla="*/ 8 h 91"/>
                      <a:gd name="T46" fmla="*/ 2 w 60"/>
                      <a:gd name="T47" fmla="*/ 9 h 91"/>
                      <a:gd name="T48" fmla="*/ 2 w 60"/>
                      <a:gd name="T49" fmla="*/ 10 h 91"/>
                      <a:gd name="T50" fmla="*/ 1 w 60"/>
                      <a:gd name="T51" fmla="*/ 10 h 91"/>
                      <a:gd name="T52" fmla="*/ 1 w 60"/>
                      <a:gd name="T53" fmla="*/ 10 h 91"/>
                      <a:gd name="T54" fmla="*/ 1 w 60"/>
                      <a:gd name="T55" fmla="*/ 10 h 91"/>
                      <a:gd name="T56" fmla="*/ 2 w 60"/>
                      <a:gd name="T57" fmla="*/ 11 h 91"/>
                      <a:gd name="T58" fmla="*/ 2 w 60"/>
                      <a:gd name="T59" fmla="*/ 11 h 91"/>
                      <a:gd name="T60" fmla="*/ 2 w 60"/>
                      <a:gd name="T61" fmla="*/ 10 h 91"/>
                      <a:gd name="T62" fmla="*/ 2 w 60"/>
                      <a:gd name="T63" fmla="*/ 10 h 91"/>
                      <a:gd name="T64" fmla="*/ 2 w 60"/>
                      <a:gd name="T65" fmla="*/ 9 h 91"/>
                      <a:gd name="T66" fmla="*/ 2 w 60"/>
                      <a:gd name="T67" fmla="*/ 7 h 9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60" h="91">
                        <a:moveTo>
                          <a:pt x="57" y="62"/>
                        </a:moveTo>
                        <a:lnTo>
                          <a:pt x="32" y="27"/>
                        </a:lnTo>
                        <a:lnTo>
                          <a:pt x="44" y="13"/>
                        </a:lnTo>
                        <a:lnTo>
                          <a:pt x="46" y="11"/>
                        </a:lnTo>
                        <a:lnTo>
                          <a:pt x="46" y="7"/>
                        </a:lnTo>
                        <a:lnTo>
                          <a:pt x="44" y="4"/>
                        </a:lnTo>
                        <a:lnTo>
                          <a:pt x="43" y="2"/>
                        </a:lnTo>
                        <a:lnTo>
                          <a:pt x="42" y="0"/>
                        </a:lnTo>
                        <a:lnTo>
                          <a:pt x="40" y="0"/>
                        </a:lnTo>
                        <a:lnTo>
                          <a:pt x="38" y="2"/>
                        </a:lnTo>
                        <a:lnTo>
                          <a:pt x="36" y="3"/>
                        </a:lnTo>
                        <a:lnTo>
                          <a:pt x="3" y="42"/>
                        </a:lnTo>
                        <a:lnTo>
                          <a:pt x="2" y="44"/>
                        </a:lnTo>
                        <a:lnTo>
                          <a:pt x="0" y="45"/>
                        </a:lnTo>
                        <a:lnTo>
                          <a:pt x="0" y="47"/>
                        </a:lnTo>
                        <a:lnTo>
                          <a:pt x="2" y="50"/>
                        </a:lnTo>
                        <a:lnTo>
                          <a:pt x="4" y="51"/>
                        </a:lnTo>
                        <a:lnTo>
                          <a:pt x="6" y="52"/>
                        </a:lnTo>
                        <a:lnTo>
                          <a:pt x="9" y="52"/>
                        </a:lnTo>
                        <a:lnTo>
                          <a:pt x="11" y="51"/>
                        </a:lnTo>
                        <a:lnTo>
                          <a:pt x="27" y="32"/>
                        </a:lnTo>
                        <a:lnTo>
                          <a:pt x="50" y="67"/>
                        </a:lnTo>
                        <a:lnTo>
                          <a:pt x="51" y="70"/>
                        </a:lnTo>
                        <a:lnTo>
                          <a:pt x="51" y="78"/>
                        </a:lnTo>
                        <a:lnTo>
                          <a:pt x="46" y="84"/>
                        </a:lnTo>
                        <a:lnTo>
                          <a:pt x="29" y="82"/>
                        </a:lnTo>
                        <a:lnTo>
                          <a:pt x="30" y="84"/>
                        </a:lnTo>
                        <a:lnTo>
                          <a:pt x="35" y="87"/>
                        </a:lnTo>
                        <a:lnTo>
                          <a:pt x="41" y="91"/>
                        </a:lnTo>
                        <a:lnTo>
                          <a:pt x="50" y="88"/>
                        </a:lnTo>
                        <a:lnTo>
                          <a:pt x="53" y="87"/>
                        </a:lnTo>
                        <a:lnTo>
                          <a:pt x="57" y="83"/>
                        </a:lnTo>
                        <a:lnTo>
                          <a:pt x="60" y="75"/>
                        </a:lnTo>
                        <a:lnTo>
                          <a:pt x="57" y="6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899" name="Freeform 471"/>
                  <p:cNvSpPr>
                    <a:spLocks/>
                  </p:cNvSpPr>
                  <p:nvPr/>
                </p:nvSpPr>
                <p:spPr bwMode="auto">
                  <a:xfrm>
                    <a:off x="2217" y="3181"/>
                    <a:ext cx="10" cy="16"/>
                  </a:xfrm>
                  <a:custGeom>
                    <a:avLst/>
                    <a:gdLst>
                      <a:gd name="T0" fmla="*/ 1 w 30"/>
                      <a:gd name="T1" fmla="*/ 0 h 33"/>
                      <a:gd name="T2" fmla="*/ 1 w 30"/>
                      <a:gd name="T3" fmla="*/ 0 h 33"/>
                      <a:gd name="T4" fmla="*/ 1 w 30"/>
                      <a:gd name="T5" fmla="*/ 0 h 33"/>
                      <a:gd name="T6" fmla="*/ 1 w 30"/>
                      <a:gd name="T7" fmla="*/ 0 h 33"/>
                      <a:gd name="T8" fmla="*/ 1 w 30"/>
                      <a:gd name="T9" fmla="*/ 0 h 33"/>
                      <a:gd name="T10" fmla="*/ 1 w 30"/>
                      <a:gd name="T11" fmla="*/ 0 h 33"/>
                      <a:gd name="T12" fmla="*/ 1 w 30"/>
                      <a:gd name="T13" fmla="*/ 0 h 33"/>
                      <a:gd name="T14" fmla="*/ 1 w 30"/>
                      <a:gd name="T15" fmla="*/ 0 h 33"/>
                      <a:gd name="T16" fmla="*/ 1 w 30"/>
                      <a:gd name="T17" fmla="*/ 0 h 33"/>
                      <a:gd name="T18" fmla="*/ 1 w 30"/>
                      <a:gd name="T19" fmla="*/ 0 h 33"/>
                      <a:gd name="T20" fmla="*/ 0 w 30"/>
                      <a:gd name="T21" fmla="*/ 4 h 33"/>
                      <a:gd name="T22" fmla="*/ 0 w 30"/>
                      <a:gd name="T23" fmla="*/ 4 h 33"/>
                      <a:gd name="T24" fmla="*/ 0 w 30"/>
                      <a:gd name="T25" fmla="*/ 4 h 33"/>
                      <a:gd name="T26" fmla="*/ 0 w 30"/>
                      <a:gd name="T27" fmla="*/ 4 h 33"/>
                      <a:gd name="T28" fmla="*/ 0 w 30"/>
                      <a:gd name="T29" fmla="*/ 4 h 33"/>
                      <a:gd name="T30" fmla="*/ 0 w 30"/>
                      <a:gd name="T31" fmla="*/ 4 h 33"/>
                      <a:gd name="T32" fmla="*/ 0 w 30"/>
                      <a:gd name="T33" fmla="*/ 4 h 33"/>
                      <a:gd name="T34" fmla="*/ 0 w 30"/>
                      <a:gd name="T35" fmla="*/ 3 h 33"/>
                      <a:gd name="T36" fmla="*/ 0 w 30"/>
                      <a:gd name="T37" fmla="*/ 3 h 33"/>
                      <a:gd name="T38" fmla="*/ 0 w 30"/>
                      <a:gd name="T39" fmla="*/ 3 h 33"/>
                      <a:gd name="T40" fmla="*/ 1 w 30"/>
                      <a:gd name="T41" fmla="*/ 0 h 3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0" h="33">
                        <a:moveTo>
                          <a:pt x="26" y="1"/>
                        </a:moveTo>
                        <a:lnTo>
                          <a:pt x="28" y="0"/>
                        </a:lnTo>
                        <a:lnTo>
                          <a:pt x="29" y="0"/>
                        </a:lnTo>
                        <a:lnTo>
                          <a:pt x="29" y="1"/>
                        </a:lnTo>
                        <a:lnTo>
                          <a:pt x="30" y="2"/>
                        </a:lnTo>
                        <a:lnTo>
                          <a:pt x="30" y="4"/>
                        </a:lnTo>
                        <a:lnTo>
                          <a:pt x="29" y="4"/>
                        </a:lnTo>
                        <a:lnTo>
                          <a:pt x="4" y="33"/>
                        </a:lnTo>
                        <a:lnTo>
                          <a:pt x="3" y="33"/>
                        </a:lnTo>
                        <a:lnTo>
                          <a:pt x="2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2" y="30"/>
                        </a:lnTo>
                        <a:lnTo>
                          <a:pt x="26" y="1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0" name="Freeform 472"/>
                  <p:cNvSpPr>
                    <a:spLocks/>
                  </p:cNvSpPr>
                  <p:nvPr/>
                </p:nvSpPr>
                <p:spPr bwMode="auto">
                  <a:xfrm>
                    <a:off x="2214" y="3199"/>
                    <a:ext cx="3" cy="3"/>
                  </a:xfrm>
                  <a:custGeom>
                    <a:avLst/>
                    <a:gdLst>
                      <a:gd name="T0" fmla="*/ 0 w 7"/>
                      <a:gd name="T1" fmla="*/ 0 h 7"/>
                      <a:gd name="T2" fmla="*/ 0 w 7"/>
                      <a:gd name="T3" fmla="*/ 0 h 7"/>
                      <a:gd name="T4" fmla="*/ 0 w 7"/>
                      <a:gd name="T5" fmla="*/ 0 h 7"/>
                      <a:gd name="T6" fmla="*/ 0 w 7"/>
                      <a:gd name="T7" fmla="*/ 0 h 7"/>
                      <a:gd name="T8" fmla="*/ 0 w 7"/>
                      <a:gd name="T9" fmla="*/ 0 h 7"/>
                      <a:gd name="T10" fmla="*/ 0 w 7"/>
                      <a:gd name="T11" fmla="*/ 0 h 7"/>
                      <a:gd name="T12" fmla="*/ 0 w 7"/>
                      <a:gd name="T13" fmla="*/ 0 h 7"/>
                      <a:gd name="T14" fmla="*/ 0 w 7"/>
                      <a:gd name="T15" fmla="*/ 0 h 7"/>
                      <a:gd name="T16" fmla="*/ 0 w 7"/>
                      <a:gd name="T17" fmla="*/ 0 h 7"/>
                      <a:gd name="T18" fmla="*/ 0 w 7"/>
                      <a:gd name="T19" fmla="*/ 0 h 7"/>
                      <a:gd name="T20" fmla="*/ 0 w 7"/>
                      <a:gd name="T21" fmla="*/ 0 h 7"/>
                      <a:gd name="T22" fmla="*/ 0 w 7"/>
                      <a:gd name="T23" fmla="*/ 0 h 7"/>
                      <a:gd name="T24" fmla="*/ 0 w 7"/>
                      <a:gd name="T25" fmla="*/ 0 h 7"/>
                      <a:gd name="T26" fmla="*/ 0 w 7"/>
                      <a:gd name="T27" fmla="*/ 0 h 7"/>
                      <a:gd name="T28" fmla="*/ 0 w 7"/>
                      <a:gd name="T29" fmla="*/ 0 h 7"/>
                      <a:gd name="T30" fmla="*/ 0 w 7"/>
                      <a:gd name="T31" fmla="*/ 0 h 7"/>
                      <a:gd name="T32" fmla="*/ 0 w 7"/>
                      <a:gd name="T33" fmla="*/ 0 h 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7" h="7">
                        <a:moveTo>
                          <a:pt x="6" y="5"/>
                        </a:moveTo>
                        <a:lnTo>
                          <a:pt x="7" y="4"/>
                        </a:lnTo>
                        <a:lnTo>
                          <a:pt x="7" y="3"/>
                        </a:lnTo>
                        <a:lnTo>
                          <a:pt x="7" y="2"/>
                        </a:lnTo>
                        <a:lnTo>
                          <a:pt x="6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1" y="7"/>
                        </a:lnTo>
                        <a:lnTo>
                          <a:pt x="2" y="7"/>
                        </a:lnTo>
                        <a:lnTo>
                          <a:pt x="5" y="7"/>
                        </a:lnTo>
                        <a:lnTo>
                          <a:pt x="6" y="5"/>
                        </a:lnTo>
                        <a:close/>
                      </a:path>
                    </a:pathLst>
                  </a:custGeom>
                  <a:solidFill>
                    <a:srgbClr val="B7A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1" name="Freeform 473"/>
                  <p:cNvSpPr>
                    <a:spLocks/>
                  </p:cNvSpPr>
                  <p:nvPr/>
                </p:nvSpPr>
                <p:spPr bwMode="auto">
                  <a:xfrm>
                    <a:off x="2214" y="3178"/>
                    <a:ext cx="25" cy="44"/>
                  </a:xfrm>
                  <a:custGeom>
                    <a:avLst/>
                    <a:gdLst>
                      <a:gd name="T0" fmla="*/ 3 w 76"/>
                      <a:gd name="T1" fmla="*/ 0 h 90"/>
                      <a:gd name="T2" fmla="*/ 0 w 76"/>
                      <a:gd name="T3" fmla="*/ 10 h 90"/>
                      <a:gd name="T4" fmla="*/ 0 w 76"/>
                      <a:gd name="T5" fmla="*/ 11 h 90"/>
                      <a:gd name="T6" fmla="*/ 3 w 76"/>
                      <a:gd name="T7" fmla="*/ 0 h 90"/>
                      <a:gd name="T8" fmla="*/ 3 w 76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90">
                        <a:moveTo>
                          <a:pt x="72" y="0"/>
                        </a:moveTo>
                        <a:lnTo>
                          <a:pt x="0" y="86"/>
                        </a:lnTo>
                        <a:lnTo>
                          <a:pt x="4" y="90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2" name="Freeform 474"/>
                  <p:cNvSpPr>
                    <a:spLocks/>
                  </p:cNvSpPr>
                  <p:nvPr/>
                </p:nvSpPr>
                <p:spPr bwMode="auto">
                  <a:xfrm>
                    <a:off x="2128" y="2660"/>
                    <a:ext cx="39" cy="108"/>
                  </a:xfrm>
                  <a:custGeom>
                    <a:avLst/>
                    <a:gdLst>
                      <a:gd name="T0" fmla="*/ 4 w 116"/>
                      <a:gd name="T1" fmla="*/ 27 h 216"/>
                      <a:gd name="T2" fmla="*/ 4 w 116"/>
                      <a:gd name="T3" fmla="*/ 3 h 216"/>
                      <a:gd name="T4" fmla="*/ 0 w 116"/>
                      <a:gd name="T5" fmla="*/ 0 h 216"/>
                      <a:gd name="T6" fmla="*/ 0 w 116"/>
                      <a:gd name="T7" fmla="*/ 25 h 216"/>
                      <a:gd name="T8" fmla="*/ 4 w 116"/>
                      <a:gd name="T9" fmla="*/ 27 h 2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216">
                        <a:moveTo>
                          <a:pt x="116" y="216"/>
                        </a:moveTo>
                        <a:lnTo>
                          <a:pt x="116" y="17"/>
                        </a:lnTo>
                        <a:lnTo>
                          <a:pt x="0" y="0"/>
                        </a:lnTo>
                        <a:lnTo>
                          <a:pt x="0" y="198"/>
                        </a:lnTo>
                        <a:lnTo>
                          <a:pt x="116" y="216"/>
                        </a:lnTo>
                        <a:close/>
                      </a:path>
                    </a:pathLst>
                  </a:custGeom>
                  <a:solidFill>
                    <a:srgbClr val="E5D6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3" name="Freeform 475"/>
                  <p:cNvSpPr>
                    <a:spLocks/>
                  </p:cNvSpPr>
                  <p:nvPr/>
                </p:nvSpPr>
                <p:spPr bwMode="auto">
                  <a:xfrm>
                    <a:off x="2128" y="2643"/>
                    <a:ext cx="53" cy="26"/>
                  </a:xfrm>
                  <a:custGeom>
                    <a:avLst/>
                    <a:gdLst>
                      <a:gd name="T0" fmla="*/ 0 w 159"/>
                      <a:gd name="T1" fmla="*/ 5 h 52"/>
                      <a:gd name="T2" fmla="*/ 2 w 159"/>
                      <a:gd name="T3" fmla="*/ 0 h 52"/>
                      <a:gd name="T4" fmla="*/ 6 w 159"/>
                      <a:gd name="T5" fmla="*/ 2 h 52"/>
                      <a:gd name="T6" fmla="*/ 4 w 159"/>
                      <a:gd name="T7" fmla="*/ 7 h 52"/>
                      <a:gd name="T8" fmla="*/ 0 w 159"/>
                      <a:gd name="T9" fmla="*/ 5 h 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9" h="52">
                        <a:moveTo>
                          <a:pt x="0" y="33"/>
                        </a:moveTo>
                        <a:lnTo>
                          <a:pt x="51" y="0"/>
                        </a:lnTo>
                        <a:lnTo>
                          <a:pt x="159" y="16"/>
                        </a:lnTo>
                        <a:lnTo>
                          <a:pt x="116" y="52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AD934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4" name="Freeform 476"/>
                  <p:cNvSpPr>
                    <a:spLocks/>
                  </p:cNvSpPr>
                  <p:nvPr/>
                </p:nvSpPr>
                <p:spPr bwMode="auto">
                  <a:xfrm>
                    <a:off x="2167" y="2650"/>
                    <a:ext cx="14" cy="118"/>
                  </a:xfrm>
                  <a:custGeom>
                    <a:avLst/>
                    <a:gdLst>
                      <a:gd name="T0" fmla="*/ 0 w 43"/>
                      <a:gd name="T1" fmla="*/ 5 h 234"/>
                      <a:gd name="T2" fmla="*/ 2 w 43"/>
                      <a:gd name="T3" fmla="*/ 0 h 234"/>
                      <a:gd name="T4" fmla="*/ 2 w 43"/>
                      <a:gd name="T5" fmla="*/ 26 h 234"/>
                      <a:gd name="T6" fmla="*/ 0 w 43"/>
                      <a:gd name="T7" fmla="*/ 30 h 234"/>
                      <a:gd name="T8" fmla="*/ 0 w 43"/>
                      <a:gd name="T9" fmla="*/ 5 h 2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3" h="234">
                        <a:moveTo>
                          <a:pt x="0" y="34"/>
                        </a:moveTo>
                        <a:lnTo>
                          <a:pt x="43" y="0"/>
                        </a:lnTo>
                        <a:lnTo>
                          <a:pt x="43" y="200"/>
                        </a:lnTo>
                        <a:lnTo>
                          <a:pt x="0" y="2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70560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5" name="Freeform 477"/>
                  <p:cNvSpPr>
                    <a:spLocks/>
                  </p:cNvSpPr>
                  <p:nvPr/>
                </p:nvSpPr>
                <p:spPr bwMode="auto">
                  <a:xfrm>
                    <a:off x="2212" y="2686"/>
                    <a:ext cx="39" cy="84"/>
                  </a:xfrm>
                  <a:custGeom>
                    <a:avLst/>
                    <a:gdLst>
                      <a:gd name="T0" fmla="*/ 4 w 116"/>
                      <a:gd name="T1" fmla="*/ 21 h 169"/>
                      <a:gd name="T2" fmla="*/ 4 w 116"/>
                      <a:gd name="T3" fmla="*/ 2 h 169"/>
                      <a:gd name="T4" fmla="*/ 0 w 116"/>
                      <a:gd name="T5" fmla="*/ 0 h 169"/>
                      <a:gd name="T6" fmla="*/ 0 w 116"/>
                      <a:gd name="T7" fmla="*/ 18 h 169"/>
                      <a:gd name="T8" fmla="*/ 4 w 116"/>
                      <a:gd name="T9" fmla="*/ 2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6" h="169">
                        <a:moveTo>
                          <a:pt x="116" y="169"/>
                        </a:moveTo>
                        <a:lnTo>
                          <a:pt x="116" y="17"/>
                        </a:lnTo>
                        <a:lnTo>
                          <a:pt x="0" y="0"/>
                        </a:lnTo>
                        <a:lnTo>
                          <a:pt x="0" y="151"/>
                        </a:lnTo>
                        <a:lnTo>
                          <a:pt x="116" y="169"/>
                        </a:lnTo>
                        <a:close/>
                      </a:path>
                    </a:pathLst>
                  </a:custGeom>
                  <a:solidFill>
                    <a:srgbClr val="C6B2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6" name="Freeform 478"/>
                  <p:cNvSpPr>
                    <a:spLocks/>
                  </p:cNvSpPr>
                  <p:nvPr/>
                </p:nvSpPr>
                <p:spPr bwMode="auto">
                  <a:xfrm>
                    <a:off x="2212" y="2654"/>
                    <a:ext cx="64" cy="41"/>
                  </a:xfrm>
                  <a:custGeom>
                    <a:avLst/>
                    <a:gdLst>
                      <a:gd name="T0" fmla="*/ 0 w 191"/>
                      <a:gd name="T1" fmla="*/ 8 h 82"/>
                      <a:gd name="T2" fmla="*/ 3 w 191"/>
                      <a:gd name="T3" fmla="*/ 0 h 82"/>
                      <a:gd name="T4" fmla="*/ 7 w 191"/>
                      <a:gd name="T5" fmla="*/ 2 h 82"/>
                      <a:gd name="T6" fmla="*/ 4 w 191"/>
                      <a:gd name="T7" fmla="*/ 11 h 82"/>
                      <a:gd name="T8" fmla="*/ 0 w 191"/>
                      <a:gd name="T9" fmla="*/ 8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1" h="82">
                        <a:moveTo>
                          <a:pt x="0" y="64"/>
                        </a:moveTo>
                        <a:lnTo>
                          <a:pt x="86" y="0"/>
                        </a:lnTo>
                        <a:lnTo>
                          <a:pt x="191" y="16"/>
                        </a:lnTo>
                        <a:lnTo>
                          <a:pt x="116" y="82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A389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  <p:sp>
                <p:nvSpPr>
                  <p:cNvPr id="31907" name="Freeform 479"/>
                  <p:cNvSpPr>
                    <a:spLocks/>
                  </p:cNvSpPr>
                  <p:nvPr/>
                </p:nvSpPr>
                <p:spPr bwMode="auto">
                  <a:xfrm>
                    <a:off x="2251" y="2662"/>
                    <a:ext cx="25" cy="108"/>
                  </a:xfrm>
                  <a:custGeom>
                    <a:avLst/>
                    <a:gdLst>
                      <a:gd name="T0" fmla="*/ 0 w 75"/>
                      <a:gd name="T1" fmla="*/ 8 h 216"/>
                      <a:gd name="T2" fmla="*/ 3 w 75"/>
                      <a:gd name="T3" fmla="*/ 0 h 216"/>
                      <a:gd name="T4" fmla="*/ 3 w 75"/>
                      <a:gd name="T5" fmla="*/ 20 h 216"/>
                      <a:gd name="T6" fmla="*/ 0 w 75"/>
                      <a:gd name="T7" fmla="*/ 27 h 216"/>
                      <a:gd name="T8" fmla="*/ 0 w 75"/>
                      <a:gd name="T9" fmla="*/ 8 h 2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5" h="216">
                        <a:moveTo>
                          <a:pt x="0" y="64"/>
                        </a:moveTo>
                        <a:lnTo>
                          <a:pt x="75" y="0"/>
                        </a:lnTo>
                        <a:lnTo>
                          <a:pt x="75" y="153"/>
                        </a:lnTo>
                        <a:lnTo>
                          <a:pt x="0" y="216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593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h-TH"/>
                  </a:p>
                </p:txBody>
              </p:sp>
            </p:grpSp>
            <p:sp>
              <p:nvSpPr>
                <p:cNvPr id="31793" name="AutoShape 480"/>
                <p:cNvSpPr>
                  <a:spLocks noChangeArrowheads="1"/>
                </p:cNvSpPr>
                <p:nvPr/>
              </p:nvSpPr>
              <p:spPr bwMode="auto">
                <a:xfrm>
                  <a:off x="2330" y="1044"/>
                  <a:ext cx="633" cy="570"/>
                </a:xfrm>
                <a:prstGeom prst="flowChartProcess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bg1"/>
                  </a:extrusionClr>
                  <a:contourClr>
                    <a:schemeClr val="bg1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31794" name="Group 481"/>
                <p:cNvGrpSpPr>
                  <a:grpSpLocks/>
                </p:cNvGrpSpPr>
                <p:nvPr/>
              </p:nvGrpSpPr>
              <p:grpSpPr bwMode="auto">
                <a:xfrm>
                  <a:off x="2423" y="1065"/>
                  <a:ext cx="530" cy="345"/>
                  <a:chOff x="4899" y="2090"/>
                  <a:chExt cx="636" cy="231"/>
                </a:xfrm>
              </p:grpSpPr>
              <p:pic>
                <p:nvPicPr>
                  <p:cNvPr id="31801" name="Picture 482" descr="Click To Download"/>
                  <p:cNvPicPr>
                    <a:picLocks noChangeArrowheads="1" noCrop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99" y="2090"/>
                    <a:ext cx="23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802" name="Picture 483" descr="Click To Download"/>
                  <p:cNvPicPr>
                    <a:picLocks noChangeArrowheads="1" noCrop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0" y="2090"/>
                    <a:ext cx="23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803" name="Picture 484" descr="Click To Download"/>
                  <p:cNvPicPr>
                    <a:picLocks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5" y="2091"/>
                    <a:ext cx="23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1795" name="Rectangle 485"/>
                <p:cNvSpPr>
                  <a:spLocks noChangeArrowheads="1"/>
                </p:cNvSpPr>
                <p:nvPr/>
              </p:nvSpPr>
              <p:spPr bwMode="auto">
                <a:xfrm>
                  <a:off x="2319" y="1046"/>
                  <a:ext cx="644" cy="5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1796" name="Rectangle 486"/>
                <p:cNvSpPr>
                  <a:spLocks noChangeArrowheads="1"/>
                </p:cNvSpPr>
                <p:nvPr/>
              </p:nvSpPr>
              <p:spPr bwMode="auto">
                <a:xfrm>
                  <a:off x="2323" y="1337"/>
                  <a:ext cx="423" cy="285"/>
                </a:xfrm>
                <a:prstGeom prst="rect">
                  <a:avLst/>
                </a:prstGeom>
                <a:solidFill>
                  <a:srgbClr val="C9C6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1797" name="Rectangle 487"/>
                <p:cNvSpPr>
                  <a:spLocks noChangeArrowheads="1"/>
                </p:cNvSpPr>
                <p:nvPr/>
              </p:nvSpPr>
              <p:spPr bwMode="auto">
                <a:xfrm>
                  <a:off x="2731" y="1046"/>
                  <a:ext cx="230" cy="5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1798" name="Rectangle 488"/>
                <p:cNvSpPr>
                  <a:spLocks noChangeArrowheads="1"/>
                </p:cNvSpPr>
                <p:nvPr/>
              </p:nvSpPr>
              <p:spPr bwMode="auto">
                <a:xfrm>
                  <a:off x="2731" y="1339"/>
                  <a:ext cx="230" cy="282"/>
                </a:xfrm>
                <a:prstGeom prst="rect">
                  <a:avLst/>
                </a:prstGeom>
                <a:solidFill>
                  <a:srgbClr val="C9C6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1799" name="Rectangle 489"/>
                <p:cNvSpPr>
                  <a:spLocks noChangeArrowheads="1"/>
                </p:cNvSpPr>
                <p:nvPr/>
              </p:nvSpPr>
              <p:spPr bwMode="auto">
                <a:xfrm>
                  <a:off x="2400" y="1051"/>
                  <a:ext cx="480" cy="6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en-US" sz="700" b="1">
                      <a:solidFill>
                        <a:srgbClr val="0000FF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Office</a:t>
                  </a:r>
                  <a:endParaRPr lang="th-TH" altLang="en-US" sz="700" b="1">
                    <a:solidFill>
                      <a:srgbClr val="0000FF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800" name="Oval 490"/>
                <p:cNvSpPr>
                  <a:spLocks noChangeArrowheads="1"/>
                </p:cNvSpPr>
                <p:nvPr/>
              </p:nvSpPr>
              <p:spPr bwMode="auto">
                <a:xfrm>
                  <a:off x="2895" y="1349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th-TH" altLang="th-TH" sz="18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777" name="Text Box 491"/>
              <p:cNvSpPr txBox="1">
                <a:spLocks noChangeArrowheads="1"/>
              </p:cNvSpPr>
              <p:nvPr/>
            </p:nvSpPr>
            <p:spPr bwMode="auto">
              <a:xfrm>
                <a:off x="256" y="1319"/>
                <a:ext cx="672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FF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No.1</a:t>
                </a:r>
                <a:endParaRPr lang="th-TH" altLang="en-US" sz="1200" b="1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778" name="Text Box 492"/>
              <p:cNvSpPr txBox="1">
                <a:spLocks noChangeArrowheads="1"/>
              </p:cNvSpPr>
              <p:nvPr/>
            </p:nvSpPr>
            <p:spPr bwMode="auto">
              <a:xfrm>
                <a:off x="784" y="1319"/>
                <a:ext cx="672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FF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No.2</a:t>
                </a:r>
                <a:endParaRPr lang="th-TH" altLang="en-US" sz="1200" b="1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779" name="Text Box 493"/>
              <p:cNvSpPr txBox="1">
                <a:spLocks noChangeArrowheads="1"/>
              </p:cNvSpPr>
              <p:nvPr/>
            </p:nvSpPr>
            <p:spPr bwMode="auto">
              <a:xfrm>
                <a:off x="1288" y="1319"/>
                <a:ext cx="672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FF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No.3</a:t>
                </a:r>
                <a:endParaRPr lang="th-TH" altLang="en-US" sz="1200" b="1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780" name="Text Box 494"/>
              <p:cNvSpPr txBox="1">
                <a:spLocks noChangeArrowheads="1"/>
              </p:cNvSpPr>
              <p:nvPr/>
            </p:nvSpPr>
            <p:spPr bwMode="auto">
              <a:xfrm>
                <a:off x="1800" y="1319"/>
                <a:ext cx="672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FF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No.4</a:t>
                </a:r>
                <a:endParaRPr lang="th-TH" altLang="en-US" sz="1200" b="1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1775" name="Picture 49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1792"/>
              <a:ext cx="668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7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8D21FC-3424-4501-819A-98FFC4FCA5D9}" type="slidenum">
              <a:rPr lang="ko-KR" altLang="en-US" sz="1200">
                <a:latin typeface="Verdana" panose="020B0604030504040204" pitchFamily="34" charset="0"/>
              </a:rPr>
              <a:pPr/>
              <a:t>42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366000" cy="4799012"/>
          </a:xfrm>
        </p:spPr>
        <p:txBody>
          <a:bodyPr>
            <a:noAutofit/>
          </a:bodyPr>
          <a:lstStyle/>
          <a:p>
            <a:pPr eaLnBrk="1" hangingPunct="1">
              <a:buClr>
                <a:srgbClr val="000000"/>
              </a:buClr>
              <a:buSzTx/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เกี่ยวข้องกับการเคลื่อนไหว </a:t>
            </a:r>
          </a:p>
          <a:p>
            <a:pPr lvl="1" eaLnBrk="1" hangingPunct="1">
              <a:buClr>
                <a:srgbClr val="000000"/>
              </a:buClr>
            </a:pPr>
            <a:r>
              <a:rPr lang="en-US" alt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Movement</a:t>
            </a:r>
          </a:p>
          <a:p>
            <a:pPr eaLnBrk="1" hangingPunct="1">
              <a:buClr>
                <a:srgbClr val="000000"/>
              </a:buClr>
              <a:buSzTx/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เกี่ยวข้องกับการจัดเก็บ </a:t>
            </a:r>
          </a:p>
          <a:p>
            <a:pPr lvl="1" eaLnBrk="1" hangingPunct="1">
              <a:buClr>
                <a:srgbClr val="000000"/>
              </a:buClr>
            </a:pPr>
            <a:r>
              <a:rPr lang="en-US" altLang="en-US" sz="48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Storage</a:t>
            </a:r>
          </a:p>
          <a:p>
            <a:pPr eaLnBrk="1" hangingPunct="1">
              <a:buClr>
                <a:srgbClr val="000000"/>
              </a:buClr>
              <a:buSzTx/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เกี่ยวข้องกับการจัดการข้อมูล</a:t>
            </a:r>
          </a:p>
          <a:p>
            <a:pPr lvl="1" eaLnBrk="1" hangingPunct="1">
              <a:buClr>
                <a:srgbClr val="000000"/>
              </a:buClr>
            </a:pPr>
            <a:r>
              <a:rPr lang="en-US" altLang="en-US" sz="4800" b="1" dirty="0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Information Transfer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5257800" y="353291"/>
            <a:ext cx="6248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5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การปฏิบัติงานคลังสินค้า</a:t>
            </a:r>
            <a:endParaRPr lang="en-US" altLang="en-US" sz="5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2773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Transparent Best Seller Icon Png - Warehouse Icon Png,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05000"/>
            <a:ext cx="2895600" cy="302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9C214E-4DC4-4653-BCBD-1B16CAAAC553}" type="slidenum">
              <a:rPr lang="ko-KR" altLang="en-US" sz="1200">
                <a:latin typeface="Verdana" panose="020B0604030504040204" pitchFamily="34" charset="0"/>
              </a:rPr>
              <a:pPr/>
              <a:t>43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923473" y="248868"/>
            <a:ext cx="9538189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หลักพิจารณาในการจัดเก็บ </a:t>
            </a:r>
            <a:r>
              <a:rPr lang="en-US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(Storage Considerations)</a:t>
            </a:r>
            <a:r>
              <a:rPr lang="th-TH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- 1</a:t>
            </a:r>
            <a:endParaRPr lang="th-TH" altLang="en-US" sz="44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003992" y="1150441"/>
            <a:ext cx="675798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Angsana New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ลักษณะ และคุณสมบัติของสินค้า</a:t>
            </a:r>
            <a:endParaRPr lang="en-US" altLang="en-US" sz="4400" b="1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Product Specification</a:t>
            </a:r>
            <a:endParaRPr lang="th-TH" altLang="en-US" sz="4400" b="1" dirty="0">
              <a:solidFill>
                <a:schemeClr val="tx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ลักษณะการจัดเก็บของสินค้า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</a:t>
            </a:r>
            <a:r>
              <a:rPr lang="en-US" altLang="en-US" sz="4400" b="1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Unitisation</a:t>
            </a:r>
            <a:endParaRPr lang="th-TH" altLang="en-US" sz="4400" b="1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ความสามารถในการจัดเก็บ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Storage </a:t>
            </a:r>
            <a:r>
              <a:rPr lang="en-US" altLang="en-US" sz="4400" b="1" dirty="0" err="1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Utilisation</a:t>
            </a:r>
            <a:endParaRPr lang="en-US" altLang="en-US" sz="4400" b="1" dirty="0">
              <a:solidFill>
                <a:schemeClr val="hlink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การเข้าถึงสินค้า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400" b="1" dirty="0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</a:t>
            </a:r>
            <a:r>
              <a:rPr lang="en-US" altLang="en-US" sz="4400" b="1" dirty="0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Accessibility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 b="1" dirty="0">
              <a:solidFill>
                <a:schemeClr val="accent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1905000" y="6384926"/>
            <a:ext cx="8351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Source: Alan Rushton, John Oxley and Phil Croucher </a:t>
            </a:r>
            <a:r>
              <a:rPr lang="en-US" altLang="en-US" sz="2000" u="sng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The Handbook of Logistics and Distribution System</a:t>
            </a:r>
            <a:r>
              <a:rPr lang="en-US" altLang="en-US" sz="200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2002 page 246</a:t>
            </a:r>
          </a:p>
        </p:txBody>
      </p:sp>
      <p:sp>
        <p:nvSpPr>
          <p:cNvPr id="33798" name="AutoShape 5"/>
          <p:cNvSpPr>
            <a:spLocks noChangeArrowheads="1"/>
          </p:cNvSpPr>
          <p:nvPr/>
        </p:nvSpPr>
        <p:spPr bwMode="auto">
          <a:xfrm>
            <a:off x="2895600" y="381000"/>
            <a:ext cx="7543800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pic>
        <p:nvPicPr>
          <p:cNvPr id="33799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Warehouse - Free buildings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2986810"/>
            <a:ext cx="2423391" cy="242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0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D0775F8-7269-4FB3-A865-1CAAC3ABF3CF}" type="slidenum">
              <a:rPr lang="ko-KR" altLang="en-US" sz="1200">
                <a:latin typeface="Verdana" panose="020B0604030504040204" pitchFamily="34" charset="0"/>
              </a:rPr>
              <a:pPr/>
              <a:t>44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600200" y="376665"/>
            <a:ext cx="10397398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หลักพิจารณาในการจัดเก็บ </a:t>
            </a:r>
            <a:r>
              <a:rPr lang="en-US" alt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(Storage Considerations) - 2</a:t>
            </a:r>
            <a:endParaRPr lang="th-TH" altLang="en-US" sz="48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14400" y="1531969"/>
            <a:ext cx="90678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000" b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อุปกรณ์เคลื่อนย้ายสินค้า </a:t>
            </a:r>
            <a:endParaRPr lang="en-US" altLang="en-US" sz="4000" b="1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Material Handling System (MHE)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4000" b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เทคโนโลยีสารสนเทศ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Information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4000" b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สิ่งแวดล้อม และความปลอดภัยในการทำงาน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</a:t>
            </a:r>
            <a:r>
              <a:rPr lang="th-TH" altLang="en-US" sz="4000" b="1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US" sz="4000" b="1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Workplace Environment &amp; Safety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4000" b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ต้นทุนค่าใช้จ่าย</a:t>
            </a:r>
            <a:endParaRPr lang="en-US" altLang="en-US" sz="4000" b="1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Cost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1905000" y="6384926"/>
            <a:ext cx="8351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Source: Alan Rushton, John Oxley and Phil Croucher </a:t>
            </a:r>
            <a:r>
              <a:rPr lang="en-US" altLang="en-US" sz="2000" u="sng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The Handbook of Logistics and Distribution System</a:t>
            </a:r>
            <a:r>
              <a:rPr lang="en-US" altLang="en-US" sz="200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2002 page 246</a:t>
            </a:r>
          </a:p>
        </p:txBody>
      </p:sp>
      <p:sp>
        <p:nvSpPr>
          <p:cNvPr id="34822" name="AutoShape 5"/>
          <p:cNvSpPr>
            <a:spLocks noChangeArrowheads="1"/>
          </p:cNvSpPr>
          <p:nvPr/>
        </p:nvSpPr>
        <p:spPr bwMode="auto">
          <a:xfrm>
            <a:off x="2895600" y="228600"/>
            <a:ext cx="7543800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pic>
        <p:nvPicPr>
          <p:cNvPr id="34823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564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Warehouse - Free commerce and shopping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59" y="1767850"/>
            <a:ext cx="2986881" cy="29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F6433-893B-4DA1-B158-48D8A1F72144}" type="slidenum">
              <a:rPr lang="ko-KR" altLang="en-US" sz="1200">
                <a:latin typeface="Verdana" panose="020B0604030504040204" pitchFamily="34" charset="0"/>
              </a:rPr>
              <a:pPr/>
              <a:t>45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3727" y="2146485"/>
            <a:ext cx="7288212" cy="46863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th-TH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Receiving (รับสินค้า)</a:t>
            </a:r>
          </a:p>
          <a:p>
            <a:pPr eaLnBrk="1" hangingPunct="1">
              <a:buClr>
                <a:srgbClr val="000000"/>
              </a:buClr>
            </a:pPr>
            <a:r>
              <a:rPr lang="th-TH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Storing (จัดเก็บสินค้า)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Picking </a:t>
            </a:r>
            <a:r>
              <a:rPr lang="th-TH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(การหยิบสินค้า)</a:t>
            </a:r>
          </a:p>
          <a:p>
            <a:pPr eaLnBrk="1" hangingPunct="1">
              <a:buClr>
                <a:srgbClr val="000000"/>
              </a:buClr>
            </a:pPr>
            <a:r>
              <a:rPr lang="th-TH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Dispatching (จ่ายสินค้า)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81000" y="762000"/>
            <a:ext cx="6248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6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กิจกรรมของคลังสินค้า</a:t>
            </a:r>
            <a:endParaRPr lang="en-US" altLang="en-US" sz="60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5845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Warehouse PNG Clipart PNG, SVG Clip art for Web - Download Clip Art, PNG  Icon 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26" y="2438400"/>
            <a:ext cx="512268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BDC83E-5E70-4FB7-AC0C-FA75A5FE7556}" type="slidenum">
              <a:rPr lang="ko-KR" altLang="en-US" sz="1200">
                <a:latin typeface="Verdana" panose="020B0604030504040204" pitchFamily="34" charset="0"/>
              </a:rPr>
              <a:pPr/>
              <a:t>46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1100" y="1776984"/>
            <a:ext cx="10287000" cy="1295400"/>
          </a:xfrm>
        </p:spPr>
        <p:txBody>
          <a:bodyPr>
            <a:noAutofit/>
          </a:bodyPr>
          <a:lstStyle/>
          <a:p>
            <a:pPr eaLnBrk="1" hangingPunct="1">
              <a:buClr>
                <a:srgbClr val="000000"/>
              </a:buClr>
              <a:buSzTx/>
            </a:pPr>
            <a:r>
              <a:rPr lang="th-TH" altLang="en-US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Receiving </a:t>
            </a:r>
            <a:r>
              <a:rPr lang="en-US" altLang="en-US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Internal – External</a:t>
            </a:r>
            <a:r>
              <a:rPr lang="th-TH" altLang="en-US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(รับสินค้าภายใน-ภายนอก)</a:t>
            </a: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2057400" y="3072384"/>
            <a:ext cx="6629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ClrTx/>
              <a:buSzTx/>
              <a:buFontTx/>
              <a:buChar char="–"/>
            </a:pPr>
            <a:r>
              <a:rPr lang="th-TH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ลงสินค้า Unloading </a:t>
            </a:r>
          </a:p>
          <a:p>
            <a:pPr lvl="1" eaLnBrk="1" hangingPunct="1">
              <a:buClrTx/>
              <a:buSzTx/>
              <a:buFontTx/>
              <a:buChar char="–"/>
            </a:pPr>
            <a:r>
              <a:rPr lang="th-TH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ตรวจสอบคุณภาพ QC</a:t>
            </a:r>
          </a:p>
          <a:p>
            <a:pPr lvl="1" eaLnBrk="1" hangingPunct="1">
              <a:buClrTx/>
              <a:buSzTx/>
              <a:buFontTx/>
              <a:buChar char="–"/>
            </a:pPr>
            <a:r>
              <a:rPr lang="th-TH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แยกพื้นที่ Segregating</a:t>
            </a:r>
          </a:p>
          <a:p>
            <a:pPr lvl="1" eaLnBrk="1" hangingPunct="1">
              <a:buClrTx/>
              <a:buSzTx/>
              <a:buFontTx/>
              <a:buChar char="–"/>
            </a:pPr>
            <a:r>
              <a:rPr lang="th-TH" altLang="en-US" sz="4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นำไปเก็บ Put-away</a:t>
            </a:r>
          </a:p>
        </p:txBody>
      </p:sp>
      <p:pic>
        <p:nvPicPr>
          <p:cNvPr id="36870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29000" y="381000"/>
            <a:ext cx="6248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6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กิจกรรมของคลังสินค้า</a:t>
            </a:r>
            <a:endParaRPr lang="en-US" altLang="en-US" sz="60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86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D39FA1-3BFB-45E9-ADCC-63D3A505C43D}" type="slidenum">
              <a:rPr lang="ko-KR" altLang="en-US" sz="1200">
                <a:latin typeface="Verdana" panose="020B0604030504040204" pitchFamily="34" charset="0"/>
              </a:rPr>
              <a:pPr/>
              <a:t>47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974406"/>
            <a:ext cx="6553200" cy="4627562"/>
          </a:xfrm>
        </p:spPr>
        <p:txBody>
          <a:bodyPr>
            <a:noAutofit/>
          </a:bodyPr>
          <a:lstStyle/>
          <a:p>
            <a:pPr eaLnBrk="1" hangingPunct="1">
              <a:buClr>
                <a:srgbClr val="000000"/>
              </a:buClr>
              <a:buSzTx/>
            </a:pPr>
            <a:r>
              <a:rPr lang="th-TH" alt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Storing (จัดเก็บสินค้า)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ตรวจสอบ Checking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นับจำนวน Counting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เติมเต็ม Replenishing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ย้ายที่ Relocation</a:t>
            </a:r>
          </a:p>
        </p:txBody>
      </p:sp>
      <p:pic>
        <p:nvPicPr>
          <p:cNvPr id="37893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876800" y="685800"/>
            <a:ext cx="6248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6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กิจกรรมของคลังสินค้า</a:t>
            </a:r>
            <a:endParaRPr lang="en-US" altLang="en-US" sz="60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734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4C7E61-F8EA-4908-9B7A-1EF7E8468E4B}" type="slidenum">
              <a:rPr lang="ko-KR" altLang="en-US" sz="1200">
                <a:latin typeface="Verdana" panose="020B0604030504040204" pitchFamily="34" charset="0"/>
              </a:rPr>
              <a:pPr/>
              <a:t>48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1524000"/>
            <a:ext cx="6629400" cy="4627562"/>
          </a:xfrm>
        </p:spPr>
        <p:txBody>
          <a:bodyPr>
            <a:noAutofit/>
          </a:bodyPr>
          <a:lstStyle/>
          <a:p>
            <a:pPr eaLnBrk="1" hangingPunct="1">
              <a:buClr>
                <a:srgbClr val="000000"/>
              </a:buClr>
              <a:buSzTx/>
            </a:pPr>
            <a:r>
              <a:rPr lang="th-TH" altLang="en-US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Dispatching (จ่ายสินค้า)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หยิบสินค้า Picking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คัดเลือก Sorting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บรรจุ Packing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ขึ้นพาเลท Palletizing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ตรวจสอบ Inspecting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ขึ้นสินค้า Loading</a:t>
            </a:r>
          </a:p>
        </p:txBody>
      </p:sp>
      <p:pic>
        <p:nvPicPr>
          <p:cNvPr id="43013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257800" y="228600"/>
            <a:ext cx="6248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60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กิจกรรมของคลังสินค้า</a:t>
            </a:r>
            <a:endParaRPr lang="en-US" altLang="en-US" sz="60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25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64F805-9DAF-4536-97B1-ACC363DF754E}" type="slidenum">
              <a:rPr lang="ko-KR" altLang="en-US" sz="1200">
                <a:latin typeface="Verdana" panose="020B0604030504040204" pitchFamily="34" charset="0"/>
              </a:rPr>
              <a:pPr/>
              <a:t>49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350982"/>
            <a:ext cx="6781800" cy="773032"/>
          </a:xfrm>
          <a:noFill/>
        </p:spPr>
        <p:txBody>
          <a:bodyPr vert="horz" wrap="square" lIns="90488" tIns="44450" rIns="90488" bIns="44450" rtlCol="0" anchor="b">
            <a:spAutoFit/>
          </a:bodyPr>
          <a:lstStyle/>
          <a:p>
            <a:pPr eaLnBrk="1" hangingPunct="1"/>
            <a:r>
              <a:rPr lang="th-TH" altLang="en-US" sz="48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ปัจจัยที่มีผลต่อการทำงานคลังสินค้า</a:t>
            </a:r>
            <a:endParaRPr lang="en-US" altLang="en-US" sz="48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10379364" cy="4419600"/>
          </a:xfrm>
          <a:noFill/>
        </p:spPr>
        <p:txBody>
          <a:bodyPr vert="horz" lIns="90488" tIns="44450" rIns="90488" bIns="44450" rtlCol="0"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เวลา</a:t>
            </a:r>
            <a:r>
              <a:rPr lang="en-US" altLang="en-US" sz="44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คลังสินค้าที่ดีจะต้องได้รับการออกแบบมาเพื่อลดระยะเวลาในการทำงาน</a:t>
            </a:r>
            <a:endParaRPr lang="en-US" altLang="en-US" sz="4400" b="1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คุณภาพ</a:t>
            </a:r>
            <a:r>
              <a:rPr lang="en-US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–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ลูกค้าต้องการสินค้าคุณภาพมากยิ่งขึ้น</a:t>
            </a:r>
            <a:endParaRPr lang="en-US" altLang="en-US" sz="4400" b="1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การใช้สินทรัพย์อย่างคุ้มค่า</a:t>
            </a:r>
            <a:r>
              <a:rPr lang="en-US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-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ลดต้นทุนรวม</a:t>
            </a:r>
            <a:r>
              <a:rPr lang="en-US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,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การนำกลับมาใช้ใหม่</a:t>
            </a:r>
            <a:r>
              <a:rPr lang="en-US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,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การนำกลับมาแปรรูปใหม่</a:t>
            </a:r>
            <a:r>
              <a:rPr lang="en-US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บุคลากรแบบใหม่</a:t>
            </a:r>
            <a:r>
              <a:rPr lang="en-US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–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ความต้องการบุคลากรแบบใหม่ ทั้งส่วนการจัดการ และแรงงานจะเกิดขึ้นอย่างรวดเร็วและรุนแรง</a:t>
            </a:r>
            <a:endParaRPr lang="en-US" altLang="en-US" sz="4400" b="1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4037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45803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3120" y="92364"/>
            <a:ext cx="6278880" cy="710184"/>
          </a:xfrm>
        </p:spPr>
        <p:txBody>
          <a:bodyPr>
            <a:noAutofit/>
          </a:bodyPr>
          <a:lstStyle/>
          <a:p>
            <a:pPr algn="ctr"/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ต้นทุนโลจิสติกส์ของประเทศไทย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25639"/>
            <a:ext cx="9504710" cy="5648325"/>
          </a:xfrm>
        </p:spPr>
      </p:pic>
    </p:spTree>
    <p:extLst>
      <p:ext uri="{BB962C8B-B14F-4D97-AF65-F5344CB8AC3E}">
        <p14:creationId xmlns:p14="http://schemas.microsoft.com/office/powerpoint/2010/main" val="277962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D9E4E3-A04E-4B0D-B443-9F3FB69CDF09}" type="slidenum">
              <a:rPr lang="ko-KR" altLang="en-US" sz="1200">
                <a:latin typeface="Verdana" panose="020B0604030504040204" pitchFamily="34" charset="0"/>
              </a:rPr>
              <a:pPr/>
              <a:t>50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96837"/>
            <a:ext cx="8299450" cy="1084263"/>
          </a:xfrm>
          <a:noFill/>
        </p:spPr>
        <p:txBody>
          <a:bodyPr vert="horz" lIns="90488" tIns="44450" rIns="90488" bIns="44450" rtlCol="0" anchor="b" anchorCtr="1">
            <a:normAutofit/>
          </a:bodyPr>
          <a:lstStyle/>
          <a:p>
            <a:pPr eaLnBrk="1" hangingPunct="1"/>
            <a:r>
              <a:rPr lang="en-US" altLang="en-US" sz="66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CROSS-DOCKING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763000" cy="4438651"/>
          </a:xfrm>
          <a:noFill/>
        </p:spPr>
        <p:txBody>
          <a:bodyPr vert="horz" wrap="square" lIns="90488" tIns="44450" rIns="90488" bIns="44450" rtlCol="0" anchorCtr="1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รับสินค้า เลือกสินค้า บรรจุผลิตภัณฑ์ใหม่ ขึ้นสินค้าโดยไม่มีการเก็บสินค้า </a:t>
            </a:r>
          </a:p>
          <a:p>
            <a:pPr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ทำงานโดยใช้สายพาน และอุปกรณ์คัดเลือก (</a:t>
            </a:r>
            <a:r>
              <a:rPr lang="en-US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conveyors &amp; sortation equipment</a:t>
            </a:r>
            <a:r>
              <a:rPr lang="th-TH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US" altLang="en-US" sz="44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สินค้าอุปโภค บริโภค อาหาร </a:t>
            </a:r>
          </a:p>
          <a:p>
            <a:pPr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chemeClr val="accent3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สินค้าที่มีการหมุนเวียนเร็ว</a:t>
            </a:r>
            <a:endParaRPr lang="en-US" altLang="en-US" sz="4400" b="1" dirty="0">
              <a:solidFill>
                <a:schemeClr val="accent3">
                  <a:lumMod val="7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5061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Logistics Glossary-ศัพท์โลจิสติกส์วันละคำสองคำ: Cross-Docking -ครอสด็อกกิ้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191000"/>
            <a:ext cx="2098311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83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C874A1-D143-4D95-ACDB-6255C5554B3E}" type="slidenum">
              <a:rPr lang="ko-KR" altLang="en-US" sz="1200">
                <a:latin typeface="Verdana" panose="020B0604030504040204" pitchFamily="34" charset="0"/>
              </a:rPr>
              <a:pPr/>
              <a:t>51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46084" name="WordArt 3"/>
          <p:cNvSpPr>
            <a:spLocks noChangeArrowheads="1" noChangeShapeType="1" noTextEdit="1"/>
          </p:cNvSpPr>
          <p:nvPr/>
        </p:nvSpPr>
        <p:spPr bwMode="auto">
          <a:xfrm>
            <a:off x="5829300" y="228600"/>
            <a:ext cx="6019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effectLst>
                  <a:outerShdw dist="81320" dir="2319588" algn="ctr" rotWithShape="0">
                    <a:schemeClr val="bg2"/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สมดุลย์คลังสินค้า</a:t>
            </a:r>
          </a:p>
        </p:txBody>
      </p:sp>
      <p:pic>
        <p:nvPicPr>
          <p:cNvPr id="46087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0526" y="3010903"/>
            <a:ext cx="352487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4800" b="1" dirty="0" smtClean="0"/>
              <a:t>ระดับการบริการลูกค้า</a:t>
            </a:r>
            <a:endParaRPr lang="th-TH" sz="4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43898" y="4495800"/>
            <a:ext cx="2047702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h-TH" sz="4800" b="1" dirty="0" smtClean="0"/>
              <a:t>ค่าใช้จ่าย</a:t>
            </a:r>
            <a:endParaRPr lang="th-TH" sz="4800" b="1" dirty="0"/>
          </a:p>
        </p:txBody>
      </p:sp>
      <p:pic>
        <p:nvPicPr>
          <p:cNvPr id="20488" name="Picture 8" descr="Scale PNG Picture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6934200" cy="549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6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C130D0-AB1C-4C94-858A-5A4AD1A55E35}" type="slidenum">
              <a:rPr lang="ko-KR" altLang="en-US" sz="1200">
                <a:latin typeface="Verdana" panose="020B0604030504040204" pitchFamily="34" charset="0"/>
              </a:rPr>
              <a:pPr/>
              <a:t>52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3162" y="2578100"/>
            <a:ext cx="9536111" cy="4279900"/>
          </a:xfrm>
          <a:noFill/>
        </p:spPr>
        <p:txBody>
          <a:bodyPr>
            <a:noAutofit/>
          </a:bodyPr>
          <a:lstStyle/>
          <a:p>
            <a:pPr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ความแม่นยำของข้อมูลสินค้าคงคลัง </a:t>
            </a:r>
            <a:r>
              <a:rPr lang="en-US" altLang="en-US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Stock Accuracy</a:t>
            </a:r>
          </a:p>
          <a:p>
            <a:pPr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สินค้าเสียหาย </a:t>
            </a:r>
            <a:r>
              <a:rPr lang="en-US" altLang="en-US" sz="44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Damage Stock</a:t>
            </a:r>
            <a:endParaRPr lang="th-TH" altLang="en-US" sz="4400" b="1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เวลาในการขึ้น-ลงสินค้า </a:t>
            </a:r>
            <a:r>
              <a:rPr lang="en-US" altLang="en-US" sz="4400" b="1" dirty="0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Loading &amp; Unloading Time</a:t>
            </a:r>
          </a:p>
          <a:p>
            <a:pPr eaLnBrk="1" hangingPunct="1">
              <a:buClr>
                <a:srgbClr val="000000"/>
              </a:buClr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สินค้าที่มีการเคลื่อนไหวช้า </a:t>
            </a:r>
            <a:r>
              <a:rPr lang="en-US" altLang="en-US" sz="4400" b="1" dirty="0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Slow Moving Products</a:t>
            </a: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276600" y="609600"/>
            <a:ext cx="7086600" cy="1219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การวัดผลการปฏิบัติงานคลังสินค้า</a:t>
            </a:r>
            <a:r>
              <a:rPr lang="en-US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- 1</a:t>
            </a:r>
            <a:endParaRPr lang="th-TH" alt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Warehouse KPIs (Key Performance Indicators)</a:t>
            </a:r>
          </a:p>
        </p:txBody>
      </p:sp>
      <p:pic>
        <p:nvPicPr>
          <p:cNvPr id="47109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2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966EA9-A864-4BD2-BA88-01EF4AA2DEB0}" type="slidenum">
              <a:rPr lang="ko-KR" altLang="en-US" sz="1200">
                <a:latin typeface="Verdana" panose="020B0604030504040204" pitchFamily="34" charset="0"/>
              </a:rPr>
              <a:pPr/>
              <a:t>53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11734800" cy="4194175"/>
          </a:xfrm>
          <a:noFill/>
        </p:spPr>
        <p:txBody>
          <a:bodyPr>
            <a:normAutofit/>
          </a:bodyPr>
          <a:lstStyle/>
          <a:p>
            <a:pPr eaLnBrk="1" hangingPunct="1">
              <a:buClr>
                <a:srgbClr val="000000"/>
              </a:buClr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ประสิทธิภาพการใช้พื้นที่ </a:t>
            </a:r>
            <a:r>
              <a:rPr lang="en-US" alt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Space </a:t>
            </a:r>
            <a:r>
              <a:rPr lang="en-US" altLang="en-US" sz="48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Utilization</a:t>
            </a:r>
            <a:endParaRPr lang="en-US" altLang="en-US" sz="48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Clr>
                <a:srgbClr val="000000"/>
              </a:buClr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ประสิทธิภาพการใช้พื้นที่ในการจัดเก็บ</a:t>
            </a:r>
            <a:r>
              <a:rPr lang="en-US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US" sz="48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Storage </a:t>
            </a:r>
            <a:r>
              <a:rPr lang="en-US" altLang="en-US" sz="4800" b="1" dirty="0" smtClean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Utilization</a:t>
            </a:r>
            <a:endParaRPr lang="en-US" altLang="en-US" sz="4800" b="1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Clr>
                <a:srgbClr val="000000"/>
              </a:buClr>
            </a:pPr>
            <a:r>
              <a:rPr lang="th-TH" altLang="en-US" sz="48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ต้นทุนต่อหน่วย </a:t>
            </a:r>
            <a:r>
              <a:rPr lang="en-US" altLang="en-US" sz="4800" b="1" dirty="0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Cost per unit (</a:t>
            </a:r>
            <a:r>
              <a:rPr lang="en-US" altLang="en-US" sz="4800" b="1" dirty="0" err="1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ie</a:t>
            </a:r>
            <a:r>
              <a:rPr lang="en-US" altLang="en-US" sz="4800" b="1" dirty="0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case, ton, </a:t>
            </a:r>
            <a:r>
              <a:rPr lang="en-US" altLang="en-US" sz="4800" b="1" dirty="0" err="1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sq.m</a:t>
            </a:r>
            <a:r>
              <a:rPr lang="en-US" altLang="en-US" sz="4800" b="1" dirty="0">
                <a:solidFill>
                  <a:schemeClr val="hlin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.)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2819400" y="609600"/>
            <a:ext cx="9085385" cy="1219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48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การวัดผลการปฏิบัติงานคลังสินค้า</a:t>
            </a:r>
            <a:r>
              <a:rPr lang="en-US" altLang="en-US" sz="48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- 2</a:t>
            </a:r>
            <a:endParaRPr lang="th-TH" altLang="en-US" sz="4800" b="1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Warehouse KPIs (Key Performance Indicators)</a:t>
            </a:r>
          </a:p>
        </p:txBody>
      </p:sp>
      <p:pic>
        <p:nvPicPr>
          <p:cNvPr id="48133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7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0674C9-6BCF-4531-9FFC-3D9806833563}" type="slidenum">
              <a:rPr lang="ko-KR" altLang="en-US" sz="1200">
                <a:latin typeface="Verdana" panose="020B0604030504040204" pitchFamily="34" charset="0"/>
              </a:rPr>
              <a:pPr/>
              <a:t>54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685800"/>
            <a:ext cx="9042400" cy="601663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อาการของการจัดการคลังสินค้าที่ไม่ดี 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(1)</a:t>
            </a:r>
            <a:endParaRPr lang="en-US" altLang="en-US" sz="5400" dirty="0" smtClean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53941"/>
            <a:ext cx="6966975" cy="45720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00"/>
              </a:buClr>
            </a:pPr>
            <a:r>
              <a:rPr lang="th-TH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จำนวนของสินค้าไม่แม่นยำ</a:t>
            </a:r>
            <a:endParaRPr lang="en-US" altLang="en-US" sz="4000" dirty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Clr>
                <a:srgbClr val="000000"/>
              </a:buClr>
            </a:pPr>
            <a:r>
              <a:rPr lang="th-TH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มีสินค้าเก่าๆมากเกินไป</a:t>
            </a:r>
            <a:endParaRPr lang="en-US" altLang="en-US" sz="4000" dirty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Clr>
                <a:srgbClr val="000000"/>
              </a:buClr>
            </a:pPr>
            <a:r>
              <a:rPr lang="th-TH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มีจำนวนการหยิบสินค้ามากเกินไป</a:t>
            </a:r>
          </a:p>
          <a:p>
            <a:pPr eaLnBrk="1" hangingPunct="1">
              <a:buClr>
                <a:srgbClr val="000000"/>
              </a:buClr>
            </a:pPr>
            <a:r>
              <a:rPr lang="th-TH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มีจำนวนคำสั่งซื้อสินค้าน้อยเกินไปบางครั้ง</a:t>
            </a:r>
            <a:endParaRPr lang="en-US" altLang="en-US" sz="4000" dirty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Clr>
                <a:srgbClr val="000000"/>
              </a:buClr>
            </a:pPr>
            <a:r>
              <a:rPr lang="th-TH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มีพนักงานว่างงานเสมอ</a:t>
            </a:r>
            <a:endParaRPr lang="en-US" altLang="en-US" sz="4000" dirty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Clr>
                <a:srgbClr val="000000"/>
              </a:buClr>
            </a:pPr>
            <a:r>
              <a:rPr lang="th-TH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มีสินค้าเสียหายมากเกินไป</a:t>
            </a:r>
            <a:endParaRPr lang="en-US" altLang="en-US" sz="4000" dirty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9157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7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E0CBD25-A1E3-460E-BEE9-9DFB5E5FA69E}" type="slidenum">
              <a:rPr lang="ko-KR" altLang="en-US" sz="1200">
                <a:latin typeface="Verdana" panose="020B0604030504040204" pitchFamily="34" charset="0"/>
              </a:rPr>
              <a:pPr/>
              <a:t>55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0600" y="1611313"/>
            <a:ext cx="8923339" cy="422116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ใช้เวลามากในการขึ้น-ลงสินค้า</a:t>
            </a:r>
            <a:endParaRPr lang="en-US" altLang="en-US" sz="4400" b="1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ใช้เวลามากในการรับและตรวจสอบสินค้า</a:t>
            </a:r>
            <a:endParaRPr lang="en-US" altLang="en-US" sz="4400" b="1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มีการทำการบรรจุสินค้าใหม่บ่อยๆ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มีขนาดบรรจุของสินค้ามากเกินความจำเป็น</a:t>
            </a:r>
            <a:endParaRPr lang="en-US" altLang="en-US" sz="4400" b="1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4400" b="1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Everything manual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400" b="1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เปลี่ยนเจ้าหน้าที่บ่อยๆ</a:t>
            </a:r>
            <a:endParaRPr lang="en-US" altLang="en-US" sz="4400" b="1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title"/>
          </p:nvPr>
        </p:nvSpPr>
        <p:spPr>
          <a:xfrm>
            <a:off x="2057400" y="500857"/>
            <a:ext cx="9575800" cy="6096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th-TH" alt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อาการของการจัดการคลังสินค้าที่ไม่ดี </a:t>
            </a:r>
            <a:r>
              <a:rPr lang="en-US" alt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(2)</a:t>
            </a:r>
            <a:endParaRPr lang="en-US" altLang="en-US" sz="6000" dirty="0" smtClean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0181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0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0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206B73-6A48-45EE-8891-BAA294FA7885}" type="slidenum">
              <a:rPr lang="ko-KR" altLang="en-US" sz="1200">
                <a:latin typeface="Verdana" panose="020B0604030504040204" pitchFamily="34" charset="0"/>
              </a:rPr>
              <a:pPr/>
              <a:t>56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4" y="720726"/>
            <a:ext cx="8459787" cy="422275"/>
          </a:xfrm>
          <a:noFill/>
        </p:spPr>
        <p:txBody>
          <a:bodyPr vert="horz" lIns="90488" tIns="44450" rIns="90488" bIns="44450" rtlCol="0" anchor="b" anchorCtr="1">
            <a:noAutofit/>
          </a:bodyPr>
          <a:lstStyle/>
          <a:p>
            <a:pPr eaLnBrk="1" hangingPunct="1"/>
            <a:r>
              <a:rPr lang="th-TH" altLang="en-US" sz="54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งานที่เพิ่มคุณค่าของคลังสินค้า</a:t>
            </a:r>
            <a:endParaRPr lang="en-US" altLang="en-US" sz="5400" b="1" smtClean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11049000" cy="4695131"/>
          </a:xfrm>
          <a:noFill/>
        </p:spPr>
        <p:txBody>
          <a:bodyPr vert="horz" wrap="square" lIns="90488" tIns="44450" rIns="90488" bIns="44450" rtlCol="0" anchorCtr="1">
            <a:spAutoFit/>
          </a:bodyPr>
          <a:lstStyle/>
          <a:p>
            <a:pPr eaLnBrk="1" hangingPunct="1">
              <a:buClr>
                <a:srgbClr val="000000"/>
              </a:buClr>
              <a:buSzTx/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บรรจุสินค้า </a:t>
            </a:r>
            <a:r>
              <a:rPr lang="en-US" altLang="en-US" sz="44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Packaging</a:t>
            </a:r>
          </a:p>
          <a:p>
            <a:pPr eaLnBrk="1" hangingPunct="1">
              <a:buClr>
                <a:srgbClr val="000000"/>
              </a:buClr>
              <a:buSzTx/>
            </a:pPr>
            <a:r>
              <a:rPr lang="th-TH" altLang="en-US" sz="4400" b="1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เปลี่ยนหน่วยการบรรจุ </a:t>
            </a:r>
            <a:r>
              <a:rPr lang="en-US" altLang="en-US" sz="4400" b="1" dirty="0" smtClean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Refined unitization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400" b="1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แก้ไข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จำนวนต่อพาเลท </a:t>
            </a:r>
            <a:r>
              <a:rPr lang="en-US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Adjust pallets or shrink-wrap</a:t>
            </a:r>
          </a:p>
          <a:p>
            <a:pPr lvl="1" eaLnBrk="1" hangingPunct="1">
              <a:buClr>
                <a:srgbClr val="000000"/>
              </a:buClr>
            </a:pPr>
            <a:r>
              <a:rPr lang="th-TH" altLang="en-US" sz="4400" b="1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เปลี่ยนบรรจุภัณฑ์</a:t>
            </a:r>
            <a:r>
              <a:rPr lang="en-US" altLang="en-US" sz="4400" b="1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Change containers</a:t>
            </a:r>
          </a:p>
          <a:p>
            <a:pPr eaLnBrk="1" hangingPunct="1">
              <a:buClr>
                <a:srgbClr val="000000"/>
              </a:buClr>
              <a:buSzTx/>
            </a:pPr>
            <a:r>
              <a:rPr lang="th-TH" altLang="en-US" sz="4400" b="1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การเรียกคืนสินค้า </a:t>
            </a:r>
            <a:r>
              <a:rPr lang="en-US" altLang="en-US" sz="4400" b="1" dirty="0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Recall capability</a:t>
            </a:r>
          </a:p>
          <a:p>
            <a:pPr eaLnBrk="1" hangingPunct="1">
              <a:buClr>
                <a:srgbClr val="000000"/>
              </a:buClr>
              <a:buSzTx/>
            </a:pPr>
            <a:r>
              <a:rPr lang="th-TH" altLang="en-US" sz="44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รักษาความลับทางการตลาด </a:t>
            </a:r>
            <a:r>
              <a:rPr lang="en-US" altLang="en-US" sz="4400" b="1" dirty="0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Market confidentiality</a:t>
            </a:r>
          </a:p>
        </p:txBody>
      </p:sp>
      <p:pic>
        <p:nvPicPr>
          <p:cNvPr id="51205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223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0B025E-2D1C-4A91-8BC8-A7BBBC1FF811}" type="slidenum">
              <a:rPr lang="ko-KR" altLang="en-US" sz="1200">
                <a:latin typeface="Verdana" panose="020B0604030504040204" pitchFamily="34" charset="0"/>
              </a:rPr>
              <a:pPr/>
              <a:t>57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2514600"/>
            <a:ext cx="9029700" cy="15922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6000" b="1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เจาะจง</a:t>
            </a:r>
            <a:r>
              <a:rPr lang="th-TH" altLang="en-US" sz="60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พื้นที่ </a:t>
            </a:r>
            <a:r>
              <a:rPr lang="en-US" altLang="en-US" sz="60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Dedicated Storage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6000" b="1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ไม่</a:t>
            </a:r>
            <a:r>
              <a:rPr lang="th-TH" altLang="en-US" sz="60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เจาะจงพื้นที่ </a:t>
            </a:r>
            <a:r>
              <a:rPr lang="en-US" altLang="en-US" sz="60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Randomized Storage</a:t>
            </a: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3048000" y="53340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การวางผังของคลังสินค้า</a:t>
            </a:r>
            <a:endParaRPr lang="en-US" altLang="en-US" sz="7200" b="1" dirty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2229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3F3A9F-F78F-4495-9289-D06CA1F9FD8C}" type="slidenum">
              <a:rPr lang="ko-KR" altLang="en-US" sz="1200">
                <a:latin typeface="Verdana" panose="020B0604030504040204" pitchFamily="34" charset="0"/>
              </a:rPr>
              <a:pPr/>
              <a:t>58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52600" y="228600"/>
            <a:ext cx="7772400" cy="685800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th-TH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การกำหนด </a:t>
            </a:r>
            <a:r>
              <a:rPr lang="en-US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Location Code</a:t>
            </a:r>
            <a:endParaRPr lang="th-TH" altLang="en-US" sz="4400" b="1" dirty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45" y="991083"/>
            <a:ext cx="8458200" cy="561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45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8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101CCA-BDF5-40DD-929C-1CCF4E69714A}" type="slidenum">
              <a:rPr lang="ko-KR" altLang="en-US" sz="1200">
                <a:latin typeface="Verdana" panose="020B0604030504040204" pitchFamily="34" charset="0"/>
              </a:rPr>
              <a:pPr/>
              <a:t>59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79444" y="238126"/>
            <a:ext cx="7772400" cy="576262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alt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Location Code</a:t>
            </a:r>
            <a:endParaRPr lang="th-TH" altLang="en-US" sz="4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135189" y="1125538"/>
            <a:ext cx="7705725" cy="5327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altLang="en-US" sz="3600"/>
              <a:t> </a:t>
            </a:r>
            <a:r>
              <a:rPr lang="th-TH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โซน</a:t>
            </a:r>
            <a:r>
              <a:rPr lang="en-US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 Zone</a:t>
            </a:r>
            <a:r>
              <a:rPr lang="th-TH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 / แถว </a:t>
            </a:r>
            <a:r>
              <a:rPr lang="en-US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columns</a:t>
            </a:r>
            <a:r>
              <a:rPr lang="th-TH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 / ช่อง </a:t>
            </a:r>
            <a:r>
              <a:rPr lang="en-US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Bay </a:t>
            </a:r>
            <a:r>
              <a:rPr lang="th-TH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/ ชั้น</a:t>
            </a:r>
            <a:r>
              <a:rPr lang="en-US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 Level</a:t>
            </a:r>
            <a:r>
              <a:rPr lang="th-TH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 / </a:t>
            </a:r>
            <a:r>
              <a:rPr lang="en-US" altLang="en-US" sz="3200" smtClean="0">
                <a:latin typeface="Cordia New" panose="020B0304020202020204" pitchFamily="34" charset="-34"/>
                <a:cs typeface="Cordia New" panose="020B0304020202020204" pitchFamily="34" charset="-34"/>
              </a:rPr>
              <a:t>slot</a:t>
            </a:r>
            <a:endParaRPr lang="th-TH" altLang="en-US" sz="320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54277" name="Group 4"/>
          <p:cNvGrpSpPr>
            <a:grpSpLocks noChangeAspect="1"/>
          </p:cNvGrpSpPr>
          <p:nvPr/>
        </p:nvGrpSpPr>
        <p:grpSpPr bwMode="auto">
          <a:xfrm>
            <a:off x="3648075" y="2147888"/>
            <a:ext cx="5829300" cy="3657600"/>
            <a:chOff x="1800" y="1440"/>
            <a:chExt cx="9180" cy="5760"/>
          </a:xfrm>
        </p:grpSpPr>
        <p:sp>
          <p:nvSpPr>
            <p:cNvPr id="54307" name="AutoShape 5"/>
            <p:cNvSpPr>
              <a:spLocks noChangeAspect="1" noChangeArrowheads="1"/>
            </p:cNvSpPr>
            <p:nvPr/>
          </p:nvSpPr>
          <p:spPr bwMode="auto">
            <a:xfrm>
              <a:off x="1800" y="1440"/>
              <a:ext cx="9180" cy="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4308" name="AutoShape 6"/>
            <p:cNvSpPr>
              <a:spLocks noChangeArrowheads="1"/>
            </p:cNvSpPr>
            <p:nvPr/>
          </p:nvSpPr>
          <p:spPr bwMode="auto">
            <a:xfrm>
              <a:off x="3241" y="2160"/>
              <a:ext cx="7019" cy="180"/>
            </a:xfrm>
            <a:prstGeom prst="flowChartProcess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4309" name="AutoShape 7"/>
            <p:cNvSpPr>
              <a:spLocks noChangeArrowheads="1"/>
            </p:cNvSpPr>
            <p:nvPr/>
          </p:nvSpPr>
          <p:spPr bwMode="auto">
            <a:xfrm>
              <a:off x="3240" y="3240"/>
              <a:ext cx="7018" cy="180"/>
            </a:xfrm>
            <a:prstGeom prst="flowChartProcess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4310" name="AutoShape 8"/>
            <p:cNvSpPr>
              <a:spLocks noChangeArrowheads="1"/>
            </p:cNvSpPr>
            <p:nvPr/>
          </p:nvSpPr>
          <p:spPr bwMode="auto">
            <a:xfrm>
              <a:off x="3240" y="4320"/>
              <a:ext cx="7018" cy="180"/>
            </a:xfrm>
            <a:prstGeom prst="flowChartProcess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4311" name="AutoShape 9"/>
            <p:cNvSpPr>
              <a:spLocks noChangeArrowheads="1"/>
            </p:cNvSpPr>
            <p:nvPr/>
          </p:nvSpPr>
          <p:spPr bwMode="auto">
            <a:xfrm>
              <a:off x="3240" y="5220"/>
              <a:ext cx="7018" cy="180"/>
            </a:xfrm>
            <a:prstGeom prst="flowChartProcess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4312" name="AutoShape 10"/>
            <p:cNvSpPr>
              <a:spLocks noChangeArrowheads="1"/>
            </p:cNvSpPr>
            <p:nvPr/>
          </p:nvSpPr>
          <p:spPr bwMode="auto">
            <a:xfrm>
              <a:off x="3240" y="1800"/>
              <a:ext cx="182" cy="4320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4313" name="AutoShape 11"/>
            <p:cNvSpPr>
              <a:spLocks noChangeArrowheads="1"/>
            </p:cNvSpPr>
            <p:nvPr/>
          </p:nvSpPr>
          <p:spPr bwMode="auto">
            <a:xfrm>
              <a:off x="5400" y="1800"/>
              <a:ext cx="182" cy="4320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4314" name="AutoShape 12"/>
            <p:cNvSpPr>
              <a:spLocks noChangeArrowheads="1"/>
            </p:cNvSpPr>
            <p:nvPr/>
          </p:nvSpPr>
          <p:spPr bwMode="auto">
            <a:xfrm>
              <a:off x="7740" y="1800"/>
              <a:ext cx="182" cy="4320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4315" name="AutoShape 13"/>
            <p:cNvSpPr>
              <a:spLocks noChangeArrowheads="1"/>
            </p:cNvSpPr>
            <p:nvPr/>
          </p:nvSpPr>
          <p:spPr bwMode="auto">
            <a:xfrm>
              <a:off x="10080" y="1800"/>
              <a:ext cx="181" cy="4320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4278" name="Text Box 14"/>
          <p:cNvSpPr txBox="1">
            <a:spLocks noChangeArrowheads="1"/>
          </p:cNvSpPr>
          <p:nvPr/>
        </p:nvSpPr>
        <p:spPr bwMode="auto">
          <a:xfrm>
            <a:off x="1774826" y="2708276"/>
            <a:ext cx="1465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latin typeface="Cordia New" panose="020B0304020202020204" pitchFamily="34" charset="-34"/>
                <a:cs typeface="Cordia New" panose="020B0304020202020204" pitchFamily="34" charset="-34"/>
              </a:rPr>
              <a:t>โซน </a:t>
            </a:r>
            <a:r>
              <a:rPr lang="en-US" altLang="en-US">
                <a:latin typeface="Cordia New" panose="020B0304020202020204" pitchFamily="34" charset="-34"/>
                <a:cs typeface="Cordia New" panose="020B0304020202020204" pitchFamily="34" charset="-34"/>
              </a:rPr>
              <a:t>A </a:t>
            </a:r>
            <a:r>
              <a:rPr lang="th-TH" altLang="en-US">
                <a:latin typeface="Cordia New" panose="020B0304020202020204" pitchFamily="34" charset="-34"/>
                <a:cs typeface="Cordia New" panose="020B0304020202020204" pitchFamily="34" charset="-34"/>
              </a:rPr>
              <a:t>แถว </a:t>
            </a:r>
            <a:r>
              <a:rPr lang="en-US" altLang="en-US">
                <a:latin typeface="Cordia New" panose="020B0304020202020204" pitchFamily="34" charset="-34"/>
                <a:cs typeface="Cordia New" panose="020B0304020202020204" pitchFamily="34" charset="-34"/>
              </a:rPr>
              <a:t>A</a:t>
            </a:r>
            <a:endParaRPr lang="th-TH" alt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4279" name="Line 15"/>
          <p:cNvSpPr>
            <a:spLocks noChangeShapeType="1"/>
          </p:cNvSpPr>
          <p:nvPr/>
        </p:nvSpPr>
        <p:spPr bwMode="auto">
          <a:xfrm>
            <a:off x="3575051" y="2924175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4779964" y="5462588"/>
            <a:ext cx="10747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latin typeface="Arial" panose="020B0604020202020204" pitchFamily="34" charset="0"/>
                <a:cs typeface="Angsana New" panose="02020603050405020304" pitchFamily="18" charset="-34"/>
              </a:rPr>
              <a:t>ช่องที่ 01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167439" y="5445126"/>
            <a:ext cx="1074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latin typeface="Arial" panose="020B0604020202020204" pitchFamily="34" charset="0"/>
                <a:cs typeface="Angsana New" panose="02020603050405020304" pitchFamily="18" charset="-34"/>
              </a:rPr>
              <a:t>ช่องที่ 03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758114" y="5445126"/>
            <a:ext cx="1074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>
                <a:latin typeface="Arial" panose="020B0604020202020204" pitchFamily="34" charset="0"/>
                <a:cs typeface="Angsana New" panose="02020603050405020304" pitchFamily="18" charset="-34"/>
              </a:rPr>
              <a:t>ช่องที่ 05</a:t>
            </a:r>
          </a:p>
        </p:txBody>
      </p:sp>
      <p:sp>
        <p:nvSpPr>
          <p:cNvPr id="54283" name="Line 19"/>
          <p:cNvSpPr>
            <a:spLocks noChangeShapeType="1"/>
          </p:cNvSpPr>
          <p:nvPr/>
        </p:nvSpPr>
        <p:spPr bwMode="auto">
          <a:xfrm flipV="1">
            <a:off x="5159375" y="50847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84" name="Line 20"/>
          <p:cNvSpPr>
            <a:spLocks noChangeShapeType="1"/>
          </p:cNvSpPr>
          <p:nvPr/>
        </p:nvSpPr>
        <p:spPr bwMode="auto">
          <a:xfrm flipV="1">
            <a:off x="6600825" y="50847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85" name="Line 21"/>
          <p:cNvSpPr>
            <a:spLocks noChangeShapeType="1"/>
          </p:cNvSpPr>
          <p:nvPr/>
        </p:nvSpPr>
        <p:spPr bwMode="auto">
          <a:xfrm flipV="1">
            <a:off x="8256588" y="50847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86" name="Line 22"/>
          <p:cNvSpPr>
            <a:spLocks noChangeShapeType="1"/>
          </p:cNvSpPr>
          <p:nvPr/>
        </p:nvSpPr>
        <p:spPr bwMode="auto">
          <a:xfrm>
            <a:off x="5303838" y="2492376"/>
            <a:ext cx="0" cy="26654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87" name="Line 23"/>
          <p:cNvSpPr>
            <a:spLocks noChangeShapeType="1"/>
          </p:cNvSpPr>
          <p:nvPr/>
        </p:nvSpPr>
        <p:spPr bwMode="auto">
          <a:xfrm>
            <a:off x="6743700" y="2420938"/>
            <a:ext cx="0" cy="26654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88" name="Line 24"/>
          <p:cNvSpPr>
            <a:spLocks noChangeShapeType="1"/>
          </p:cNvSpPr>
          <p:nvPr/>
        </p:nvSpPr>
        <p:spPr bwMode="auto">
          <a:xfrm>
            <a:off x="8183563" y="2420938"/>
            <a:ext cx="0" cy="26654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89" name="Text Box 25"/>
          <p:cNvSpPr txBox="1">
            <a:spLocks noChangeArrowheads="1"/>
          </p:cNvSpPr>
          <p:nvPr/>
        </p:nvSpPr>
        <p:spPr bwMode="auto">
          <a:xfrm>
            <a:off x="4727576" y="2276475"/>
            <a:ext cx="525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slot1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290" name="Text Box 27"/>
          <p:cNvSpPr txBox="1">
            <a:spLocks noChangeArrowheads="1"/>
          </p:cNvSpPr>
          <p:nvPr/>
        </p:nvSpPr>
        <p:spPr bwMode="auto">
          <a:xfrm>
            <a:off x="5375276" y="2276475"/>
            <a:ext cx="525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slot2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291" name="Text Box 28"/>
          <p:cNvSpPr txBox="1">
            <a:spLocks noChangeArrowheads="1"/>
          </p:cNvSpPr>
          <p:nvPr/>
        </p:nvSpPr>
        <p:spPr bwMode="auto">
          <a:xfrm>
            <a:off x="9496426" y="4797425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ngsana New" panose="02020603050405020304" pitchFamily="18" charset="-34"/>
              </a:rPr>
              <a:t>Level </a:t>
            </a:r>
            <a:r>
              <a:rPr lang="en-US" altLang="en-US" sz="1400" b="1">
                <a:latin typeface="Arial" panose="020B0604020202020204" pitchFamily="34" charset="0"/>
                <a:cs typeface="Angsana New" panose="02020603050405020304" pitchFamily="18" charset="-34"/>
              </a:rPr>
              <a:t>A</a:t>
            </a:r>
            <a:endParaRPr lang="th-TH" altLang="en-US" sz="1400" b="1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292" name="Text Box 29"/>
          <p:cNvSpPr txBox="1">
            <a:spLocks noChangeArrowheads="1"/>
          </p:cNvSpPr>
          <p:nvPr/>
        </p:nvSpPr>
        <p:spPr bwMode="auto">
          <a:xfrm>
            <a:off x="9480551" y="4221163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ngsana New" panose="02020603050405020304" pitchFamily="18" charset="-34"/>
              </a:rPr>
              <a:t>Level </a:t>
            </a:r>
            <a:r>
              <a:rPr lang="en-US" altLang="en-US" sz="1400" b="1">
                <a:latin typeface="Arial" panose="020B0604020202020204" pitchFamily="34" charset="0"/>
                <a:cs typeface="Angsana New" panose="02020603050405020304" pitchFamily="18" charset="-34"/>
              </a:rPr>
              <a:t>B</a:t>
            </a:r>
            <a:endParaRPr lang="th-TH" altLang="en-US" sz="1400" b="1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293" name="Text Box 30"/>
          <p:cNvSpPr txBox="1">
            <a:spLocks noChangeArrowheads="1"/>
          </p:cNvSpPr>
          <p:nvPr/>
        </p:nvSpPr>
        <p:spPr bwMode="auto">
          <a:xfrm>
            <a:off x="9480551" y="3644900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ngsana New" panose="02020603050405020304" pitchFamily="18" charset="-34"/>
              </a:rPr>
              <a:t>Level </a:t>
            </a:r>
            <a:r>
              <a:rPr lang="en-US" altLang="en-US" sz="1400" b="1">
                <a:latin typeface="Arial" panose="020B0604020202020204" pitchFamily="34" charset="0"/>
                <a:cs typeface="Angsana New" panose="02020603050405020304" pitchFamily="18" charset="-34"/>
              </a:rPr>
              <a:t>C</a:t>
            </a:r>
            <a:endParaRPr lang="th-TH" altLang="en-US" sz="1400" b="1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294" name="Text Box 31"/>
          <p:cNvSpPr txBox="1">
            <a:spLocks noChangeArrowheads="1"/>
          </p:cNvSpPr>
          <p:nvPr/>
        </p:nvSpPr>
        <p:spPr bwMode="auto">
          <a:xfrm>
            <a:off x="9480551" y="2997200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ngsana New" panose="02020603050405020304" pitchFamily="18" charset="-34"/>
              </a:rPr>
              <a:t>Level </a:t>
            </a:r>
            <a:r>
              <a:rPr lang="en-US" altLang="en-US" sz="1400" b="1">
                <a:latin typeface="Arial" panose="020B0604020202020204" pitchFamily="34" charset="0"/>
                <a:cs typeface="Angsana New" panose="02020603050405020304" pitchFamily="18" charset="-34"/>
              </a:rPr>
              <a:t>D</a:t>
            </a:r>
            <a:endParaRPr lang="th-TH" altLang="en-US" sz="1400" b="1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295" name="Text Box 32"/>
          <p:cNvSpPr txBox="1">
            <a:spLocks noChangeArrowheads="1"/>
          </p:cNvSpPr>
          <p:nvPr/>
        </p:nvSpPr>
        <p:spPr bwMode="auto">
          <a:xfrm>
            <a:off x="9480550" y="2276475"/>
            <a:ext cx="776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ngsana New" panose="02020603050405020304" pitchFamily="18" charset="-34"/>
              </a:rPr>
              <a:t>Level </a:t>
            </a:r>
            <a:r>
              <a:rPr lang="en-US" altLang="en-US" sz="1400" b="1">
                <a:latin typeface="Arial" panose="020B0604020202020204" pitchFamily="34" charset="0"/>
                <a:cs typeface="Angsana New" panose="02020603050405020304" pitchFamily="18" charset="-34"/>
              </a:rPr>
              <a:t>E</a:t>
            </a:r>
            <a:endParaRPr lang="th-TH" altLang="en-US" sz="1400" b="1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296" name="Line 33"/>
          <p:cNvSpPr>
            <a:spLocks noChangeShapeType="1"/>
          </p:cNvSpPr>
          <p:nvPr/>
        </p:nvSpPr>
        <p:spPr bwMode="auto">
          <a:xfrm flipH="1">
            <a:off x="9120189" y="49418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97" name="Line 34"/>
          <p:cNvSpPr>
            <a:spLocks noChangeShapeType="1"/>
          </p:cNvSpPr>
          <p:nvPr/>
        </p:nvSpPr>
        <p:spPr bwMode="auto">
          <a:xfrm flipH="1">
            <a:off x="9120189" y="43656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98" name="Line 35"/>
          <p:cNvSpPr>
            <a:spLocks noChangeShapeType="1"/>
          </p:cNvSpPr>
          <p:nvPr/>
        </p:nvSpPr>
        <p:spPr bwMode="auto">
          <a:xfrm flipH="1">
            <a:off x="9120189" y="37893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299" name="Line 36"/>
          <p:cNvSpPr>
            <a:spLocks noChangeShapeType="1"/>
          </p:cNvSpPr>
          <p:nvPr/>
        </p:nvSpPr>
        <p:spPr bwMode="auto">
          <a:xfrm flipH="1">
            <a:off x="9120189" y="31416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300" name="Line 37"/>
          <p:cNvSpPr>
            <a:spLocks noChangeShapeType="1"/>
          </p:cNvSpPr>
          <p:nvPr/>
        </p:nvSpPr>
        <p:spPr bwMode="auto">
          <a:xfrm flipH="1">
            <a:off x="9120189" y="24209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4301" name="Text Box 38"/>
          <p:cNvSpPr txBox="1">
            <a:spLocks noChangeArrowheads="1"/>
          </p:cNvSpPr>
          <p:nvPr/>
        </p:nvSpPr>
        <p:spPr bwMode="auto">
          <a:xfrm>
            <a:off x="6096001" y="2276475"/>
            <a:ext cx="525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slot1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302" name="Text Box 39"/>
          <p:cNvSpPr txBox="1">
            <a:spLocks noChangeArrowheads="1"/>
          </p:cNvSpPr>
          <p:nvPr/>
        </p:nvSpPr>
        <p:spPr bwMode="auto">
          <a:xfrm>
            <a:off x="7608888" y="2276475"/>
            <a:ext cx="5254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slot1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303" name="Text Box 40"/>
          <p:cNvSpPr txBox="1">
            <a:spLocks noChangeArrowheads="1"/>
          </p:cNvSpPr>
          <p:nvPr/>
        </p:nvSpPr>
        <p:spPr bwMode="auto">
          <a:xfrm>
            <a:off x="6816726" y="2276475"/>
            <a:ext cx="525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slot2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4304" name="Text Box 41"/>
          <p:cNvSpPr txBox="1">
            <a:spLocks noChangeArrowheads="1"/>
          </p:cNvSpPr>
          <p:nvPr/>
        </p:nvSpPr>
        <p:spPr bwMode="auto">
          <a:xfrm>
            <a:off x="8256588" y="2276475"/>
            <a:ext cx="5254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slot2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54305" name="Picture 4" descr="j01874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114801"/>
            <a:ext cx="17621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6" name="Picture 12" descr="สวนสุนั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3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A83B30-5CF1-445A-91C8-8E2BAA1E248B}" type="slidenum">
              <a:rPr lang="ko-KR" altLang="en-US" sz="1200">
                <a:latin typeface="Verdana" panose="020B0604030504040204" pitchFamily="34" charset="0"/>
              </a:rPr>
              <a:pPr/>
              <a:t>6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59436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en-US" sz="4800" b="1" u="sng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ต้นทุนสินค้า </a:t>
            </a:r>
            <a:r>
              <a:rPr lang="en-US" altLang="en-US" sz="4800" b="1" u="sng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Product Costs</a:t>
            </a:r>
            <a:endParaRPr lang="th-TH" altLang="en-US" sz="4800" b="1" u="sng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57200"/>
            <a:ext cx="10628745" cy="5029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en-US" sz="36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en-US" sz="4000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altLang="en-US" sz="4000" u="sng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altLang="en-US" sz="4000" u="sng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จากราคาขาย</a:t>
            </a:r>
            <a:endParaRPr lang="en-US" altLang="en-US" sz="4000" u="sng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ค่าวัตถุดิบ / บรรจุภัณฑ์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altLang="en-US" sz="4000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50 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ค่าการผลิต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en-US" sz="4000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10 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ค่าการตลาด / การขาย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</a:t>
            </a:r>
            <a:r>
              <a:rPr lang="en-US" altLang="en-US" sz="4000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10 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ค่าการจัดการต่างๆ เช่น การเงิน งานบุคคล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altLang="en-US" sz="4000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10 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กำไร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		             </a:t>
            </a:r>
            <a:r>
              <a:rPr lang="en-US" altLang="en-US" sz="4000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10 </a:t>
            </a: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โลจิสติกส์</a:t>
            </a:r>
            <a:r>
              <a:rPr lang="en-US" alt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	</a:t>
            </a:r>
            <a:r>
              <a:rPr lang="th-TH" alt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en-US" sz="4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10 </a:t>
            </a:r>
            <a:r>
              <a:rPr lang="en-US" alt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	</a:t>
            </a:r>
            <a:r>
              <a:rPr lang="th-TH" alt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en-US" sz="40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รวมทั้งสิ้น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100 %</a:t>
            </a:r>
          </a:p>
        </p:txBody>
      </p:sp>
      <p:pic>
        <p:nvPicPr>
          <p:cNvPr id="14341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2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AD2C89-FD34-49F5-A719-C20B74958FE8}" type="slidenum">
              <a:rPr lang="ko-KR" altLang="en-US" sz="1200">
                <a:latin typeface="Verdana" panose="020B0604030504040204" pitchFamily="34" charset="0"/>
              </a:rPr>
              <a:pPr/>
              <a:t>60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8214" y="476250"/>
            <a:ext cx="8459787" cy="33813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altLang="en-US" sz="3200" b="1"/>
              <a:t>Location Code</a:t>
            </a:r>
            <a:endParaRPr lang="th-TH" altLang="en-US" sz="3200" b="1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125539"/>
            <a:ext cx="8229600" cy="50006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mtClean="0">
                <a:latin typeface="Cordia New" panose="020B0304020202020204" pitchFamily="34" charset="-34"/>
                <a:cs typeface="Cordia New" panose="020B0304020202020204" pitchFamily="34" charset="-34"/>
              </a:rPr>
              <a:t>    </a:t>
            </a:r>
            <a:r>
              <a:rPr lang="th-TH" altLang="en-US" b="1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การอ่าน </a:t>
            </a:r>
            <a:r>
              <a:rPr lang="en-US" altLang="en-US" b="1" smtClean="0">
                <a:latin typeface="Cordia New" panose="020B0304020202020204" pitchFamily="34" charset="-34"/>
                <a:cs typeface="Cordia New" panose="020B0304020202020204" pitchFamily="34" charset="-34"/>
              </a:rPr>
              <a:t>Location Code</a:t>
            </a:r>
            <a:endParaRPr lang="th-TH" altLang="en-US" b="1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55301" name="Group 4"/>
          <p:cNvGrpSpPr>
            <a:grpSpLocks noChangeAspect="1"/>
          </p:cNvGrpSpPr>
          <p:nvPr/>
        </p:nvGrpSpPr>
        <p:grpSpPr bwMode="auto">
          <a:xfrm>
            <a:off x="3143250" y="1628775"/>
            <a:ext cx="5829300" cy="4114800"/>
            <a:chOff x="1800" y="720"/>
            <a:chExt cx="9180" cy="6480"/>
          </a:xfrm>
        </p:grpSpPr>
        <p:sp>
          <p:nvSpPr>
            <p:cNvPr id="55309" name="AutoShape 5"/>
            <p:cNvSpPr>
              <a:spLocks noChangeAspect="1" noChangeArrowheads="1"/>
            </p:cNvSpPr>
            <p:nvPr/>
          </p:nvSpPr>
          <p:spPr bwMode="auto">
            <a:xfrm>
              <a:off x="1800" y="720"/>
              <a:ext cx="9180" cy="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0" name="AutoShape 6"/>
            <p:cNvSpPr>
              <a:spLocks noChangeArrowheads="1"/>
            </p:cNvSpPr>
            <p:nvPr/>
          </p:nvSpPr>
          <p:spPr bwMode="auto">
            <a:xfrm>
              <a:off x="3241" y="2160"/>
              <a:ext cx="7019" cy="180"/>
            </a:xfrm>
            <a:prstGeom prst="flowChartProcess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1" name="AutoShape 7"/>
            <p:cNvSpPr>
              <a:spLocks noChangeArrowheads="1"/>
            </p:cNvSpPr>
            <p:nvPr/>
          </p:nvSpPr>
          <p:spPr bwMode="auto">
            <a:xfrm>
              <a:off x="3240" y="3420"/>
              <a:ext cx="7018" cy="180"/>
            </a:xfrm>
            <a:prstGeom prst="flowChartProcess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2" name="AutoShape 8"/>
            <p:cNvSpPr>
              <a:spLocks noChangeArrowheads="1"/>
            </p:cNvSpPr>
            <p:nvPr/>
          </p:nvSpPr>
          <p:spPr bwMode="auto">
            <a:xfrm>
              <a:off x="3240" y="4500"/>
              <a:ext cx="7018" cy="180"/>
            </a:xfrm>
            <a:prstGeom prst="flowChartProcess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3" name="AutoShape 9"/>
            <p:cNvSpPr>
              <a:spLocks noChangeArrowheads="1"/>
            </p:cNvSpPr>
            <p:nvPr/>
          </p:nvSpPr>
          <p:spPr bwMode="auto">
            <a:xfrm>
              <a:off x="3240" y="5400"/>
              <a:ext cx="7018" cy="180"/>
            </a:xfrm>
            <a:prstGeom prst="flowChartProcess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4" name="AutoShape 10"/>
            <p:cNvSpPr>
              <a:spLocks noChangeArrowheads="1"/>
            </p:cNvSpPr>
            <p:nvPr/>
          </p:nvSpPr>
          <p:spPr bwMode="auto">
            <a:xfrm>
              <a:off x="3240" y="1800"/>
              <a:ext cx="182" cy="4320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5" name="AutoShape 11"/>
            <p:cNvSpPr>
              <a:spLocks noChangeArrowheads="1"/>
            </p:cNvSpPr>
            <p:nvPr/>
          </p:nvSpPr>
          <p:spPr bwMode="auto">
            <a:xfrm>
              <a:off x="5400" y="1800"/>
              <a:ext cx="182" cy="4320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6" name="AutoShape 12"/>
            <p:cNvSpPr>
              <a:spLocks noChangeArrowheads="1"/>
            </p:cNvSpPr>
            <p:nvPr/>
          </p:nvSpPr>
          <p:spPr bwMode="auto">
            <a:xfrm>
              <a:off x="7740" y="1800"/>
              <a:ext cx="182" cy="4320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7" name="AutoShape 13"/>
            <p:cNvSpPr>
              <a:spLocks noChangeArrowheads="1"/>
            </p:cNvSpPr>
            <p:nvPr/>
          </p:nvSpPr>
          <p:spPr bwMode="auto">
            <a:xfrm>
              <a:off x="10080" y="1800"/>
              <a:ext cx="181" cy="4320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8" name="AutoShape 14"/>
            <p:cNvSpPr>
              <a:spLocks noChangeArrowheads="1"/>
            </p:cNvSpPr>
            <p:nvPr/>
          </p:nvSpPr>
          <p:spPr bwMode="auto">
            <a:xfrm>
              <a:off x="3420" y="1980"/>
              <a:ext cx="1080" cy="180"/>
            </a:xfrm>
            <a:prstGeom prst="flowChartProcess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19" name="Rectangle 15"/>
            <p:cNvSpPr>
              <a:spLocks noChangeArrowheads="1"/>
            </p:cNvSpPr>
            <p:nvPr/>
          </p:nvSpPr>
          <p:spPr bwMode="auto">
            <a:xfrm>
              <a:off x="3600" y="1080"/>
              <a:ext cx="720" cy="9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20" name="AutoShape 16"/>
            <p:cNvSpPr>
              <a:spLocks noChangeArrowheads="1"/>
            </p:cNvSpPr>
            <p:nvPr/>
          </p:nvSpPr>
          <p:spPr bwMode="auto">
            <a:xfrm>
              <a:off x="6480" y="3240"/>
              <a:ext cx="1081" cy="180"/>
            </a:xfrm>
            <a:prstGeom prst="flowChartProcess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21" name="AutoShape 17"/>
            <p:cNvSpPr>
              <a:spLocks noChangeArrowheads="1"/>
            </p:cNvSpPr>
            <p:nvPr/>
          </p:nvSpPr>
          <p:spPr bwMode="auto">
            <a:xfrm>
              <a:off x="7020" y="2520"/>
              <a:ext cx="540" cy="720"/>
            </a:xfrm>
            <a:prstGeom prst="flowChartMagneticDisk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5322" name="AutoShape 18"/>
            <p:cNvSpPr>
              <a:spLocks noChangeArrowheads="1"/>
            </p:cNvSpPr>
            <p:nvPr/>
          </p:nvSpPr>
          <p:spPr bwMode="auto">
            <a:xfrm>
              <a:off x="6480" y="2520"/>
              <a:ext cx="541" cy="720"/>
            </a:xfrm>
            <a:prstGeom prst="flowChartMagneticDisk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h-TH" altLang="en-US" sz="1800"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5302" name="Line 20"/>
          <p:cNvSpPr>
            <a:spLocks noChangeShapeType="1"/>
          </p:cNvSpPr>
          <p:nvPr/>
        </p:nvSpPr>
        <p:spPr bwMode="auto">
          <a:xfrm flipH="1">
            <a:off x="6456363" y="1700213"/>
            <a:ext cx="129540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5303" name="Line 21"/>
          <p:cNvSpPr>
            <a:spLocks noChangeShapeType="1"/>
          </p:cNvSpPr>
          <p:nvPr/>
        </p:nvSpPr>
        <p:spPr bwMode="auto">
          <a:xfrm flipV="1">
            <a:off x="3071814" y="2133600"/>
            <a:ext cx="11525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5304" name="Text Box 22"/>
          <p:cNvSpPr txBox="1">
            <a:spLocks noChangeArrowheads="1"/>
          </p:cNvSpPr>
          <p:nvPr/>
        </p:nvSpPr>
        <p:spPr bwMode="auto">
          <a:xfrm>
            <a:off x="7875588" y="1358900"/>
            <a:ext cx="1490662" cy="457200"/>
          </a:xfrm>
          <a:prstGeom prst="rect">
            <a:avLst/>
          </a:prstGeom>
          <a:solidFill>
            <a:srgbClr val="EFD8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ngsana New" panose="02020603050405020304" pitchFamily="18" charset="-34"/>
              </a:rPr>
              <a:t>AA03D02</a:t>
            </a:r>
            <a:endParaRPr lang="th-TH" altLang="en-US" sz="24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5305" name="Text Box 23"/>
          <p:cNvSpPr txBox="1">
            <a:spLocks noChangeArrowheads="1"/>
          </p:cNvSpPr>
          <p:nvPr/>
        </p:nvSpPr>
        <p:spPr bwMode="auto">
          <a:xfrm>
            <a:off x="2063750" y="2924175"/>
            <a:ext cx="1473200" cy="457200"/>
          </a:xfrm>
          <a:prstGeom prst="rect">
            <a:avLst/>
          </a:prstGeom>
          <a:solidFill>
            <a:srgbClr val="EFD8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ngsana New" panose="02020603050405020304" pitchFamily="18" charset="-34"/>
              </a:rPr>
              <a:t>AA01E01</a:t>
            </a:r>
            <a:endParaRPr lang="th-TH" altLang="en-US" sz="24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5306" name="Text Box 24"/>
          <p:cNvSpPr txBox="1">
            <a:spLocks noChangeArrowheads="1"/>
          </p:cNvSpPr>
          <p:nvPr/>
        </p:nvSpPr>
        <p:spPr bwMode="auto">
          <a:xfrm>
            <a:off x="1561781" y="3513326"/>
            <a:ext cx="22510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โซน </a:t>
            </a:r>
            <a:r>
              <a:rPr lang="en-US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A </a:t>
            </a:r>
            <a:r>
              <a:rPr lang="th-TH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, แถว </a:t>
            </a:r>
            <a:r>
              <a:rPr lang="en-US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ช่องที่ 1  , ชั้น </a:t>
            </a:r>
            <a:r>
              <a:rPr lang="en-US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Slot </a:t>
            </a:r>
            <a:r>
              <a:rPr lang="th-TH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 1</a:t>
            </a:r>
          </a:p>
        </p:txBody>
      </p:sp>
      <p:sp>
        <p:nvSpPr>
          <p:cNvPr id="55307" name="Text Box 25"/>
          <p:cNvSpPr txBox="1">
            <a:spLocks noChangeArrowheads="1"/>
          </p:cNvSpPr>
          <p:nvPr/>
        </p:nvSpPr>
        <p:spPr bwMode="auto">
          <a:xfrm>
            <a:off x="8832851" y="2060576"/>
            <a:ext cx="21399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โซน </a:t>
            </a:r>
            <a:r>
              <a:rPr lang="en-US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A </a:t>
            </a:r>
            <a:r>
              <a:rPr lang="th-TH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, แถว </a:t>
            </a:r>
            <a:r>
              <a:rPr lang="en-US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ช่องที่ 2  , ชั้น </a:t>
            </a:r>
            <a:r>
              <a:rPr lang="en-US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Slot </a:t>
            </a:r>
            <a:r>
              <a:rPr lang="th-TH" alt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 2</a:t>
            </a:r>
          </a:p>
        </p:txBody>
      </p:sp>
      <p:pic>
        <p:nvPicPr>
          <p:cNvPr id="55308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5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9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AD9606-22AE-4BE4-9320-FC764D6403EF}" type="slidenum">
              <a:rPr lang="ko-KR" altLang="en-US" sz="1200">
                <a:latin typeface="Verdana" panose="020B0604030504040204" pitchFamily="34" charset="0"/>
              </a:rPr>
              <a:pPr/>
              <a:t>61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445511"/>
            <a:ext cx="3733800" cy="391102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altLang="en-US" sz="4000" b="1" dirty="0"/>
              <a:t>Location Code</a:t>
            </a:r>
            <a:endParaRPr lang="th-TH" altLang="en-US" sz="4000" b="1" dirty="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052513"/>
            <a:ext cx="8229600" cy="5073650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ต.ย การติด </a:t>
            </a:r>
            <a:r>
              <a:rPr lang="en-US" altLang="en-US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sticker</a:t>
            </a:r>
            <a:endParaRPr lang="th-TH" altLang="en-US" sz="44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6325" name="AutoShape 4"/>
          <p:cNvSpPr>
            <a:spLocks noChangeArrowheads="1"/>
          </p:cNvSpPr>
          <p:nvPr/>
        </p:nvSpPr>
        <p:spPr bwMode="auto">
          <a:xfrm>
            <a:off x="3935414" y="2276475"/>
            <a:ext cx="5113337" cy="217488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26" name="AutoShape 5"/>
          <p:cNvSpPr>
            <a:spLocks noChangeArrowheads="1"/>
          </p:cNvSpPr>
          <p:nvPr/>
        </p:nvSpPr>
        <p:spPr bwMode="auto">
          <a:xfrm>
            <a:off x="6311900" y="1989139"/>
            <a:ext cx="215900" cy="3887787"/>
          </a:xfrm>
          <a:prstGeom prst="flowChartProcess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27" name="AutoShape 8"/>
          <p:cNvSpPr>
            <a:spLocks noChangeArrowheads="1"/>
          </p:cNvSpPr>
          <p:nvPr/>
        </p:nvSpPr>
        <p:spPr bwMode="auto">
          <a:xfrm>
            <a:off x="3717925" y="1989139"/>
            <a:ext cx="217488" cy="3887787"/>
          </a:xfrm>
          <a:prstGeom prst="flowChartProcess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28" name="AutoShape 9"/>
          <p:cNvSpPr>
            <a:spLocks noChangeArrowheads="1"/>
          </p:cNvSpPr>
          <p:nvPr/>
        </p:nvSpPr>
        <p:spPr bwMode="auto">
          <a:xfrm>
            <a:off x="9048750" y="1989139"/>
            <a:ext cx="215900" cy="3887787"/>
          </a:xfrm>
          <a:prstGeom prst="flowChartProcess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29" name="AutoShape 11"/>
          <p:cNvSpPr>
            <a:spLocks noChangeArrowheads="1"/>
          </p:cNvSpPr>
          <p:nvPr/>
        </p:nvSpPr>
        <p:spPr bwMode="auto">
          <a:xfrm>
            <a:off x="3935414" y="3141663"/>
            <a:ext cx="2376487" cy="215900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0" name="AutoShape 13"/>
          <p:cNvSpPr>
            <a:spLocks noChangeArrowheads="1"/>
          </p:cNvSpPr>
          <p:nvPr/>
        </p:nvSpPr>
        <p:spPr bwMode="auto">
          <a:xfrm>
            <a:off x="3935414" y="4005263"/>
            <a:ext cx="2376487" cy="215900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1" name="AutoShape 14"/>
          <p:cNvSpPr>
            <a:spLocks noChangeArrowheads="1"/>
          </p:cNvSpPr>
          <p:nvPr/>
        </p:nvSpPr>
        <p:spPr bwMode="auto">
          <a:xfrm>
            <a:off x="3935414" y="4941888"/>
            <a:ext cx="2376487" cy="215900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2" name="AutoShape 17"/>
          <p:cNvSpPr>
            <a:spLocks noChangeArrowheads="1"/>
          </p:cNvSpPr>
          <p:nvPr/>
        </p:nvSpPr>
        <p:spPr bwMode="auto">
          <a:xfrm>
            <a:off x="6527800" y="3141663"/>
            <a:ext cx="2520950" cy="215900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3" name="AutoShape 18"/>
          <p:cNvSpPr>
            <a:spLocks noChangeArrowheads="1"/>
          </p:cNvSpPr>
          <p:nvPr/>
        </p:nvSpPr>
        <p:spPr bwMode="auto">
          <a:xfrm>
            <a:off x="6527800" y="4005264"/>
            <a:ext cx="2520950" cy="217487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4" name="AutoShape 19"/>
          <p:cNvSpPr>
            <a:spLocks noChangeArrowheads="1"/>
          </p:cNvSpPr>
          <p:nvPr/>
        </p:nvSpPr>
        <p:spPr bwMode="auto">
          <a:xfrm>
            <a:off x="6527800" y="4941888"/>
            <a:ext cx="2520950" cy="215900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5" name="Rectangle 35"/>
          <p:cNvSpPr>
            <a:spLocks noChangeArrowheads="1"/>
          </p:cNvSpPr>
          <p:nvPr/>
        </p:nvSpPr>
        <p:spPr bwMode="auto">
          <a:xfrm>
            <a:off x="4151313" y="4941888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AA01B01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6" name="Rectangle 39"/>
          <p:cNvSpPr>
            <a:spLocks noChangeArrowheads="1"/>
          </p:cNvSpPr>
          <p:nvPr/>
        </p:nvSpPr>
        <p:spPr bwMode="auto">
          <a:xfrm>
            <a:off x="4079875" y="4005263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AA01C01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7" name="Rectangle 40"/>
          <p:cNvSpPr>
            <a:spLocks noChangeArrowheads="1"/>
          </p:cNvSpPr>
          <p:nvPr/>
        </p:nvSpPr>
        <p:spPr bwMode="auto">
          <a:xfrm>
            <a:off x="5375275" y="4941888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AA01B02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8" name="Rectangle 41"/>
          <p:cNvSpPr>
            <a:spLocks noChangeArrowheads="1"/>
          </p:cNvSpPr>
          <p:nvPr/>
        </p:nvSpPr>
        <p:spPr bwMode="auto">
          <a:xfrm>
            <a:off x="5375275" y="3141663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AA01D02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39" name="Rectangle 42"/>
          <p:cNvSpPr>
            <a:spLocks noChangeArrowheads="1"/>
          </p:cNvSpPr>
          <p:nvPr/>
        </p:nvSpPr>
        <p:spPr bwMode="auto">
          <a:xfrm>
            <a:off x="4079875" y="3141663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AA01D01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0" name="Rectangle 43"/>
          <p:cNvSpPr>
            <a:spLocks noChangeArrowheads="1"/>
          </p:cNvSpPr>
          <p:nvPr/>
        </p:nvSpPr>
        <p:spPr bwMode="auto">
          <a:xfrm>
            <a:off x="5375275" y="4005263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AA01C02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1" name="Rectangle 44"/>
          <p:cNvSpPr>
            <a:spLocks noChangeArrowheads="1"/>
          </p:cNvSpPr>
          <p:nvPr/>
        </p:nvSpPr>
        <p:spPr bwMode="auto">
          <a:xfrm>
            <a:off x="4079875" y="2276475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AA01E01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2" name="Rectangle 45"/>
          <p:cNvSpPr>
            <a:spLocks noChangeArrowheads="1"/>
          </p:cNvSpPr>
          <p:nvPr/>
        </p:nvSpPr>
        <p:spPr bwMode="auto">
          <a:xfrm>
            <a:off x="5375275" y="2276475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AA01E02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3" name="Rectangle 46"/>
          <p:cNvSpPr>
            <a:spLocks noChangeArrowheads="1"/>
          </p:cNvSpPr>
          <p:nvPr/>
        </p:nvSpPr>
        <p:spPr bwMode="auto">
          <a:xfrm>
            <a:off x="6959600" y="4941888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AA02B01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4" name="Rectangle 47"/>
          <p:cNvSpPr>
            <a:spLocks noChangeArrowheads="1"/>
          </p:cNvSpPr>
          <p:nvPr/>
        </p:nvSpPr>
        <p:spPr bwMode="auto">
          <a:xfrm>
            <a:off x="6888163" y="2276475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AA02E01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5" name="Rectangle 48"/>
          <p:cNvSpPr>
            <a:spLocks noChangeArrowheads="1"/>
          </p:cNvSpPr>
          <p:nvPr/>
        </p:nvSpPr>
        <p:spPr bwMode="auto">
          <a:xfrm>
            <a:off x="8040688" y="3141663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AA02D02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6" name="Rectangle 49"/>
          <p:cNvSpPr>
            <a:spLocks noChangeArrowheads="1"/>
          </p:cNvSpPr>
          <p:nvPr/>
        </p:nvSpPr>
        <p:spPr bwMode="auto">
          <a:xfrm>
            <a:off x="6959600" y="3141663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AA02D01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7" name="Rectangle 50"/>
          <p:cNvSpPr>
            <a:spLocks noChangeArrowheads="1"/>
          </p:cNvSpPr>
          <p:nvPr/>
        </p:nvSpPr>
        <p:spPr bwMode="auto">
          <a:xfrm>
            <a:off x="6959600" y="4005263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AA02C01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8" name="Rectangle 51"/>
          <p:cNvSpPr>
            <a:spLocks noChangeArrowheads="1"/>
          </p:cNvSpPr>
          <p:nvPr/>
        </p:nvSpPr>
        <p:spPr bwMode="auto">
          <a:xfrm>
            <a:off x="8040688" y="4005263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AA02C02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49" name="Rectangle 52"/>
          <p:cNvSpPr>
            <a:spLocks noChangeArrowheads="1"/>
          </p:cNvSpPr>
          <p:nvPr/>
        </p:nvSpPr>
        <p:spPr bwMode="auto">
          <a:xfrm>
            <a:off x="8040688" y="4941888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AA02B02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50" name="Rectangle 53"/>
          <p:cNvSpPr>
            <a:spLocks noChangeArrowheads="1"/>
          </p:cNvSpPr>
          <p:nvPr/>
        </p:nvSpPr>
        <p:spPr bwMode="auto">
          <a:xfrm>
            <a:off x="8040688" y="2276475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AA02E02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51" name="Rectangle 54"/>
          <p:cNvSpPr>
            <a:spLocks noChangeArrowheads="1"/>
          </p:cNvSpPr>
          <p:nvPr/>
        </p:nvSpPr>
        <p:spPr bwMode="auto">
          <a:xfrm>
            <a:off x="4151313" y="5157788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AA01A01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52" name="Rectangle 55"/>
          <p:cNvSpPr>
            <a:spLocks noChangeArrowheads="1"/>
          </p:cNvSpPr>
          <p:nvPr/>
        </p:nvSpPr>
        <p:spPr bwMode="auto">
          <a:xfrm>
            <a:off x="5375275" y="5157788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AA01A02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53" name="Rectangle 56"/>
          <p:cNvSpPr>
            <a:spLocks noChangeArrowheads="1"/>
          </p:cNvSpPr>
          <p:nvPr/>
        </p:nvSpPr>
        <p:spPr bwMode="auto">
          <a:xfrm>
            <a:off x="6959600" y="5157788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AA02A01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6354" name="Rectangle 57"/>
          <p:cNvSpPr>
            <a:spLocks noChangeArrowheads="1"/>
          </p:cNvSpPr>
          <p:nvPr/>
        </p:nvSpPr>
        <p:spPr bwMode="auto">
          <a:xfrm>
            <a:off x="8040688" y="5157788"/>
            <a:ext cx="647700" cy="215900"/>
          </a:xfrm>
          <a:prstGeom prst="rect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ngsana New" panose="02020603050405020304" pitchFamily="18" charset="-34"/>
              </a:rPr>
              <a:t>AA02A02</a:t>
            </a:r>
            <a:endParaRPr lang="th-TH" altLang="en-US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56355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5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2C4B4B-0D92-4B93-B2D7-16C690389C58}" type="slidenum">
              <a:rPr lang="ko-KR" altLang="en-US" sz="1200">
                <a:latin typeface="Verdana" panose="020B0604030504040204" pitchFamily="34" charset="0"/>
              </a:rPr>
              <a:pPr/>
              <a:t>62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23304" y="660905"/>
            <a:ext cx="8459787" cy="33813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altLang="en-US" sz="3200" b="1" dirty="0"/>
              <a:t>Location Code</a:t>
            </a:r>
            <a:endParaRPr lang="th-TH" altLang="en-US" sz="3200" b="1" dirty="0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7464" y="1052946"/>
            <a:ext cx="8229600" cy="5040313"/>
          </a:xfrm>
        </p:spPr>
        <p:txBody>
          <a:bodyPr>
            <a:normAutofit/>
          </a:bodyPr>
          <a:lstStyle/>
          <a:p>
            <a:pPr eaLnBrk="1" hangingPunct="1"/>
            <a:endParaRPr lang="th-TH" altLang="en-US" sz="4400" dirty="0" smtClean="0"/>
          </a:p>
          <a:p>
            <a:pPr eaLnBrk="1" hangingPunct="1"/>
            <a:r>
              <a:rPr lang="th-TH" altLang="en-US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ต.ย </a:t>
            </a:r>
            <a:r>
              <a:rPr lang="en-US" altLang="en-US" sz="44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Sticker</a:t>
            </a:r>
            <a:r>
              <a:rPr lang="th-TH" altLang="en-US" sz="44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ชั้น </a:t>
            </a:r>
            <a:r>
              <a:rPr lang="en-US" altLang="en-US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A , B</a:t>
            </a:r>
            <a:endParaRPr lang="th-TH" altLang="en-US" sz="4400" b="1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7349" name="AutoShape 4"/>
          <p:cNvSpPr>
            <a:spLocks noChangeArrowheads="1"/>
          </p:cNvSpPr>
          <p:nvPr/>
        </p:nvSpPr>
        <p:spPr bwMode="auto">
          <a:xfrm>
            <a:off x="3071814" y="2492376"/>
            <a:ext cx="6696075" cy="2016125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>
            <a:off x="4583114" y="2492376"/>
            <a:ext cx="4033837" cy="1008063"/>
          </a:xfrm>
          <a:prstGeom prst="flowChartProcess">
            <a:avLst/>
          </a:prstGeom>
          <a:solidFill>
            <a:srgbClr val="E6F5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latin typeface="Arial" panose="020B0604020202020204" pitchFamily="34" charset="0"/>
                <a:cs typeface="Angsana New" panose="02020603050405020304" pitchFamily="18" charset="-34"/>
              </a:rPr>
              <a:t>AA01B01  </a:t>
            </a:r>
            <a:endParaRPr lang="th-TH" altLang="en-US" sz="4400" b="1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7351" name="AutoShape 7"/>
          <p:cNvSpPr>
            <a:spLocks noChangeArrowheads="1"/>
          </p:cNvSpPr>
          <p:nvPr/>
        </p:nvSpPr>
        <p:spPr bwMode="auto">
          <a:xfrm>
            <a:off x="4583114" y="3500438"/>
            <a:ext cx="4033837" cy="1008062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latin typeface="Arial" panose="020B0604020202020204" pitchFamily="34" charset="0"/>
                <a:cs typeface="Angsana New" panose="02020603050405020304" pitchFamily="18" charset="-34"/>
              </a:rPr>
              <a:t>AA01A01  </a:t>
            </a:r>
            <a:endParaRPr lang="th-TH" altLang="en-US" sz="4400" b="1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7352" name="AutoShape 12"/>
          <p:cNvSpPr>
            <a:spLocks noChangeArrowheads="1"/>
          </p:cNvSpPr>
          <p:nvPr/>
        </p:nvSpPr>
        <p:spPr bwMode="auto">
          <a:xfrm>
            <a:off x="7751763" y="2781300"/>
            <a:ext cx="576262" cy="431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7353" name="AutoShape 13"/>
          <p:cNvSpPr>
            <a:spLocks noChangeArrowheads="1"/>
          </p:cNvSpPr>
          <p:nvPr/>
        </p:nvSpPr>
        <p:spPr bwMode="auto">
          <a:xfrm rot="10800000">
            <a:off x="7751763" y="3789363"/>
            <a:ext cx="576262" cy="431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7354" name="Line 14"/>
          <p:cNvSpPr>
            <a:spLocks noChangeShapeType="1"/>
          </p:cNvSpPr>
          <p:nvPr/>
        </p:nvSpPr>
        <p:spPr bwMode="auto">
          <a:xfrm flipV="1">
            <a:off x="4295776" y="4581525"/>
            <a:ext cx="12239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 flipH="1">
            <a:off x="7319964" y="1341439"/>
            <a:ext cx="1296987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7356" name="Text Box 16"/>
          <p:cNvSpPr txBox="1">
            <a:spLocks noChangeArrowheads="1"/>
          </p:cNvSpPr>
          <p:nvPr/>
        </p:nvSpPr>
        <p:spPr bwMode="auto">
          <a:xfrm>
            <a:off x="3051175" y="5102226"/>
            <a:ext cx="134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>
                <a:latin typeface="Cordia New" panose="020B0304020202020204" pitchFamily="34" charset="-34"/>
                <a:cs typeface="Cordia New" panose="020B0304020202020204" pitchFamily="34" charset="-34"/>
              </a:rPr>
              <a:t>สีพื้น สีขาว</a:t>
            </a:r>
          </a:p>
        </p:txBody>
      </p:sp>
      <p:sp>
        <p:nvSpPr>
          <p:cNvPr id="57357" name="Text Box 17"/>
          <p:cNvSpPr txBox="1">
            <a:spLocks noChangeArrowheads="1"/>
          </p:cNvSpPr>
          <p:nvPr/>
        </p:nvSpPr>
        <p:spPr bwMode="auto">
          <a:xfrm>
            <a:off x="8596313" y="709613"/>
            <a:ext cx="1535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b="1">
                <a:latin typeface="Arial" panose="020B0604020202020204" pitchFamily="34" charset="0"/>
                <a:cs typeface="Angsana New" panose="02020603050405020304" pitchFamily="18" charset="-34"/>
              </a:rPr>
              <a:t>สีพื้น สีเหลือง</a:t>
            </a:r>
          </a:p>
        </p:txBody>
      </p:sp>
      <p:pic>
        <p:nvPicPr>
          <p:cNvPr id="57358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3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5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B48DB-B3E6-408D-A8DB-0F1E37B3B523}" type="slidenum">
              <a:rPr lang="ko-KR" altLang="en-US" sz="1200">
                <a:latin typeface="Verdana" panose="020B0604030504040204" pitchFamily="34" charset="0"/>
              </a:rPr>
              <a:pPr/>
              <a:t>63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170367"/>
            <a:ext cx="8459787" cy="338138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Location Code</a:t>
            </a:r>
            <a:endParaRPr lang="th-TH" alt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102014"/>
            <a:ext cx="10287000" cy="5073650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ข้อกำหนดในการกำหนด </a:t>
            </a:r>
            <a:r>
              <a:rPr lang="en-US" alt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Location Code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  - </a:t>
            </a: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การกำหนดแถวนิยม แบ่งเป็น เลข คู่ , คี่ โดย เลขคี่ อยู่ทางด้าน ซ้ายมือ และ เลขคู่ อยู่ทางด้าน ขวามือ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  - ตัวอักษร ภาษาอังกฤษ ที่นำมาใช้ จะไม่ใช้ ตัวอักษร </a:t>
            </a:r>
            <a:r>
              <a:rPr lang="en-US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I </a:t>
            </a: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(ไอ) , </a:t>
            </a:r>
            <a:r>
              <a:rPr lang="en-US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O </a:t>
            </a: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(โอ)เนื่องจากจะคล้ายคลึงกับ เลข 0 , 1 อาจทำให้สับสนได้</a:t>
            </a:r>
          </a:p>
        </p:txBody>
      </p:sp>
      <p:pic>
        <p:nvPicPr>
          <p:cNvPr id="58373" name="Picture 4" descr="logistic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4114800"/>
            <a:ext cx="33156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2" descr="สวนสุนัน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636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0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4695AC-849E-40A7-A4F2-04848D90A1E8}" type="slidenum">
              <a:rPr lang="ko-KR" altLang="en-US" sz="1200">
                <a:latin typeface="Verdana" panose="020B0604030504040204" pitchFamily="34" charset="0"/>
              </a:rPr>
              <a:pPr/>
              <a:t>64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8214" y="476250"/>
            <a:ext cx="8459787" cy="376238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altLang="en-US" sz="5400" b="1" dirty="0" smtClean="0">
                <a:solidFill>
                  <a:srgbClr val="FF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Inventory control</a:t>
            </a:r>
            <a:endParaRPr lang="th-TH" altLang="en-US" sz="5400" b="1" dirty="0" smtClean="0">
              <a:solidFill>
                <a:srgbClr val="FF66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523556"/>
            <a:ext cx="11658600" cy="5078412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en-US" sz="4800" b="1" u="sng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การแบ่งกลุ่มสินค้า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- </a:t>
            </a:r>
            <a:r>
              <a:rPr lang="th-TH" altLang="en-US" sz="3600" b="1" dirty="0" smtClean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การจัดแบ่งกลุ่มของสินค้า สามารถแบ่งได้ดังนี้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altLang="en-US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1.แบ่งตาม </a:t>
            </a:r>
            <a:r>
              <a:rPr lang="en-US" altLang="en-US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Movement</a:t>
            </a:r>
            <a:r>
              <a:rPr lang="en-US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ของสินค้า (เคลื่อนไหว เร็ว/ช้า/ไม่เคลื่อนไหว/ชำรุด)</a:t>
            </a:r>
            <a:endParaRPr lang="th-TH" altLang="en-US" sz="3600" b="1" dirty="0" smtClean="0">
              <a:solidFill>
                <a:schemeClr val="tx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3600" b="1" dirty="0" smtClean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วิธีการจัดเก็บ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- </a:t>
            </a:r>
            <a:r>
              <a:rPr lang="th-TH" altLang="en-US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สินค้าที่เคลื่อนไหวเร็ว</a:t>
            </a: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จัดเก็บให้อยู่ใกล้บริเวณ </a:t>
            </a:r>
            <a:r>
              <a:rPr lang="en-US" alt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Loading Dock</a:t>
            </a:r>
            <a:r>
              <a:rPr lang="en-US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เพื่อสะดวกและประหยัด เวลาในการเบิกจ่าย เป็นต้น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- </a:t>
            </a:r>
            <a:r>
              <a:rPr lang="th-TH" altLang="en-US" sz="36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สินค้าที่เคลื่อนไหวช้า และสินค้าชำรุด</a:t>
            </a: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จัดเก็บอยู่ด้านในของคลังสินค้า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3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</a:p>
        </p:txBody>
      </p:sp>
      <p:pic>
        <p:nvPicPr>
          <p:cNvPr id="59397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13855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4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9365B1-69E8-4C24-9E3A-8F33BEAC475A}" type="slidenum">
              <a:rPr lang="ko-KR" altLang="en-US" sz="1200">
                <a:latin typeface="Verdana" panose="020B0604030504040204" pitchFamily="34" charset="0"/>
              </a:rPr>
              <a:pPr/>
              <a:t>65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91400" y="304800"/>
            <a:ext cx="4116386" cy="819150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altLang="en-US" sz="6000" b="1" dirty="0" smtClean="0">
                <a:solidFill>
                  <a:srgbClr val="FF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Inventory control</a:t>
            </a:r>
            <a:endParaRPr lang="th-TH" altLang="en-US" sz="6000" b="1" dirty="0" smtClean="0">
              <a:solidFill>
                <a:srgbClr val="FF66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61865"/>
            <a:ext cx="12039599" cy="4530725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4000" b="1" dirty="0" smtClean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แบ่งตาม ประเภทของสินค้า ( กลุ่มสินค้า)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4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จัดเก็บตามชนิด และ ประเภทของสินค้าหรือ รูปร่างของสินค้า( บรรจุภัณฑ์ 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4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4000" b="1" dirty="0" smtClean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วิธีในการจัดเก็บ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4000" b="1" dirty="0" smtClean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 </a:t>
            </a:r>
            <a:r>
              <a:rPr lang="th-TH" altLang="en-US" sz="4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- </a:t>
            </a:r>
            <a:r>
              <a:rPr lang="th-TH" altLang="en-US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จัดเก็บตามชนิด และประเภทสินค้า</a:t>
            </a:r>
            <a:r>
              <a:rPr lang="th-TH" altLang="en-US" sz="4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เช่น สินค้าที่เป็น ยา และอาหาร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h-TH" altLang="en-US" sz="4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 - </a:t>
            </a:r>
            <a:r>
              <a:rPr lang="th-TH" altLang="en-US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จัดเก็บตามชนิดของบรรจุภัณฑ์</a:t>
            </a:r>
            <a:r>
              <a:rPr lang="th-TH" altLang="en-US" sz="4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เช่น กล่อง, กระสอบ , ถัง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h-TH" altLang="en-US" sz="4000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th-TH" altLang="en-US" sz="4000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0421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6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1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ชนิดคลังสินค้า 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Type of Warehouse</a:t>
            </a:r>
          </a:p>
          <a:p>
            <a:pPr marL="45720" indent="0">
              <a:buNone/>
            </a:pP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 </a:t>
            </a:r>
            <a:r>
              <a:rPr lang="th-TH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คลังสินค้าเพื่อใช้ทั่วไป 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General purpose warehouse</a:t>
            </a:r>
          </a:p>
          <a:p>
            <a:pPr marL="45720" indent="0">
              <a:buNone/>
            </a:pP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 </a:t>
            </a:r>
            <a:r>
              <a:rPr lang="th-TH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ศูนย์กระจายสินค้า 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Distribution center (DC)</a:t>
            </a: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en-US" sz="40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" indent="0">
              <a:buNone/>
            </a:pPr>
            <a:endParaRPr lang="en-US" sz="40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" y="-20782"/>
            <a:ext cx="12184616" cy="1697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807841"/>
            <a:ext cx="4953000" cy="28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11125200" cy="43434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ชนิดคลังสินค้า 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Type of Warehouse</a:t>
            </a:r>
          </a:p>
          <a:p>
            <a:pPr marL="45720" indent="0">
              <a:buNone/>
            </a:pP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 </a:t>
            </a:r>
            <a:r>
              <a:rPr lang="th-TH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คลังสินค้าพิเศษ 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Special purpose warehouse</a:t>
            </a:r>
          </a:p>
          <a:p>
            <a:pPr marL="45720" indent="0">
              <a:buNone/>
            </a:pP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3.1 </a:t>
            </a:r>
            <a:r>
              <a:rPr lang="th-TH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คลังสินค้าห้องเย็น 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Refrigerated warehouse</a:t>
            </a:r>
          </a:p>
          <a:p>
            <a:pPr marL="45720" indent="0">
              <a:buNone/>
            </a:pP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3.2 </a:t>
            </a:r>
            <a:r>
              <a:rPr lang="th-TH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คลังส</a:t>
            </a:r>
            <a:r>
              <a:rPr lang="th-TH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ิ</a:t>
            </a:r>
            <a:r>
              <a:rPr lang="th-TH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นค้าไวไฟ 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Flammable storage warehouse</a:t>
            </a:r>
          </a:p>
          <a:p>
            <a:pPr marL="45720" indent="0">
              <a:buNone/>
            </a:pP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3.3 </a:t>
            </a:r>
            <a:r>
              <a:rPr lang="th-TH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คลังสินค้าทัณฑ์บน 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Bound warehouse</a:t>
            </a:r>
          </a:p>
          <a:p>
            <a:pPr marL="45720" indent="0">
              <a:buNone/>
            </a:pPr>
            <a:r>
              <a:rPr lang="en-US" sz="40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3.4 </a:t>
            </a:r>
            <a:r>
              <a:rPr lang="th-TH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ไซโล </a:t>
            </a:r>
            <a:r>
              <a:rPr lang="en-US" sz="40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Silo</a:t>
            </a:r>
          </a:p>
          <a:p>
            <a:pPr marL="45720" indent="0">
              <a:buNone/>
            </a:pPr>
            <a:endParaRPr lang="en-US" sz="40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" y="-20782"/>
            <a:ext cx="12184616" cy="20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ปัจจัยกำหนดขนาดคลังสินค้า 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Factors Determining warehouse Size</a:t>
            </a:r>
            <a:endParaRPr lang="en-US" sz="4000" i="1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514600"/>
            <a:ext cx="8610600" cy="383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97"/>
            <a:ext cx="12192000" cy="16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ปัจจัยกำหนดขนาดคลังสินค้า 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Factors Determining warehouse Size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ขนาดตลาด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2 จำนวนผลิตภัณฑ์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3 ระดับบริการลูกค้า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4 รูปแบบอุปสงค์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5 รูปแบบการผลิต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6 อุปกรณ์เก็บสินค้า</a:t>
            </a:r>
            <a:endParaRPr lang="en-US" sz="40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676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352800"/>
            <a:ext cx="5486664" cy="30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61C8E1-1772-4478-A654-BF5A0F33A253}" type="slidenum">
              <a:rPr lang="ko-KR" altLang="en-US" sz="1200">
                <a:latin typeface="Verdana" panose="020B0604030504040204" pitchFamily="34" charset="0"/>
              </a:rPr>
              <a:pPr/>
              <a:t>7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81001"/>
            <a:ext cx="8153400" cy="823913"/>
          </a:xfrm>
        </p:spPr>
        <p:txBody>
          <a:bodyPr/>
          <a:lstStyle/>
          <a:p>
            <a:pPr eaLnBrk="1" hangingPunct="1"/>
            <a:r>
              <a:rPr lang="th-TH" altLang="en-US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ต้นทุนโลจิสติกส์ </a:t>
            </a:r>
            <a:r>
              <a:rPr lang="en-US" altLang="en-US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Logistics Costs</a:t>
            </a:r>
            <a:endParaRPr lang="th-TH" altLang="en-US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10287000" cy="5105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th-TH" altLang="en-US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ข้อมูลประเทศอเมริกา ปี</a:t>
            </a:r>
            <a:r>
              <a:rPr lang="en-US" altLang="en-US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2546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						 </a:t>
            </a:r>
            <a:r>
              <a:rPr lang="en-US" altLang="en-US" sz="3200" u="sng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% </a:t>
            </a:r>
            <a:r>
              <a:rPr lang="th-TH" altLang="en-US" sz="3200" u="sng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จากราคาขาย</a:t>
            </a:r>
            <a:endParaRPr lang="en-US" altLang="en-US" sz="3200" u="sng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ค่าขนส่งสินค้า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</a:t>
            </a: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3.5 %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ค่าคลังสินค้า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	</a:t>
            </a: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 2.4 %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ค่าการนำข้อมูลสั่งซื้อเข้าระบบ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en-US" altLang="en-US" sz="3200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0.8 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ค่าการจัดการทั่วไป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	</a:t>
            </a: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0.9 %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th-TH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ค่าการเก็บสินค้าคลังคง		</a:t>
            </a:r>
            <a:r>
              <a:rPr lang="en-US" altLang="en-US" sz="32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2.0 %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			รวมทั้งสิ้น</a:t>
            </a:r>
            <a:r>
              <a:rPr lang="en-US" altLang="en-US" sz="3200" b="1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9.6 %</a:t>
            </a:r>
          </a:p>
        </p:txBody>
      </p:sp>
      <p:pic>
        <p:nvPicPr>
          <p:cNvPr id="15365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1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838200" y="3060700"/>
            <a:ext cx="66294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latin typeface="Times New Roman" panose="02020603050405020304" pitchFamily="18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838200" y="4953000"/>
            <a:ext cx="70104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34400" y="587444"/>
            <a:ext cx="3352800" cy="563231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h-TH" sz="4000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โดย</a:t>
            </a:r>
            <a:r>
              <a:rPr lang="th-TH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ในปี 2562 ต้นทุนโลจิสติกส์ ของสหรัฐอเมริกามีมูลค่ารวมประมาณ 1,629.7 พันล้านเหรียญสหรัฐ คิดเป็นสัดส่วน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7.6 </a:t>
            </a:r>
            <a:r>
              <a:rPr lang="th-TH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GDP </a:t>
            </a:r>
            <a:r>
              <a:rPr lang="th-TH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ปรับลดลงจากร้อยละ 7.9 ต่อ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GDP </a:t>
            </a:r>
            <a:r>
              <a:rPr lang="th-TH" sz="40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ในปี </a:t>
            </a:r>
            <a:r>
              <a:rPr lang="th-TH" sz="4000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endParaRPr lang="th-TH" sz="4000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628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ปัจจัยที่มีอิทธิพลต่อจำนวนคลังสินค้า 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Factors</a:t>
            </a: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Influencing the Number of warehouses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ต้นทุนคลังสินค้า   	</a:t>
            </a: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       2 ต้นทุนสินค้าคงคลัง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 ต้นทุนขนส่ง 			4 ความสูญเสียจากไม่มีสินค้าขาย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5 คู่แข่ง				6 ความพร้อมระบบขนส่ง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en-US" sz="40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6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40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ที่ตั้งคลังสินค้า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Location </a:t>
            </a:r>
          </a:p>
          <a:p>
            <a:pPr marL="45720" indent="0">
              <a:buNone/>
            </a:pP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 </a:t>
            </a: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การวิเคราะห์ที่ตั้งด้านมหาภาค</a:t>
            </a:r>
          </a:p>
          <a:p>
            <a:pPr marL="45720" indent="0">
              <a:buNone/>
            </a:pPr>
            <a:r>
              <a:rPr lang="th-TH" sz="44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1.1 ตั้งอยู่ใกล้ตลาด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Market-positioned location</a:t>
            </a:r>
          </a:p>
          <a:p>
            <a:pPr marL="45720" indent="0">
              <a:buNone/>
            </a:pPr>
            <a:r>
              <a:rPr lang="en-US" sz="44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1.2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ตั้งอยู่ใกล้แหล่งผลิต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Production-positioned location</a:t>
            </a:r>
          </a:p>
          <a:p>
            <a:pPr marL="45720" indent="0">
              <a:buNone/>
            </a:pPr>
            <a:r>
              <a:rPr lang="en-US" sz="44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1.3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ตั้งอยู่ระหว่างกลาง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Intermediately positioned location</a:t>
            </a:r>
          </a:p>
          <a:p>
            <a:pPr marL="45720" indent="0">
              <a:buNone/>
            </a:pPr>
            <a:r>
              <a:rPr lang="en-US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1.4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ที่ตั้งมีต้นทุนน้อยสุด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Least cost location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58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ที่ตั้งคลังสินค้า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Location </a:t>
            </a:r>
          </a:p>
          <a:p>
            <a:pPr marL="45720" indent="0">
              <a:buNone/>
            </a:pPr>
            <a:r>
              <a:rPr lang="th-TH" sz="44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การวิเคราะห์ที่ตั้งด้านจุลภาค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2.1 ราคาที่ดิน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2.2 บริการพื้นฐาน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2.3 การขนส่ง</a:t>
            </a:r>
          </a:p>
          <a:p>
            <a:pPr marL="45720" indent="0">
              <a:buNone/>
            </a:pP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1) ระบบขนส่ง  	2) จำนวนผู้ประกอบการขนส่งมีนัยถึงการแข่งขัน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69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ที่ตั้งคลังสินค้า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Location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2.4 แรงงาน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2.5 ค่าก่อสร้าง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2.6 ภาษี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2.7 สภาวะแวดล้อมท้องถิ่น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6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ที่ตั้งคลังสินค้า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Location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 การวิเคราะห์ที่ตั้งโดยใช้แบบจำลอง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Optimization Models, Simulation Models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และ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Heuristic Models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556" y="4011068"/>
            <a:ext cx="3399613" cy="2400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11067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52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การออกแบบคลังสินค้า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Design and Layout </a:t>
            </a:r>
          </a:p>
          <a:p>
            <a:pPr marL="45720" indent="0">
              <a:buNone/>
            </a:pP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 </a:t>
            </a: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ข้อมูลเพื่อการออกแบบคลังสินค้า</a:t>
            </a:r>
          </a:p>
          <a:p>
            <a:pPr marL="45720" indent="0">
              <a:buNone/>
            </a:pP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1.1 ประเภทสินค้า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Type of products</a:t>
            </a:r>
          </a:p>
          <a:p>
            <a:pPr marL="45720" indent="0">
              <a:buNone/>
            </a:pPr>
            <a:r>
              <a:rPr lang="en-US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1.2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รายการสินค้า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Stock keeping units (SKU)</a:t>
            </a:r>
          </a:p>
          <a:p>
            <a:pPr marL="45720" indent="0">
              <a:buNone/>
            </a:pPr>
            <a:r>
              <a:rPr lang="en-US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1.3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ปริมาณสินค้าผ่านคลัง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Throughput </a:t>
            </a:r>
          </a:p>
          <a:p>
            <a:pPr marL="45720" indent="0">
              <a:buNone/>
            </a:pPr>
            <a:r>
              <a:rPr lang="en-US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1.4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ความต้องการใช้พื้นที่คลังสินค้า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space requirement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8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การออกแบบคลังสินค้า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Design and Layout </a:t>
            </a:r>
          </a:p>
          <a:p>
            <a:pPr marL="45720" indent="0">
              <a:buNone/>
            </a:pPr>
            <a:r>
              <a:rPr lang="en-US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 </a:t>
            </a:r>
            <a:r>
              <a:rPr lang="th-TH" sz="44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หลักการออกแบบคลังสินค้า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9428" y="3581400"/>
            <a:ext cx="3276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In-bound Receiving Area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00" y="3581400"/>
            <a:ext cx="31242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 Area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50281" y="3581400"/>
            <a:ext cx="3048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Out-bound Shipping </a:t>
            </a:r>
            <a:r>
              <a:rPr lang="en-US" dirty="0" smtClean="0"/>
              <a:t>Area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5000" y="3810000"/>
            <a:ext cx="1226128" cy="0"/>
          </a:xfrm>
          <a:prstGeom prst="straightConnector1">
            <a:avLst/>
          </a:prstGeom>
          <a:ln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361217" y="3823855"/>
            <a:ext cx="1226128" cy="0"/>
          </a:xfrm>
          <a:prstGeom prst="straightConnector1">
            <a:avLst/>
          </a:prstGeom>
          <a:ln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77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การออกแบบคลังสินค้า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Design and Layout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2.1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ชั้นเดียว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One storage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2.2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ใช้ประโยชน์ความสูง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Maximum use of the building’s height</a:t>
            </a:r>
            <a:endParaRPr lang="th-TH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2.3 สินค้าไหลเป็นเส้นตรง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: Straight-line flow</a:t>
            </a:r>
            <a:endParaRPr lang="th-TH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2.4 พื้นที่ทางเดินน้อยสุด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: Aisle space minimization</a:t>
            </a:r>
            <a:endParaRPr lang="th-TH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2.5 ผังการจัดเก็บ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: Storage plan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14" y="2514600"/>
            <a:ext cx="1088136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11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 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คลังสินค้าหรือศูนย์กระจายสินค้า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Warehouse versus distribution center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352800"/>
            <a:ext cx="63246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12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8F5142-D56D-4F22-9988-E35A211DA2D1}" type="slidenum">
              <a:rPr lang="ko-KR" altLang="en-US" sz="1200">
                <a:latin typeface="Verdana" panose="020B0604030504040204" pitchFamily="34" charset="0"/>
              </a:rPr>
              <a:pPr/>
              <a:t>8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995614" y="6172201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Source: J R Stock and D M Lambert. </a:t>
            </a:r>
            <a:r>
              <a:rPr lang="en-US" altLang="en-US" sz="2000" b="1" u="sng" dirty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Strategic Logistics Management</a:t>
            </a:r>
            <a:r>
              <a:rPr lang="en-US" altLang="en-US" sz="2000" b="1" dirty="0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2001 page 390</a:t>
            </a:r>
          </a:p>
        </p:txBody>
      </p:sp>
      <p:sp>
        <p:nvSpPr>
          <p:cNvPr id="16389" name="AutoShape 4"/>
          <p:cNvSpPr>
            <a:spLocks noChangeArrowheads="1"/>
          </p:cNvSpPr>
          <p:nvPr/>
        </p:nvSpPr>
        <p:spPr bwMode="auto">
          <a:xfrm>
            <a:off x="2209800" y="2819400"/>
            <a:ext cx="7391400" cy="838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800" b="1" dirty="0" err="1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</a:t>
            </a:r>
            <a:r>
              <a:rPr lang="en-US" altLang="en-US" sz="88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Warehouse </a:t>
            </a:r>
            <a:r>
              <a:rPr lang="en-US" altLang="en-US" sz="8800" b="1" dirty="0" err="1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en-US" altLang="en-US" sz="8800" b="1" dirty="0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sz="8800" b="1" dirty="0" err="1" smtClean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อะไร</a:t>
            </a:r>
            <a:r>
              <a:rPr lang="en-US" altLang="en-US" sz="88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altLang="en-US" sz="88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90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55" y="-11545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5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  <a:p>
            <a:pPr marL="45720" indent="0">
              <a:buNone/>
            </a:pP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คลังสินค้าสาธารณะหรือคลังสินค้าบริษัท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Public versus private warehouse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</a:p>
          <a:p>
            <a:pPr marL="45720" indent="0">
              <a:buNone/>
            </a:pP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223590"/>
            <a:ext cx="5638800" cy="32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1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2.1 ปริมาณสินค้าผ่านคลังสินค้า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2.2 ลักษณะอุปสงค์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2.3 การกระจุกตัวของลูกค้า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2.4 เงื่อนไขการบริการ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2.5 การใช้คลังสินค้าในกิจกรรมโลจิสติกส์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55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5" y="2576512"/>
            <a:ext cx="106747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04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3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ขนาดการลงทุนคลังสินค้า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38644"/>
            <a:ext cx="6962775" cy="30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2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4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ให้ต้นทุนรวมโลจิสติกส์ต่ำสุด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Minimize Logistics Cost</a:t>
            </a:r>
          </a:p>
          <a:p>
            <a:pPr marL="45720" indent="0">
              <a:buNone/>
            </a:pPr>
            <a:r>
              <a:rPr lang="en-US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4.1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ต้นทุนสินค้าคงคลัง 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352800"/>
            <a:ext cx="4114589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4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ให้ต้นทุนรวมโลจิสติกส์ต่ำสุด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Minimize Logistics Cost</a:t>
            </a:r>
          </a:p>
          <a:p>
            <a:pPr marL="45720" indent="0">
              <a:buNone/>
            </a:pPr>
            <a:r>
              <a:rPr lang="en-US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 ต้นทุนคลังสินค้า </a:t>
            </a:r>
          </a:p>
          <a:p>
            <a:pPr marL="45720" indent="0">
              <a:buNone/>
            </a:pP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4.3 ต้นทุนขนส่ง </a:t>
            </a:r>
          </a:p>
          <a:p>
            <a:pPr marL="45720" indent="0">
              <a:buNone/>
            </a:pP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4.4 ต้นทุนจากภาวะไม่มีสินค้าขาย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5 ปัจจัยการบริการลูกค้า </a:t>
            </a: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Customer service factors </a:t>
            </a:r>
          </a:p>
          <a:p>
            <a:pPr marL="45720" indent="0">
              <a:buNone/>
            </a:pPr>
            <a:r>
              <a:rPr lang="en-US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5.1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การบริการลูกค้าที่รวดเร็ว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5.2 ความไม่เพียงพอบริการขนส่ง </a:t>
            </a:r>
          </a:p>
          <a:p>
            <a:pPr marL="45720" indent="0">
              <a:buNone/>
            </a:pP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5.3 ลูกค้าสั่งซื้อปริมาณน้อย</a:t>
            </a:r>
          </a:p>
          <a:p>
            <a:pPr marL="45720" indent="0">
              <a:buNone/>
            </a:pP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5.4 อุปสงค์ไม่แน่นอน</a:t>
            </a:r>
            <a:r>
              <a:rPr lang="th-TH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" indent="0">
              <a:buNone/>
            </a:pPr>
            <a:r>
              <a:rPr lang="en-US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43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92" y="1676400"/>
            <a:ext cx="11125200" cy="4953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h-TH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กลยุทธ์การคลังสินค้า </a:t>
            </a:r>
            <a:r>
              <a:rPr lang="en-US" sz="44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: Warehousing Strategy </a:t>
            </a:r>
          </a:p>
          <a:p>
            <a:pPr marL="45720" indent="0">
              <a:buNone/>
            </a:pPr>
            <a:r>
              <a:rPr lang="th-TH" sz="44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6 แนวโน้มนโยบายคลังสินค้า</a:t>
            </a:r>
            <a:r>
              <a:rPr lang="en-US" sz="4400" dirty="0"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en-US" sz="44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997"/>
            <a:ext cx="12192000" cy="1537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41" y="3317021"/>
            <a:ext cx="4144297" cy="3211830"/>
          </a:xfrm>
          <a:prstGeom prst="rect">
            <a:avLst/>
          </a:prstGeom>
        </p:spPr>
      </p:pic>
      <p:pic>
        <p:nvPicPr>
          <p:cNvPr id="5" name="Inside Alibaba's smart warehouse staffed by robots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3675" y="2590800"/>
            <a:ext cx="6880225" cy="38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48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3078"/>
            <a:ext cx="6477000" cy="6405997"/>
          </a:xfrm>
        </p:spPr>
      </p:pic>
    </p:spTree>
    <p:extLst>
      <p:ext uri="{BB962C8B-B14F-4D97-AF65-F5344CB8AC3E}">
        <p14:creationId xmlns:p14="http://schemas.microsoft.com/office/powerpoint/2010/main" val="11082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8600"/>
            <a:ext cx="5791201" cy="6096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ABC ANALYSIS</a:t>
            </a:r>
          </a:p>
          <a:p>
            <a:pPr marL="45720" indent="0">
              <a:buNone/>
            </a:pP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วิเคราะห์ 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ABC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เป็นการจำแนกผลิตภัณฑ์ตามความสำคัญ </a:t>
            </a: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จัดอันดับ</a:t>
            </a: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 </a:t>
            </a:r>
            <a:r>
              <a:rPr lang="en-US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 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B, C,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และอื่นๆ </a:t>
            </a: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ตามกฏของ</a:t>
            </a:r>
            <a:r>
              <a:rPr lang="en-US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Pareto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ซึงแยก "สินค้าที่มี</a:t>
            </a: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ความสำคัญมาก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" จาก "สินค้าที่มีความสำคัญน้อย" ตัวอย่างทีมีการใช้เป็นประจำซึงเกิดจากส่วนใหญ่ของยอดขาย</a:t>
            </a: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มาจาก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ส่วนเล็กๆ ของพนักงานขาย กฎ "80-20" ซึงเป็นกฎ 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Pareto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กล่าวว่า 80 เปอร์เซ็นต์ของการสัง</a:t>
            </a: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ซื้อมา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จากร้อยละ 20 ของลูกค้า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90600"/>
            <a:ext cx="535225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8F5142-D56D-4F22-9988-E35A211DA2D1}" type="slidenum">
              <a:rPr lang="ko-KR" altLang="en-US" sz="1200">
                <a:latin typeface="Verdana" panose="020B0604030504040204" pitchFamily="34" charset="0"/>
              </a:rPr>
              <a:pPr/>
              <a:t>9</a:t>
            </a:fld>
            <a:endParaRPr lang="en-US" altLang="ko-KR" sz="1200">
              <a:latin typeface="Verdana" panose="020B0604030504040204" pitchFamily="34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995614" y="6172201"/>
            <a:ext cx="6288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Source: J R Stock and D M Lambert. </a:t>
            </a:r>
            <a:r>
              <a:rPr lang="en-US" altLang="en-US" sz="2000" b="1" u="sng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Strategic Logistics Management</a:t>
            </a:r>
            <a:r>
              <a:rPr lang="en-US" altLang="en-US" sz="2000" b="1">
                <a:solidFill>
                  <a:schemeClr val="tx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2001 page 390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457200" y="1635542"/>
            <a:ext cx="11125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thaiDist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US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คลังสินค้าเป็นส่วนหนึ่งของระบบโลจิสติกส์ของกิจการซึ่งเก็บสินค้าคงคลังที่และระหว่าง</a:t>
            </a:r>
            <a:r>
              <a:rPr lang="th-TH" altLang="en-US" sz="5400" b="1" dirty="0">
                <a:solidFill>
                  <a:srgbClr val="FF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จุดกำเนิดกับจุดบริโภค</a:t>
            </a:r>
            <a:r>
              <a:rPr lang="th-TH" altLang="en-US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และจัดหาสารสนเทศเพื่อการบริหารในเรื่องสถานะภาพ เงื่อนไขและการจัดเรียงของสินค้าคงคลังที่กำลังเก็บอยู่</a:t>
            </a:r>
          </a:p>
        </p:txBody>
      </p:sp>
      <p:pic>
        <p:nvPicPr>
          <p:cNvPr id="16390" name="Picture 12" descr="สวนสุนัน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6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10134600" cy="928624"/>
          </a:xfrm>
        </p:spPr>
        <p:txBody>
          <a:bodyPr>
            <a:normAutofit/>
          </a:bodyPr>
          <a:lstStyle/>
          <a:p>
            <a:r>
              <a:rPr lang="th-TH" sz="5400" b="1" dirty="0" smtClean="0"/>
              <a:t>แบ่งกลุ่ม </a:t>
            </a:r>
            <a:r>
              <a:rPr lang="en-US" sz="5400" b="1" dirty="0"/>
              <a:t>7</a:t>
            </a:r>
            <a:r>
              <a:rPr lang="en-US" sz="5400" b="1" dirty="0" smtClean="0"/>
              <a:t> </a:t>
            </a:r>
            <a:r>
              <a:rPr lang="th-TH" sz="5400" b="1" dirty="0" smtClean="0"/>
              <a:t>กลุ่ม ตั้งชื่อกลุ่มและ</a:t>
            </a:r>
            <a:r>
              <a:rPr lang="th-TH" sz="5400" b="1" dirty="0"/>
              <a:t>นำเสนอหน้าชั้น</a:t>
            </a:r>
            <a:r>
              <a:rPr lang="th-TH" sz="5400" b="1" dirty="0" smtClean="0"/>
              <a:t>เรียน</a:t>
            </a:r>
            <a:endParaRPr lang="th-TH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4824"/>
            <a:ext cx="11887200" cy="516737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วิเคราะห์และนำเสนอปัจจัยในการเลือกทำเลที่ตั้งคลังสินค้า พร้อมยกตัวอย่าง</a:t>
            </a:r>
          </a:p>
          <a:p>
            <a:pPr marL="45720" indent="0"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วิเคราะห์เปรียบเทียบข้อดี-ข้อเสีย ของการเช่าคลังสินค้ากับการลงทุน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สร้างคลังสินค้า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ของตัวเอง พร้อมยกตัวอย่าง</a:t>
            </a:r>
          </a:p>
          <a:p>
            <a:pPr marL="45720" indent="0"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วิเคราะห์เปรียบเทียบข้อดี-ข้อเสีย ของการใช้ศูนย์กระจายสินค้ากับ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 พร้อม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ยกตัวอย่าง</a:t>
            </a:r>
          </a:p>
          <a:p>
            <a:pPr marL="45720" indent="0"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นำเสนอกล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ยุทธ์</a:t>
            </a: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10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 ที่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ทำให้คลังสินค้าประสบความสำเร็จ พร้อม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ยกตัวอย่าง</a:t>
            </a:r>
          </a:p>
          <a:p>
            <a:pPr marL="45720" indent="0">
              <a:buNone/>
            </a:pP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ตำแหน่งงาน คุณสมบัติและรายได้ ที่เกี่ยวกับคลังสินค้า </a:t>
            </a: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พร้อมแนะนำบริษัท</a:t>
            </a:r>
          </a:p>
          <a:p>
            <a:pPr marL="45720" indent="0">
              <a:buNone/>
            </a:pP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วิธีการลดต้นทุนคลังสินค้าและเทคโนโลยีที่ใช้ใน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 พร้อมยกตัวอย่าง</a:t>
            </a:r>
            <a:endParaRPr lang="th-TH" sz="3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" indent="0">
              <a:buNone/>
            </a:pP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อธิบายประเภทของคลังสินค้าและอุปกรณ์เครื่องมือที่ใช้ใน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คลังสินค้า พร้อมยกตัวอย่าง</a:t>
            </a:r>
            <a:endParaRPr lang="th-TH" sz="3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" indent="0">
              <a:buNone/>
            </a:pP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14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5008"/>
            <a:ext cx="5547360" cy="710184"/>
          </a:xfrm>
        </p:spPr>
        <p:txBody>
          <a:bodyPr>
            <a:noAutofit/>
          </a:bodyPr>
          <a:lstStyle/>
          <a:p>
            <a:r>
              <a:rPr lang="th-TH" sz="5400" b="1" dirty="0" smtClean="0"/>
              <a:t>การนำเสนอ </a:t>
            </a:r>
            <a:endParaRPr lang="th-TH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0972800" cy="4127627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th-TH" sz="4800" dirty="0" smtClean="0"/>
              <a:t>ผู้ฟังปรบมือให้กำลังใจผู้นำเสนอ</a:t>
            </a:r>
          </a:p>
          <a:p>
            <a:pPr>
              <a:buFontTx/>
              <a:buChar char="-"/>
            </a:pPr>
            <a:r>
              <a:rPr lang="th-TH" sz="4800" dirty="0" smtClean="0"/>
              <a:t>สมาชิกทุกคนในกลุ่มนำเสนอ</a:t>
            </a:r>
          </a:p>
          <a:p>
            <a:pPr>
              <a:buFontTx/>
              <a:buChar char="-"/>
            </a:pPr>
            <a:r>
              <a:rPr lang="th-TH" sz="4800" dirty="0" smtClean="0"/>
              <a:t>มีการเปิดประเด็นก่อนเข้าเนื้อหา</a:t>
            </a:r>
          </a:p>
          <a:p>
            <a:pPr>
              <a:buFontTx/>
              <a:buChar char="-"/>
            </a:pPr>
            <a:r>
              <a:rPr lang="th-TH" sz="4800" dirty="0" smtClean="0"/>
              <a:t>ผู้นำเสนอทำการสรุปเนื้อหา</a:t>
            </a:r>
          </a:p>
          <a:p>
            <a:pPr>
              <a:buFontTx/>
              <a:buChar char="-"/>
            </a:pPr>
            <a:r>
              <a:rPr lang="th-TH" sz="4800" dirty="0" smtClean="0"/>
              <a:t>เทคนิคการนำเสนอ (สบตาผู้ฟัง เสียงดังฟังชัด เล่าเรื่องน่าสนใจ ฯลฯ)</a:t>
            </a:r>
          </a:p>
          <a:p>
            <a:pPr>
              <a:buFontTx/>
              <a:buChar char="-"/>
            </a:pPr>
            <a:r>
              <a:rPr lang="th-TH" sz="4800" dirty="0" smtClean="0"/>
              <a:t>ผู้ฟังสรุป ประเด็นของผู้พูด </a:t>
            </a:r>
            <a:endParaRPr lang="th-TH" sz="4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729997"/>
              </p:ext>
            </p:extLst>
          </p:nvPr>
        </p:nvGraphicFramePr>
        <p:xfrm>
          <a:off x="7467600" y="76200"/>
          <a:ext cx="4038600" cy="46939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1103213728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22874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กลุ่มนำเสนอ</a:t>
                      </a:r>
                      <a:endParaRPr lang="th-TH" sz="3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กลุ่มฟัง</a:t>
                      </a:r>
                      <a:r>
                        <a:rPr 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th-TH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(สรุป)</a:t>
                      </a:r>
                      <a:endParaRPr lang="th-TH" sz="3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629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759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47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167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26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5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420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0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 Q&amp;amp;A - คำถามที่พบบ่อยสำหรับระบบกันขโมยบ้านไร้สาย - SMARTPLUS+  ระบบกันขโมยบ้านไร้สาย ปี2021 รุ่นใหม่ อันดับ1 ในไทย ใช้ได้ทั้ง Wifi และ  ซิมการ์ด ควบคุม ผ่าน APP มือถือ iOS Andriod ไร้สายสมบูรณ์แบบจากยุโรป:  Wireless Home Security ผู้เชี่ยวชาญด้านสัญญาณ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76" y="1020762"/>
            <a:ext cx="7334250" cy="47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9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17271.potx" id="{FAD70E18-2F21-4BAE-983F-13051C6D1C17}" vid="{4B4DF9DC-15EC-4671-A52A-56A08B977F11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project plan presentation (widescreen)</Template>
  <TotalTime>1185</TotalTime>
  <Words>3272</Words>
  <Application>Microsoft Office PowerPoint</Application>
  <PresentationFormat>Widescreen</PresentationFormat>
  <Paragraphs>634</Paragraphs>
  <Slides>92</Slides>
  <Notes>43</Notes>
  <HiddenSlides>1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09" baseType="lpstr">
      <vt:lpstr>Angsana New</vt:lpstr>
      <vt:lpstr>AngsanaUPC</vt:lpstr>
      <vt:lpstr>Arial</vt:lpstr>
      <vt:lpstr>Corbel</vt:lpstr>
      <vt:lpstr>Cordia New</vt:lpstr>
      <vt:lpstr>DilleniaUPC</vt:lpstr>
      <vt:lpstr>Euphemia</vt:lpstr>
      <vt:lpstr>Futura Md BT</vt:lpstr>
      <vt:lpstr>HY엽서L</vt:lpstr>
      <vt:lpstr>Tahoma</vt:lpstr>
      <vt:lpstr>TH SarabunPSK</vt:lpstr>
      <vt:lpstr>Times New Roman</vt:lpstr>
      <vt:lpstr>Verdana</vt:lpstr>
      <vt:lpstr>Wingdings</vt:lpstr>
      <vt:lpstr>Banded Design Blue 16x9</vt:lpstr>
      <vt:lpstr>Clip</vt:lpstr>
      <vt:lpstr>Photo Editor Photo</vt:lpstr>
      <vt:lpstr>PowerPoint Presentation</vt:lpstr>
      <vt:lpstr>PowerPoint Presentation</vt:lpstr>
      <vt:lpstr>ต้นทุนการผลิตสินค้าประกอบไปด้วยอะไรบ้าง ?</vt:lpstr>
      <vt:lpstr>PowerPoint Presentation</vt:lpstr>
      <vt:lpstr>ต้นทุนโลจิสติกส์ของประเทศไทย</vt:lpstr>
      <vt:lpstr>ต้นทุนสินค้า Product Costs</vt:lpstr>
      <vt:lpstr>ต้นทุนโลจิสติกส์ Logistics Costs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 ความสมดุลระหว่างอุปสงค์และอุปทาน (BALANCING SUPPLY AND DEMAND)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ข้อดีของการใช้คลังสินค้าสาธารณะ</vt:lpstr>
      <vt:lpstr>ข้อเสียของการใช้คลังสินค้าสาธารณะ</vt:lpstr>
      <vt:lpstr>คลังสินค้า !!! หน้าตาเป็นอย่างไร</vt:lpstr>
      <vt:lpstr>PowerPoint Presentation</vt:lpstr>
      <vt:lpstr>ส่องกล้อง...มองทะลุคลังสินค้า</vt:lpstr>
      <vt:lpstr>กิจกรรมภายในคลังสินค้า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ปัจจัยที่มีผลต่อการทำงานคลังสินค้า</vt:lpstr>
      <vt:lpstr>CROSS-DOCKING</vt:lpstr>
      <vt:lpstr>PowerPoint Presentation</vt:lpstr>
      <vt:lpstr>PowerPoint Presentation</vt:lpstr>
      <vt:lpstr>PowerPoint Presentation</vt:lpstr>
      <vt:lpstr>อาการของการจัดการคลังสินค้าที่ไม่ดี (1)</vt:lpstr>
      <vt:lpstr>อาการของการจัดการคลังสินค้าที่ไม่ดี (2)</vt:lpstr>
      <vt:lpstr>งานที่เพิ่มคุณค่าของคลังสินค้า</vt:lpstr>
      <vt:lpstr>PowerPoint Presentation</vt:lpstr>
      <vt:lpstr>การกำหนด Location Code</vt:lpstr>
      <vt:lpstr>Location Code</vt:lpstr>
      <vt:lpstr>Location Code</vt:lpstr>
      <vt:lpstr>Location Code</vt:lpstr>
      <vt:lpstr>Location Code</vt:lpstr>
      <vt:lpstr>Location Code</vt:lpstr>
      <vt:lpstr>Inventory control</vt:lpstr>
      <vt:lpstr>Inventory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แบ่งกลุ่ม 7 กลุ่ม ตั้งชื่อกลุ่มและนำเสนอหน้าชั้นเรียน</vt:lpstr>
      <vt:lpstr>การนำเสนอ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Project Plan</dc:title>
  <dc:creator>kriangkrai phonwisetkul</dc:creator>
  <cp:lastModifiedBy>cls1208</cp:lastModifiedBy>
  <cp:revision>96</cp:revision>
  <dcterms:created xsi:type="dcterms:W3CDTF">2018-01-21T03:43:17Z</dcterms:created>
  <dcterms:modified xsi:type="dcterms:W3CDTF">2022-10-07T01:34:56Z</dcterms:modified>
</cp:coreProperties>
</file>