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95" r:id="rId3"/>
    <p:sldId id="286" r:id="rId4"/>
    <p:sldId id="291" r:id="rId5"/>
    <p:sldId id="287" r:id="rId6"/>
    <p:sldId id="288" r:id="rId7"/>
    <p:sldId id="296" r:id="rId8"/>
    <p:sldId id="289" r:id="rId9"/>
    <p:sldId id="290" r:id="rId10"/>
    <p:sldId id="292" r:id="rId11"/>
    <p:sldId id="293" r:id="rId12"/>
    <p:sldId id="294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2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BE34F-EC84-4C71-895C-067E08E9484E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44809D-3399-4667-8FD1-5809BC03E910}">
      <dgm:prSet/>
      <dgm:spPr/>
      <dgm:t>
        <a:bodyPr/>
        <a:lstStyle/>
        <a:p>
          <a:r>
            <a:rPr lang="th-TH" b="1" dirty="0"/>
            <a:t>หลักการควบคุมป้องกันอันตรายจากการประกอบอาชีพด้านบุคคล</a:t>
          </a:r>
          <a:endParaRPr lang="en-US" dirty="0"/>
        </a:p>
      </dgm:t>
    </dgm:pt>
    <dgm:pt modelId="{9EBC7C8A-22C0-48CE-AB39-76ABD8E44F3B}" type="parTrans" cxnId="{C0070A6B-9241-46F5-9418-4BF61A883486}">
      <dgm:prSet/>
      <dgm:spPr/>
      <dgm:t>
        <a:bodyPr/>
        <a:lstStyle/>
        <a:p>
          <a:endParaRPr lang="en-US"/>
        </a:p>
      </dgm:t>
    </dgm:pt>
    <dgm:pt modelId="{02BEC04F-6B28-4531-A51A-EECC5BAAAD35}" type="sibTrans" cxnId="{C0070A6B-9241-46F5-9418-4BF61A883486}">
      <dgm:prSet/>
      <dgm:spPr/>
      <dgm:t>
        <a:bodyPr/>
        <a:lstStyle/>
        <a:p>
          <a:endParaRPr lang="en-US"/>
        </a:p>
      </dgm:t>
    </dgm:pt>
    <dgm:pt modelId="{7AEDB1CD-6850-4202-AB7B-6162C2EBC9E1}">
      <dgm:prSet/>
      <dgm:spPr/>
      <dgm:t>
        <a:bodyPr/>
        <a:lstStyle/>
        <a:p>
          <a:r>
            <a:rPr lang="th-TH" dirty="0"/>
            <a:t>* โดยวิธีการจัดการ</a:t>
          </a:r>
          <a:endParaRPr lang="en-US" dirty="0"/>
        </a:p>
      </dgm:t>
    </dgm:pt>
    <dgm:pt modelId="{C5B3E2B5-9D25-4015-ABBE-AE52B2C3E8ED}" type="parTrans" cxnId="{12CD29C1-1C84-430C-BA16-9BB4B2F27253}">
      <dgm:prSet/>
      <dgm:spPr/>
      <dgm:t>
        <a:bodyPr/>
        <a:lstStyle/>
        <a:p>
          <a:endParaRPr lang="en-US"/>
        </a:p>
      </dgm:t>
    </dgm:pt>
    <dgm:pt modelId="{8510FF92-0BDB-461F-88C1-5D7D577AEE41}" type="sibTrans" cxnId="{12CD29C1-1C84-430C-BA16-9BB4B2F27253}">
      <dgm:prSet/>
      <dgm:spPr/>
      <dgm:t>
        <a:bodyPr/>
        <a:lstStyle/>
        <a:p>
          <a:endParaRPr lang="en-US"/>
        </a:p>
      </dgm:t>
    </dgm:pt>
    <dgm:pt modelId="{43D29E98-D7FC-432D-8932-A151B3F97D15}">
      <dgm:prSet/>
      <dgm:spPr/>
      <dgm:t>
        <a:bodyPr/>
        <a:lstStyle/>
        <a:p>
          <a:r>
            <a:rPr lang="th-TH" dirty="0"/>
            <a:t>* โดยวิธีการด้านการแพทย์</a:t>
          </a:r>
          <a:endParaRPr lang="en-US" dirty="0"/>
        </a:p>
      </dgm:t>
    </dgm:pt>
    <dgm:pt modelId="{A02ED163-9C0B-4517-AAD4-999F776D427E}" type="parTrans" cxnId="{062C0537-95E8-4D52-AA54-834FAAA9F1EE}">
      <dgm:prSet/>
      <dgm:spPr/>
      <dgm:t>
        <a:bodyPr/>
        <a:lstStyle/>
        <a:p>
          <a:endParaRPr lang="en-US"/>
        </a:p>
      </dgm:t>
    </dgm:pt>
    <dgm:pt modelId="{4E87041F-3FBA-40BC-B5ED-5B8609ED962B}" type="sibTrans" cxnId="{062C0537-95E8-4D52-AA54-834FAAA9F1EE}">
      <dgm:prSet/>
      <dgm:spPr/>
      <dgm:t>
        <a:bodyPr/>
        <a:lstStyle/>
        <a:p>
          <a:endParaRPr lang="en-US"/>
        </a:p>
      </dgm:t>
    </dgm:pt>
    <dgm:pt modelId="{94D1E4A1-7400-48B1-905D-D57532D5FABA}" type="pres">
      <dgm:prSet presAssocID="{D79BE34F-EC84-4C71-895C-067E08E948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14372B-8208-4B92-844C-6B4AE41628DF}" type="pres">
      <dgm:prSet presAssocID="{8844809D-3399-4667-8FD1-5809BC03E910}" presName="hierRoot1" presStyleCnt="0"/>
      <dgm:spPr/>
    </dgm:pt>
    <dgm:pt modelId="{45935E8C-79E5-4E35-AB14-C7A90B752D6E}" type="pres">
      <dgm:prSet presAssocID="{8844809D-3399-4667-8FD1-5809BC03E910}" presName="composite" presStyleCnt="0"/>
      <dgm:spPr/>
    </dgm:pt>
    <dgm:pt modelId="{C7E6D0FF-82ED-4393-9F2D-E5243A66CC55}" type="pres">
      <dgm:prSet presAssocID="{8844809D-3399-4667-8FD1-5809BC03E910}" presName="background" presStyleLbl="node0" presStyleIdx="0" presStyleCnt="1"/>
      <dgm:spPr/>
    </dgm:pt>
    <dgm:pt modelId="{E64BBA9B-61B7-420A-BEEE-C925DAEAA7C9}" type="pres">
      <dgm:prSet presAssocID="{8844809D-3399-4667-8FD1-5809BC03E910}" presName="text" presStyleLbl="fgAcc0" presStyleIdx="0" presStyleCnt="1" custScaleX="186368">
        <dgm:presLayoutVars>
          <dgm:chPref val="3"/>
        </dgm:presLayoutVars>
      </dgm:prSet>
      <dgm:spPr/>
    </dgm:pt>
    <dgm:pt modelId="{DCBC0423-81D3-467E-94D7-84F5A940E629}" type="pres">
      <dgm:prSet presAssocID="{8844809D-3399-4667-8FD1-5809BC03E910}" presName="hierChild2" presStyleCnt="0"/>
      <dgm:spPr/>
    </dgm:pt>
    <dgm:pt modelId="{261BEE3F-C7D7-469E-8AB4-151CB9DF2A53}" type="pres">
      <dgm:prSet presAssocID="{C5B3E2B5-9D25-4015-ABBE-AE52B2C3E8ED}" presName="Name10" presStyleLbl="parChTrans1D2" presStyleIdx="0" presStyleCnt="2"/>
      <dgm:spPr/>
    </dgm:pt>
    <dgm:pt modelId="{0FDAB1A7-4DCF-4FEB-ABB2-AC456EBE69F3}" type="pres">
      <dgm:prSet presAssocID="{7AEDB1CD-6850-4202-AB7B-6162C2EBC9E1}" presName="hierRoot2" presStyleCnt="0"/>
      <dgm:spPr/>
    </dgm:pt>
    <dgm:pt modelId="{9E617AB1-C06F-468A-AF93-8CFA7ED4BEFE}" type="pres">
      <dgm:prSet presAssocID="{7AEDB1CD-6850-4202-AB7B-6162C2EBC9E1}" presName="composite2" presStyleCnt="0"/>
      <dgm:spPr/>
    </dgm:pt>
    <dgm:pt modelId="{FA1DEA9D-068E-46CA-8482-39A517804EB3}" type="pres">
      <dgm:prSet presAssocID="{7AEDB1CD-6850-4202-AB7B-6162C2EBC9E1}" presName="background2" presStyleLbl="node2" presStyleIdx="0" presStyleCnt="2"/>
      <dgm:spPr/>
    </dgm:pt>
    <dgm:pt modelId="{2403A12C-5FC5-423B-9FB2-D1756BA54FB5}" type="pres">
      <dgm:prSet presAssocID="{7AEDB1CD-6850-4202-AB7B-6162C2EBC9E1}" presName="text2" presStyleLbl="fgAcc2" presStyleIdx="0" presStyleCnt="2" custScaleX="151357">
        <dgm:presLayoutVars>
          <dgm:chPref val="3"/>
        </dgm:presLayoutVars>
      </dgm:prSet>
      <dgm:spPr/>
    </dgm:pt>
    <dgm:pt modelId="{CBE422AE-7F1B-4640-889A-045202630258}" type="pres">
      <dgm:prSet presAssocID="{7AEDB1CD-6850-4202-AB7B-6162C2EBC9E1}" presName="hierChild3" presStyleCnt="0"/>
      <dgm:spPr/>
    </dgm:pt>
    <dgm:pt modelId="{FC979C25-B94E-4416-A5DC-8622F00AB3B8}" type="pres">
      <dgm:prSet presAssocID="{A02ED163-9C0B-4517-AAD4-999F776D427E}" presName="Name10" presStyleLbl="parChTrans1D2" presStyleIdx="1" presStyleCnt="2"/>
      <dgm:spPr/>
    </dgm:pt>
    <dgm:pt modelId="{08077F30-ECB2-443D-9C9E-B33312C9CF78}" type="pres">
      <dgm:prSet presAssocID="{43D29E98-D7FC-432D-8932-A151B3F97D15}" presName="hierRoot2" presStyleCnt="0"/>
      <dgm:spPr/>
    </dgm:pt>
    <dgm:pt modelId="{FD1DB348-186F-4B41-B581-DB01355E15E9}" type="pres">
      <dgm:prSet presAssocID="{43D29E98-D7FC-432D-8932-A151B3F97D15}" presName="composite2" presStyleCnt="0"/>
      <dgm:spPr/>
    </dgm:pt>
    <dgm:pt modelId="{51E43B98-5C0B-4E63-A739-80B2831F075B}" type="pres">
      <dgm:prSet presAssocID="{43D29E98-D7FC-432D-8932-A151B3F97D15}" presName="background2" presStyleLbl="node2" presStyleIdx="1" presStyleCnt="2"/>
      <dgm:spPr/>
    </dgm:pt>
    <dgm:pt modelId="{E7D306F6-2FE5-453F-A7C7-B4EB466A9FEE}" type="pres">
      <dgm:prSet presAssocID="{43D29E98-D7FC-432D-8932-A151B3F97D15}" presName="text2" presStyleLbl="fgAcc2" presStyleIdx="1" presStyleCnt="2" custScaleX="174144">
        <dgm:presLayoutVars>
          <dgm:chPref val="3"/>
        </dgm:presLayoutVars>
      </dgm:prSet>
      <dgm:spPr/>
    </dgm:pt>
    <dgm:pt modelId="{FB4F0C0B-0078-45A4-AF84-BABFACB7B759}" type="pres">
      <dgm:prSet presAssocID="{43D29E98-D7FC-432D-8932-A151B3F97D15}" presName="hierChild3" presStyleCnt="0"/>
      <dgm:spPr/>
    </dgm:pt>
  </dgm:ptLst>
  <dgm:cxnLst>
    <dgm:cxn modelId="{14F7DB14-DD4A-4BC0-9EFB-F7EA79723071}" type="presOf" srcId="{C5B3E2B5-9D25-4015-ABBE-AE52B2C3E8ED}" destId="{261BEE3F-C7D7-469E-8AB4-151CB9DF2A53}" srcOrd="0" destOrd="0" presId="urn:microsoft.com/office/officeart/2005/8/layout/hierarchy1"/>
    <dgm:cxn modelId="{062C0537-95E8-4D52-AA54-834FAAA9F1EE}" srcId="{8844809D-3399-4667-8FD1-5809BC03E910}" destId="{43D29E98-D7FC-432D-8932-A151B3F97D15}" srcOrd="1" destOrd="0" parTransId="{A02ED163-9C0B-4517-AAD4-999F776D427E}" sibTransId="{4E87041F-3FBA-40BC-B5ED-5B8609ED962B}"/>
    <dgm:cxn modelId="{D456703E-689D-4E92-AD1C-548EBD7580AC}" type="presOf" srcId="{A02ED163-9C0B-4517-AAD4-999F776D427E}" destId="{FC979C25-B94E-4416-A5DC-8622F00AB3B8}" srcOrd="0" destOrd="0" presId="urn:microsoft.com/office/officeart/2005/8/layout/hierarchy1"/>
    <dgm:cxn modelId="{D4982142-5367-4E13-9959-7F0E2FF0D06A}" type="presOf" srcId="{8844809D-3399-4667-8FD1-5809BC03E910}" destId="{E64BBA9B-61B7-420A-BEEE-C925DAEAA7C9}" srcOrd="0" destOrd="0" presId="urn:microsoft.com/office/officeart/2005/8/layout/hierarchy1"/>
    <dgm:cxn modelId="{C0070A6B-9241-46F5-9418-4BF61A883486}" srcId="{D79BE34F-EC84-4C71-895C-067E08E9484E}" destId="{8844809D-3399-4667-8FD1-5809BC03E910}" srcOrd="0" destOrd="0" parTransId="{9EBC7C8A-22C0-48CE-AB39-76ABD8E44F3B}" sibTransId="{02BEC04F-6B28-4531-A51A-EECC5BAAAD35}"/>
    <dgm:cxn modelId="{25EDEF98-9E88-4546-9BAC-99FC60573743}" type="presOf" srcId="{43D29E98-D7FC-432D-8932-A151B3F97D15}" destId="{E7D306F6-2FE5-453F-A7C7-B4EB466A9FEE}" srcOrd="0" destOrd="0" presId="urn:microsoft.com/office/officeart/2005/8/layout/hierarchy1"/>
    <dgm:cxn modelId="{871136BE-3CCB-458B-9722-F067E081B1F9}" type="presOf" srcId="{D79BE34F-EC84-4C71-895C-067E08E9484E}" destId="{94D1E4A1-7400-48B1-905D-D57532D5FABA}" srcOrd="0" destOrd="0" presId="urn:microsoft.com/office/officeart/2005/8/layout/hierarchy1"/>
    <dgm:cxn modelId="{12CD29C1-1C84-430C-BA16-9BB4B2F27253}" srcId="{8844809D-3399-4667-8FD1-5809BC03E910}" destId="{7AEDB1CD-6850-4202-AB7B-6162C2EBC9E1}" srcOrd="0" destOrd="0" parTransId="{C5B3E2B5-9D25-4015-ABBE-AE52B2C3E8ED}" sibTransId="{8510FF92-0BDB-461F-88C1-5D7D577AEE41}"/>
    <dgm:cxn modelId="{3DDE94E9-80C8-41CA-B72E-2C163D0A6B48}" type="presOf" srcId="{7AEDB1CD-6850-4202-AB7B-6162C2EBC9E1}" destId="{2403A12C-5FC5-423B-9FB2-D1756BA54FB5}" srcOrd="0" destOrd="0" presId="urn:microsoft.com/office/officeart/2005/8/layout/hierarchy1"/>
    <dgm:cxn modelId="{8ACCDC52-1800-4434-9AFD-DB56F2E0D5EF}" type="presParOf" srcId="{94D1E4A1-7400-48B1-905D-D57532D5FABA}" destId="{1714372B-8208-4B92-844C-6B4AE41628DF}" srcOrd="0" destOrd="0" presId="urn:microsoft.com/office/officeart/2005/8/layout/hierarchy1"/>
    <dgm:cxn modelId="{68CE1438-091A-4E38-BB7E-675B4222C38C}" type="presParOf" srcId="{1714372B-8208-4B92-844C-6B4AE41628DF}" destId="{45935E8C-79E5-4E35-AB14-C7A90B752D6E}" srcOrd="0" destOrd="0" presId="urn:microsoft.com/office/officeart/2005/8/layout/hierarchy1"/>
    <dgm:cxn modelId="{17A5C038-7951-40AE-8294-68087D6742AB}" type="presParOf" srcId="{45935E8C-79E5-4E35-AB14-C7A90B752D6E}" destId="{C7E6D0FF-82ED-4393-9F2D-E5243A66CC55}" srcOrd="0" destOrd="0" presId="urn:microsoft.com/office/officeart/2005/8/layout/hierarchy1"/>
    <dgm:cxn modelId="{9587C48A-BC98-4358-AFC3-AB8F59BC47D0}" type="presParOf" srcId="{45935E8C-79E5-4E35-AB14-C7A90B752D6E}" destId="{E64BBA9B-61B7-420A-BEEE-C925DAEAA7C9}" srcOrd="1" destOrd="0" presId="urn:microsoft.com/office/officeart/2005/8/layout/hierarchy1"/>
    <dgm:cxn modelId="{78CC8D99-5EE4-4C9D-92C9-E24FCD7E9B51}" type="presParOf" srcId="{1714372B-8208-4B92-844C-6B4AE41628DF}" destId="{DCBC0423-81D3-467E-94D7-84F5A940E629}" srcOrd="1" destOrd="0" presId="urn:microsoft.com/office/officeart/2005/8/layout/hierarchy1"/>
    <dgm:cxn modelId="{F07FC24D-7970-4E82-AD1F-FC2F298DCD59}" type="presParOf" srcId="{DCBC0423-81D3-467E-94D7-84F5A940E629}" destId="{261BEE3F-C7D7-469E-8AB4-151CB9DF2A53}" srcOrd="0" destOrd="0" presId="urn:microsoft.com/office/officeart/2005/8/layout/hierarchy1"/>
    <dgm:cxn modelId="{EA3B207D-AB82-44E2-918C-768123B5CBF9}" type="presParOf" srcId="{DCBC0423-81D3-467E-94D7-84F5A940E629}" destId="{0FDAB1A7-4DCF-4FEB-ABB2-AC456EBE69F3}" srcOrd="1" destOrd="0" presId="urn:microsoft.com/office/officeart/2005/8/layout/hierarchy1"/>
    <dgm:cxn modelId="{35AA75D9-8424-4CA0-B172-C572765B4AC6}" type="presParOf" srcId="{0FDAB1A7-4DCF-4FEB-ABB2-AC456EBE69F3}" destId="{9E617AB1-C06F-468A-AF93-8CFA7ED4BEFE}" srcOrd="0" destOrd="0" presId="urn:microsoft.com/office/officeart/2005/8/layout/hierarchy1"/>
    <dgm:cxn modelId="{F5CA08D8-21B8-42B0-AF7C-E6ABC9886043}" type="presParOf" srcId="{9E617AB1-C06F-468A-AF93-8CFA7ED4BEFE}" destId="{FA1DEA9D-068E-46CA-8482-39A517804EB3}" srcOrd="0" destOrd="0" presId="urn:microsoft.com/office/officeart/2005/8/layout/hierarchy1"/>
    <dgm:cxn modelId="{A374EAD3-1EC4-4231-A115-25B9FF5B795B}" type="presParOf" srcId="{9E617AB1-C06F-468A-AF93-8CFA7ED4BEFE}" destId="{2403A12C-5FC5-423B-9FB2-D1756BA54FB5}" srcOrd="1" destOrd="0" presId="urn:microsoft.com/office/officeart/2005/8/layout/hierarchy1"/>
    <dgm:cxn modelId="{4B49C53F-4B24-43DB-92B5-B9DB46CE5240}" type="presParOf" srcId="{0FDAB1A7-4DCF-4FEB-ABB2-AC456EBE69F3}" destId="{CBE422AE-7F1B-4640-889A-045202630258}" srcOrd="1" destOrd="0" presId="urn:microsoft.com/office/officeart/2005/8/layout/hierarchy1"/>
    <dgm:cxn modelId="{38324F52-6A3C-4D14-B484-4FCA67746689}" type="presParOf" srcId="{DCBC0423-81D3-467E-94D7-84F5A940E629}" destId="{FC979C25-B94E-4416-A5DC-8622F00AB3B8}" srcOrd="2" destOrd="0" presId="urn:microsoft.com/office/officeart/2005/8/layout/hierarchy1"/>
    <dgm:cxn modelId="{9AFA336C-EF3C-4624-89B6-AB9546CF52E0}" type="presParOf" srcId="{DCBC0423-81D3-467E-94D7-84F5A940E629}" destId="{08077F30-ECB2-443D-9C9E-B33312C9CF78}" srcOrd="3" destOrd="0" presId="urn:microsoft.com/office/officeart/2005/8/layout/hierarchy1"/>
    <dgm:cxn modelId="{BDF571E8-6F15-4893-8C14-262E2CEF31AD}" type="presParOf" srcId="{08077F30-ECB2-443D-9C9E-B33312C9CF78}" destId="{FD1DB348-186F-4B41-B581-DB01355E15E9}" srcOrd="0" destOrd="0" presId="urn:microsoft.com/office/officeart/2005/8/layout/hierarchy1"/>
    <dgm:cxn modelId="{D46015C5-2D24-4B07-85CB-2174C86E41C8}" type="presParOf" srcId="{FD1DB348-186F-4B41-B581-DB01355E15E9}" destId="{51E43B98-5C0B-4E63-A739-80B2831F075B}" srcOrd="0" destOrd="0" presId="urn:microsoft.com/office/officeart/2005/8/layout/hierarchy1"/>
    <dgm:cxn modelId="{5B764EA3-335D-4A3D-BC0A-39C5AF835F6D}" type="presParOf" srcId="{FD1DB348-186F-4B41-B581-DB01355E15E9}" destId="{E7D306F6-2FE5-453F-A7C7-B4EB466A9FEE}" srcOrd="1" destOrd="0" presId="urn:microsoft.com/office/officeart/2005/8/layout/hierarchy1"/>
    <dgm:cxn modelId="{5C28BFC8-EBF1-41FD-864C-958D8A8CDCD9}" type="presParOf" srcId="{08077F30-ECB2-443D-9C9E-B33312C9CF78}" destId="{FB4F0C0B-0078-45A4-AF84-BABFACB7B7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79C25-B94E-4416-A5DC-8622F00AB3B8}">
      <dsp:nvSpPr>
        <dsp:cNvPr id="0" name=""/>
        <dsp:cNvSpPr/>
      </dsp:nvSpPr>
      <dsp:spPr>
        <a:xfrm>
          <a:off x="4655972" y="1655741"/>
          <a:ext cx="2259388" cy="757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58"/>
              </a:lnTo>
              <a:lnTo>
                <a:pt x="2259388" y="515958"/>
              </a:lnTo>
              <a:lnTo>
                <a:pt x="2259388" y="75712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BEE3F-C7D7-469E-8AB4-151CB9DF2A53}">
      <dsp:nvSpPr>
        <dsp:cNvPr id="0" name=""/>
        <dsp:cNvSpPr/>
      </dsp:nvSpPr>
      <dsp:spPr>
        <a:xfrm>
          <a:off x="2099977" y="1655741"/>
          <a:ext cx="2555995" cy="757124"/>
        </a:xfrm>
        <a:custGeom>
          <a:avLst/>
          <a:gdLst/>
          <a:ahLst/>
          <a:cxnLst/>
          <a:rect l="0" t="0" r="0" b="0"/>
          <a:pathLst>
            <a:path>
              <a:moveTo>
                <a:pt x="2555995" y="0"/>
              </a:moveTo>
              <a:lnTo>
                <a:pt x="2555995" y="515958"/>
              </a:lnTo>
              <a:lnTo>
                <a:pt x="0" y="515958"/>
              </a:lnTo>
              <a:lnTo>
                <a:pt x="0" y="75712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6D0FF-82ED-4393-9F2D-E5243A66CC55}">
      <dsp:nvSpPr>
        <dsp:cNvPr id="0" name=""/>
        <dsp:cNvSpPr/>
      </dsp:nvSpPr>
      <dsp:spPr>
        <a:xfrm>
          <a:off x="2230118" y="2649"/>
          <a:ext cx="4851707" cy="16530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BBA9B-61B7-420A-BEEE-C925DAEAA7C9}">
      <dsp:nvSpPr>
        <dsp:cNvPr id="0" name=""/>
        <dsp:cNvSpPr/>
      </dsp:nvSpPr>
      <dsp:spPr>
        <a:xfrm>
          <a:off x="2519373" y="277441"/>
          <a:ext cx="4851707" cy="1653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b="1" kern="1200" dirty="0"/>
            <a:t>หลักการควบคุมป้องกันอันตรายจากการประกอบอาชีพด้านบุคคล</a:t>
          </a:r>
          <a:endParaRPr lang="en-US" sz="3900" kern="1200" dirty="0"/>
        </a:p>
      </dsp:txBody>
      <dsp:txXfrm>
        <a:off x="2567790" y="325858"/>
        <a:ext cx="4754873" cy="1556257"/>
      </dsp:txXfrm>
    </dsp:sp>
    <dsp:sp modelId="{FA1DEA9D-068E-46CA-8482-39A517804EB3}">
      <dsp:nvSpPr>
        <dsp:cNvPr id="0" name=""/>
        <dsp:cNvSpPr/>
      </dsp:nvSpPr>
      <dsp:spPr>
        <a:xfrm>
          <a:off x="129843" y="2412866"/>
          <a:ext cx="3940267" cy="16530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3A12C-5FC5-423B-9FB2-D1756BA54FB5}">
      <dsp:nvSpPr>
        <dsp:cNvPr id="0" name=""/>
        <dsp:cNvSpPr/>
      </dsp:nvSpPr>
      <dsp:spPr>
        <a:xfrm>
          <a:off x="419098" y="2687658"/>
          <a:ext cx="3940267" cy="1653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kern="1200" dirty="0"/>
            <a:t>* โดยวิธีการจัดการ</a:t>
          </a:r>
          <a:endParaRPr lang="en-US" sz="3900" kern="1200" dirty="0"/>
        </a:p>
      </dsp:txBody>
      <dsp:txXfrm>
        <a:off x="467515" y="2736075"/>
        <a:ext cx="3843433" cy="1556257"/>
      </dsp:txXfrm>
    </dsp:sp>
    <dsp:sp modelId="{51E43B98-5C0B-4E63-A739-80B2831F075B}">
      <dsp:nvSpPr>
        <dsp:cNvPr id="0" name=""/>
        <dsp:cNvSpPr/>
      </dsp:nvSpPr>
      <dsp:spPr>
        <a:xfrm>
          <a:off x="4648621" y="2412866"/>
          <a:ext cx="4533480" cy="16530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306F6-2FE5-453F-A7C7-B4EB466A9FEE}">
      <dsp:nvSpPr>
        <dsp:cNvPr id="0" name=""/>
        <dsp:cNvSpPr/>
      </dsp:nvSpPr>
      <dsp:spPr>
        <a:xfrm>
          <a:off x="4937876" y="2687658"/>
          <a:ext cx="4533480" cy="1653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kern="1200" dirty="0"/>
            <a:t>* โดยวิธีการด้านการแพทย์</a:t>
          </a:r>
          <a:endParaRPr lang="en-US" sz="3900" kern="1200" dirty="0"/>
        </a:p>
      </dsp:txBody>
      <dsp:txXfrm>
        <a:off x="4986293" y="2736075"/>
        <a:ext cx="4436646" cy="1556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3940"/>
            <a:ext cx="6709271" cy="16057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ea typeface="Cordia New" panose="020B0304020202020204" pitchFamily="34" charset="-34"/>
                <a:cs typeface="TH SarabunPSK" panose="020B0500040200020003" pitchFamily="34" charset="-34"/>
              </a:rPr>
              <a:t>Tom 2206 </a:t>
            </a:r>
            <a:r>
              <a:rPr lang="th-TH" sz="60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th-TH" sz="60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60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การป้องกันการสูญเสีย</a:t>
            </a:r>
            <a:endParaRPr lang="en-US" sz="6000" dirty="0"/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0476" y="5133860"/>
            <a:ext cx="2251665" cy="1600200"/>
          </a:xfrm>
        </p:spPr>
        <p:txBody>
          <a:bodyPr/>
          <a:lstStyle/>
          <a:p>
            <a:r>
              <a:rPr lang="th-TH" dirty="0"/>
              <a:t>อาจารย์ปิยมาส  กล้าแข็ง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A7AA0-679D-4632-BACC-0131D6539634}"/>
              </a:ext>
            </a:extLst>
          </p:cNvPr>
          <p:cNvSpPr txBox="1"/>
          <p:nvPr/>
        </p:nvSpPr>
        <p:spPr>
          <a:xfrm>
            <a:off x="-344006" y="2063683"/>
            <a:ext cx="72305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th-TH" sz="6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บทที่</a:t>
            </a:r>
            <a:r>
              <a:rPr lang="en-US" sz="6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6</a:t>
            </a:r>
            <a:endParaRPr lang="th-TH" sz="60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457200" algn="ctr"/>
            <a:r>
              <a:rPr lang="th-TH" sz="24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หลักทั่วไปในในการป้องกันและควบคุมอันตรายจากสภาพแวดล้อมในการทำงาน</a:t>
            </a:r>
            <a:endParaRPr lang="en-US" sz="6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DC253B2-2EA6-4332-A2BC-83F91EA3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โดยวิธีการจัดการ</a:t>
            </a:r>
            <a:endParaRPr lang="th-TH" sz="72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03BF03-3554-41CD-A310-1B338C3D4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indent="0" algn="thaiDist">
              <a:buNone/>
            </a:pPr>
            <a:r>
              <a:rPr lang="th-TH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อันตรายจากการประกอบอาชีพด้านบุคคล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502920" lvl="1" indent="0" algn="thaiDist">
              <a:buNone/>
            </a:pPr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1. จัดให้มีการปฐมนิเทศ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502920" lvl="1" indent="0" algn="thaiDist">
              <a:buNone/>
            </a:pPr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2. ให้สุขศึกษาและ</a:t>
            </a:r>
            <a:r>
              <a:rPr lang="th-TH" sz="4000" dirty="0" err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สวั</a:t>
            </a:r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สดิศึกษา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502920" lvl="1" indent="0" algn="thaiDist">
              <a:buNone/>
            </a:pPr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3. สับเปลี่ยนหมุนเวียนคนงาน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502920" lvl="1" indent="0" algn="thaiDist">
              <a:buNone/>
            </a:pPr>
            <a:r>
              <a:rPr lang="th-TH" sz="40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คัดเลือกคนให้เหมาะสมกับงาน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594360" lvl="2" indent="0">
              <a:buNone/>
            </a:pPr>
            <a:r>
              <a:rPr lang="th-TH" sz="36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5. จัดหาอุปกรณ์ป้องกันอันตรายส่วนบุคคล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22482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A1C8FA7-4437-4BBC-B04F-27A0F470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โดยวิธีการด้านการแพทย์</a:t>
            </a:r>
            <a:endParaRPr lang="th-TH" sz="6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5604066-6FE7-459A-ADAC-6C9EF4645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2880" indent="0" algn="thaiDist">
              <a:buNone/>
            </a:pPr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อันตรายจากการประกอบอาชีพด้านบุคคล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โดยจัดให้มีการตรวจสุขภาพเป็นประจำ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ก่อนเข้าทำงาน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ประจำทุกปี 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พิเศษเฉพาะกลุ่ม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คนที่เสี่ยงต่ออันตรายมาก----ตรวจบ่อยกว่ากลุ่มอื่น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 ตรวจรักษาเมื่อผ่านการเจ็บป่วย--ฟื้นฟูสรรถภาพการทำงาน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24133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621017-51E3-4835-8F11-57132CE2F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คำถามท้ายบท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430D2E1-A85C-4F3B-8FC7-D84EA6364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828800"/>
            <a:ext cx="10487025" cy="4343400"/>
          </a:xfrm>
        </p:spPr>
        <p:txBody>
          <a:bodyPr>
            <a:normAutofit fontScale="92500"/>
          </a:bodyPr>
          <a:lstStyle/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หลักการทั่วไปในการควบคุมอันตรายจากการทำงานมีกี่วิธี อะไรบ้าง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วิธีการใดเป็นวิธีการที่ควบทำได้ยากที่สุดในการควบคุมอันตรายจากการทำงาน เพราะเหตุใด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จงอธิบายหลักการควบคุมป้องกันอันตรายจากการประกอบอาชีพด้านบุคคล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จงอธิบายวิธีการควบคุมอันตรายจากสภาพแวดล้อม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 จงอธิบายหลักการทั่วไปในการควบคุมและป้องกันอันตรายในการทำงาน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27629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BD9C-7864-4C81-BC3F-73111930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179" y="3305305"/>
            <a:ext cx="6567461" cy="1774695"/>
          </a:xfrm>
        </p:spPr>
        <p:txBody>
          <a:bodyPr>
            <a:normAutofit/>
          </a:bodyPr>
          <a:lstStyle/>
          <a:p>
            <a:r>
              <a:rPr lang="en-US" sz="4400" dirty="0" err="1"/>
              <a:t>ThanK</a:t>
            </a:r>
            <a:r>
              <a:rPr lang="en-US" sz="4400" dirty="0"/>
              <a:t> You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25629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F998E1-9313-4C1A-841B-DD310B4A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366894"/>
            <a:ext cx="9601200" cy="1036850"/>
          </a:xfrm>
        </p:spPr>
        <p:txBody>
          <a:bodyPr>
            <a:normAutofit/>
          </a:bodyPr>
          <a:lstStyle/>
          <a:p>
            <a:r>
              <a:rPr lang="th-TH" sz="6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ความหมาย สิ่งแวดล้อมในการทำงาน</a:t>
            </a:r>
            <a:endParaRPr lang="th-TH" sz="6600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655955F-88B5-4B7A-A514-C1EA8B279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905" y="1940559"/>
            <a:ext cx="10239375" cy="4343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อุบัติเหตุหรืออันตรายที่เกิดขึ้นจากการทำงานนั้น มีสาเหตุมาจากการกระทำที่ไม่ปลอดภัยและสภาพแวดล้อม ในการทำงานที่ไม่ปลอดภัย</a:t>
            </a:r>
            <a:endParaRPr lang="th-TH" sz="4400" b="1" dirty="0">
              <a:latin typeface="Cordia New" panose="020B0304020202020204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endParaRPr lang="th-TH" sz="44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สิ่งแวดล้อมในการทำงาน หมายถึง ทุกสิ่งทุกอย่างที่อยู่รอบตัวคนในขณะทำงาน ที่เป็น คน ที่เป็นวัตถุ สิ่งของ ที่เป็นสารเคมี ที่เป็น พลังงาน ที่เป็นสัตว์ ที่เป็น ปัจจัยทางจิตวิทยาสังคม  เป็นต้น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23762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29454"/>
            <a:ext cx="9601200" cy="1036850"/>
          </a:xfrm>
        </p:spPr>
        <p:txBody>
          <a:bodyPr anchor="b">
            <a:noAutofit/>
          </a:bodyPr>
          <a:lstStyle/>
          <a:p>
            <a:pPr marL="457200"/>
            <a:r>
              <a:rPr lang="th-TH" sz="4800" b="1">
                <a:effectLst/>
              </a:rPr>
              <a:t>หลักทั่วไปในในการป้องกันและควบคุมอันตรายจากสภาพแวดล้อมในการทำงาน</a:t>
            </a:r>
            <a:endParaRPr lang="en-US" sz="4800">
              <a:effectLst/>
            </a:endParaRPr>
          </a:p>
        </p:txBody>
      </p:sp>
      <p:sp>
        <p:nvSpPr>
          <p:cNvPr id="9" name="ตัวแทนเนื้อหา 8">
            <a:extLst>
              <a:ext uri="{FF2B5EF4-FFF2-40B4-BE49-F238E27FC236}">
                <a16:creationId xmlns:a16="http://schemas.microsoft.com/office/drawing/2014/main" id="{CDE7693F-0358-4ED0-A361-CCEDC9FD8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960" y="2103120"/>
            <a:ext cx="12080240" cy="43434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th-TH" sz="4000" b="1" dirty="0">
                <a:effectLst/>
              </a:rPr>
              <a:t>หลักการทั่วไปในการควบคุมและป้องกันอันตราย</a:t>
            </a:r>
            <a:endParaRPr lang="en-US" sz="4000" dirty="0">
              <a:effectLst/>
            </a:endParaRPr>
          </a:p>
          <a:p>
            <a:pPr marL="182880" indent="0">
              <a:buNone/>
            </a:pPr>
            <a:r>
              <a:rPr lang="th-TH" sz="4000" dirty="0">
                <a:effectLst/>
              </a:rPr>
              <a:t>หลักการทั่วไปในการควบคุมอันตรายจากการทำงาน : มี 3 วิธีหลัก คือ</a:t>
            </a:r>
            <a:endParaRPr lang="en-US" sz="4000" dirty="0">
              <a:effectLst/>
            </a:endParaRPr>
          </a:p>
          <a:p>
            <a:pPr marL="457200"/>
            <a:r>
              <a:rPr lang="th-TH" sz="4000" dirty="0">
                <a:effectLst/>
              </a:rPr>
              <a:t>1. ควบคุมที่ต้นตอหรือแหล่งกำเนิด (</a:t>
            </a:r>
            <a:r>
              <a:rPr lang="en-US" sz="4000" dirty="0">
                <a:effectLst/>
              </a:rPr>
              <a:t>Source)         </a:t>
            </a:r>
            <a:r>
              <a:rPr lang="en-US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Engineering Control</a:t>
            </a:r>
          </a:p>
          <a:p>
            <a:pPr marL="457200"/>
            <a:r>
              <a:rPr lang="th-TH" sz="4000" dirty="0">
                <a:effectLst/>
              </a:rPr>
              <a:t>2. ควบคุมที่ทางผ่าน (</a:t>
            </a:r>
            <a:r>
              <a:rPr lang="en-US" sz="4000" dirty="0">
                <a:effectLst/>
              </a:rPr>
              <a:t>Path)        </a:t>
            </a:r>
            <a:r>
              <a:rPr lang="en-US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Administrative Control</a:t>
            </a:r>
          </a:p>
          <a:p>
            <a:pPr marL="457200"/>
            <a:r>
              <a:rPr lang="th-TH" sz="4000" dirty="0">
                <a:effectLst/>
              </a:rPr>
              <a:t>3. ควบคุมที่ตัวบุคคล (</a:t>
            </a:r>
            <a:r>
              <a:rPr lang="en-US" sz="4000" dirty="0" err="1">
                <a:effectLst/>
              </a:rPr>
              <a:t>Reciever</a:t>
            </a:r>
            <a:r>
              <a:rPr lang="en-US" sz="4000" dirty="0">
                <a:effectLst/>
              </a:rPr>
              <a:t>)       </a:t>
            </a:r>
            <a:r>
              <a:rPr lang="en-US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Personal Protective Equipment : PPE</a:t>
            </a:r>
            <a:endParaRPr lang="en-US" sz="4000" dirty="0">
              <a:effectLst/>
            </a:endParaRPr>
          </a:p>
          <a:p>
            <a:pPr marL="0" indent="0">
              <a:buNone/>
            </a:pPr>
            <a:endParaRPr lang="th-TH" sz="4000" dirty="0"/>
          </a:p>
        </p:txBody>
      </p:sp>
      <p:sp>
        <p:nvSpPr>
          <p:cNvPr id="3" name="ลูกศร: ขวา 2">
            <a:extLst>
              <a:ext uri="{FF2B5EF4-FFF2-40B4-BE49-F238E27FC236}">
                <a16:creationId xmlns:a16="http://schemas.microsoft.com/office/drawing/2014/main" id="{0BE4546A-8FD2-4914-9025-D8BB820F19F2}"/>
              </a:ext>
            </a:extLst>
          </p:cNvPr>
          <p:cNvSpPr/>
          <p:nvPr/>
        </p:nvSpPr>
        <p:spPr>
          <a:xfrm>
            <a:off x="7848600" y="3751580"/>
            <a:ext cx="741680" cy="599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: ขวา 7">
            <a:extLst>
              <a:ext uri="{FF2B5EF4-FFF2-40B4-BE49-F238E27FC236}">
                <a16:creationId xmlns:a16="http://schemas.microsoft.com/office/drawing/2014/main" id="{CDDBB5CA-5715-4D39-8E06-330FA20C0961}"/>
              </a:ext>
            </a:extLst>
          </p:cNvPr>
          <p:cNvSpPr/>
          <p:nvPr/>
        </p:nvSpPr>
        <p:spPr>
          <a:xfrm>
            <a:off x="5354320" y="4485005"/>
            <a:ext cx="741680" cy="599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: ขวา 9">
            <a:extLst>
              <a:ext uri="{FF2B5EF4-FFF2-40B4-BE49-F238E27FC236}">
                <a16:creationId xmlns:a16="http://schemas.microsoft.com/office/drawing/2014/main" id="{E5E06946-8C36-41AB-9D66-21C0BD2D38AE}"/>
              </a:ext>
            </a:extLst>
          </p:cNvPr>
          <p:cNvSpPr/>
          <p:nvPr/>
        </p:nvSpPr>
        <p:spPr>
          <a:xfrm>
            <a:off x="6286500" y="5237480"/>
            <a:ext cx="741680" cy="599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15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9002F9-4674-40A8-B287-D6F7221F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0"/>
            <a:ext cx="10639425" cy="1036850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</a:rPr>
              <a:t>Source</a:t>
            </a:r>
            <a:endParaRPr lang="th-TH" sz="15000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2BEAFA0-8664-4100-A886-706CC99DF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1573666"/>
            <a:ext cx="10639425" cy="5284334"/>
          </a:xfrm>
        </p:spPr>
        <p:txBody>
          <a:bodyPr>
            <a:normAutofit/>
          </a:bodyPr>
          <a:lstStyle/>
          <a:p>
            <a:pPr marL="182880" indent="0" algn="thaiDist">
              <a:buNone/>
            </a:pPr>
            <a:r>
              <a:rPr lang="th-TH" sz="2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ควบคุมที่แหล่งกำเนิด</a:t>
            </a:r>
            <a:endParaRPr lang="en-US" sz="20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เช่น ตัวเครื่องจักร เครื่องมือ อุปกรณ์ต่างๆ แหล่งสารเคมีที่เป็นพิษ </a:t>
            </a:r>
          </a:p>
          <a:p>
            <a:pPr marL="182880" indent="0" algn="thaiDist">
              <a:buNone/>
            </a:pPr>
            <a:r>
              <a:rPr lang="th-TH" sz="2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วิธีที่นิยมใช้คือ</a:t>
            </a:r>
            <a:endParaRPr lang="en-US" sz="20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ใช้สารเคมีหรืออุปกรณ์ ที่มีอันตราย/พิษ น้อย แทน</a:t>
            </a:r>
            <a:endParaRPr lang="en-US" sz="20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เลือกใช้กระบวนการผลิตที่มีอันตรายน้อย ทดแทน</a:t>
            </a:r>
            <a:endParaRPr lang="en-US" sz="20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ใช้วิธีปิดปกคลุมให้มิดชิด</a:t>
            </a:r>
            <a:endParaRPr lang="en-US" sz="20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แยกเอากระบวนการผลิตหรือเครื่องจักรที่มีอันตรายมากไว้ต่างหาก</a:t>
            </a:r>
            <a:endParaRPr lang="en-US" sz="20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 ใช้ระบบทำให้เปียกชื้นแทน</a:t>
            </a:r>
            <a:endParaRPr lang="en-US" sz="20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6. ใช้ระบบระบายอากาศเฉพาะที่</a:t>
            </a:r>
            <a:endParaRPr lang="en-US" sz="20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7. จัดให้มีวิธีการบำรุงรักษาเครื่องจักร</a:t>
            </a:r>
            <a:endParaRPr lang="en-US" sz="20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endParaRPr lang="en-US" sz="20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800" b="1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4919C7A-E3C5-4F19-BAED-F40486D1A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6" t="30666" r="20416" b="26074"/>
          <a:stretch/>
        </p:blipFill>
        <p:spPr>
          <a:xfrm>
            <a:off x="5524499" y="3870981"/>
            <a:ext cx="6440805" cy="24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EDAAFA-F139-419F-90DD-2D63455D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6559"/>
            <a:ext cx="9601200" cy="1036850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</a:rPr>
              <a:t>Path</a:t>
            </a:r>
            <a:endParaRPr lang="th-TH" sz="15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DC6990-C236-4AC1-BE7A-8E2F1DCC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800225"/>
            <a:ext cx="9601200" cy="4343400"/>
          </a:xfrm>
        </p:spPr>
        <p:txBody>
          <a:bodyPr>
            <a:normAutofit fontScale="92500" lnSpcReduction="10000"/>
          </a:bodyPr>
          <a:lstStyle/>
          <a:p>
            <a:pPr marL="182880" indent="0" algn="thaiDist">
              <a:buNone/>
            </a:pPr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ควบคุมที่ทางผ่าน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คือ วิธีการควบคุมที่ทางผ่านของอันตรายจาก แห่งกำเนิดไปสู่คนปฏิบัติงาน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วิธีที่นิยมคือ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ปิดกั้นเส้นทางเดินของอันตราย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เก็บรักษาวัสดุต่างๆให้เป็นระเบียบเรียบร้อย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ออกแบบระบบระบายอากาศที่ดี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sz="54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58BB256-EF77-44C4-B2AA-A1B9D9155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83" t="43508" r="22172" b="13723"/>
          <a:stretch/>
        </p:blipFill>
        <p:spPr>
          <a:xfrm>
            <a:off x="8052891" y="5145072"/>
            <a:ext cx="3649068" cy="1574799"/>
          </a:xfrm>
          <a:prstGeom prst="rect">
            <a:avLst/>
          </a:prstGeom>
        </p:spPr>
      </p:pic>
      <p:pic>
        <p:nvPicPr>
          <p:cNvPr id="6" name="Picture 4" descr="อันตรายจากสิ่งแวดล้อมทางเคมี">
            <a:extLst>
              <a:ext uri="{FF2B5EF4-FFF2-40B4-BE49-F238E27FC236}">
                <a16:creationId xmlns:a16="http://schemas.microsoft.com/office/drawing/2014/main" id="{113641F3-69CA-485A-9CD3-53BD101A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51" y="3173884"/>
            <a:ext cx="3649067" cy="189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0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1C98410-4291-4B19-BF38-20271744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78934"/>
            <a:ext cx="9601200" cy="1036850"/>
          </a:xfrm>
        </p:spPr>
        <p:txBody>
          <a:bodyPr/>
          <a:lstStyle/>
          <a:p>
            <a:r>
              <a:rPr lang="en-US" sz="5400" dirty="0" err="1">
                <a:effectLst/>
                <a:latin typeface="TH SarabunPSK" panose="020B0500040200020003" pitchFamily="34" charset="-34"/>
                <a:ea typeface="Cordia New" panose="020B0304020202020204" pitchFamily="34" charset="-34"/>
              </a:rPr>
              <a:t>Reciever</a:t>
            </a:r>
            <a:endParaRPr lang="th-TH" sz="8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B8E085E-C6A4-4178-99C9-CC8C82351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838324"/>
            <a:ext cx="9658350" cy="4257675"/>
          </a:xfrm>
        </p:spPr>
        <p:txBody>
          <a:bodyPr>
            <a:normAutofit/>
          </a:bodyPr>
          <a:lstStyle/>
          <a:p>
            <a:pPr marL="182880" indent="0" algn="thaiDist">
              <a:buNone/>
            </a:pPr>
            <a:r>
              <a:rPr lang="th-TH" sz="5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ควบคุมที่ตัวบุคคล</a:t>
            </a:r>
            <a:endParaRPr lang="en-US" sz="5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r>
              <a:rPr lang="th-TH" sz="5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วิธีที่นิยม</a:t>
            </a:r>
            <a:endParaRPr lang="en-US" sz="5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ให้การศึกษาอบรม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หมุนเวียนสับเปลี่ยนหน้าที่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ใช้อุปกรณ์ป้องกันอันตรายส่วนบุคคล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5FF00E9-65D0-4339-B6BA-AB56ECE62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50" t="21333" r="3667" b="17778"/>
          <a:stretch/>
        </p:blipFill>
        <p:spPr>
          <a:xfrm>
            <a:off x="7069767" y="1943099"/>
            <a:ext cx="4836483" cy="38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80583F-E901-42F1-827D-B9F5F7D3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วิธีการควบคุมอันตรายจากสภาพแวดล้อม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6FBEF29-46EB-484A-8E61-EA0EB4C96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วิธีการป้องกันควบคุมอันตรายจากการทำงาน นำมาประยุกต์ใช้ ในการป้องกันควบคุมอันตรายที่เกิดขึ้นในสถานที่ปฏิบัติงาน เพื่อให้ผู้ปฏิบัติงานสามารถ ปฏิบัติงานอย่างปลอดภัย โดยมีวิธีการป้องกันควบคุมอันตรายจากการ ทำงาน</a:t>
            </a:r>
            <a:r>
              <a:rPr lang="th-TH" sz="3200" dirty="0">
                <a:effectLst/>
                <a:ea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อยู่ </a:t>
            </a:r>
            <a:r>
              <a:rPr lang="en-US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3 </a:t>
            </a:r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วิธีการ</a:t>
            </a:r>
            <a:r>
              <a:rPr lang="th-TH" sz="3200" dirty="0">
                <a:latin typeface="Cordia New" panose="020B03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 ดังนี้</a:t>
            </a:r>
            <a:endParaRPr lang="th-TH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  <a:p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การป้องกันควบคุมทางด้านวิศวกรรม </a:t>
            </a:r>
          </a:p>
          <a:p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การป้องกันควบคุมทางด้านการบริหำรจัดการ</a:t>
            </a:r>
          </a:p>
          <a:p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การใช้อุปกรณ์ป้องกัน</a:t>
            </a:r>
            <a:r>
              <a:rPr lang="th-TH" sz="3200" dirty="0">
                <a:effectLst/>
                <a:ea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4000" dirty="0"/>
          </a:p>
        </p:txBody>
      </p:sp>
      <p:pic>
        <p:nvPicPr>
          <p:cNvPr id="3074" name="Picture 2" descr="3.3 การควบคุมป้องกันอันตรายจากสิ่งแวดล้อมทางกายภาพ - 2001-1004 Vocational  hygiene and safety">
            <a:extLst>
              <a:ext uri="{FF2B5EF4-FFF2-40B4-BE49-F238E27FC236}">
                <a16:creationId xmlns:a16="http://schemas.microsoft.com/office/drawing/2014/main" id="{6C8746A9-5744-4B26-9F2E-9958C525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3800474"/>
            <a:ext cx="3543300" cy="26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8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473DF1-859E-4336-884E-605C0BFE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21784"/>
            <a:ext cx="9601200" cy="1036850"/>
          </a:xfrm>
        </p:spPr>
        <p:txBody>
          <a:bodyPr/>
          <a:lstStyle/>
          <a:p>
            <a:r>
              <a:rPr lang="th-TH" sz="6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วิธีการควบคุมอันตรายจากสภาพแวดล้อม</a:t>
            </a:r>
            <a:endParaRPr lang="th-TH" sz="88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11943ED-CA8E-4924-A549-9199DD3E6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1695450"/>
            <a:ext cx="10391775" cy="5040766"/>
          </a:xfrm>
        </p:spPr>
        <p:txBody>
          <a:bodyPr>
            <a:normAutofit fontScale="92500" lnSpcReduction="20000"/>
          </a:bodyPr>
          <a:lstStyle/>
          <a:p>
            <a:pPr marL="182880" indent="0" algn="thaiDist">
              <a:lnSpc>
                <a:spcPct val="100000"/>
              </a:lnSpc>
              <a:buNone/>
            </a:pPr>
            <a:r>
              <a:rPr lang="th-TH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สภาพแวดล้อมในการทำงาน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</a:pPr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หลักการทดแทน (</a:t>
            </a:r>
            <a:r>
              <a:rPr lang="en-US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Substitution)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</a:pPr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การเปลี่ยนแปลงกระบวนการผลิต (</a:t>
            </a:r>
            <a:r>
              <a:rPr lang="en-US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Changing the process)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</a:pPr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การแยกออกหรือใช้ระบบปิด (</a:t>
            </a:r>
            <a:r>
              <a:rPr lang="en-US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Isolation or Enclosure)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</a:pPr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วิธีการทำให้เปียก (</a:t>
            </a:r>
            <a:r>
              <a:rPr lang="en-US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Wet method)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</a:pPr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 การระบายอากาศเฉพาะแห่ง (</a:t>
            </a:r>
            <a:r>
              <a:rPr lang="en-US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Local exhaust ventilation)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</a:pPr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6. การระบายอากาศทั่วไป (</a:t>
            </a:r>
            <a:r>
              <a:rPr lang="en-US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General or Dilution ventilation)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</a:pPr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7. การใช้อุปกรณ์ป้องกันอันตรายส่วนบุคคล (</a:t>
            </a:r>
            <a:r>
              <a:rPr lang="en-US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PPE)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</a:pPr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8. การจัดเก็บรักษา </a:t>
            </a:r>
            <a:r>
              <a:rPr lang="th-TH" dirty="0" err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ความสะอาด (</a:t>
            </a:r>
            <a:r>
              <a:rPr lang="en-US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Good House Keeping) 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>
              <a:lnSpc>
                <a:spcPct val="100000"/>
              </a:lnSpc>
            </a:pPr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9. การกำจัดมูลฝอย ของเสีย หรือกากอุตสาหกรรม (</a:t>
            </a:r>
            <a:r>
              <a:rPr lang="en-US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Waste Disposal)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098" name="Picture 2" descr="Untitled">
            <a:extLst>
              <a:ext uri="{FF2B5EF4-FFF2-40B4-BE49-F238E27FC236}">
                <a16:creationId xmlns:a16="http://schemas.microsoft.com/office/drawing/2014/main" id="{43D5AF8F-ACE6-4D56-887B-7DFD7549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4361595"/>
            <a:ext cx="3696018" cy="19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อันตรายจากสิ่งแวดล้อมทางเคมี">
            <a:extLst>
              <a:ext uri="{FF2B5EF4-FFF2-40B4-BE49-F238E27FC236}">
                <a16:creationId xmlns:a16="http://schemas.microsoft.com/office/drawing/2014/main" id="{6EF8B016-365D-4DA5-8E19-E0FA34384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797711"/>
            <a:ext cx="3696017" cy="20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E95FF0-E568-4853-AC1B-877889CD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/>
          <a:p>
            <a:r>
              <a:rPr lang="th-TH" b="1">
                <a:effectLst/>
              </a:rPr>
              <a:t>หลักการควบคุมป้องกันอันตรายจากการประกอบอาชีพด้านบุคคล</a:t>
            </a:r>
            <a:endParaRPr lang="th-TH"/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B8F5AD2C-A374-479A-9107-B38688A06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691999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6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624</TotalTime>
  <Words>759</Words>
  <Application>Microsoft Office PowerPoint</Application>
  <PresentationFormat>แบบจอกว้าง</PresentationFormat>
  <Paragraphs>82</Paragraphs>
  <Slides>13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8" baseType="lpstr">
      <vt:lpstr>Arial</vt:lpstr>
      <vt:lpstr>Book Antiqua</vt:lpstr>
      <vt:lpstr>Cordia New</vt:lpstr>
      <vt:lpstr>TH SarabunPSK</vt:lpstr>
      <vt:lpstr>Sales Direction 16X9</vt:lpstr>
      <vt:lpstr>Tom 2206   การป้องกันการสูญเสีย</vt:lpstr>
      <vt:lpstr>ความหมาย สิ่งแวดล้อมในการทำงาน</vt:lpstr>
      <vt:lpstr>หลักทั่วไปในในการป้องกันและควบคุมอันตรายจากสภาพแวดล้อมในการทำงาน</vt:lpstr>
      <vt:lpstr>Source</vt:lpstr>
      <vt:lpstr>Path</vt:lpstr>
      <vt:lpstr>Reciever</vt:lpstr>
      <vt:lpstr>วิธีการควบคุมอันตรายจากสภาพแวดล้อม</vt:lpstr>
      <vt:lpstr>วิธีการควบคุมอันตรายจากสภาพแวดล้อม</vt:lpstr>
      <vt:lpstr>หลักการควบคุมป้องกันอันตรายจากการประกอบอาชีพด้านบุคคล</vt:lpstr>
      <vt:lpstr>โดยวิธีการจัดการ</vt:lpstr>
      <vt:lpstr>โดยวิธีการด้านการแพทย์</vt:lpstr>
      <vt:lpstr>คำถามท้ายบท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2206   การป้องกันการสูญเสีย</dc:title>
  <dc:creator>ปิยมาส กล้าแข็ง</dc:creator>
  <cp:lastModifiedBy>ปิยมาส กล้าแข็ง</cp:lastModifiedBy>
  <cp:revision>15</cp:revision>
  <dcterms:created xsi:type="dcterms:W3CDTF">2021-12-01T02:18:47Z</dcterms:created>
  <dcterms:modified xsi:type="dcterms:W3CDTF">2022-03-01T16:29:51Z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