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58" r:id="rId5"/>
    <p:sldId id="306" r:id="rId6"/>
    <p:sldId id="299" r:id="rId7"/>
    <p:sldId id="300" r:id="rId8"/>
    <p:sldId id="301" r:id="rId9"/>
    <p:sldId id="302" r:id="rId10"/>
    <p:sldId id="303" r:id="rId11"/>
    <p:sldId id="319" r:id="rId12"/>
    <p:sldId id="322" r:id="rId13"/>
    <p:sldId id="320" r:id="rId14"/>
    <p:sldId id="321" r:id="rId15"/>
    <p:sldId id="323" r:id="rId16"/>
    <p:sldId id="324" r:id="rId17"/>
    <p:sldId id="325" r:id="rId18"/>
    <p:sldId id="326" r:id="rId19"/>
    <p:sldId id="293" r:id="rId20"/>
    <p:sldId id="259" r:id="rId21"/>
    <p:sldId id="314" r:id="rId22"/>
    <p:sldId id="315" r:id="rId23"/>
    <p:sldId id="316" r:id="rId24"/>
    <p:sldId id="317" r:id="rId25"/>
    <p:sldId id="318" r:id="rId26"/>
    <p:sldId id="264" r:id="rId27"/>
    <p:sldId id="265" r:id="rId28"/>
    <p:sldId id="283" r:id="rId29"/>
    <p:sldId id="266" r:id="rId30"/>
    <p:sldId id="267" r:id="rId31"/>
    <p:sldId id="268" r:id="rId32"/>
    <p:sldId id="269" r:id="rId33"/>
    <p:sldId id="271" r:id="rId34"/>
    <p:sldId id="272" r:id="rId35"/>
    <p:sldId id="273" r:id="rId36"/>
    <p:sldId id="274" r:id="rId37"/>
    <p:sldId id="295" r:id="rId38"/>
    <p:sldId id="275" r:id="rId39"/>
    <p:sldId id="276" r:id="rId40"/>
    <p:sldId id="277" r:id="rId41"/>
    <p:sldId id="278" r:id="rId42"/>
    <p:sldId id="279" r:id="rId43"/>
    <p:sldId id="270" r:id="rId44"/>
    <p:sldId id="294" r:id="rId45"/>
    <p:sldId id="327" r:id="rId46"/>
    <p:sldId id="328" r:id="rId47"/>
    <p:sldId id="282" r:id="rId4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1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385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16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03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47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7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0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78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06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6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0E60-0EA7-4F6A-93DC-A452FFC47F57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1FFA-5C17-4FC7-8E9D-06030E57F8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03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3701" y="877685"/>
            <a:ext cx="9144000" cy="1359191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การจัดการจัดซื้อ</a:t>
            </a:r>
            <a:endParaRPr lang="th-TH" sz="9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701" y="1979300"/>
            <a:ext cx="9144000" cy="51920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Purchasing Management</a:t>
            </a:r>
            <a:endParaRPr lang="th-TH" sz="5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Buy, now Free Icon of 33 Free Linear E-Commerc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49" y="3334442"/>
            <a:ext cx="3286796" cy="29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ing, commerce, exchange, procurement, purchasing icon - Download on  Iconf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9" y="2935197"/>
            <a:ext cx="3523557" cy="35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142" y="1511345"/>
            <a:ext cx="8936865" cy="1325563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การบริหารงานจัดซื้อเป็น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“Operation” </a:t>
            </a:r>
            <a:r>
              <a:rPr lang="th-TH" sz="72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“Strategy” 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endParaRPr lang="th-TH" sz="72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006" y="4357575"/>
            <a:ext cx="10838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กลยุทธ์ในการจัดซื้อจัดหา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Purchasing &amp; Supply Strategies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20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1.blockdit.com/photos/2021/01/60087e315f7b3b1bf5af91ee_800x0xcover_18nxwT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78" y="1503222"/>
            <a:ext cx="7448281" cy="52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5662" y="210578"/>
            <a:ext cx="10097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Supplier Positioning Model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รูปแบบการแบ่งกลุ่มซัพพลายเออร์สำหรับนักจัดซื้อ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91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3" y="1597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Supply Positioning Model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2" y="1393792"/>
            <a:ext cx="10822681" cy="5115504"/>
          </a:xfrm>
        </p:spPr>
      </p:pic>
    </p:spTree>
    <p:extLst>
      <p:ext uri="{BB962C8B-B14F-4D97-AF65-F5344CB8AC3E}">
        <p14:creationId xmlns:p14="http://schemas.microsoft.com/office/powerpoint/2010/main" val="22947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88" y="236337"/>
            <a:ext cx="8189891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Developing Supply Strategy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7" y="1967292"/>
            <a:ext cx="5150476" cy="4351338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ทำระบบการซื้อให้ง่าย อัตโนมัติ</a:t>
            </a:r>
          </a:p>
          <a:p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ซื้อตามสัญญาที่เราจัดทำไว้(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Call-off contract)</a:t>
            </a:r>
          </a:p>
          <a:p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สินค้ามักเป็นมาตฐานในตลาด</a:t>
            </a:r>
          </a:p>
          <a:p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Standardization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Consolidation - 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รวบทั้งสินค้าและเวลา เพื่อเพิ่มอำนาจ</a:t>
            </a:r>
            <a:endParaRPr lang="th-TH" sz="4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3" y="1561900"/>
            <a:ext cx="5433794" cy="48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6" y="1690687"/>
            <a:ext cx="11412226" cy="478738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4389" y="17194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Developing Supply Strategy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9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1587657"/>
            <a:ext cx="11403110" cy="45040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716" y="159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Developing Supply Strategy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50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7" y="1403797"/>
            <a:ext cx="11763365" cy="457131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782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Developing Supply Strategy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0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5" y="0"/>
            <a:ext cx="4223197" cy="1325563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กลยุทธ์การปรับกลุ่ม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45" y="1228009"/>
            <a:ext cx="8522455" cy="5388769"/>
          </a:xfrm>
        </p:spPr>
      </p:pic>
    </p:spTree>
    <p:extLst>
      <p:ext uri="{BB962C8B-B14F-4D97-AF65-F5344CB8AC3E}">
        <p14:creationId xmlns:p14="http://schemas.microsoft.com/office/powerpoint/2010/main" val="1637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515155"/>
            <a:ext cx="11475075" cy="5795493"/>
          </a:xfrm>
        </p:spPr>
      </p:pic>
    </p:spTree>
    <p:extLst>
      <p:ext uri="{BB962C8B-B14F-4D97-AF65-F5344CB8AC3E}">
        <p14:creationId xmlns:p14="http://schemas.microsoft.com/office/powerpoint/2010/main" val="11054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79" y="420106"/>
            <a:ext cx="10515600" cy="520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Structure</a:t>
            </a:r>
            <a:endParaRPr lang="th-TH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A VITAL SUBJECT: Flow of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1" y="1271056"/>
            <a:ext cx="10135398" cy="53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599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เป้าหมายของธุรกิจคืออะไร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8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Report Clipart Business Statistics - Sales Team Icon Png, Transparent Png - 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5" y="2925002"/>
            <a:ext cx="3571028" cy="2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39" y="13495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</a:rPr>
              <a:t>Value of Purchasing Department</a:t>
            </a:r>
            <a:endParaRPr lang="th-TH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0319" y="1692642"/>
            <a:ext cx="10997484" cy="10525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56527" y="1235543"/>
            <a:ext cx="1145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Low</a:t>
            </a:r>
            <a:endParaRPr lang="th-TH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5872" y="2868285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High</a:t>
            </a:r>
            <a:endParaRPr lang="th-TH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319" y="2780253"/>
            <a:ext cx="3039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ซื้อตามสั่ง ส่งทันเวลา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905" y="3391924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เปรียบเทียบราคาขาย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1129" y="3933787"/>
            <a:ext cx="584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เข้าใจสินค้าที่ซื้อ เข้าใจการใช้งาน เข้าใจต้นทุน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5530" y="4518562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เชื่องโยงความรู้ด้าน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Demand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538" y="5181629"/>
            <a:ext cx="5486400" cy="15696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ออกแบบกระบวนกการซัพพลายเชน เพื่อลดต้นทุน และมุ่งตอบสนองความต้องอการของลูกค้า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4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Comments - Man Icon Png Transparent PNG - 920x980 - Free Download on  Nice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8" y="2863085"/>
            <a:ext cx="2442927" cy="27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62" y="1781711"/>
            <a:ext cx="250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Purchasing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91" y="1781711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72" y="4106667"/>
            <a:ext cx="107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VS</a:t>
            </a:r>
            <a:endParaRPr lang="th-TH" sz="66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68624" y="804704"/>
            <a:ext cx="6800045" cy="97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ใบขอราคา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Purchase Requisition)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13" name="Picture 6" descr="ชายคนเจ้าหน้าที่ระดับสูงในบริษัทธุรกิจของซีอีโอ, ของผู้ใช้,  เป็นลูกค้าร่างอวตารทุกคน อิสระ ไอคอน ของ Line-Style User Avatar Ic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" y="2489597"/>
            <a:ext cx="3193960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Comments - Man Icon Png Transparent PNG - 920x980 - Free Download on  Nice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8" y="2863085"/>
            <a:ext cx="2442927" cy="27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62" y="1781711"/>
            <a:ext cx="250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Purchasing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91" y="1781711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72" y="4106667"/>
            <a:ext cx="107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VS</a:t>
            </a:r>
            <a:endParaRPr lang="th-TH" sz="66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ชายคนเจ้าหน้าที่ระดับสูงในบริษัทธุรกิจของซีอีโอ, ของผู้ใช้,  เป็นลูกค้าร่างอวตารทุกคน อิสระ ไอคอน ของ Line-Style User Avatar Ic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" y="2489597"/>
            <a:ext cx="3193960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318197" y="450760"/>
            <a:ext cx="7418231" cy="123637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ใบเสนอราคา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(Quotation)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60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Comments - Man Icon Png Transparent PNG - 920x980 - Free Download on  Nice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8" y="2863085"/>
            <a:ext cx="2442927" cy="27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62" y="1781711"/>
            <a:ext cx="250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Purchasing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91" y="1781711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72" y="4106667"/>
            <a:ext cx="107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VS</a:t>
            </a:r>
            <a:endParaRPr lang="th-TH" sz="66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ชายคนเจ้าหน้าที่ระดับสูงในบริษัทธุรกิจของซีอีโอ, ของผู้ใช้,  เป็นลูกค้าร่างอวตารทุกคน อิสระ ไอคอน ของ Line-Style User Avatar Ic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" y="2489597"/>
            <a:ext cx="3193960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034862" y="257577"/>
            <a:ext cx="7688687" cy="1524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ใบสั่งซื้อ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Purchase Order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5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Comments - Man Icon Png Transparent PNG - 920x980 - Free Download on  Nice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8" y="2863085"/>
            <a:ext cx="2442927" cy="27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62" y="1781711"/>
            <a:ext cx="250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Purchasing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91" y="1781711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72" y="4106667"/>
            <a:ext cx="107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VS</a:t>
            </a:r>
            <a:endParaRPr lang="th-TH" sz="66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ชายคนเจ้าหน้าที่ระดับสูงในบริษัทธุรกิจของซีอีโอ, ของผู้ใช้,  เป็นลูกค้าร่างอวตารทุกคน อิสระ ไอคอน ของ Line-Style User Avatar Ic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" y="2489597"/>
            <a:ext cx="3193960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318197" y="231820"/>
            <a:ext cx="7418231" cy="117640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ส่งสินค้าและใบแจ้งหนี้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Shipping &amp; Invoice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55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y Comments - Man Icon Png Transparent PNG - 920x980 - Free Download on  Nice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78" y="2863085"/>
            <a:ext cx="2442927" cy="27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62" y="1781711"/>
            <a:ext cx="250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Purchasing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3791" y="1781711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  <a:endParaRPr lang="th-TH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172" y="4106667"/>
            <a:ext cx="107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VS</a:t>
            </a:r>
            <a:endParaRPr lang="th-TH" sz="66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ชายคนเจ้าหน้าที่ระดับสูงในบริษัทธุรกิจของซีอีโอ, ของผู้ใช้,  เป็นลูกค้าร่างอวตารทุกคน อิสระ ไอคอน ของ Line-Style User Avatar Ic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" y="2489597"/>
            <a:ext cx="3193960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034862" y="476518"/>
            <a:ext cx="7688687" cy="1305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ชำระเงิน (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Payment)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27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7693" y="1375661"/>
            <a:ext cx="10654048" cy="110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การจัดซื้อขององค์กรให้ความสำคัญกับ 2 แหล่ง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992" y="32739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ประสิทธิภาพของต้นทุน 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ประสิทธิภาพในการปฏิบัติงาน 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2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16676" y="756891"/>
            <a:ext cx="8212695" cy="84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การจัดซื้อผลิตภัณฑ์และบริการที่มีประสิทธิภาพจะส่งผลให้เกิดองค์กร</a:t>
            </a:r>
          </a:p>
        </p:txBody>
      </p:sp>
      <p:pic>
        <p:nvPicPr>
          <p:cNvPr id="6146" name="Picture 2" descr="Efficiency Icon - Download in Colored Outline 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10" y="3018374"/>
            <a:ext cx="2990581" cy="29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906886" y="654628"/>
            <a:ext cx="10980313" cy="56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วัสดุอุปกรณ์และบริการที่จำเป็นมีการไหลอย่างต่อเนื่องในการดำเนินงานของบริษัท</a:t>
            </a:r>
          </a:p>
          <a:p>
            <a:pPr marL="0" indent="0" algn="thaiDist">
              <a:buFont typeface="Arial" panose="020B0604020202020204" pitchFamily="34" charset="0"/>
              <a:buNone/>
            </a:pP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Supply chain - Free commerce and shopping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11" y="2884868"/>
            <a:ext cx="2688889" cy="26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pply chain management - supply chain icon PNG image with transparent  background | TO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98" y="1880130"/>
            <a:ext cx="4399216" cy="4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45" y="1054702"/>
            <a:ext cx="6451243" cy="9046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ช่วยลดการลงทุนในสินค้าคงคลังและการสูญเสีย</a:t>
            </a:r>
          </a:p>
          <a:p>
            <a:pPr marL="0" indent="0">
              <a:buNone/>
            </a:pPr>
            <a:endParaRPr lang="th-TH" sz="6000" b="1" dirty="0"/>
          </a:p>
        </p:txBody>
      </p:sp>
      <p:pic>
        <p:nvPicPr>
          <p:cNvPr id="5122" name="Picture 2" descr="Cost Reduction Icon Illustration. Dollar Down Icon Vector. Royalty Free  Cliparts, Vectors, And Stock Illustration. Image 164282708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3328206"/>
            <a:ext cx="3393795" cy="33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rehouse icon PNG and SVG Vect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45" y="3596469"/>
            <a:ext cx="3038686" cy="29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5" y="793676"/>
            <a:ext cx="10097038" cy="5662616"/>
          </a:xfrm>
        </p:spPr>
      </p:pic>
    </p:spTree>
    <p:extLst>
      <p:ext uri="{BB962C8B-B14F-4D97-AF65-F5344CB8AC3E}">
        <p14:creationId xmlns:p14="http://schemas.microsoft.com/office/powerpoint/2010/main" val="2996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69" y="874280"/>
            <a:ext cx="7602875" cy="75015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รักษามาตรฐานที่มีคุณภาพเพียงพอ</a:t>
            </a:r>
          </a:p>
          <a:p>
            <a:endParaRPr lang="th-TH" sz="5400" b="1" dirty="0"/>
          </a:p>
        </p:txBody>
      </p:sp>
      <p:pic>
        <p:nvPicPr>
          <p:cNvPr id="9220" name="Picture 4" descr="Scm Icon - Supply Chain Icon Black - Free Transparent PNG Clipart Images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0" y="2923143"/>
            <a:ext cx="4999687" cy="35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andard Vector Icon Illustration. Creative Sign From Quality Control Icons  Collection. Filled Flat Standard Icon For Computer And Mobile. Royalty Free  Cliparts, Vectors, And Stock Illustration. Image 12522614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0" y="1624430"/>
            <a:ext cx="5054642" cy="50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74" y="1611105"/>
            <a:ext cx="10515600" cy="74529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ค้นหาหรือพัฒนาซัพพลายเออร์ที่มีความสามารถ</a:t>
            </a:r>
          </a:p>
          <a:p>
            <a:endParaRPr lang="th-TH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SEO And Development Icon Set. Set Of Business Icons For Internet Marketing  And Services. Royalty Free Cliparts, Vectors, And Stock Illustration. Image  74500819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8" y="2925348"/>
            <a:ext cx="3720617" cy="37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evelopment - Free technology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98" y="555900"/>
            <a:ext cx="1800502" cy="18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lant research Icon - Download in Colored Outline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6" y="3167889"/>
            <a:ext cx="3235532" cy="32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721" y="1365161"/>
            <a:ext cx="6335332" cy="885467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มาตรฐานที่เป็นไปได้ในการจัดซื้อ</a:t>
            </a:r>
            <a:endParaRPr lang="th-TH" sz="4800" b="1" dirty="0"/>
          </a:p>
        </p:txBody>
      </p:sp>
      <p:pic>
        <p:nvPicPr>
          <p:cNvPr id="16386" name="Picture 2" descr="Purchase Free Icon of Shopping &amp;amp; E-commerce Icons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50" y="3150908"/>
            <a:ext cx="3583010" cy="35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ROCEDURE Line Icon Royalty Free Cliparts, Vectors, And Stock Illustration.  Image 6653438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86" y="372373"/>
            <a:ext cx="2328394" cy="23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rocedure Icon Outline Style. Thin Line Creative Procedure Icon For Graphic  Design And More. Royalty Free Cliparts, Vectors, And Stock Illustration.  Image 133565979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60" y="2690304"/>
            <a:ext cx="4167696" cy="41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454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ซื้อสินค้าและบริการที่จำเป็นในราคาที่เหมาะสม</a:t>
            </a:r>
          </a:p>
          <a:p>
            <a:endParaRPr lang="th-TH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Value Price Scale 3d Word Concept Stock Illustration - Illustration of  evaluation, product: 61086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89" y="3756643"/>
            <a:ext cx="4626198" cy="25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xpensive Icon - Download expensive Icon 2833364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77" y="8731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Expensive Png Transparent Image - Bill Clipart (#5783371) - Pi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0" y="3341024"/>
            <a:ext cx="2274195" cy="29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104408"/>
            <a:ext cx="10515600" cy="634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ปรับปรุงตำแหน่งในการแข่งขันขององค์กร</a:t>
            </a:r>
          </a:p>
          <a:p>
            <a:endParaRPr lang="th-TH" sz="4800" b="1" dirty="0"/>
          </a:p>
        </p:txBody>
      </p:sp>
      <p:pic>
        <p:nvPicPr>
          <p:cNvPr id="20482" name="Picture 2" descr="Competitive Advantage Mountain Climbing - Mountain Climbing Icon | Full  Size PNG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2704563"/>
            <a:ext cx="3850783" cy="40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Leader Clipart Senior Management - Business Competition Icon Png  Transparent Png (#289926) - Pin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50" y="2343954"/>
            <a:ext cx="5429651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93" y="5328678"/>
            <a:ext cx="10515600" cy="53120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ทำงานอย่างกลมกลืนกับแผนกอื่น ๆ ในองค์กร</a:t>
            </a:r>
          </a:p>
          <a:p>
            <a:endParaRPr lang="th-TH" sz="4800" b="1" dirty="0"/>
          </a:p>
        </p:txBody>
      </p:sp>
      <p:pic>
        <p:nvPicPr>
          <p:cNvPr id="21506" name="Picture 2" descr="Organization Chart Icon 15615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33" y="584799"/>
            <a:ext cx="6776970" cy="47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699975"/>
            <a:ext cx="11100516" cy="1325563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บรรลุวัตถุประสงค์การจัดซื้อในระดับที่เป็นไปได้ หรือเหมาะสม</a:t>
            </a:r>
            <a:endParaRPr lang="th-TH" sz="4800" b="1" dirty="0"/>
          </a:p>
        </p:txBody>
      </p:sp>
      <p:pic>
        <p:nvPicPr>
          <p:cNvPr id="17410" name="Picture 2" descr="Kpi - Free business and financ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80" y="3026535"/>
            <a:ext cx="3548129" cy="35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KPI Key Performance Indicator, vector icon 2326760 Vector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34" y="2025538"/>
            <a:ext cx="2554825" cy="25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con For Purpose,objective Royalty Free Cliparts, Vectors, And Stock  Illustration. Image 130626465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25" y="2439797"/>
            <a:ext cx="3356445" cy="33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396" y="244698"/>
            <a:ext cx="7507311" cy="892197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หน้าที่หลักของฝ่ายจัดซื้อต่อนโยบายการจัดซื้อจัดหา </a:t>
            </a:r>
            <a:endParaRPr lang="th-TH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1278562"/>
            <a:ext cx="1116598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ฝ่ายจัดซื้อมีหน้าที่ในการจัดหาสินค้าและบริการให้ตรงกับความต้องการของผู้ร้องขอ ซึ่งประกอบด้วย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R+1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หน้าที่หลักของฝ่ายจัดซื้อ คือ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การจัดซื้อพัสดุที่ได้คุณภาพถูกต้อง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Quality)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คุณภาพที่ดี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ปริมาณที่ถูกต้อง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Quantity)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มีของที่ครบ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สถานที่ถูกต้อง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Place)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ส่งของถูกที่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จังหวะเวลาถูกต้อง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Time)</a:t>
            </a:r>
          </a:p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ราคา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Price)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Price)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ราคาที่ถูกตรงต่อเวลา</a:t>
            </a:r>
          </a:p>
          <a:p>
            <a:pPr marL="0" indent="0">
              <a:buNone/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แหล่งขายที่ถูกต้อง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Source)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Supplier)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จากแหล่งที่เหมาะสม</a:t>
            </a:r>
          </a:p>
          <a:p>
            <a:pPr marL="0" indent="0">
              <a:buNone/>
            </a:pPr>
            <a:r>
              <a:rPr lang="en-US" altLang="ko-KR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altLang="ko-KR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Right Purchaser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การหาผู้ที่เหมาะสมมาท่งานด้านการจัดซื้อ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Purchasing)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ซึ่งมีพร้อมทั้งความรู้ คุณวุฒิ และประสบการณ์ในการจัดซื้อ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58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2597391"/>
            <a:ext cx="9284595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311757" y="179890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กระบวนการจัดซื้อพื้นฐาน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434" name="Picture 2" descr="Shopping Cart Icon Background clipart - Shopping, Text, Font, transparent 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2" y="3249627"/>
            <a:ext cx="2591336" cy="25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093" y="1500131"/>
            <a:ext cx="45977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การจัดซื้อที่สมบูรณ์จะประกอบด้วยขั้นตอนพื้นฐาน ดังนี้</a:t>
            </a:r>
          </a:p>
          <a:p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การวิเคราะห์ใบสั่งซื้อ (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Purchase Requisition) </a:t>
            </a:r>
            <a:endParaRPr lang="th-TH" sz="40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ซึ่งวิเคราะห์ถึงปริมาณของสิ่งของและ จำนวนสิ่งของที่จะสั่งซื้อ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9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1792622"/>
            <a:ext cx="10515600" cy="1325563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การจัดซื้อสำคัญกับองค์กรอย่างไร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?</a:t>
            </a:r>
            <a:endParaRPr lang="th-TH" sz="8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Vector Buying Icon, Icons Icons, Com Con, Coin PNG and Vector with  Transparent Background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18" y="3350004"/>
            <a:ext cx="3106492" cy="31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17875" y="1513422"/>
            <a:ext cx="4730644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ศึกษาถึงสภาพตลาด แหล่งที่จัดซื้อ และผู้ขาย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ส่งใบขอเสนอราคา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Request for Quotation)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ไปยังผู้ขายหลายๆ แห่ง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รับและวิเคราะห์ใบขอเสนอราคาจากผู้ขาย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Quotatio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C:\Users\CLS01\Desktop\it 58\การสอน - Edit\LOG Management print02\บท3 การจัดการการจัดซื้อ\QuotationFormเสนอราค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0" y="-1"/>
            <a:ext cx="65896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07992" y="1722023"/>
            <a:ext cx="4682194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เลือกผู้ขายที่เสนอราคาและเงื่อนไขต่างๆ ที่ดีที่สุด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คำนวณราคาของสิ่งของที่จะสั่งซื้อให้ถูกต้อง</a:t>
            </a:r>
          </a:p>
        </p:txBody>
      </p:sp>
      <p:pic>
        <p:nvPicPr>
          <p:cNvPr id="5" name="Picture 2" descr="C:\Users\CLS01\Desktop\it 58\การสอน - Edit\LOG Management print02\บท3 การจัดการการจัดซื้อ\PO-สั่งซื้อfr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0" y="21305"/>
            <a:ext cx="6458644" cy="68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5" y="1273049"/>
            <a:ext cx="4275787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ส่งใบสั่งซื้อ/ใบอนุมัติสั่งซื้อ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Purchase Orders)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ไปยังผู้ขายที่ต้องการซื้อ</a:t>
            </a:r>
          </a:p>
          <a:p>
            <a:pPr marL="0" indent="0" algn="thaiDist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ติดตามผลให้เป็นไปตามที่ได้ติดต่อไว้หรือเป็นไปตามสัญญา</a:t>
            </a:r>
          </a:p>
          <a:p>
            <a:endParaRPr lang="th-TH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4" y="39437"/>
            <a:ext cx="6654085" cy="68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14438" r="27724" b="6697"/>
          <a:stretch>
            <a:fillRect/>
          </a:stretch>
        </p:blipFill>
        <p:spPr bwMode="auto">
          <a:xfrm>
            <a:off x="1233601" y="1185380"/>
            <a:ext cx="8733009" cy="567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15049" y="254624"/>
            <a:ext cx="8229600" cy="81484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สรุปภาพรวมของการไหลของข้อมูลภายในจากการ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</a:p>
        </p:txBody>
      </p:sp>
    </p:spTree>
    <p:extLst>
      <p:ext uri="{BB962C8B-B14F-4D97-AF65-F5344CB8AC3E}">
        <p14:creationId xmlns:p14="http://schemas.microsoft.com/office/powerpoint/2010/main" val="2069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79" y="420106"/>
            <a:ext cx="10515600" cy="520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Structure</a:t>
            </a:r>
            <a:endParaRPr lang="th-TH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A VITAL SUBJECT: Flow of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1" y="1271056"/>
            <a:ext cx="10135398" cy="53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83" y="930270"/>
            <a:ext cx="2742127" cy="755337"/>
          </a:xfrm>
        </p:spPr>
        <p:txBody>
          <a:bodyPr>
            <a:noAutofit/>
          </a:bodyPr>
          <a:lstStyle/>
          <a:p>
            <a:r>
              <a:rPr lang="th-TH" sz="40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องค์กรอยากได้....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79" y="1812745"/>
            <a:ext cx="3005550" cy="3467593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ลดต้นทุนอย่างยั่งยืน</a:t>
            </a:r>
          </a:p>
          <a:p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ร่วมมือกับ 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</a:t>
            </a:r>
          </a:p>
          <a:p>
            <a:pPr marL="0" indent="0">
              <a:buNone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ด้านนวัตกรรม</a:t>
            </a:r>
          </a:p>
          <a:p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ลดความเสี่ยงใน 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</a:t>
            </a:r>
          </a:p>
          <a:p>
            <a:pPr marL="0" indent="0">
              <a:buNone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โดยเฉพาะที่อาจเกิด</a:t>
            </a:r>
          </a:p>
          <a:p>
            <a:pPr marL="0" indent="0">
              <a:buNone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1922" y="1339761"/>
            <a:ext cx="3236890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จัดซื้อไม่มีส่วนในการ</a:t>
            </a:r>
          </a:p>
          <a:p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ตัดสินใจด้านต้นทุน/</a:t>
            </a:r>
          </a:p>
          <a:p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นำนวัตกรรมจาก</a:t>
            </a:r>
          </a:p>
          <a:p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 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ทำสัญญาให้ 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 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รับความเสี่ยง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4220" y="644575"/>
            <a:ext cx="2558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จัดซื้อยุคก่อน.......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4689" y="937115"/>
            <a:ext cx="4181148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ทำงานร่วมกับแผนกอื่น ๆ ลดต้นทุนจากการทำงานที่มีประสิทธิภาพ มีแผนชัดเจนและเปิดเผย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พัฒนานวัตกรรมร่วมกับ </a:t>
            </a:r>
            <a:r>
              <a:rPr lang="en-US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 </a:t>
            </a: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ส่งเสริมความสามารถในการแข่งขัน เข้าใจและรักษาสิทธิในลิขสิทธิ์และทรัพย์สินทางปัญญา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ลดความเสี่ยงใน </a:t>
            </a:r>
            <a:r>
              <a:rPr lang="en-US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 </a:t>
            </a: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โดยใช้แนวคิดการบริหารแบบภาพรวม ประเมินและจัดการความเสี่ยงอย่างชาญฉลาด บริหารความสัมพันธ์กับ</a:t>
            </a:r>
            <a:r>
              <a:rPr lang="en-US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Supplier </a:t>
            </a:r>
            <a:r>
              <a:rPr lang="th-TH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ในหลากหลายมิติ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8186" y="229229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จัดซื้อยุคใหม่.......</a:t>
            </a:r>
          </a:p>
        </p:txBody>
      </p:sp>
    </p:spTree>
    <p:extLst>
      <p:ext uri="{BB962C8B-B14F-4D97-AF65-F5344CB8AC3E}">
        <p14:creationId xmlns:p14="http://schemas.microsoft.com/office/powerpoint/2010/main" val="8296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269" y="1974984"/>
            <a:ext cx="9041586" cy="132556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กระบวนการค้นหาคำตอบ สำคัญกว่าคำตอบ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8914" name="Picture 2" descr="Question - Free busines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13" y="2991454"/>
            <a:ext cx="2758761" cy="27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 Q&amp;amp;A - คำถามที่พบบ่อยสำหรับระบบกันขโมยบ้านไร้สาย - SMARTPLUS+  ระบบกันขโมยบ้านไร้สาย ปี2021 รุ่นใหม่ อันดับ1 ในไทย ใช้ได้ทั้ง Wifi และ  ซิมการ์ด ควบคุม ผ่าน APP มือถือ iOS Andriod ไร้สายสมบูรณ์แบบจากยุโรป:  Wireless Home Security ผู้เชี่ยวชาญด้านสัญญา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05" y="1027906"/>
            <a:ext cx="8224435" cy="53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95459" y="2278487"/>
            <a:ext cx="10831132" cy="367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การจัดการการจัดซื้อ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เป็นการดำเนินงานตามขั้นตอน เพื่อให้ได้มาซึ่งวัตถุดิบ วัสดุ และสิ่งของเครื่องใช้ต่างๆ ที่จำเป็นโดยมี คุณสมบัติ ปริมาณ ราคา ช่วงเวลา แหล่งขาย และการนำส่ง ณ สถานที่ที่ถูกต้อง</a:t>
            </a:r>
            <a:r>
              <a:rPr lang="th-TH" sz="40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เพื่อให้บรรลุวัตถุประสงค์ของธุรกิจ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โดยในการจัดซื้อจัดหานั้นมีเป้าหมายเพื่อให้ได้สินค้าหรือบริการที่มีคุณภาพและปริมาณที่ถูกต้อง ตรงตามเวลาที่ต้องการในราคาที่เหมาะสม จากแหล่งขายที่เชื่อถือได้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612523" y="698936"/>
            <a:ext cx="889219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การจัดการการจัดซื้อ 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18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852"/>
            <a:ext cx="10515600" cy="1325563"/>
          </a:xfrm>
        </p:spPr>
        <p:txBody>
          <a:bodyPr/>
          <a:lstStyle/>
          <a:p>
            <a:r>
              <a:rPr lang="th-TH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โลกปัจจุบัน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92" y="1613415"/>
            <a:ext cx="6940640" cy="4351338"/>
          </a:xfrm>
        </p:spPr>
        <p:txBody>
          <a:bodyPr>
            <a:noAutofit/>
          </a:bodyPr>
          <a:lstStyle/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โครงสร้างประชากร..........</a:t>
            </a:r>
            <a:r>
              <a:rPr lang="th-TH" sz="4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ทัศนะคติ แนวคิด พฤติกรรม..........</a:t>
            </a:r>
            <a:r>
              <a:rPr lang="th-TH" sz="4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ข้อมูลประกอบการตัดสินใจ.............</a:t>
            </a:r>
            <a:r>
              <a:rPr lang="th-TH" sz="4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เครื่องมือการทำงาน...............</a:t>
            </a:r>
            <a:r>
              <a:rPr lang="th-TH" sz="4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วิธีการทำงาน.............</a:t>
            </a:r>
            <a:r>
              <a:rPr lang="th-TH" sz="4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</a:t>
            </a:r>
            <a:endParaRPr lang="th-TH" sz="44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6357" y="2073499"/>
            <a:ext cx="33618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เร็ว</a:t>
            </a:r>
          </a:p>
          <a:p>
            <a:pPr algn="ctr"/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มากกกกกก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8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เทคโนโลยีที่ช่วยในงานจัดซื้อ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5" y="2186234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MRP, ERP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Smart Contract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 Analysis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Big Data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Optimization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186234"/>
            <a:ext cx="39491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 PO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Negotiation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Sourcing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Supplier Screening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 Payment</a:t>
            </a:r>
            <a:endParaRPr lang="th-TH" sz="44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25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</a:t>
            </a:r>
            <a:r>
              <a:rPr lang="th-TH" sz="6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ในโลกปัจจุบัน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7" y="1902898"/>
            <a:ext cx="7275490" cy="4351338"/>
          </a:xfrm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การค้าเสรี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ผู้คนเข้าถึงข้อมูลจาก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การติดต่อ ถึงกันอย่างรวดเร็ว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วิธีการนำเสนอ การใช้สื่ออย่างมีประสิทธิภาพ</a:t>
            </a:r>
          </a:p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ง่ายขึ้น ราคาถูกลง เข้าถึงได้</a:t>
            </a:r>
            <a:endParaRPr lang="th-TH" sz="44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4756" y="2228045"/>
            <a:ext cx="21419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b="1" dirty="0" smtClean="0"/>
              <a:t>โลก</a:t>
            </a:r>
          </a:p>
          <a:p>
            <a:pPr algn="ctr"/>
            <a:r>
              <a:rPr lang="th-TH" sz="8000" b="1" dirty="0" smtClean="0"/>
              <a:t>เล็กลง</a:t>
            </a:r>
            <a:endParaRPr lang="th-TH" sz="8000" b="1" dirty="0"/>
          </a:p>
        </p:txBody>
      </p:sp>
    </p:spTree>
    <p:extLst>
      <p:ext uri="{BB962C8B-B14F-4D97-AF65-F5344CB8AC3E}">
        <p14:creationId xmlns:p14="http://schemas.microsoft.com/office/powerpoint/2010/main" val="11138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70" y="944675"/>
            <a:ext cx="10515600" cy="1325563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องค์กรจะรอด และยั่งยืนถ้า.....</a:t>
            </a:r>
            <a:br>
              <a:rPr lang="th-TH" sz="6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70" y="2173355"/>
            <a:ext cx="10515600" cy="4351338"/>
          </a:xfrm>
        </p:spPr>
        <p:txBody>
          <a:bodyPr/>
          <a:lstStyle/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ปรับตัวให้เร็ว ให้สอดคล้องกับสถานการณ์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ส่งมอบพัฒนา สินค้า/บริการที่มีคุณค่าให้ลูกค้า</a:t>
            </a:r>
          </a:p>
          <a:p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ทำดีกว่า เร็วกว่า ถูกกว่า....คู่แข่ง</a:t>
            </a:r>
          </a:p>
          <a:p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ข้าใจความต้องการและแบ่งปันผลประโยชน์ให้ 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Stake holders</a:t>
            </a:r>
            <a:r>
              <a:rPr lang="th-TH" sz="4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อย่างเหมาะสม</a:t>
            </a:r>
            <a:endParaRPr lang="th-TH" sz="44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530" name="Picture 2" descr="Ecology, energy, green, sustainable, world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88" y="1607456"/>
            <a:ext cx="2083582" cy="208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999</Words>
  <Application>Microsoft Office PowerPoint</Application>
  <PresentationFormat>Widescreen</PresentationFormat>
  <Paragraphs>136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맑은 고딕</vt:lpstr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การจัดการจัดซื้อ</vt:lpstr>
      <vt:lpstr>PowerPoint Presentation</vt:lpstr>
      <vt:lpstr>PowerPoint Presentation</vt:lpstr>
      <vt:lpstr>การจัดซื้อสำคัญกับองค์กรอย่างไร ?</vt:lpstr>
      <vt:lpstr>PowerPoint Presentation</vt:lpstr>
      <vt:lpstr>โลกปัจจุบัน</vt:lpstr>
      <vt:lpstr>เทคโนโลยีที่ช่วยในงานจัดซื้อ</vt:lpstr>
      <vt:lpstr>บริบทในโลกปัจจุบัน</vt:lpstr>
      <vt:lpstr>องค์กรจะรอด และยั่งยืนถ้า..... </vt:lpstr>
      <vt:lpstr>การบริหารงานจัดซื้อเป็น “Operation” หรือ “Strategy” ? </vt:lpstr>
      <vt:lpstr>PowerPoint Presentation</vt:lpstr>
      <vt:lpstr>Supply Positioning Model</vt:lpstr>
      <vt:lpstr> Developing Supply Strategy</vt:lpstr>
      <vt:lpstr> Developing Supply Strategy</vt:lpstr>
      <vt:lpstr> Developing Supply Strategy</vt:lpstr>
      <vt:lpstr> Developing Supply Strategy</vt:lpstr>
      <vt:lpstr>กลยุทธ์การปรับกลุ่ม</vt:lpstr>
      <vt:lpstr>PowerPoint Presentation</vt:lpstr>
      <vt:lpstr>PowerPoint Presentation</vt:lpstr>
      <vt:lpstr>Value of Purchasing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มาตรฐานที่เป็นไปได้ในการจัดซื้อ</vt:lpstr>
      <vt:lpstr>PowerPoint Presentation</vt:lpstr>
      <vt:lpstr>PowerPoint Presentation</vt:lpstr>
      <vt:lpstr>PowerPoint Presentation</vt:lpstr>
      <vt:lpstr>9. บรรลุวัตถุประสงค์การจัดซื้อในระดับที่เป็นไปได้ หรือเหมาะสม</vt:lpstr>
      <vt:lpstr>หน้าที่หลักของฝ่ายจัดซื้อต่อนโยบายการจัดซื้อจัดหา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สรุปภาพรวมของการไหลของข้อมูลภายในจากการจัดซื้อ</vt:lpstr>
      <vt:lpstr>PowerPoint Presentation</vt:lpstr>
      <vt:lpstr>องค์กรอยากได้....</vt:lpstr>
      <vt:lpstr>“ กระบวนการค้นหาคำตอบ สำคัญกว่าคำตอบ 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31</cp:revision>
  <dcterms:created xsi:type="dcterms:W3CDTF">2022-01-11T16:32:19Z</dcterms:created>
  <dcterms:modified xsi:type="dcterms:W3CDTF">2022-08-17T00:47:38Z</dcterms:modified>
</cp:coreProperties>
</file>