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0"/>
  </p:notesMasterIdLst>
  <p:handoutMasterIdLst>
    <p:handoutMasterId r:id="rId31"/>
  </p:handoutMasterIdLst>
  <p:sldIdLst>
    <p:sldId id="286" r:id="rId2"/>
    <p:sldId id="257" r:id="rId3"/>
    <p:sldId id="258" r:id="rId4"/>
    <p:sldId id="259" r:id="rId5"/>
    <p:sldId id="260" r:id="rId6"/>
    <p:sldId id="261" r:id="rId7"/>
    <p:sldId id="264" r:id="rId8"/>
    <p:sldId id="270" r:id="rId9"/>
    <p:sldId id="271" r:id="rId10"/>
    <p:sldId id="272" r:id="rId11"/>
    <p:sldId id="267" r:id="rId12"/>
    <p:sldId id="276" r:id="rId13"/>
    <p:sldId id="273" r:id="rId14"/>
    <p:sldId id="287" r:id="rId15"/>
    <p:sldId id="288" r:id="rId16"/>
    <p:sldId id="289" r:id="rId17"/>
    <p:sldId id="290" r:id="rId18"/>
    <p:sldId id="277" r:id="rId19"/>
    <p:sldId id="278" r:id="rId20"/>
    <p:sldId id="279" r:id="rId21"/>
    <p:sldId id="274" r:id="rId22"/>
    <p:sldId id="275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3529" autoAdjust="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07032-6308-45A5-938F-DFAB8C3755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7BBB3F-9603-460E-BC54-A9A3CFCFC08C}">
      <dgm:prSet/>
      <dgm:spPr/>
      <dgm:t>
        <a:bodyPr/>
        <a:lstStyle/>
        <a:p>
          <a:r>
            <a:rPr lang="th-TH" b="1" i="0"/>
            <a:t>ตัวชี้วัดทางกายภาพ</a:t>
          </a:r>
          <a:endParaRPr lang="en-US"/>
        </a:p>
      </dgm:t>
    </dgm:pt>
    <dgm:pt modelId="{3EAFCACC-6B97-4D85-BF14-DF679A36379A}" type="parTrans" cxnId="{2261CEAD-5907-440C-BC03-D9D121D7CC32}">
      <dgm:prSet/>
      <dgm:spPr/>
      <dgm:t>
        <a:bodyPr/>
        <a:lstStyle/>
        <a:p>
          <a:endParaRPr lang="en-US"/>
        </a:p>
      </dgm:t>
    </dgm:pt>
    <dgm:pt modelId="{2B79736D-09C4-43A8-BA0B-261F3643C47E}" type="sibTrans" cxnId="{2261CEAD-5907-440C-BC03-D9D121D7CC32}">
      <dgm:prSet/>
      <dgm:spPr/>
      <dgm:t>
        <a:bodyPr/>
        <a:lstStyle/>
        <a:p>
          <a:endParaRPr lang="en-US"/>
        </a:p>
      </dgm:t>
    </dgm:pt>
    <dgm:pt modelId="{3312EA08-5C4B-4126-BB0D-E1EB0648D06A}">
      <dgm:prSet/>
      <dgm:spPr/>
      <dgm:t>
        <a:bodyPr/>
        <a:lstStyle/>
        <a:p>
          <a:r>
            <a:rPr lang="th-TH" b="0" i="0" dirty="0"/>
            <a:t>ถูกนำมาใช้เพื่อประเมินระบบสินค้าคงคลังรวมถึงความจุของการ</a:t>
          </a:r>
          <a:r>
            <a:rPr lang="th-TH" b="0" i="0" dirty="0" err="1"/>
            <a:t>สต๊อค</a:t>
          </a:r>
          <a:r>
            <a:rPr lang="th-TH" b="0" i="0" dirty="0"/>
            <a:t>สินค้า สมรรถนะการเลือกใช้ การวัดปริมาตร และการใช้ความจุในการขนส่ง</a:t>
          </a:r>
          <a:endParaRPr lang="en-US" dirty="0"/>
        </a:p>
      </dgm:t>
    </dgm:pt>
    <dgm:pt modelId="{5E7261F4-6B0D-493B-A8A4-6006DA3397DB}" type="parTrans" cxnId="{7CD2E174-75B5-4685-9CC0-E3D75CB4F38B}">
      <dgm:prSet/>
      <dgm:spPr/>
      <dgm:t>
        <a:bodyPr/>
        <a:lstStyle/>
        <a:p>
          <a:endParaRPr lang="en-US"/>
        </a:p>
      </dgm:t>
    </dgm:pt>
    <dgm:pt modelId="{7A21C4F5-902E-4C80-9432-C9FB21082AD0}" type="sibTrans" cxnId="{7CD2E174-75B5-4685-9CC0-E3D75CB4F38B}">
      <dgm:prSet/>
      <dgm:spPr/>
      <dgm:t>
        <a:bodyPr/>
        <a:lstStyle/>
        <a:p>
          <a:endParaRPr lang="en-US"/>
        </a:p>
      </dgm:t>
    </dgm:pt>
    <dgm:pt modelId="{02BF8A0C-CF0A-474F-AAAA-8C8917578D57}" type="pres">
      <dgm:prSet presAssocID="{F5E07032-6308-45A5-938F-DFAB8C375576}" presName="linear" presStyleCnt="0">
        <dgm:presLayoutVars>
          <dgm:animLvl val="lvl"/>
          <dgm:resizeHandles val="exact"/>
        </dgm:presLayoutVars>
      </dgm:prSet>
      <dgm:spPr/>
    </dgm:pt>
    <dgm:pt modelId="{8629BCCC-74CA-426B-960A-FFE7706CAE4B}" type="pres">
      <dgm:prSet presAssocID="{FA7BBB3F-9603-460E-BC54-A9A3CFCFC08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5BF1CB-6F8F-4C62-8A44-2C531329BD0C}" type="pres">
      <dgm:prSet presAssocID="{FA7BBB3F-9603-460E-BC54-A9A3CFCFC08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28AF615-0057-465D-AC05-B9DC56E7B334}" type="presOf" srcId="{F5E07032-6308-45A5-938F-DFAB8C375576}" destId="{02BF8A0C-CF0A-474F-AAAA-8C8917578D57}" srcOrd="0" destOrd="0" presId="urn:microsoft.com/office/officeart/2005/8/layout/vList2"/>
    <dgm:cxn modelId="{A393FE6E-BB25-4076-85CF-4ECE6E8E7BBE}" type="presOf" srcId="{3312EA08-5C4B-4126-BB0D-E1EB0648D06A}" destId="{D25BF1CB-6F8F-4C62-8A44-2C531329BD0C}" srcOrd="0" destOrd="0" presId="urn:microsoft.com/office/officeart/2005/8/layout/vList2"/>
    <dgm:cxn modelId="{7CD2E174-75B5-4685-9CC0-E3D75CB4F38B}" srcId="{FA7BBB3F-9603-460E-BC54-A9A3CFCFC08C}" destId="{3312EA08-5C4B-4126-BB0D-E1EB0648D06A}" srcOrd="0" destOrd="0" parTransId="{5E7261F4-6B0D-493B-A8A4-6006DA3397DB}" sibTransId="{7A21C4F5-902E-4C80-9432-C9FB21082AD0}"/>
    <dgm:cxn modelId="{2261CEAD-5907-440C-BC03-D9D121D7CC32}" srcId="{F5E07032-6308-45A5-938F-DFAB8C375576}" destId="{FA7BBB3F-9603-460E-BC54-A9A3CFCFC08C}" srcOrd="0" destOrd="0" parTransId="{3EAFCACC-6B97-4D85-BF14-DF679A36379A}" sibTransId="{2B79736D-09C4-43A8-BA0B-261F3643C47E}"/>
    <dgm:cxn modelId="{DAB129F6-7421-4E5A-BB14-41E5C9933383}" type="presOf" srcId="{FA7BBB3F-9603-460E-BC54-A9A3CFCFC08C}" destId="{8629BCCC-74CA-426B-960A-FFE7706CAE4B}" srcOrd="0" destOrd="0" presId="urn:microsoft.com/office/officeart/2005/8/layout/vList2"/>
    <dgm:cxn modelId="{E5B1004A-CA70-4CA2-BD85-8DBF68296B7B}" type="presParOf" srcId="{02BF8A0C-CF0A-474F-AAAA-8C8917578D57}" destId="{8629BCCC-74CA-426B-960A-FFE7706CAE4B}" srcOrd="0" destOrd="0" presId="urn:microsoft.com/office/officeart/2005/8/layout/vList2"/>
    <dgm:cxn modelId="{39CBBDD2-5546-4F4F-9A69-50E88B0574E8}" type="presParOf" srcId="{02BF8A0C-CF0A-474F-AAAA-8C8917578D57}" destId="{D25BF1CB-6F8F-4C62-8A44-2C531329BD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D86D9-DA80-41C5-9BA0-EC4E466076B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FD082A-CC40-4172-8E79-E4F4DCE934D3}">
      <dgm:prSet/>
      <dgm:spPr/>
      <dgm:t>
        <a:bodyPr/>
        <a:lstStyle/>
        <a:p>
          <a:r>
            <a:rPr lang="th-TH" b="1" i="0" dirty="0"/>
            <a:t>ตัวชี้วัดทางการเงิน</a:t>
          </a:r>
          <a:r>
            <a:rPr lang="th-TH" b="0" i="0" dirty="0"/>
            <a:t> หมายรวมถึงค่าใช้จ่ายจากการใช้พื้นที่ในการถือครองสินค้า (อาคารสถานที่ ชั้นวางและบริการ)และค่าใช้จ่ายในการจัดเก็บสินค้า (ค่าแรง เครื่องจักรในการจัดเก็บพลังงานและค่าบำรุงรักษา)</a:t>
          </a:r>
          <a:endParaRPr lang="en-US" dirty="0"/>
        </a:p>
      </dgm:t>
    </dgm:pt>
    <dgm:pt modelId="{01E2AF65-9C04-4EA5-9ACF-51C45629BE75}" type="parTrans" cxnId="{5A27B25E-6BE8-4AA7-AA0B-4C5C65546375}">
      <dgm:prSet/>
      <dgm:spPr/>
      <dgm:t>
        <a:bodyPr/>
        <a:lstStyle/>
        <a:p>
          <a:endParaRPr lang="en-US"/>
        </a:p>
      </dgm:t>
    </dgm:pt>
    <dgm:pt modelId="{544D6C39-C163-4DAF-848A-62519D1725EC}" type="sibTrans" cxnId="{5A27B25E-6BE8-4AA7-AA0B-4C5C65546375}">
      <dgm:prSet/>
      <dgm:spPr/>
      <dgm:t>
        <a:bodyPr/>
        <a:lstStyle/>
        <a:p>
          <a:endParaRPr lang="en-US"/>
        </a:p>
      </dgm:t>
    </dgm:pt>
    <dgm:pt modelId="{F30CBBA0-D44F-4E9E-A01C-5D9494283361}">
      <dgm:prSet/>
      <dgm:spPr/>
      <dgm:t>
        <a:bodyPr/>
        <a:lstStyle/>
        <a:p>
          <a:r>
            <a:rPr lang="th-TH" b="0" i="0" dirty="0"/>
            <a:t>สำหรับตัวชี้วัดอื่น ๆ อาจจะแสดงในรูปแบบของทั้งภายภาพและการเงิน เช่น มาตรฐานการหมุนเวียนสินค้าคงคลัง</a:t>
          </a:r>
          <a:endParaRPr lang="en-US" dirty="0"/>
        </a:p>
      </dgm:t>
    </dgm:pt>
    <dgm:pt modelId="{8E1D2285-9323-4FEA-9D76-A75401F83A1A}" type="parTrans" cxnId="{C0E86098-AB40-4528-8810-C9360603E67B}">
      <dgm:prSet/>
      <dgm:spPr/>
      <dgm:t>
        <a:bodyPr/>
        <a:lstStyle/>
        <a:p>
          <a:endParaRPr lang="en-US"/>
        </a:p>
      </dgm:t>
    </dgm:pt>
    <dgm:pt modelId="{7EE0F03A-B2E1-4D7C-A5EE-CDBFD1F6C4CA}" type="sibTrans" cxnId="{C0E86098-AB40-4528-8810-C9360603E67B}">
      <dgm:prSet/>
      <dgm:spPr/>
      <dgm:t>
        <a:bodyPr/>
        <a:lstStyle/>
        <a:p>
          <a:endParaRPr lang="en-US"/>
        </a:p>
      </dgm:t>
    </dgm:pt>
    <dgm:pt modelId="{64421C61-54C7-4A03-BC12-A90864896C0E}" type="pres">
      <dgm:prSet presAssocID="{EE9D86D9-DA80-41C5-9BA0-EC4E466076B1}" presName="vert0" presStyleCnt="0">
        <dgm:presLayoutVars>
          <dgm:dir/>
          <dgm:animOne val="branch"/>
          <dgm:animLvl val="lvl"/>
        </dgm:presLayoutVars>
      </dgm:prSet>
      <dgm:spPr/>
    </dgm:pt>
    <dgm:pt modelId="{BC82C7D7-499E-401D-A8B1-229C47C533D2}" type="pres">
      <dgm:prSet presAssocID="{82FD082A-CC40-4172-8E79-E4F4DCE934D3}" presName="thickLine" presStyleLbl="alignNode1" presStyleIdx="0" presStyleCnt="2"/>
      <dgm:spPr/>
    </dgm:pt>
    <dgm:pt modelId="{F4DAEE6B-5EF7-4C2E-AD3B-59B0EA82BBCB}" type="pres">
      <dgm:prSet presAssocID="{82FD082A-CC40-4172-8E79-E4F4DCE934D3}" presName="horz1" presStyleCnt="0"/>
      <dgm:spPr/>
    </dgm:pt>
    <dgm:pt modelId="{89F06B9D-03F8-4BB0-94D2-211E3D9B3D5C}" type="pres">
      <dgm:prSet presAssocID="{82FD082A-CC40-4172-8E79-E4F4DCE934D3}" presName="tx1" presStyleLbl="revTx" presStyleIdx="0" presStyleCnt="2"/>
      <dgm:spPr/>
    </dgm:pt>
    <dgm:pt modelId="{779F4226-221C-4848-A41C-E86B4EC3177D}" type="pres">
      <dgm:prSet presAssocID="{82FD082A-CC40-4172-8E79-E4F4DCE934D3}" presName="vert1" presStyleCnt="0"/>
      <dgm:spPr/>
    </dgm:pt>
    <dgm:pt modelId="{661A89B2-BBE5-4499-AE25-F6E8CDFD90C9}" type="pres">
      <dgm:prSet presAssocID="{F30CBBA0-D44F-4E9E-A01C-5D9494283361}" presName="thickLine" presStyleLbl="alignNode1" presStyleIdx="1" presStyleCnt="2"/>
      <dgm:spPr/>
    </dgm:pt>
    <dgm:pt modelId="{4E8366AF-6A97-4F5F-A723-7565A94D803E}" type="pres">
      <dgm:prSet presAssocID="{F30CBBA0-D44F-4E9E-A01C-5D9494283361}" presName="horz1" presStyleCnt="0"/>
      <dgm:spPr/>
    </dgm:pt>
    <dgm:pt modelId="{3177E1C4-CFE5-42C7-BC17-E78799BAB74D}" type="pres">
      <dgm:prSet presAssocID="{F30CBBA0-D44F-4E9E-A01C-5D9494283361}" presName="tx1" presStyleLbl="revTx" presStyleIdx="1" presStyleCnt="2"/>
      <dgm:spPr/>
    </dgm:pt>
    <dgm:pt modelId="{FC404984-6B94-4716-A2E1-949329AF3898}" type="pres">
      <dgm:prSet presAssocID="{F30CBBA0-D44F-4E9E-A01C-5D9494283361}" presName="vert1" presStyleCnt="0"/>
      <dgm:spPr/>
    </dgm:pt>
  </dgm:ptLst>
  <dgm:cxnLst>
    <dgm:cxn modelId="{C63D8931-87E7-4BFE-85F1-728732DE1766}" type="presOf" srcId="{EE9D86D9-DA80-41C5-9BA0-EC4E466076B1}" destId="{64421C61-54C7-4A03-BC12-A90864896C0E}" srcOrd="0" destOrd="0" presId="urn:microsoft.com/office/officeart/2008/layout/LinedList"/>
    <dgm:cxn modelId="{5A27B25E-6BE8-4AA7-AA0B-4C5C65546375}" srcId="{EE9D86D9-DA80-41C5-9BA0-EC4E466076B1}" destId="{82FD082A-CC40-4172-8E79-E4F4DCE934D3}" srcOrd="0" destOrd="0" parTransId="{01E2AF65-9C04-4EA5-9ACF-51C45629BE75}" sibTransId="{544D6C39-C163-4DAF-848A-62519D1725EC}"/>
    <dgm:cxn modelId="{C0E86098-AB40-4528-8810-C9360603E67B}" srcId="{EE9D86D9-DA80-41C5-9BA0-EC4E466076B1}" destId="{F30CBBA0-D44F-4E9E-A01C-5D9494283361}" srcOrd="1" destOrd="0" parTransId="{8E1D2285-9323-4FEA-9D76-A75401F83A1A}" sibTransId="{7EE0F03A-B2E1-4D7C-A5EE-CDBFD1F6C4CA}"/>
    <dgm:cxn modelId="{FFA196D3-59ED-46E7-84CC-C3017D696871}" type="presOf" srcId="{82FD082A-CC40-4172-8E79-E4F4DCE934D3}" destId="{89F06B9D-03F8-4BB0-94D2-211E3D9B3D5C}" srcOrd="0" destOrd="0" presId="urn:microsoft.com/office/officeart/2008/layout/LinedList"/>
    <dgm:cxn modelId="{E7E6D3E3-773B-4E2C-A2CF-4E0160336AEF}" type="presOf" srcId="{F30CBBA0-D44F-4E9E-A01C-5D9494283361}" destId="{3177E1C4-CFE5-42C7-BC17-E78799BAB74D}" srcOrd="0" destOrd="0" presId="urn:microsoft.com/office/officeart/2008/layout/LinedList"/>
    <dgm:cxn modelId="{635B3E02-8019-4709-BCD0-916F4304A5EB}" type="presParOf" srcId="{64421C61-54C7-4A03-BC12-A90864896C0E}" destId="{BC82C7D7-499E-401D-A8B1-229C47C533D2}" srcOrd="0" destOrd="0" presId="urn:microsoft.com/office/officeart/2008/layout/LinedList"/>
    <dgm:cxn modelId="{5353326A-53A9-4E79-B078-2C9B83D03120}" type="presParOf" srcId="{64421C61-54C7-4A03-BC12-A90864896C0E}" destId="{F4DAEE6B-5EF7-4C2E-AD3B-59B0EA82BBCB}" srcOrd="1" destOrd="0" presId="urn:microsoft.com/office/officeart/2008/layout/LinedList"/>
    <dgm:cxn modelId="{6DF4C0E2-2CE4-42C6-9843-1EFA145DAFE0}" type="presParOf" srcId="{F4DAEE6B-5EF7-4C2E-AD3B-59B0EA82BBCB}" destId="{89F06B9D-03F8-4BB0-94D2-211E3D9B3D5C}" srcOrd="0" destOrd="0" presId="urn:microsoft.com/office/officeart/2008/layout/LinedList"/>
    <dgm:cxn modelId="{481CDEEE-13ED-46BC-90AA-40271BFF5457}" type="presParOf" srcId="{F4DAEE6B-5EF7-4C2E-AD3B-59B0EA82BBCB}" destId="{779F4226-221C-4848-A41C-E86B4EC3177D}" srcOrd="1" destOrd="0" presId="urn:microsoft.com/office/officeart/2008/layout/LinedList"/>
    <dgm:cxn modelId="{B26479C4-B3DA-4D2C-A236-F69A4945AA4B}" type="presParOf" srcId="{64421C61-54C7-4A03-BC12-A90864896C0E}" destId="{661A89B2-BBE5-4499-AE25-F6E8CDFD90C9}" srcOrd="2" destOrd="0" presId="urn:microsoft.com/office/officeart/2008/layout/LinedList"/>
    <dgm:cxn modelId="{55359FCF-ED7C-415D-BA22-E1903A98B270}" type="presParOf" srcId="{64421C61-54C7-4A03-BC12-A90864896C0E}" destId="{4E8366AF-6A97-4F5F-A723-7565A94D803E}" srcOrd="3" destOrd="0" presId="urn:microsoft.com/office/officeart/2008/layout/LinedList"/>
    <dgm:cxn modelId="{D631CA1B-768C-4E41-B4DA-968C25DA1A3B}" type="presParOf" srcId="{4E8366AF-6A97-4F5F-A723-7565A94D803E}" destId="{3177E1C4-CFE5-42C7-BC17-E78799BAB74D}" srcOrd="0" destOrd="0" presId="urn:microsoft.com/office/officeart/2008/layout/LinedList"/>
    <dgm:cxn modelId="{D8D6EC14-2767-4BF5-81C1-0D660D79C69D}" type="presParOf" srcId="{4E8366AF-6A97-4F5F-A723-7565A94D803E}" destId="{FC404984-6B94-4716-A2E1-949329AF38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9BCCC-74CA-426B-960A-FFE7706CAE4B}">
      <dsp:nvSpPr>
        <dsp:cNvPr id="0" name=""/>
        <dsp:cNvSpPr/>
      </dsp:nvSpPr>
      <dsp:spPr>
        <a:xfrm>
          <a:off x="0" y="107512"/>
          <a:ext cx="6724650" cy="16953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300" b="1" i="0" kern="1200"/>
            <a:t>ตัวชี้วัดทางกายภาพ</a:t>
          </a:r>
          <a:endParaRPr lang="en-US" sz="6300" kern="1200"/>
        </a:p>
      </dsp:txBody>
      <dsp:txXfrm>
        <a:off x="82759" y="190271"/>
        <a:ext cx="6559132" cy="1529812"/>
      </dsp:txXfrm>
    </dsp:sp>
    <dsp:sp modelId="{D25BF1CB-6F8F-4C62-8A44-2C531329BD0C}">
      <dsp:nvSpPr>
        <dsp:cNvPr id="0" name=""/>
        <dsp:cNvSpPr/>
      </dsp:nvSpPr>
      <dsp:spPr>
        <a:xfrm>
          <a:off x="0" y="1802842"/>
          <a:ext cx="6724650" cy="319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508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4900" b="0" i="0" kern="1200" dirty="0"/>
            <a:t>ถูกนำมาใช้เพื่อประเมินระบบสินค้าคงคลังรวมถึงความจุของการ</a:t>
          </a:r>
          <a:r>
            <a:rPr lang="th-TH" sz="4900" b="0" i="0" kern="1200" dirty="0" err="1"/>
            <a:t>สต๊อค</a:t>
          </a:r>
          <a:r>
            <a:rPr lang="th-TH" sz="4900" b="0" i="0" kern="1200" dirty="0"/>
            <a:t>สินค้า สมรรถนะการเลือกใช้ การวัดปริมาตร และการใช้ความจุในการขนส่ง</a:t>
          </a:r>
          <a:endParaRPr lang="en-US" sz="4900" kern="1200" dirty="0"/>
        </a:p>
      </dsp:txBody>
      <dsp:txXfrm>
        <a:off x="0" y="1802842"/>
        <a:ext cx="6724650" cy="3195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2C7D7-499E-401D-A8B1-229C47C533D2}">
      <dsp:nvSpPr>
        <dsp:cNvPr id="0" name=""/>
        <dsp:cNvSpPr/>
      </dsp:nvSpPr>
      <dsp:spPr>
        <a:xfrm>
          <a:off x="0" y="0"/>
          <a:ext cx="6995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06B9D-03F8-4BB0-94D2-211E3D9B3D5C}">
      <dsp:nvSpPr>
        <dsp:cNvPr id="0" name=""/>
        <dsp:cNvSpPr/>
      </dsp:nvSpPr>
      <dsp:spPr>
        <a:xfrm>
          <a:off x="0" y="0"/>
          <a:ext cx="6995520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b="1" i="0" kern="1200" dirty="0"/>
            <a:t>ตัวชี้วัดทางการเงิน</a:t>
          </a:r>
          <a:r>
            <a:rPr lang="th-TH" sz="3700" b="0" i="0" kern="1200" dirty="0"/>
            <a:t> หมายรวมถึงค่าใช้จ่ายจากการใช้พื้นที่ในการถือครองสินค้า (อาคารสถานที่ ชั้นวางและบริการ)และค่าใช้จ่ายในการจัดเก็บสินค้า (ค่าแรง เครื่องจักรในการจัดเก็บพลังงานและค่าบำรุงรักษา)</a:t>
          </a:r>
          <a:endParaRPr lang="en-US" sz="3700" kern="1200" dirty="0"/>
        </a:p>
      </dsp:txBody>
      <dsp:txXfrm>
        <a:off x="0" y="0"/>
        <a:ext cx="6995520" cy="2552700"/>
      </dsp:txXfrm>
    </dsp:sp>
    <dsp:sp modelId="{661A89B2-BBE5-4499-AE25-F6E8CDFD90C9}">
      <dsp:nvSpPr>
        <dsp:cNvPr id="0" name=""/>
        <dsp:cNvSpPr/>
      </dsp:nvSpPr>
      <dsp:spPr>
        <a:xfrm>
          <a:off x="0" y="2552700"/>
          <a:ext cx="6995520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7E1C4-CFE5-42C7-BC17-E78799BAB74D}">
      <dsp:nvSpPr>
        <dsp:cNvPr id="0" name=""/>
        <dsp:cNvSpPr/>
      </dsp:nvSpPr>
      <dsp:spPr>
        <a:xfrm>
          <a:off x="0" y="2552700"/>
          <a:ext cx="6995520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b="0" i="0" kern="1200" dirty="0"/>
            <a:t>สำหรับตัวชี้วัดอื่น ๆ อาจจะแสดงในรูปแบบของทั้งภายภาพและการเงิน เช่น มาตรฐานการหมุนเวียนสินค้าคงคลัง</a:t>
          </a:r>
          <a:endParaRPr lang="en-US" sz="3700" kern="1200" dirty="0"/>
        </a:p>
      </dsp:txBody>
      <dsp:txXfrm>
        <a:off x="0" y="2552700"/>
        <a:ext cx="6995520" cy="25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0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7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2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8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0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9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5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8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1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3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9A3335-6331-4872-A8B7-ECD55539F4D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28C249-8B2A-4C61-BC97-C019244E96E8}"/>
              </a:ext>
            </a:extLst>
          </p:cNvPr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1B0D4-520B-43FC-9E74-BEB085A24DCF}"/>
              </a:ext>
            </a:extLst>
          </p:cNvPr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226D33-B809-4AE9-A73F-A89D6AA229FA}"/>
              </a:ext>
            </a:extLst>
          </p:cNvPr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lassroom.google.com/c/MzIwMDMzMTU1NzYw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049FCE6-7EFB-1ED1-099E-E83F366DBF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63399" cy="1499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th-TH" sz="5400" b="1" u="sng" spc="-5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 3202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th-TH" sz="5400" b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การวัดผล</a:t>
            </a:r>
            <a:r>
              <a:rPr lang="en-US" altLang="th-TH" sz="5400" b="1" u="sng" spc="-5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th-TH" sz="5400" b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การวิเคราะห์</a:t>
            </a:r>
            <a:r>
              <a:rPr lang="en-US" altLang="th-TH" sz="5400" b="1" u="sng" spc="-5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th-TH" sz="5400" b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และการปรับปรุ</a:t>
            </a:r>
            <a:r>
              <a:rPr lang="en-US" altLang="th-TH" sz="5400" b="1" u="sng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งงานขนส่ง</a:t>
            </a:r>
            <a:endParaRPr lang="en-US" altLang="th-TH" sz="5400" b="1" u="sng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69A1C3-028B-5611-0626-A4859CB5C920}"/>
              </a:ext>
            </a:extLst>
          </p:cNvPr>
          <p:cNvSpPr txBox="1">
            <a:spLocks/>
          </p:cNvSpPr>
          <p:nvPr/>
        </p:nvSpPr>
        <p:spPr>
          <a:xfrm>
            <a:off x="27200" y="1499150"/>
            <a:ext cx="12198335" cy="127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9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3600" b="1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บทที่</a:t>
            </a:r>
            <a:r>
              <a:rPr lang="en-US" sz="36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  5 </a:t>
            </a:r>
            <a:endParaRPr lang="th-TH" sz="3600" b="1" cap="all" spc="2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th-TH" sz="36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การวิเคราะห์ข้อมูลการจัดการขนส่ง และการปรับปรุงกระบวนการงานขนส่ง</a:t>
            </a:r>
            <a:endParaRPr lang="en-US" sz="900" cap="all" spc="2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4" name="Picture 3" descr="รูปภาพประกอบด้วย อุปกรณ์อิเล็กทรอนิกส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DF52522-E78F-4C9E-2B29-FA33643C4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61" r="-1" b="24967"/>
          <a:stretch/>
        </p:blipFill>
        <p:spPr>
          <a:xfrm>
            <a:off x="27200" y="3217071"/>
            <a:ext cx="1216480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i="0"/>
              <a:t>ประโยชน์ของการขนส่งโลจิสติกส์</a:t>
            </a:r>
            <a:endParaRPr lang="en-US" b="0" i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127197" y="764372"/>
            <a:ext cx="7769525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dirty="0"/>
              <a:t>4.ระบบโลจิสติกส์ที่ดีนั้น </a:t>
            </a:r>
            <a:r>
              <a:rPr lang="en-US" sz="3200" b="0" i="0" dirty="0" err="1"/>
              <a:t>เพิ่มมูลค่าให้กับสินค้าได้</a:t>
            </a:r>
            <a:endParaRPr lang="en-US" sz="3200" dirty="0"/>
          </a:p>
          <a:p>
            <a:pPr marL="0" indent="0">
              <a:buNone/>
            </a:pPr>
            <a:r>
              <a:rPr lang="en-US" sz="3200" b="0" i="0" dirty="0"/>
              <a:t>		</a:t>
            </a:r>
            <a:r>
              <a:rPr lang="en-US" sz="3200" b="0" i="0" dirty="0" err="1"/>
              <a:t>เนื่องจากว่า</a:t>
            </a:r>
            <a:r>
              <a:rPr lang="en-US" sz="3200" b="0" i="0" dirty="0"/>
              <a:t> </a:t>
            </a:r>
            <a:r>
              <a:rPr lang="en-US" sz="3200" b="0" i="0" dirty="0" err="1"/>
              <a:t>ลูกค้าต้องการ</a:t>
            </a:r>
            <a:r>
              <a:rPr lang="en-US" sz="3200" b="0" i="0" dirty="0"/>
              <a:t> </a:t>
            </a:r>
            <a:r>
              <a:rPr lang="en-US" sz="3200" b="0" i="0" dirty="0" err="1"/>
              <a:t>การบริการที่ดีตั้งแต่การตอบคำถามเกี่ยวกับสินค้าด้วยความใส่ใจ</a:t>
            </a:r>
            <a:r>
              <a:rPr lang="en-US" sz="3200" b="0" i="0" dirty="0"/>
              <a:t> </a:t>
            </a:r>
            <a:r>
              <a:rPr lang="en-US" sz="3200" b="0" i="0" dirty="0" err="1"/>
              <a:t>การแพ็คสินค้าและระบบการจัดส่งโลจิสติกส์</a:t>
            </a:r>
            <a:r>
              <a:rPr lang="en-US" sz="3200" b="0" i="0" dirty="0"/>
              <a:t> </a:t>
            </a:r>
            <a:r>
              <a:rPr lang="en-US" sz="3200" b="0" i="0" dirty="0" err="1"/>
              <a:t>ซึ่งสิ่งเหล่านี้จะทำให้ลูกค้าเกิดความประทับใจในการบริการ</a:t>
            </a:r>
            <a:r>
              <a:rPr lang="en-US" sz="3200" b="0" i="0" dirty="0"/>
              <a:t> และระบบการส่งสินค้าที่รวดเร็วยังทำให้สินค้าเพิ่มมูลค่าได้มากยิ่งขึ้นด้วย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3200" b="0" i="0" dirty="0"/>
              <a:t>ซึ่งระบบการขนส่งโลจิสติกส์ที่มีประสิทธิภาพและได้มาตรฐานระดับสากลนั้นรวมถึงมีการรับประกันสินค้าในกรณีที่สูญหาย </a:t>
            </a:r>
            <a:r>
              <a:rPr lang="en-US" sz="3200" b="0" i="0" dirty="0" err="1"/>
              <a:t>หรือชำรุดในระหว่างการจัดส่งด้วย</a:t>
            </a:r>
            <a:endParaRPr lang="en-US" sz="3200" b="0" i="0" dirty="0"/>
          </a:p>
        </p:txBody>
      </p:sp>
    </p:spTree>
    <p:extLst>
      <p:ext uri="{BB962C8B-B14F-4D97-AF65-F5344CB8AC3E}">
        <p14:creationId xmlns:p14="http://schemas.microsoft.com/office/powerpoint/2010/main" val="4249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i="0" dirty="0" err="1"/>
              <a:t>ประโยชน์ของการขนส่งโลจิสติกส์</a:t>
            </a:r>
            <a:endParaRPr lang="en-US" sz="4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04A46B-FE32-4EB4-B1B3-49FAF8493BEE}"/>
              </a:ext>
            </a:extLst>
          </p:cNvPr>
          <p:cNvSpPr txBox="1"/>
          <p:nvPr/>
        </p:nvSpPr>
        <p:spPr>
          <a:xfrm>
            <a:off x="4105275" y="764372"/>
            <a:ext cx="7781918" cy="521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b="0" i="0" dirty="0" err="1"/>
              <a:t>ระบบการจัดส่งสินค้า</a:t>
            </a:r>
            <a:r>
              <a:rPr lang="en-US" sz="3200" b="0" i="0" dirty="0"/>
              <a:t> </a:t>
            </a:r>
            <a:r>
              <a:rPr lang="en-US" sz="3200" b="0" i="0" dirty="0" err="1"/>
              <a:t>ข้อมูลและอื่นๆจากผู้ผลิตไปยังผู้บริโภคตามความต้องการของลูกค้า</a:t>
            </a:r>
            <a:r>
              <a:rPr lang="en-US" sz="3200" b="0" i="0" dirty="0"/>
              <a:t>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b="0" i="0" dirty="0"/>
              <a:t>		</a:t>
            </a:r>
            <a:r>
              <a:rPr lang="en-US" sz="3200" b="0" i="0" dirty="0" err="1"/>
              <a:t>การจัดการ</a:t>
            </a:r>
            <a:r>
              <a:rPr lang="th-TH" sz="3200" dirty="0" err="1"/>
              <a:t>โล</a:t>
            </a:r>
            <a:r>
              <a:rPr lang="en-US" sz="3200" b="0" i="0" dirty="0"/>
              <a:t>จิสติกส์เป็นส่วนหนึ่งของการจัดการโซ่อุปทานที่เพิ่มมูลค่าของการใช้ประโยชน์ของเวลาและสถานที่ในการวางแผนเพื่อนำไปปฏิบัติและควบคุมการรับส่งสินค้าระหว่างจุดเริ่มต้นหรือจากแหล่งผลิต ไปยังจุดที่มีการบริโภคเพื่อที่จะให้ได้ตรงตามความต้องการของลูกค้าอย่างมีประสิทธิผลและประสิทธิภาพตามที่ลูกค้าต้องการ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b="0" i="0" dirty="0"/>
              <a:t>		ซึ่งข้อดีของระบบโลจิสติกส์คือทำให้ลูกค้าเกิดความพึงพอใจต่อการตอบสนองอย่างรวดเร็วไม่ว่าจะเป็นอัตราการหมุนเวียนสินค้า </a:t>
            </a:r>
            <a:r>
              <a:rPr lang="en-US" sz="3200" b="0" i="0" dirty="0" err="1"/>
              <a:t>และรอบเวลาในการจัดส่งสินค้า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73" y="1068893"/>
            <a:ext cx="3041557" cy="452264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i="0" dirty="0" err="1">
                <a:solidFill>
                  <a:schemeClr val="tx2"/>
                </a:solidFill>
              </a:rPr>
              <a:t>ประสิทธิภาพการใช้ทรัพยากรกระจายสินค้าและขนส่ง</a:t>
            </a:r>
            <a:r>
              <a:rPr lang="en-US" sz="3200" b="1" i="0" dirty="0">
                <a:solidFill>
                  <a:schemeClr val="tx2"/>
                </a:solidFill>
              </a:rPr>
              <a:t> </a:t>
            </a:r>
            <a:endParaRPr lang="en-US" sz="3200" b="0" i="0" dirty="0">
              <a:solidFill>
                <a:schemeClr val="tx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16730" y="1072609"/>
            <a:ext cx="7571697" cy="45226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</a:rPr>
              <a:t>กิจกรรมด้านการกระจายสินค้าและการขนส่ง</a:t>
            </a:r>
            <a:r>
              <a:rPr lang="en-US" sz="3200" b="1" i="0" dirty="0">
                <a:solidFill>
                  <a:srgbClr val="FF0000"/>
                </a:solidFill>
              </a:rPr>
              <a:t> </a:t>
            </a:r>
            <a:r>
              <a:rPr lang="en-US" sz="3200" b="0" i="0" dirty="0" err="1"/>
              <a:t>เป็นกิจกรรมที่เกี่ยวข้องโดยตรงกับทั้งการลงทุนด้านทรัพยากร</a:t>
            </a:r>
            <a:r>
              <a:rPr lang="en-US" sz="3200" b="0" i="0" dirty="0"/>
              <a:t> </a:t>
            </a:r>
            <a:r>
              <a:rPr lang="en-US" sz="3200" b="0" i="0" dirty="0" err="1"/>
              <a:t>การบริหารทรัพยากร</a:t>
            </a:r>
            <a:r>
              <a:rPr lang="en-US" sz="3200" b="0" i="0" dirty="0"/>
              <a:t> </a:t>
            </a:r>
            <a:r>
              <a:rPr lang="en-US" sz="3200" b="0" i="0" dirty="0" err="1"/>
              <a:t>และ</a:t>
            </a:r>
            <a:r>
              <a:rPr lang="en-US" sz="3200" b="0" i="0" dirty="0"/>
              <a:t> </a:t>
            </a:r>
            <a:r>
              <a:rPr lang="en-US" sz="3200" b="0" i="0" dirty="0" err="1"/>
              <a:t>ส่งผลกระทบโดยตรงต่อความพึงพอใจของลูกค้า</a:t>
            </a:r>
            <a:r>
              <a:rPr lang="en-US" sz="3200" b="0" i="0" dirty="0"/>
              <a:t> 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3200" b="0" i="0" dirty="0" err="1"/>
              <a:t>ต้นทุนด้านโลจิสติกส์ของไทยพบว่า</a:t>
            </a:r>
            <a:r>
              <a:rPr lang="en-US" sz="3200" b="0" i="0" dirty="0"/>
              <a:t> </a:t>
            </a:r>
            <a:r>
              <a:rPr lang="en-US" sz="3200" b="0" i="0" dirty="0" err="1"/>
              <a:t>ประเทศไทยมีต้นทุนด้านโลจิสติกส์สูงมากกว่าร้อยละ</a:t>
            </a:r>
            <a:r>
              <a:rPr lang="en-US" sz="3200" b="0" i="0" dirty="0"/>
              <a:t> </a:t>
            </a:r>
            <a:r>
              <a:rPr lang="en-US" sz="3200" b="0" i="0" dirty="0">
                <a:solidFill>
                  <a:srgbClr val="FF0000"/>
                </a:solidFill>
              </a:rPr>
              <a:t>25</a:t>
            </a:r>
            <a:r>
              <a:rPr lang="en-US" sz="3200" b="0" i="0" dirty="0"/>
              <a:t> </a:t>
            </a:r>
            <a:r>
              <a:rPr lang="en-US" sz="3200" b="0" i="0" dirty="0" err="1"/>
              <a:t>และต้นทุนดังกล่าวจะสูงขึ้นหากเป็นกลุ่มเอสเอ็มอี</a:t>
            </a:r>
            <a:r>
              <a:rPr lang="en-US" sz="3200" b="0" i="0" dirty="0"/>
              <a:t> </a:t>
            </a:r>
            <a:r>
              <a:rPr lang="en-US" sz="3200" b="0" i="0" dirty="0" err="1"/>
              <a:t>โดยในส่วนดังกล่าวมีส่วนของสินค้าคงคลังถึงร้อยละ</a:t>
            </a:r>
            <a:r>
              <a:rPr lang="en-US" sz="3200" b="0" i="0" dirty="0"/>
              <a:t> </a:t>
            </a:r>
            <a:r>
              <a:rPr lang="en-US" sz="3200" b="0" i="0" dirty="0">
                <a:solidFill>
                  <a:srgbClr val="FF0000"/>
                </a:solidFill>
              </a:rPr>
              <a:t>47 </a:t>
            </a:r>
            <a:r>
              <a:rPr lang="en-US" sz="3200" b="0" i="0" dirty="0" err="1"/>
              <a:t>ของต้นทุนด้านโลจิสติกส์ทั้งหมด</a:t>
            </a:r>
            <a:endParaRPr lang="en-US" sz="3200" b="0" i="0" dirty="0"/>
          </a:p>
        </p:txBody>
      </p:sp>
    </p:spTree>
    <p:extLst>
      <p:ext uri="{BB962C8B-B14F-4D97-AF65-F5344CB8AC3E}">
        <p14:creationId xmlns:p14="http://schemas.microsoft.com/office/powerpoint/2010/main" val="39649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3" y="0"/>
            <a:ext cx="5766662" cy="131481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i="0" dirty="0" err="1">
                <a:solidFill>
                  <a:schemeClr val="tx2"/>
                </a:solidFill>
              </a:rPr>
              <a:t>การจัดการด้านทรัพยากรที่เกี่ยวข้อง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234474" y="1200151"/>
            <a:ext cx="9827350" cy="3208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fontAlgn="base">
              <a:buNone/>
            </a:pPr>
            <a:r>
              <a:rPr lang="en-US" sz="3200" b="0" i="0" dirty="0"/>
              <a:t>	</a:t>
            </a:r>
            <a:r>
              <a:rPr lang="en-US" sz="4000" b="1" i="0" dirty="0" err="1"/>
              <a:t>การวางแผนและการจัดการที่ดี</a:t>
            </a:r>
            <a:r>
              <a:rPr lang="en-US" sz="4000" b="1" i="0" dirty="0"/>
              <a:t>  </a:t>
            </a:r>
            <a:r>
              <a:rPr lang="en-US" sz="4000" b="0" i="0" dirty="0"/>
              <a:t>จะช่วยให้การจัดการสินค้าคงคลังรวมไปถึงการจัดการคลังสินค้าและขนส่งที่มีประสิทธิภาพ </a:t>
            </a:r>
            <a:r>
              <a:rPr lang="en-US" sz="4000" b="0" i="0" dirty="0" err="1"/>
              <a:t>โดยการจัดการด้านทรัพยากรที่เกี่ยวข้อง</a:t>
            </a:r>
            <a:endParaRPr lang="en-US" sz="3200" b="0" i="0" dirty="0"/>
          </a:p>
        </p:txBody>
      </p:sp>
    </p:spTree>
    <p:extLst>
      <p:ext uri="{BB962C8B-B14F-4D97-AF65-F5344CB8AC3E}">
        <p14:creationId xmlns:p14="http://schemas.microsoft.com/office/powerpoint/2010/main" val="160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F61753-708C-EA7D-3122-42DA7120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</a:rPr>
              <a:t>การจัดการด้านทรัพยากรที่เกี่ยวข้อง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9647652-5CED-14E4-16B8-B9F89E006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95400" y="1657350"/>
            <a:ext cx="10678886" cy="847725"/>
          </a:xfrm>
        </p:spPr>
        <p:txBody>
          <a:bodyPr>
            <a:noAutofit/>
          </a:bodyPr>
          <a:lstStyle/>
          <a:p>
            <a:r>
              <a:rPr lang="en-US" sz="3600" b="0" i="0" dirty="0" err="1"/>
              <a:t>การจัดการอาคาร</a:t>
            </a:r>
            <a:r>
              <a:rPr lang="en-US" sz="3600" b="0" i="0" dirty="0"/>
              <a:t> </a:t>
            </a:r>
            <a:r>
              <a:rPr lang="en-US" sz="3600" b="0" i="0" dirty="0" err="1"/>
              <a:t>ที่ดิน</a:t>
            </a:r>
            <a:r>
              <a:rPr lang="en-US" sz="3600" b="0" i="0" dirty="0"/>
              <a:t> </a:t>
            </a:r>
            <a:r>
              <a:rPr lang="en-US" sz="3600" b="0" i="0" dirty="0" err="1"/>
              <a:t>ขนาดของคลัง</a:t>
            </a:r>
            <a:r>
              <a:rPr lang="en-US" sz="3600" b="0" i="0" dirty="0"/>
              <a:t> </a:t>
            </a:r>
            <a:r>
              <a:rPr lang="en-US" sz="3600" b="0" i="0" dirty="0" err="1"/>
              <a:t>จำนวนและรูปแบบหน้าท่ารับจ่าย</a:t>
            </a:r>
            <a:r>
              <a:rPr lang="en-US" sz="3600" b="0" i="0" dirty="0"/>
              <a:t> </a:t>
            </a:r>
            <a:r>
              <a:rPr lang="en-US" sz="3600" b="0" i="0" dirty="0" err="1"/>
              <a:t>และ</a:t>
            </a:r>
            <a:r>
              <a:rPr lang="en-US" sz="3600" b="0" i="0" dirty="0"/>
              <a:t> Yard</a:t>
            </a:r>
            <a:endParaRPr lang="th-TH" sz="3600" dirty="0"/>
          </a:p>
        </p:txBody>
      </p:sp>
      <p:pic>
        <p:nvPicPr>
          <p:cNvPr id="1026" name="Picture 2" descr="Stabli... - โครงสร้างพื้นฐาน ประเทศไทย Thailand Infrastructure | Facebook">
            <a:extLst>
              <a:ext uri="{FF2B5EF4-FFF2-40B4-BE49-F238E27FC236}">
                <a16:creationId xmlns:a16="http://schemas.microsoft.com/office/drawing/2014/main" id="{77D2D6BD-6D7C-056E-EBE3-12A44A699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/>
          <a:stretch/>
        </p:blipFill>
        <p:spPr bwMode="auto">
          <a:xfrm>
            <a:off x="8587556" y="4935102"/>
            <a:ext cx="32808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348 ขายที่ดิน ขนาด 20 กว่าไร่ ท่าจีน สมุทรสาคร ใกล้ถนนพระราม2 - คลัง บ้าน.com">
            <a:extLst>
              <a:ext uri="{FF2B5EF4-FFF2-40B4-BE49-F238E27FC236}">
                <a16:creationId xmlns:a16="http://schemas.microsoft.com/office/drawing/2014/main" id="{6C30AD0A-2EFD-445F-0799-9A289A16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3429000"/>
            <a:ext cx="3604443" cy="24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แนวโน้มธุรกิจ/อุตสาหกรรมธุรกิจคลังสินค้า">
            <a:extLst>
              <a:ext uri="{FF2B5EF4-FFF2-40B4-BE49-F238E27FC236}">
                <a16:creationId xmlns:a16="http://schemas.microsoft.com/office/drawing/2014/main" id="{D74804AD-4257-2AFF-B60A-83A449433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b="6525"/>
          <a:stretch/>
        </p:blipFill>
        <p:spPr bwMode="auto">
          <a:xfrm>
            <a:off x="3901892" y="2585763"/>
            <a:ext cx="3604443" cy="41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กล้องวงจรปิด ขายส่ง-ขายปลีก มีให้เช็คราคา 10 ยี่ห้อ">
            <a:extLst>
              <a:ext uri="{FF2B5EF4-FFF2-40B4-BE49-F238E27FC236}">
                <a16:creationId xmlns:a16="http://schemas.microsoft.com/office/drawing/2014/main" id="{13F77AF3-29DE-2A67-A68F-E61324FF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60" y="2523897"/>
            <a:ext cx="4401911" cy="23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EAE686D-713A-C584-A06E-7823C274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899" y="1781175"/>
            <a:ext cx="10525125" cy="850392"/>
          </a:xfrm>
        </p:spPr>
        <p:txBody>
          <a:bodyPr>
            <a:noAutofit/>
          </a:bodyPr>
          <a:lstStyle/>
          <a:p>
            <a:r>
              <a:rPr lang="en-US" sz="3200" b="0" i="0" dirty="0" err="1"/>
              <a:t>อุปกรณ์ต่างๆ</a:t>
            </a:r>
            <a:r>
              <a:rPr lang="en-US" sz="3200" b="0" i="0" dirty="0"/>
              <a:t> </a:t>
            </a:r>
            <a:r>
              <a:rPr lang="en-US" sz="3200" b="0" i="0" dirty="0" err="1"/>
              <a:t>ที่เกี่ยวข้องกับ</a:t>
            </a:r>
            <a:r>
              <a:rPr lang="en-US" sz="3200" b="0" i="0" dirty="0"/>
              <a:t> </a:t>
            </a:r>
            <a:r>
              <a:rPr lang="th-TH" sz="3200" b="0" i="0" dirty="0" err="1">
                <a:effectLst/>
                <a:latin typeface="arial" panose="020B0604020202020204" pitchFamily="34" charset="0"/>
              </a:rPr>
              <a:t>การขน</a:t>
            </a:r>
            <a:r>
              <a:rPr lang="th-TH" sz="3200" b="0" i="0" dirty="0">
                <a:effectLst/>
                <a:latin typeface="arial" panose="020B0604020202020204" pitchFamily="34" charset="0"/>
              </a:rPr>
              <a:t>ถ่ายวัสดุ (</a:t>
            </a:r>
            <a:r>
              <a:rPr lang="en-US" sz="3200" b="1" i="0" dirty="0">
                <a:effectLst/>
                <a:latin typeface="arial" panose="020B0604020202020204" pitchFamily="34" charset="0"/>
              </a:rPr>
              <a:t>Material Handling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) </a:t>
            </a:r>
            <a:r>
              <a:rPr lang="en-US" sz="3200" b="0" i="0" dirty="0" err="1"/>
              <a:t>อาทิ</a:t>
            </a:r>
            <a:r>
              <a:rPr lang="en-US" sz="3200" b="0" i="0" dirty="0"/>
              <a:t> </a:t>
            </a:r>
          </a:p>
          <a:p>
            <a:r>
              <a:rPr lang="en-US" sz="3200" b="0" i="0" dirty="0"/>
              <a:t>Dock Leveler </a:t>
            </a:r>
            <a:r>
              <a:rPr lang="en-US" sz="3200" b="0" i="0" dirty="0" err="1"/>
              <a:t>รถยก</a:t>
            </a:r>
            <a:r>
              <a:rPr lang="en-US" sz="3200" b="0" i="0" dirty="0"/>
              <a:t> </a:t>
            </a:r>
            <a:r>
              <a:rPr lang="en-US" sz="3200" b="0" i="0" dirty="0" err="1"/>
              <a:t>รถตัก</a:t>
            </a:r>
            <a:r>
              <a:rPr lang="en-US" sz="3200" b="0" i="0" dirty="0"/>
              <a:t> </a:t>
            </a:r>
            <a:r>
              <a:rPr lang="en-US" sz="3200" b="0" i="0" dirty="0" err="1"/>
              <a:t>รถขนย้าน</a:t>
            </a:r>
            <a:r>
              <a:rPr lang="en-US" sz="3200" b="0" i="0" dirty="0"/>
              <a:t> Pallet, Conveyor </a:t>
            </a:r>
            <a:r>
              <a:rPr lang="en-US" sz="3200" b="0" i="0" dirty="0" err="1"/>
              <a:t>และรถขนส่งชนิดต่างๆ</a:t>
            </a:r>
            <a:endParaRPr lang="th-TH" sz="3200" dirty="0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52448C1F-D69A-C31A-9817-7A80BBC7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588"/>
            <a:ext cx="9601200" cy="1036637"/>
          </a:xfrm>
        </p:spPr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</a:rPr>
              <a:t>การจัดการด้านทรัพยากรที่เกี่ยวข้อง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050" name="Picture 2" descr="Why Material Handling is Important - Carney Fabricating">
            <a:extLst>
              <a:ext uri="{FF2B5EF4-FFF2-40B4-BE49-F238E27FC236}">
                <a16:creationId xmlns:a16="http://schemas.microsoft.com/office/drawing/2014/main" id="{E98C3C7F-5954-5F68-B7C8-F1F644F8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75" y="0"/>
            <a:ext cx="2468725" cy="13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k leveler - LGLIFT">
            <a:extLst>
              <a:ext uri="{FF2B5EF4-FFF2-40B4-BE49-F238E27FC236}">
                <a16:creationId xmlns:a16="http://schemas.microsoft.com/office/drawing/2014/main" id="{866ED1E2-7604-A199-B4DD-B10D5400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3" y="3115925"/>
            <a:ext cx="3673247" cy="36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รถยก รถตัก รถขุด รถใหม่ รถมือสอง ล้อรถยางตัน หล่อ">
            <a:extLst>
              <a:ext uri="{FF2B5EF4-FFF2-40B4-BE49-F238E27FC236}">
                <a16:creationId xmlns:a16="http://schemas.microsoft.com/office/drawing/2014/main" id="{711A0990-0B79-404C-0872-24F79462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6" y="30302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รถตักโตโยต้า ขนาด1ตัน">
            <a:extLst>
              <a:ext uri="{FF2B5EF4-FFF2-40B4-BE49-F238E27FC236}">
                <a16:creationId xmlns:a16="http://schemas.microsoft.com/office/drawing/2014/main" id="{37FE1EB0-CF35-D0EE-20A2-64B15457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48" y="51889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llet Conveyor-德马科技">
            <a:extLst>
              <a:ext uri="{FF2B5EF4-FFF2-40B4-BE49-F238E27FC236}">
                <a16:creationId xmlns:a16="http://schemas.microsoft.com/office/drawing/2014/main" id="{B915FEB4-1DA7-16E1-2DA6-4E5E4271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688" y="2928833"/>
            <a:ext cx="4373336" cy="21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พิมพ์สติ๊กเกอร์ติดรถบริษัท สติ๊กเกอร์ติดรถบริษัท สติ๊กเกอร์ติดรถออฟฟิศ">
            <a:extLst>
              <a:ext uri="{FF2B5EF4-FFF2-40B4-BE49-F238E27FC236}">
                <a16:creationId xmlns:a16="http://schemas.microsoft.com/office/drawing/2014/main" id="{D87B7502-0271-7CF2-3F1D-1A1F0826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58" y="5274697"/>
            <a:ext cx="340252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3E11028-3E98-C295-8390-7ACC1CFE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47850"/>
            <a:ext cx="10763250" cy="850392"/>
          </a:xfrm>
        </p:spPr>
        <p:txBody>
          <a:bodyPr>
            <a:normAutofit fontScale="70000" lnSpcReduction="20000"/>
          </a:bodyPr>
          <a:lstStyle/>
          <a:p>
            <a:r>
              <a:rPr lang="en-US" sz="4100" b="0" i="0" dirty="0" err="1"/>
              <a:t>ผู้บริหารและพนักงานที่เกี่ยวข้องกับคลังและหน้าท่ารับจ่าย</a:t>
            </a:r>
            <a:r>
              <a:rPr lang="en-US" sz="4100" b="0" i="0" dirty="0"/>
              <a:t> </a:t>
            </a:r>
            <a:r>
              <a:rPr lang="en-US" sz="4100" b="0" i="0" dirty="0" err="1"/>
              <a:t>พนักงานขับรถ</a:t>
            </a:r>
            <a:r>
              <a:rPr lang="en-US" sz="4100" b="0" i="0" dirty="0"/>
              <a:t> </a:t>
            </a:r>
            <a:r>
              <a:rPr lang="en-US" sz="4100" b="0" i="0" dirty="0" err="1"/>
              <a:t>เด็กติดรถของ</a:t>
            </a:r>
            <a:r>
              <a:rPr lang="en-US" sz="4100" b="0" i="0" dirty="0"/>
              <a:t> Outsourcing</a:t>
            </a:r>
          </a:p>
          <a:p>
            <a:endParaRPr lang="th-TH" dirty="0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4DA8EBC8-AE55-3C1C-406A-E64C4E8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588"/>
            <a:ext cx="9601200" cy="1036637"/>
          </a:xfrm>
        </p:spPr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</a:rPr>
              <a:t>การจัดการด้านทรัพยากรที่เกี่ยวข้อง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4098" name="Picture 2" descr="บริการของเรา – SGPG">
            <a:extLst>
              <a:ext uri="{FF2B5EF4-FFF2-40B4-BE49-F238E27FC236}">
                <a16:creationId xmlns:a16="http://schemas.microsoft.com/office/drawing/2014/main" id="{E192A3A8-08CF-EA87-4C1F-3C0B778D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45" y="3253867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DGES">
            <a:extLst>
              <a:ext uri="{FF2B5EF4-FFF2-40B4-BE49-F238E27FC236}">
                <a16:creationId xmlns:a16="http://schemas.microsoft.com/office/drawing/2014/main" id="{B61A0B9B-CA7E-F7B6-DD51-5BAE38BF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9" y="2698242"/>
            <a:ext cx="3387982" cy="18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หางานขับรถผู้บริหาร | Facebook">
            <a:extLst>
              <a:ext uri="{FF2B5EF4-FFF2-40B4-BE49-F238E27FC236}">
                <a16:creationId xmlns:a16="http://schemas.microsoft.com/office/drawing/2014/main" id="{5C580502-A3AF-5FEF-447C-9D01205B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22" y="39763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8 Factors to Consider Before Choosing an Outsourcing Company | Future of  Sourcing">
            <a:extLst>
              <a:ext uri="{FF2B5EF4-FFF2-40B4-BE49-F238E27FC236}">
                <a16:creationId xmlns:a16="http://schemas.microsoft.com/office/drawing/2014/main" id="{B60C8E4B-79A6-929F-A93E-B4045D1B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900312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CCCC09E-76A8-2BDB-3DF6-2402F5CD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560512"/>
            <a:ext cx="9020175" cy="850392"/>
          </a:xfrm>
        </p:spPr>
        <p:txBody>
          <a:bodyPr>
            <a:normAutofit/>
          </a:bodyPr>
          <a:lstStyle/>
          <a:p>
            <a:r>
              <a:rPr lang="en-US" sz="3600" b="0" i="0" dirty="0" err="1"/>
              <a:t>ระบบงาน</a:t>
            </a:r>
            <a:r>
              <a:rPr lang="en-US" sz="3600" b="0" i="0" dirty="0"/>
              <a:t> </a:t>
            </a:r>
            <a:r>
              <a:rPr lang="en-US" sz="3600" b="0" i="0" dirty="0" err="1"/>
              <a:t>ระบบไอที</a:t>
            </a:r>
            <a:r>
              <a:rPr lang="en-US" sz="3600" b="0" i="0" dirty="0"/>
              <a:t> </a:t>
            </a:r>
            <a:r>
              <a:rPr lang="en-US" sz="3600" b="0" i="0" dirty="0" err="1"/>
              <a:t>ระบบข้อมูลและระบบเอกสารต่างๆ</a:t>
            </a:r>
            <a:endParaRPr lang="th-TH" sz="3200" dirty="0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925A46B-0A6C-F25B-086E-CDB3A77B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588"/>
            <a:ext cx="9601200" cy="1036637"/>
          </a:xfrm>
        </p:spPr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</a:rPr>
              <a:t>การจัดการด้านทรัพยากรที่เกี่ยวข้อง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2483D8D-7AAA-1534-2DAF-3F68B6F4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4" y="2679192"/>
            <a:ext cx="5680064" cy="39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ฮิตาชิ ทรานสปอร์ต ซิสเต็มส์ แวนเทค (ประเทศไทย) จำกัด : ไอที โซลูซั่น : ระบบ จัดการการขนส่ง">
            <a:extLst>
              <a:ext uri="{FF2B5EF4-FFF2-40B4-BE49-F238E27FC236}">
                <a16:creationId xmlns:a16="http://schemas.microsoft.com/office/drawing/2014/main" id="{7BCF7A3E-0687-6FE6-157B-730FF9C6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189" y="2306873"/>
            <a:ext cx="3216183" cy="21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ine Printer เครื่องพิมพ์ใบรายการสินค้าและใบส่งสินค้า - cps">
            <a:extLst>
              <a:ext uri="{FF2B5EF4-FFF2-40B4-BE49-F238E27FC236}">
                <a16:creationId xmlns:a16="http://schemas.microsoft.com/office/drawing/2014/main" id="{63980861-878F-A11F-166C-D032B66B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80" y="466942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EF08599-3FED-4288-A20D-E7BCAC3B8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F3D5D7B-CE20-888D-46D8-0321215FB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7" name="Freeform 13">
            <a:extLst>
              <a:ext uri="{FF2B5EF4-FFF2-40B4-BE49-F238E27FC236}">
                <a16:creationId xmlns:a16="http://schemas.microsoft.com/office/drawing/2014/main" id="{C884A6B2-90E9-4BDB-8503-71AC02D3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28" y="1227666"/>
            <a:ext cx="468471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b="1" i="0" dirty="0">
                <a:solidFill>
                  <a:schemeClr val="bg1"/>
                </a:solidFill>
              </a:rPr>
              <a:t>10 </a:t>
            </a:r>
            <a:r>
              <a:rPr lang="en-US" sz="5400" b="1" i="0" dirty="0" err="1">
                <a:solidFill>
                  <a:schemeClr val="bg1"/>
                </a:solidFill>
              </a:rPr>
              <a:t>ขั้นตอน</a:t>
            </a:r>
            <a:br>
              <a:rPr lang="en-US" sz="5400" b="1" i="0" dirty="0">
                <a:solidFill>
                  <a:schemeClr val="bg1"/>
                </a:solidFill>
              </a:rPr>
            </a:br>
            <a:r>
              <a:rPr lang="en-US" sz="3600" b="1" i="0" dirty="0" err="1">
                <a:solidFill>
                  <a:schemeClr val="bg1"/>
                </a:solidFill>
              </a:rPr>
              <a:t>เพิ่มประสิทธิภาพการใช้ทรัพยากรกระจายสินค้าและขนส่ง</a:t>
            </a:r>
            <a:endParaRPr lang="en-US" sz="3600" b="0" i="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5800" y="4944534"/>
            <a:ext cx="4080933" cy="939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2100" b="0" i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9046BC8-D404-4E7D-9202-A07F3FDD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4C202215-4C35-450D-9F60-671C8F8D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F1A5BA8A-AEB4-4BCB-B86C-3F6A8E229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28AC2443-05F0-41CD-8D4A-63DE144F8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33E32F17-ED99-4969-B4D6-10A987D73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5599A813-8424-4E53-95CA-85BF5470D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52431A4F-4662-480B-8AD3-394EACD7E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9988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chemeClr val="bg1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57725" y="1815992"/>
            <a:ext cx="7343775" cy="4449417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40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1</a:t>
            </a:r>
            <a:r>
              <a:rPr lang="th-TH" sz="4000" b="1" i="0" u="sng" dirty="0">
                <a:solidFill>
                  <a:srgbClr val="3E3C3C"/>
                </a:solidFill>
                <a:effectLst/>
                <a:latin typeface="inherit"/>
              </a:rPr>
              <a:t> </a:t>
            </a:r>
            <a:r>
              <a:rPr lang="th-TH" sz="40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การตั้งเป้าหมายของการพัฒนาการกำหนดตัวชี้วัด (</a:t>
            </a:r>
            <a:r>
              <a:rPr lang="en-US" sz="40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Target Setting) </a:t>
            </a:r>
            <a:endParaRPr lang="th-TH" sz="4000" b="1" i="0" dirty="0">
              <a:solidFill>
                <a:srgbClr val="3E3C3C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		ด้วยการตั้งเป้าหมายของการพัฒนา การกำหนดตัวชี้วัดต่างๆ เช่น เป้าหมายการให้บริการ การควบคุมต้นทุน ค่าใช้จ่ายด้านโลจิสติก</a:t>
            </a:r>
            <a:r>
              <a:rPr lang="th-TH" sz="4000" b="0" i="0" dirty="0" err="1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ส์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  เน้นกรอบเป้าหมายกลยุทธ์ด้านโลจิสติก</a:t>
            </a:r>
            <a:r>
              <a:rPr lang="th-TH" sz="4000" b="0" i="0" dirty="0" err="1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ส์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ทั้งสามด้านได้แก่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การลดต้นทุน การลดเงินลงทุน การปรับปรุงการบริการ</a:t>
            </a:r>
            <a:endParaRPr lang="th-TH" sz="4000" b="0" i="0" dirty="0">
              <a:solidFill>
                <a:srgbClr val="3E3C3C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th-TH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36AF51-C187-41E8-A82D-42604CD1B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67017"/>
              </p:ext>
            </p:extLst>
          </p:nvPr>
        </p:nvGraphicFramePr>
        <p:xfrm>
          <a:off x="0" y="1524000"/>
          <a:ext cx="4408714" cy="5334001"/>
        </p:xfrm>
        <a:graphic>
          <a:graphicData uri="http://schemas.openxmlformats.org/drawingml/2006/table">
            <a:tbl>
              <a:tblPr/>
              <a:tblGrid>
                <a:gridCol w="3819658">
                  <a:extLst>
                    <a:ext uri="{9D8B030D-6E8A-4147-A177-3AD203B41FA5}">
                      <a16:colId xmlns:a16="http://schemas.microsoft.com/office/drawing/2014/main" val="212603929"/>
                    </a:ext>
                  </a:extLst>
                </a:gridCol>
                <a:gridCol w="589056">
                  <a:extLst>
                    <a:ext uri="{9D8B030D-6E8A-4147-A177-3AD203B41FA5}">
                      <a16:colId xmlns:a16="http://schemas.microsoft.com/office/drawing/2014/main" val="267391998"/>
                    </a:ext>
                  </a:extLst>
                </a:gridCol>
              </a:tblGrid>
              <a:tr h="715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>
                          <a:effectLst/>
                          <a:latin typeface="inherit"/>
                        </a:rPr>
                        <a:t>Key Performance Indicator</a:t>
                      </a:r>
                      <a:endParaRPr lang="en-US" sz="1700" b="0">
                        <a:effectLst/>
                        <a:latin typeface="inherit"/>
                      </a:endParaRP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>
                          <a:effectLst/>
                          <a:latin typeface="inherit"/>
                        </a:rPr>
                        <a:t>Index</a:t>
                      </a:r>
                      <a:endParaRPr lang="en-US" sz="1700" b="0">
                        <a:effectLst/>
                        <a:latin typeface="inherit"/>
                      </a:endParaRP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48112"/>
                  </a:ext>
                </a:extLst>
              </a:tr>
              <a:tr h="71524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ความรวดเร็วและถูกต้องในการรับสินค้าภายใน 1 ช.ม.</a:t>
                      </a:r>
                      <a:endParaRPr lang="th-TH" sz="1700" b="0" dirty="0">
                        <a:effectLst/>
                        <a:latin typeface="inherit"/>
                      </a:endParaRP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99%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602560"/>
                  </a:ext>
                </a:extLst>
              </a:tr>
              <a:tr h="71524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ความแม่นยำในการเก็บสินค้าในตำแหน่งที่กำหนด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98%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7622"/>
                  </a:ext>
                </a:extLst>
              </a:tr>
              <a:tr h="104255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ความรวดเร็วและ แม่นยำในการเบิกจ่ายสินค้าภายใน 3 ช.ม.</a:t>
                      </a:r>
                      <a:endParaRPr lang="th-TH" sz="1700" b="0" dirty="0">
                        <a:effectLst/>
                        <a:latin typeface="inherit"/>
                      </a:endParaRP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100%</a:t>
                      </a:r>
                      <a:endParaRPr lang="th-TH" sz="1700" b="0" dirty="0">
                        <a:effectLst/>
                        <a:latin typeface="inherit"/>
                      </a:endParaRP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58376"/>
                  </a:ext>
                </a:extLst>
              </a:tr>
              <a:tr h="71524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ความรวดเร็วในการจัดส่งสินค้าไปยังลูกค้าภายใน 24 ช.ม.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98%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84241"/>
                  </a:ext>
                </a:extLst>
              </a:tr>
              <a:tr h="71524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สินค้าต้องไม่บุบ ยุบ เสียหาย จากการขนย้ายถึงลูกค้า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99%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89073"/>
                  </a:ext>
                </a:extLst>
              </a:tr>
              <a:tr h="71524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>
                          <a:effectLst/>
                          <a:latin typeface="inherit"/>
                        </a:rPr>
                        <a:t>ค่าใช้จ่ายการดำเนินการไม่เกิน 2 % ของยอดขายสินค้า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700" b="0" dirty="0">
                          <a:effectLst/>
                          <a:latin typeface="inherit"/>
                        </a:rPr>
                        <a:t>&lt;2%</a:t>
                      </a:r>
                    </a:p>
                  </a:txBody>
                  <a:tcPr marL="30848" marR="61696" marT="24678" marB="246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3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9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h-TH" b="1" i="0" dirty="0">
                <a:solidFill>
                  <a:srgbClr val="000000"/>
                </a:solidFill>
                <a:effectLst/>
                <a:latin typeface="kanit"/>
              </a:rPr>
              <a:t>การจัดกลุ่มเชิงโลจิสติกส์และตัวชี้วัด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10801350" cy="3467100"/>
          </a:xfrm>
        </p:spPr>
        <p:txBody>
          <a:bodyPr>
            <a:normAutofit/>
          </a:bodyPr>
          <a:lstStyle/>
          <a:p>
            <a:pPr algn="l"/>
            <a:r>
              <a:rPr lang="th-TH" sz="44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2</a:t>
            </a:r>
            <a:r>
              <a:rPr lang="th-TH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การลดระยะทางในการเคลื่อนย้ายสินค้า (</a:t>
            </a:r>
            <a:r>
              <a:rPr lang="en-US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Reduce Distance) </a:t>
            </a:r>
            <a:r>
              <a:rPr lang="th-TH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อันได้แก่ การจัดให้สินค้าหมุนเร็วอยู่ใกล้หน้าท่ารับจ่าย การพัฒนาระบบโครงข่ายการกระจายสินค้าให้มีประสิทธิภาพ การยุบคลังที่มีหลายแห่งเหลือแห่งเดียวหรือน้อยแห่ง ที่เป็นจุดที่ตั้งที่เหมาะสม เพื่อเพิ่มสะดวกและประหยัดในการรวบรวมและกระจายสินค้าไปยังลูกค้า</a:t>
            </a:r>
            <a:endParaRPr lang="th-TH" sz="44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1358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95399" y="2705100"/>
            <a:ext cx="10372725" cy="3467100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48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3</a:t>
            </a:r>
            <a:r>
              <a:rPr lang="th-TH" sz="48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การเพิ่มขนาดของหน่วยเก็บ/หยิบสินค้า (</a:t>
            </a:r>
            <a:r>
              <a:rPr lang="en-US" sz="48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Increase the size of Unit) </a:t>
            </a:r>
            <a:r>
              <a:rPr lang="th-TH" sz="48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ด้วยการเก็บ การเคลื่อนย้ายในระดับหีบ กล่อง หรือระดับ </a:t>
            </a:r>
            <a:r>
              <a:rPr lang="en-US" sz="48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Pallet </a:t>
            </a:r>
            <a:r>
              <a:rPr lang="th-TH" sz="48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หรือการใช้ </a:t>
            </a:r>
            <a:r>
              <a:rPr lang="en-US" sz="48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Container </a:t>
            </a:r>
            <a:r>
              <a:rPr lang="th-TH" sz="48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เพื่อขนถ่ายสินค้าให้เร็วและได้ปริมาณคราวละมากขึ้น</a:t>
            </a:r>
            <a:endParaRPr lang="th-TH" sz="48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13065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514474" y="2352675"/>
            <a:ext cx="10201275" cy="3467100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40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4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การใช้ประโยชน์เที่ยวกลับของอุปกรณ์การขนย้าย/รถขนส่ง (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Seek round trips opportunities)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ได้แก่การวางแผนการจัดเก็บ การหยิบให้สอดคล้องกัน การลดปัญหาลดเที่ยวเปล่าโดยการทำ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Backhaul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เช่น ส่งสินค้าไปยังลูกค้าปลายทาง และขากลับให้ขนวัตถุดิบจากซัพพลายเออร์กลับคลัง นอกจากนี้ควรแสวงหาการใช้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Distribution network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จากบริษัทคู่ค้าที่มีอยู่</a:t>
            </a:r>
            <a:endParaRPr lang="th-TH" sz="40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3580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95399" y="2705100"/>
            <a:ext cx="10544175" cy="3467100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40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5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สนับสนุนให้ปรับปรุงกระบวนการทำงาน (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Encourage the Process of Change)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เช่นการทำงานในระบบกะ การใช้อุปกรณ์ทดแทน การเปลี่ยนแปลงขั้นตอนการทำงานเช่น การใช้ระบบ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Priority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ได้แก่ การจัดให้มี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Customer Service Level Agreement (CSLA)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การศึกษาตามหลัก 80/20  การใช้ระบบ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Cross Docking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หรือการจ่ายสินค้าตรงจากโรงงาน เป็นต้น</a:t>
            </a:r>
            <a:endParaRPr lang="th-TH" sz="40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0920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1037"/>
            <a:ext cx="9601200" cy="1036850"/>
          </a:xfrm>
        </p:spPr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95399" y="2705100"/>
            <a:ext cx="10744201" cy="3467100"/>
          </a:xfrm>
        </p:spPr>
        <p:txBody>
          <a:bodyPr>
            <a:normAutofit/>
          </a:bodyPr>
          <a:lstStyle/>
          <a:p>
            <a:pPr algn="l"/>
            <a:r>
              <a:rPr lang="th-TH" sz="40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6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เปิดรับเทคโนโลยีใหม่ๆ ที่ดีกว่า </a:t>
            </a:r>
            <a:r>
              <a:rPr lang="th-TH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Embrace Technology)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เช่นการใช้ระบบบาร์โค้ด ระบบ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RFID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การใช้ระบบงานหรือ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Software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เพื่อวางแผนการกระจายสินค้าและการขนย้าย อย่างไรก็ตามพึงระลึกเสมอว่าการเปิดรับเทคโนโลยีต้องสอดรับกับต้นทุนและ </a:t>
            </a:r>
            <a:r>
              <a:rPr lang="en-US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Return on Investment (ROI) </a:t>
            </a:r>
            <a:r>
              <a:rPr lang="th-TH" sz="40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ขององค์กร</a:t>
            </a:r>
            <a:endParaRPr lang="th-TH" sz="40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41883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400174" y="2171700"/>
            <a:ext cx="10677525" cy="3467100"/>
          </a:xfrm>
        </p:spPr>
        <p:txBody>
          <a:bodyPr>
            <a:normAutofit/>
          </a:bodyPr>
          <a:lstStyle/>
          <a:p>
            <a:pPr algn="l"/>
            <a:r>
              <a:rPr lang="th-TH" sz="44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8</a:t>
            </a:r>
            <a:r>
              <a:rPr lang="th-TH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ลดจำนวนการหยิบ ยก ตักเคลื่อนย้าย (</a:t>
            </a:r>
            <a:r>
              <a:rPr lang="en-US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Reduce Number of handling) </a:t>
            </a:r>
            <a:r>
              <a:rPr lang="th-TH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ด้วยการใช้อุปกรณ์ในการขนย้ายที่เหมาะสม หยิบได้ในคราวละมากๆ หรือเปลี่ยนวิธีการหยิบสินค้าจาก </a:t>
            </a:r>
            <a:r>
              <a:rPr lang="en-US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Order Picking </a:t>
            </a:r>
            <a:r>
              <a:rPr lang="th-TH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มาเป็น </a:t>
            </a:r>
            <a:r>
              <a:rPr lang="en-US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Batch Picking </a:t>
            </a:r>
            <a:r>
              <a:rPr lang="th-TH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เป็นต้น</a:t>
            </a:r>
            <a:endParaRPr lang="th-TH" sz="44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19002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95400" y="2486025"/>
            <a:ext cx="10629900" cy="3467100"/>
          </a:xfrm>
        </p:spPr>
        <p:txBody>
          <a:bodyPr>
            <a:normAutofit/>
          </a:bodyPr>
          <a:lstStyle/>
          <a:p>
            <a:pPr algn="l"/>
            <a:r>
              <a:rPr lang="th-TH" sz="32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9</a:t>
            </a:r>
            <a:r>
              <a:rPr lang="th-TH" sz="32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ปรับจำนวนความแตกต่าง ผันแปรของปริมาณให้ใกล้เคียงกัน (</a:t>
            </a:r>
            <a:r>
              <a:rPr lang="en-US" sz="32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Smooth the variation in flow) </a:t>
            </a:r>
            <a:r>
              <a:rPr lang="th-TH" sz="32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เช่น การมอบหมายงานให้พนักงานสามารถทำงานทั้งรับสินค้า (</a:t>
            </a:r>
            <a:r>
              <a:rPr lang="en-US" sz="32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Receipt) </a:t>
            </a:r>
            <a:r>
              <a:rPr lang="th-TH" sz="32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และจ่ายสินค้า (</a:t>
            </a:r>
            <a:r>
              <a:rPr lang="en-US" sz="32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Dispatch) </a:t>
            </a:r>
            <a:r>
              <a:rPr lang="th-TH" sz="32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ให้เป็นทีมเดียวกันซึ่งทำให้สามารถบริหารบุคคลากรที่หน้าท่ารับ-จ่ายได้มีประสิทธิภาพ ซึ่งโดยปรกติจะมีปริมาณการจ่ายสินค้าจำนวนมากในช่วงเช้า ในขณะที่มีปริมาณการรับสินค้าจำนวนมากในช่วงบ่าย เป็นต้น</a:t>
            </a:r>
            <a:endParaRPr lang="th-TH" sz="32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444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 ขั้นตอนเพิ่มประสิทธิภาพการใช้ทรัพยากรกระจายสินค้าและขนส่ง</a:t>
            </a:r>
            <a:endParaRPr lang="th-TH" b="0" i="0" dirty="0">
              <a:solidFill>
                <a:srgbClr val="444444"/>
              </a:solidFill>
              <a:effectLst/>
              <a:latin typeface="kani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95400" y="2257425"/>
            <a:ext cx="10734675" cy="3467100"/>
          </a:xfrm>
        </p:spPr>
        <p:txBody>
          <a:bodyPr>
            <a:normAutofit/>
          </a:bodyPr>
          <a:lstStyle/>
          <a:p>
            <a:pPr algn="l"/>
            <a:r>
              <a:rPr lang="th-TH" sz="3600" b="1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ขั้นตอนที่ 10</a:t>
            </a:r>
            <a:r>
              <a:rPr lang="th-TH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ใช้บริการด้านโลจิสติกส์จากผู้เชี่ยวชาญภายนอก (</a:t>
            </a:r>
            <a:r>
              <a:rPr lang="en-US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Logistics Outsource) </a:t>
            </a:r>
            <a:r>
              <a:rPr lang="th-TH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โดยมุ่งหวังที่จะลดต้นทุนและช่วยเพิ่มประสิทธิภาพการทำงานได้ดีกว่าการดำเนินการเอง เช่น การจ้าง 3</a:t>
            </a:r>
            <a:r>
              <a:rPr lang="en-US" sz="3600" b="0" i="0" baseline="30000" dirty="0" err="1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 Party </a:t>
            </a:r>
            <a:r>
              <a:rPr lang="th-TH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ในการขนส่งสินค้าแทนการจัดส่งเอง ซึ่งช่วยให้บริษัทลดต้นทุนจากการลงทุนในการซื้อรถเพื่อการขนส่ง การจัดตั้ง </a:t>
            </a:r>
            <a:r>
              <a:rPr lang="en-US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Hub </a:t>
            </a:r>
            <a:r>
              <a:rPr lang="th-TH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โดยสามารถใช้ของ </a:t>
            </a:r>
            <a:r>
              <a:rPr lang="en-US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Outsource </a:t>
            </a:r>
            <a:r>
              <a:rPr lang="th-TH" sz="36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ได้ และการว่าจ้างพร้อมทั้งต้นทุนในการบริหารจัดการพนักงานขนส่งที่ต้องมีจำนวนมากและทำงานอยู่ไกลจากสำนักงาน เป็นต้น</a:t>
            </a:r>
            <a:endParaRPr lang="th-TH" sz="36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28928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452" y="239231"/>
            <a:ext cx="9601200" cy="1036850"/>
          </a:xfrm>
        </p:spPr>
        <p:txBody>
          <a:bodyPr/>
          <a:lstStyle/>
          <a:p>
            <a:pPr algn="l"/>
            <a:r>
              <a:rPr lang="th-TH" b="1" i="0" dirty="0">
                <a:solidFill>
                  <a:schemeClr val="bg1"/>
                </a:solidFill>
                <a:effectLst/>
                <a:latin typeface="kanit"/>
              </a:rPr>
              <a:t>สรุป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85874" y="2066925"/>
            <a:ext cx="10448925" cy="34671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4400" b="0" i="0" dirty="0">
                <a:solidFill>
                  <a:srgbClr val="3E3C3C"/>
                </a:solidFill>
                <a:effectLst/>
                <a:latin typeface="Arial" panose="020B0604020202020204" pitchFamily="34" charset="0"/>
              </a:rPr>
              <a:t>		ขั้นตอนในการเพิ่มประสิทธิภาพการใช้ทรัพยากรในการกระจายสินค้าและขนส่งสินค้าที่นำเสนอในบทความในที่นี้เป็นเพียงบทเริ่มต้นเพื่อการจัดการที่ดีและมีประสิทธิภาพเท่านั้น ยังมีสิ่งจำเป็นในอีกหลายๆ ส่วนที่จะต้องพิจารณา เช่นกระบวนการวางแผนและการจัดการ กอปรกับการจัดการองค์กรก็เป็นอีกส่วนหนึ่งที่ช่วยให้การจัดการมีประสิทธิภาพมากยิ่งขึ้น</a:t>
            </a:r>
            <a:endParaRPr lang="th-TH" sz="4400" b="0" i="0" dirty="0">
              <a:solidFill>
                <a:srgbClr val="222222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15035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9CAC3B1-4879-424D-8F15-20627719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750" y="53977"/>
            <a:ext cx="7257455" cy="1752599"/>
          </a:xfrm>
        </p:spPr>
        <p:txBody>
          <a:bodyPr>
            <a:normAutofit/>
          </a:bodyPr>
          <a:lstStyle/>
          <a:p>
            <a:r>
              <a:rPr lang="th-TH" b="1" i="0" dirty="0">
                <a:effectLst/>
                <a:latin typeface="kanit"/>
              </a:rPr>
              <a:t>การจัดกลุ่มเชิงโลจิสติก</a:t>
            </a:r>
            <a:r>
              <a:rPr lang="th-TH" b="1" i="0" dirty="0" err="1">
                <a:effectLst/>
                <a:latin typeface="kanit"/>
              </a:rPr>
              <a:t>ส์แ</a:t>
            </a:r>
            <a:r>
              <a:rPr lang="th-TH" b="1" i="0" dirty="0">
                <a:effectLst/>
                <a:latin typeface="kanit"/>
              </a:rPr>
              <a:t>ละตัวชี้วัด</a:t>
            </a:r>
            <a:endParaRPr lang="th-TH" b="0" i="0" dirty="0">
              <a:effectLst/>
              <a:latin typeface="kanit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E34CC1C8-EBDD-4AEA-83E6-B27575B6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649700" y="0"/>
            <a:ext cx="1063625" cy="2782888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D6B38644-B85D-4211-9526-5B4C2A662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2116425" y="0"/>
            <a:ext cx="1035050" cy="2673350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44" name="Freeform 12">
            <a:extLst>
              <a:ext uri="{FF2B5EF4-FFF2-40B4-BE49-F238E27FC236}">
                <a16:creationId xmlns:a16="http://schemas.microsoft.com/office/drawing/2014/main" id="{8A8B2820-6B8F-4C19-BFC5-D28EE44E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457487" y="2587625"/>
            <a:ext cx="2693987" cy="4270375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CA45AB7-441E-40A8-A98B-557D68F48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" y="2692400"/>
            <a:ext cx="2713324" cy="3390788"/>
          </a:xfrm>
          <a:custGeom>
            <a:avLst/>
            <a:gdLst>
              <a:gd name="connsiteX0" fmla="*/ 0 w 2713324"/>
              <a:gd name="connsiteY0" fmla="*/ 0 h 3390788"/>
              <a:gd name="connsiteX1" fmla="*/ 4763 w 2713324"/>
              <a:gd name="connsiteY1" fmla="*/ 4763 h 3390788"/>
              <a:gd name="connsiteX2" fmla="*/ 2713324 w 2713324"/>
              <a:gd name="connsiteY2" fmla="*/ 3390788 h 3390788"/>
              <a:gd name="connsiteX3" fmla="*/ 2713324 w 2713324"/>
              <a:gd name="connsiteY3" fmla="*/ 2368619 h 3390788"/>
              <a:gd name="connsiteX4" fmla="*/ 357188 w 2713324"/>
              <a:gd name="connsiteY4" fmla="*/ 90488 h 33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324" h="3390788">
                <a:moveTo>
                  <a:pt x="0" y="0"/>
                </a:moveTo>
                <a:lnTo>
                  <a:pt x="4763" y="4763"/>
                </a:lnTo>
                <a:lnTo>
                  <a:pt x="2713324" y="3390788"/>
                </a:lnTo>
                <a:lnTo>
                  <a:pt x="2713324" y="2368619"/>
                </a:lnTo>
                <a:lnTo>
                  <a:pt x="357188" y="904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F516030-4F00-4C48-AD93-91EFA17A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2582863"/>
            <a:ext cx="3151474" cy="4275137"/>
          </a:xfrm>
          <a:custGeom>
            <a:avLst/>
            <a:gdLst>
              <a:gd name="connsiteX0" fmla="*/ 0 w 3151474"/>
              <a:gd name="connsiteY0" fmla="*/ 0 h 4275137"/>
              <a:gd name="connsiteX1" fmla="*/ 0 w 3151474"/>
              <a:gd name="connsiteY1" fmla="*/ 4757 h 4275137"/>
              <a:gd name="connsiteX2" fmla="*/ 2693987 w 3151474"/>
              <a:gd name="connsiteY2" fmla="*/ 4275137 h 4275137"/>
              <a:gd name="connsiteX3" fmla="*/ 3151474 w 3151474"/>
              <a:gd name="connsiteY3" fmla="*/ 4275137 h 4275137"/>
              <a:gd name="connsiteX4" fmla="*/ 3151474 w 3151474"/>
              <a:gd name="connsiteY4" fmla="*/ 3714295 h 4275137"/>
              <a:gd name="connsiteX5" fmla="*/ 419100 w 3151474"/>
              <a:gd name="connsiteY5" fmla="*/ 176017 h 4275137"/>
              <a:gd name="connsiteX6" fmla="*/ 361950 w 3151474"/>
              <a:gd name="connsiteY6" fmla="*/ 95144 h 4275137"/>
              <a:gd name="connsiteX7" fmla="*/ 357188 w 3151474"/>
              <a:gd name="connsiteY7" fmla="*/ 90387 h 42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474" h="4275137">
                <a:moveTo>
                  <a:pt x="0" y="0"/>
                </a:moveTo>
                <a:lnTo>
                  <a:pt x="0" y="4757"/>
                </a:lnTo>
                <a:lnTo>
                  <a:pt x="2693987" y="4275137"/>
                </a:lnTo>
                <a:lnTo>
                  <a:pt x="3151474" y="4275137"/>
                </a:lnTo>
                <a:lnTo>
                  <a:pt x="3151474" y="3714295"/>
                </a:lnTo>
                <a:lnTo>
                  <a:pt x="419100" y="176017"/>
                </a:lnTo>
                <a:lnTo>
                  <a:pt x="361950" y="95144"/>
                </a:lnTo>
                <a:lnTo>
                  <a:pt x="357188" y="9038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820085E-2582-4A95-98EE-45DFFD5C0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2697164"/>
            <a:ext cx="2706398" cy="3513899"/>
          </a:xfrm>
          <a:custGeom>
            <a:avLst/>
            <a:gdLst>
              <a:gd name="connsiteX0" fmla="*/ 0 w 2706398"/>
              <a:gd name="connsiteY0" fmla="*/ 0 h 3513899"/>
              <a:gd name="connsiteX1" fmla="*/ 2706398 w 2706398"/>
              <a:gd name="connsiteY1" fmla="*/ 3513899 h 3513899"/>
              <a:gd name="connsiteX2" fmla="*/ 2706398 w 2706398"/>
              <a:gd name="connsiteY2" fmla="*/ 3383321 h 35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6398" h="3513899">
                <a:moveTo>
                  <a:pt x="0" y="0"/>
                </a:moveTo>
                <a:lnTo>
                  <a:pt x="2706398" y="3513899"/>
                </a:lnTo>
                <a:lnTo>
                  <a:pt x="2706398" y="338332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751" y="1561501"/>
            <a:ext cx="8668762" cy="4131161"/>
          </a:xfrm>
        </p:spPr>
        <p:txBody>
          <a:bodyPr anchor="t">
            <a:noAutofit/>
          </a:bodyPr>
          <a:lstStyle/>
          <a:p>
            <a:r>
              <a:rPr lang="th-TH" sz="3600" b="0" i="0" dirty="0">
                <a:effectLst/>
              </a:rPr>
              <a:t>การจัดกลุ่มเชิงโลจิสติก</a:t>
            </a:r>
            <a:r>
              <a:rPr lang="th-TH" sz="3600" b="0" i="0" dirty="0" err="1">
                <a:effectLst/>
              </a:rPr>
              <a:t>ส์</a:t>
            </a:r>
            <a:r>
              <a:rPr lang="th-TH" sz="3600" b="0" i="0" dirty="0">
                <a:effectLst/>
              </a:rPr>
              <a:t>คือ </a:t>
            </a:r>
          </a:p>
          <a:p>
            <a:pPr marL="0" indent="0">
              <a:buNone/>
            </a:pPr>
            <a:r>
              <a:rPr lang="th-TH" sz="3600" dirty="0"/>
              <a:t>	</a:t>
            </a:r>
            <a:r>
              <a:rPr lang="th-TH" sz="3600" b="0" i="0" dirty="0">
                <a:effectLst/>
              </a:rPr>
              <a:t>กลุ่มของผลิตภัณฑ์ที่มีลักษณะพื้นฐานร่วมกัน  มีน้ำหนักและปริมาตรต้องการการจัดเก็บทางกายภาพเฉพาะ</a:t>
            </a:r>
            <a:r>
              <a:rPr lang="th-TH" sz="3600" dirty="0"/>
              <a:t>ต้องได้รับการจัด</a:t>
            </a:r>
            <a:r>
              <a:rPr lang="th-TH" sz="3600" dirty="0" err="1"/>
              <a:t>การจัด</a:t>
            </a:r>
            <a:r>
              <a:rPr lang="th-TH" sz="3600" dirty="0"/>
              <a:t>เก็บ เช่น ความถี่ของการสั่งซื้อ ขนาดของบรรจุภัณฑ์ และอื่น ๆซึ่งตัววัดเหล่านี้จะถูกนำมาใช้ในแต่ละบริษัทเพื่อจัดระเบียบตามกลุ่มผลิตภัณฑ์ที่แตกต่างกัน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th-TH" b="1" i="0">
                <a:solidFill>
                  <a:srgbClr val="FFFFFF"/>
                </a:solidFill>
                <a:effectLst/>
                <a:latin typeface="droid sans"/>
              </a:rPr>
              <a:t>ตัวชี้วัดทางกายภาพ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3" name="Content Placeholder 3">
            <a:extLst>
              <a:ext uri="{FF2B5EF4-FFF2-40B4-BE49-F238E27FC236}">
                <a16:creationId xmlns:a16="http://schemas.microsoft.com/office/drawing/2014/main" id="{0D0F7559-15F3-460F-846C-86D145154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647309"/>
              </p:ext>
            </p:extLst>
          </p:nvPr>
        </p:nvGraphicFramePr>
        <p:xfrm>
          <a:off x="5010150" y="685800"/>
          <a:ext cx="67246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0" dirty="0" err="1">
                <a:solidFill>
                  <a:srgbClr val="FFFFFF"/>
                </a:solidFill>
              </a:rPr>
              <a:t>ตัวชี้วัดทางการเงิน</a:t>
            </a:r>
            <a:r>
              <a:rPr lang="en-US" sz="4400" b="0" i="0" dirty="0">
                <a:solidFill>
                  <a:srgbClr val="FFFFFF"/>
                </a:solidFill>
              </a:rPr>
              <a:t> </a:t>
            </a:r>
            <a:endParaRPr lang="en-US" sz="4400" dirty="0">
              <a:solidFill>
                <a:srgbClr val="FFFFFF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BF9658-A7C2-4453-A93C-6BDD4C12A99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2400915"/>
              </p:ext>
            </p:extLst>
          </p:nvPr>
        </p:nvGraphicFramePr>
        <p:xfrm>
          <a:off x="4739280" y="685800"/>
          <a:ext cx="699552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pPr algn="l"/>
            <a:r>
              <a:rPr lang="th-TH" b="1" i="0">
                <a:effectLst/>
                <a:latin typeface="kanit"/>
              </a:rPr>
              <a:t>ประโยชน์ของการขนส่งโลจิสติกส์</a:t>
            </a:r>
            <a:endParaRPr lang="th-TH" b="0" i="0">
              <a:effectLst/>
              <a:latin typeface="kanit"/>
            </a:endParaRPr>
          </a:p>
        </p:txBody>
      </p: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7532E-0CD0-4B75-A2BB-81C6C9A2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197" y="764372"/>
            <a:ext cx="7798102" cy="5216013"/>
          </a:xfrm>
        </p:spPr>
        <p:txBody>
          <a:bodyPr anchor="ctr">
            <a:noAutofit/>
          </a:bodyPr>
          <a:lstStyle/>
          <a:p>
            <a:pPr marL="457200" lvl="1" indent="0">
              <a:buNone/>
            </a:pPr>
            <a:r>
              <a:rPr lang="th-TH" sz="3200" b="0" i="0" dirty="0">
                <a:effectLst/>
              </a:rPr>
              <a:t>	การแข่งขันทางด้านธุรกิจในยุคปัจจุบันนี้เรียกได้ว่า</a:t>
            </a:r>
            <a:r>
              <a:rPr lang="th-TH" sz="3200" b="1" i="0" dirty="0">
                <a:solidFill>
                  <a:srgbClr val="FF0000"/>
                </a:solidFill>
                <a:effectLst/>
              </a:rPr>
              <a:t>แข่งขันกันสุดฤทธิ์ </a:t>
            </a:r>
            <a:r>
              <a:rPr lang="th-TH" sz="3200" b="0" i="0" dirty="0">
                <a:effectLst/>
              </a:rPr>
              <a:t>เนื่องจากว่ามีผู้ประกอบการทำธุรกิจกันมากขึ้น</a:t>
            </a:r>
          </a:p>
          <a:p>
            <a:pPr marL="457200" lvl="1" indent="0">
              <a:buNone/>
            </a:pPr>
            <a:r>
              <a:rPr lang="th-TH" sz="3200" dirty="0"/>
              <a:t>	</a:t>
            </a:r>
            <a:r>
              <a:rPr lang="th-TH" sz="3200" b="0" i="0" dirty="0">
                <a:effectLst/>
              </a:rPr>
              <a:t>อีกทั้งมีธุรกิจหลายประเภทที่เติบโตแบบก้าวกระโดด ทำให้การแข่งขันกันสูงขึ้น  </a:t>
            </a:r>
          </a:p>
          <a:p>
            <a:pPr marL="457200" lvl="1" indent="0">
              <a:buNone/>
            </a:pPr>
            <a:r>
              <a:rPr lang="th-TH" sz="3200" dirty="0">
                <a:latin typeface="droid sans"/>
              </a:rPr>
              <a:t>	</a:t>
            </a:r>
            <a:r>
              <a:rPr lang="th-TH" sz="3200" b="0" i="0" dirty="0">
                <a:effectLst/>
                <a:latin typeface="droid sans"/>
              </a:rPr>
              <a:t>หากว่าธุรกิจไหนที่มีระบบการขนส่งหรือโลจิสติก</a:t>
            </a:r>
            <a:r>
              <a:rPr lang="th-TH" sz="3200" b="0" i="0" dirty="0" err="1">
                <a:effectLst/>
                <a:latin typeface="droid sans"/>
              </a:rPr>
              <a:t>ส์</a:t>
            </a:r>
            <a:r>
              <a:rPr lang="th-TH" sz="3200" b="0" i="0" dirty="0">
                <a:effectLst/>
                <a:latin typeface="droid sans"/>
              </a:rPr>
              <a:t>ที่ดี จะทำให้ได้เปรียบคู่แข่งอย่างมาก โดยเฉพาะ</a:t>
            </a:r>
            <a:r>
              <a:rPr lang="th-TH" sz="3200" b="0" i="0" dirty="0" err="1">
                <a:effectLst/>
                <a:latin typeface="droid sans"/>
              </a:rPr>
              <a:t>การทำ</a:t>
            </a:r>
            <a:r>
              <a:rPr lang="th-TH" sz="3200" b="0" i="0" dirty="0">
                <a:effectLst/>
                <a:latin typeface="droid sans"/>
              </a:rPr>
              <a:t>ธุรกิจออนไลน์ที่จะต้องมีการขนส่งสินค้าให้ถึงมือผู้รับปลายทางนั่นเอง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i="0"/>
              <a:t>ประโยชน์ของการขนส่งโลจิสติกส์</a:t>
            </a:r>
            <a:endParaRPr lang="en-US" b="0" i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70138" y="764372"/>
            <a:ext cx="7440862" cy="521601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3200" b="0" i="0" dirty="0"/>
              <a:t>1.ช่วยให้ธุรกิจเติบโต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3200" b="0" i="0" dirty="0" err="1"/>
              <a:t>เนื่องจากยุคนี้</a:t>
            </a:r>
            <a:r>
              <a:rPr lang="en-US" sz="3200" b="0" i="0" dirty="0"/>
              <a:t> </a:t>
            </a:r>
            <a:r>
              <a:rPr lang="en-US" sz="3200" b="0" i="0" dirty="0" err="1"/>
              <a:t>มีผู้ประกอบการและธุรกิจขนาดเล็กเกิดขึ้นเป็นจำนวนมาก</a:t>
            </a:r>
            <a:r>
              <a:rPr lang="en-US" sz="3200" b="0" i="0" dirty="0"/>
              <a:t> </a:t>
            </a:r>
            <a:r>
              <a:rPr lang="en-US" sz="3200" b="0" i="0" dirty="0" err="1"/>
              <a:t>ที่เรียกว่า</a:t>
            </a:r>
            <a:r>
              <a:rPr lang="en-US" sz="3200" b="0" i="0" dirty="0"/>
              <a:t> SME ซึ่งผู้ประกอบการเหล่านี้มีความจำเป็นที่จะต้องขยายธุรกิจและต้องการให้ธุรกิจเติบโตไปข้างหน้ามากยิ่งขึ้น </a:t>
            </a:r>
            <a:r>
              <a:rPr lang="en-US" sz="3200" b="0" i="0" dirty="0" err="1"/>
              <a:t>ซึ่งโลจิสติกส์เป็นเสมือนน็อตตัวหนึ่ง</a:t>
            </a:r>
            <a:r>
              <a:rPr lang="en-US" sz="3200" b="0" i="0" dirty="0"/>
              <a:t> </a:t>
            </a:r>
            <a:r>
              <a:rPr lang="en-US" sz="3200" b="0" i="0" dirty="0" err="1"/>
              <a:t>ที่จะช่วยขับเคลื่อนธุรกิจให้เติบโตไปข้างหน้าได้นั่นเอง</a:t>
            </a:r>
            <a:r>
              <a:rPr lang="en-US" sz="3200" b="0" i="0" dirty="0"/>
              <a:t>  </a:t>
            </a:r>
          </a:p>
          <a:p>
            <a:pPr marL="0" indent="0">
              <a:buNone/>
            </a:pPr>
            <a:r>
              <a:rPr lang="en-US" sz="3200" b="0" i="0" dirty="0"/>
              <a:t>		ปัจจุบันนี้การทำธุรกิจทางอินเทอร์เน็ตเพิ่มมากยิ่งขึ้นดังนั้นการที่จะใช้บริการโลจิสติกส์ในการจัดส่งสินค้า มีความจำเป็นมากและหากว่ายิ่งเลือกใช้บริการกับทางบริษัทที่มีประสิทธิภาพ </a:t>
            </a:r>
            <a:r>
              <a:rPr lang="en-US" sz="3200" b="0" i="0" dirty="0" err="1"/>
              <a:t>ก็จะช่วยให้ธุรกิจเติบโตได้อย่างรวดเร็วยิ่งขึ้น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i="0"/>
              <a:t>ประโยชน์ของการขนส่งโลจิสติกส์</a:t>
            </a:r>
            <a:endParaRPr lang="en-US" b="0" i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127197" y="764372"/>
            <a:ext cx="7329541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dirty="0"/>
              <a:t>2.ช่วยในการลดต้นทุนได้เป็นอย่างดี</a:t>
            </a:r>
          </a:p>
          <a:p>
            <a:pPr marL="0" indent="0">
              <a:buNone/>
            </a:pPr>
            <a:r>
              <a:rPr lang="en-US" sz="3600" b="0" i="0" dirty="0"/>
              <a:t>		</a:t>
            </a:r>
            <a:r>
              <a:rPr lang="en-US" sz="3600" b="0" i="0" dirty="0" err="1"/>
              <a:t>เนื่องจาก</a:t>
            </a:r>
            <a:r>
              <a:rPr lang="th-TH" sz="3600" b="0" i="0" dirty="0"/>
              <a:t>การที่</a:t>
            </a:r>
            <a:r>
              <a:rPr lang="en-US" sz="3600" b="0" i="0" dirty="0" err="1"/>
              <a:t>ธุรกิจนั้น</a:t>
            </a:r>
            <a:r>
              <a:rPr lang="en-US" sz="3600" b="0" i="0" dirty="0"/>
              <a:t> …. </a:t>
            </a:r>
            <a:r>
              <a:rPr lang="en-US" sz="3600" b="0" i="0" dirty="0" err="1"/>
              <a:t>หากว่า</a:t>
            </a:r>
            <a:r>
              <a:rPr lang="th-TH" sz="3600" dirty="0"/>
              <a:t>เลือก</a:t>
            </a:r>
            <a:r>
              <a:rPr lang="en-US" sz="3600" b="0" i="0" dirty="0" err="1"/>
              <a:t>ใช้บริการ</a:t>
            </a:r>
            <a:r>
              <a:rPr lang="th-TH" sz="3600" b="0" i="0" dirty="0"/>
              <a:t>การขนส่ง</a:t>
            </a:r>
            <a:r>
              <a:rPr lang="en-US" sz="3600" b="0" i="0" dirty="0" err="1"/>
              <a:t>ที่มีคุณภาพ</a:t>
            </a:r>
            <a:r>
              <a:rPr lang="en-US" sz="3600" b="0" i="0" dirty="0"/>
              <a:t> และมีมาตรฐานสูงจะทำให้ช่วยลดต้นทุนในการจัดส่งสินค้าให้ถึงมือลูกค้าโดยไม่ต้องขับรถไปส่งสินค้าเอง </a:t>
            </a:r>
            <a:r>
              <a:rPr lang="en-US" sz="3600" b="0" i="0" dirty="0" err="1"/>
              <a:t>ลดต้นทุนแรงงาน</a:t>
            </a:r>
            <a:r>
              <a:rPr lang="en-US" sz="3600" b="0" i="0" dirty="0"/>
              <a:t> </a:t>
            </a:r>
            <a:r>
              <a:rPr lang="en-US" sz="3600" b="0" i="0" dirty="0" err="1"/>
              <a:t>และลดต้นทุนในเรื่องของค่าใช้จ่าย</a:t>
            </a:r>
            <a:r>
              <a:rPr lang="en-US" sz="3600" dirty="0"/>
              <a:t> </a:t>
            </a:r>
            <a:r>
              <a:rPr lang="en-US" sz="3600" b="0" i="0" dirty="0" err="1"/>
              <a:t>เพิ่มความสะดวกสบาย</a:t>
            </a:r>
            <a:r>
              <a:rPr lang="en-US" sz="3600" b="0" i="0" dirty="0"/>
              <a:t> </a:t>
            </a:r>
            <a:r>
              <a:rPr lang="en-US" sz="3600" b="0" i="0" dirty="0" err="1"/>
              <a:t>ให้แก่ผู้ประกอบการในการส่งสินค้า</a:t>
            </a:r>
            <a:r>
              <a:rPr lang="en-US" sz="3600" b="0" i="0" dirty="0"/>
              <a:t> </a:t>
            </a:r>
            <a:r>
              <a:rPr lang="en-US" sz="3600" b="0" i="0" dirty="0" err="1"/>
              <a:t>และผู้รับสินค้าปลายทางด้วย</a:t>
            </a:r>
            <a:r>
              <a:rPr lang="en-US" sz="3600" b="0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95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i="0"/>
              <a:t>ประโยชน์ของการขนส่งโลจิสติกส์</a:t>
            </a:r>
            <a:endParaRPr lang="en-US" b="0" i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127197" y="764372"/>
            <a:ext cx="7329541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dirty="0"/>
              <a:t>3.เพิ่มความสะดวกสบายให้กับลูกค้า</a:t>
            </a:r>
          </a:p>
          <a:p>
            <a:pPr marL="0" indent="0">
              <a:buNone/>
            </a:pPr>
            <a:r>
              <a:rPr lang="en-US" sz="3600" b="0" i="0" dirty="0"/>
              <a:t>		</a:t>
            </a:r>
            <a:r>
              <a:rPr lang="en-US" sz="3600" b="0" i="0" dirty="0" err="1"/>
              <a:t>ประกอบการที่ทำธุรกิจ</a:t>
            </a:r>
            <a:r>
              <a:rPr lang="en-US" sz="3600" b="0" i="0" dirty="0"/>
              <a:t> </a:t>
            </a:r>
            <a:r>
              <a:rPr lang="en-US" sz="3600" b="0" i="0" dirty="0" err="1"/>
              <a:t>แล้วจะต้องจัดส่งสินค้าให้ลูกค้าอยู่เป็นประจำ</a:t>
            </a:r>
            <a:r>
              <a:rPr lang="en-US" sz="3600" b="0" i="0" dirty="0"/>
              <a:t> </a:t>
            </a:r>
            <a:r>
              <a:rPr lang="en-US" sz="3600" b="0" i="0" dirty="0" err="1"/>
              <a:t>การจัดส่งสินค้าถึงบ้าน</a:t>
            </a:r>
            <a:r>
              <a:rPr lang="en-US" sz="3600" b="0" i="0" dirty="0"/>
              <a:t> </a:t>
            </a:r>
            <a:r>
              <a:rPr lang="en-US" sz="3600" b="0" i="0" dirty="0" err="1"/>
              <a:t>และรวดเร็วไม่ต้องรอนานนั้น</a:t>
            </a:r>
            <a:r>
              <a:rPr lang="en-US" sz="3600" b="0" i="0" dirty="0"/>
              <a:t> เป็นสิ่งที่ลูกค้าต้องการมากที่สุดซึ่งหากว่าผู้ประกอบการทำธุรกิจนั้นเลือกระบบการขนส่งโลจิสติกส์ที่มีประสิทธิภาพสูงสุด </a:t>
            </a:r>
            <a:r>
              <a:rPr lang="en-US" sz="3600" b="0" i="0" dirty="0" err="1"/>
              <a:t>ได้มาตรฐานและมีการรับประกันสินค้า</a:t>
            </a:r>
            <a:r>
              <a:rPr lang="en-US" sz="3600" b="0" i="0" dirty="0"/>
              <a:t> </a:t>
            </a:r>
            <a:r>
              <a:rPr lang="th-TH" sz="3600" dirty="0"/>
              <a:t>ทำให้</a:t>
            </a:r>
            <a:r>
              <a:rPr lang="en-US" sz="3600" b="0" i="0" dirty="0" err="1"/>
              <a:t>ลูกค้าจะประทับใจแล้วกลับมาซื้อสินค้าของคุณอีกอย่างแน่นอน</a:t>
            </a:r>
            <a:endParaRPr lang="en-US" sz="3600" b="0" i="0" dirty="0"/>
          </a:p>
        </p:txBody>
      </p:sp>
    </p:spTree>
    <p:extLst>
      <p:ext uri="{BB962C8B-B14F-4D97-AF65-F5344CB8AC3E}">
        <p14:creationId xmlns:p14="http://schemas.microsoft.com/office/powerpoint/2010/main" val="11388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401</TotalTime>
  <Words>1946</Words>
  <Application>Microsoft Office PowerPoint</Application>
  <PresentationFormat>แบบจอกว้าง</PresentationFormat>
  <Paragraphs>89</Paragraphs>
  <Slides>28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8" baseType="lpstr">
      <vt:lpstr>Arial</vt:lpstr>
      <vt:lpstr>Arial</vt:lpstr>
      <vt:lpstr>Book Antiqua</vt:lpstr>
      <vt:lpstr>Calibri</vt:lpstr>
      <vt:lpstr>Century Gothic</vt:lpstr>
      <vt:lpstr>Corbel</vt:lpstr>
      <vt:lpstr>droid sans</vt:lpstr>
      <vt:lpstr>inherit</vt:lpstr>
      <vt:lpstr>kanit</vt:lpstr>
      <vt:lpstr>Parallax</vt:lpstr>
      <vt:lpstr>งานนำเสนอ PowerPoint</vt:lpstr>
      <vt:lpstr>การจัดกลุ่มเชิงโลจิสติกส์และตัวชี้วัด</vt:lpstr>
      <vt:lpstr>การจัดกลุ่มเชิงโลจิสติกส์และตัวชี้วัด</vt:lpstr>
      <vt:lpstr>ตัวชี้วัดทางกายภาพ</vt:lpstr>
      <vt:lpstr>ตัวชี้วัดทางการเงิน </vt:lpstr>
      <vt:lpstr>ประโยชน์ของการขนส่งโลจิสติกส์</vt:lpstr>
      <vt:lpstr>ประโยชน์ของการขนส่งโลจิสติกส์</vt:lpstr>
      <vt:lpstr>ประโยชน์ของการขนส่งโลจิสติกส์</vt:lpstr>
      <vt:lpstr>ประโยชน์ของการขนส่งโลจิสติกส์</vt:lpstr>
      <vt:lpstr>ประโยชน์ของการขนส่งโลจิสติกส์</vt:lpstr>
      <vt:lpstr>ประโยชน์ของการขนส่งโลจิสติกส์</vt:lpstr>
      <vt:lpstr>ประสิทธิภาพการใช้ทรัพยากรกระจายสินค้าและขนส่ง </vt:lpstr>
      <vt:lpstr>การจัดการด้านทรัพยากรที่เกี่ยวข้อง</vt:lpstr>
      <vt:lpstr>การจัดการด้านทรัพยากรที่เกี่ยวข้อง</vt:lpstr>
      <vt:lpstr>การจัดการด้านทรัพยากรที่เกี่ยวข้อง</vt:lpstr>
      <vt:lpstr>การจัดการด้านทรัพยากรที่เกี่ยวข้อง</vt:lpstr>
      <vt:lpstr>การจัดการด้านทรัพยากรที่เกี่ยวข้อง</vt:lpstr>
      <vt:lpstr>10 ขั้นตอน 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10 ขั้นตอนเพิ่มประสิทธิภาพการใช้ทรัพยากรกระจายสินค้าและขนส่ง</vt:lpstr>
      <vt:lpstr>สรุป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การจัดกลุ่มเชิงโลจิสติกส์และตัวชี้วัด</dc:title>
  <dc:creator>ปิยมาส กล้าแข็ง</dc:creator>
  <cp:lastModifiedBy>ปิยมาส กล้าแข็ง</cp:lastModifiedBy>
  <cp:revision>3</cp:revision>
  <dcterms:created xsi:type="dcterms:W3CDTF">2021-08-18T05:10:12Z</dcterms:created>
  <dcterms:modified xsi:type="dcterms:W3CDTF">2022-09-19T05:04:58Z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