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7" r:id="rId2"/>
    <p:sldId id="258" r:id="rId3"/>
    <p:sldId id="259" r:id="rId4"/>
    <p:sldId id="260" r:id="rId5"/>
    <p:sldId id="276" r:id="rId6"/>
    <p:sldId id="261" r:id="rId7"/>
    <p:sldId id="270" r:id="rId8"/>
    <p:sldId id="271" r:id="rId9"/>
    <p:sldId id="272" r:id="rId10"/>
    <p:sldId id="273" r:id="rId11"/>
    <p:sldId id="274" r:id="rId12"/>
    <p:sldId id="279" r:id="rId13"/>
    <p:sldId id="280" r:id="rId14"/>
    <p:sldId id="275" r:id="rId15"/>
    <p:sldId id="277" r:id="rId16"/>
    <p:sldId id="27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529" autoAdjust="0"/>
  </p:normalViewPr>
  <p:slideViewPr>
    <p:cSldViewPr snapToGrid="0">
      <p:cViewPr varScale="1">
        <p:scale>
          <a:sx n="85" d="100"/>
          <a:sy n="85" d="100"/>
        </p:scale>
        <p:origin x="590" y="53"/>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9" d="100"/>
          <a:sy n="69" d="100"/>
        </p:scale>
        <p:origin x="278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3D5444-F62C-42C3-A75A-D9DBA807730F}" type="datetimeFigureOut">
              <a:rPr lang="en-US" smtClean="0"/>
              <a:t>3/31/2023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4A4F617-7A30-41D4-AB86-5D833C98E18B}" type="slidenum">
              <a:rPr lang="en-US" smtClean="0"/>
              <a:t>‹#›</a:t>
            </a:fld>
            <a:endParaRPr lang="en-US"/>
          </a:p>
        </p:txBody>
      </p:sp>
    </p:spTree>
    <p:extLst>
      <p:ext uri="{BB962C8B-B14F-4D97-AF65-F5344CB8AC3E}">
        <p14:creationId xmlns:p14="http://schemas.microsoft.com/office/powerpoint/2010/main" val="994624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AA1FA-7B6A-47D2-8D61-F225D71B51FF}" type="datetimeFigureOut">
              <a:rPr lang="en-US" smtClean="0"/>
              <a:t>3/31/2023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A179D-2D27-49E2-B022-8EDDA2EFE682}" type="slidenum">
              <a:rPr lang="en-US" smtClean="0"/>
              <a:t>‹#›</a:t>
            </a:fld>
            <a:endParaRPr lang="en-US"/>
          </a:p>
        </p:txBody>
      </p:sp>
    </p:spTree>
    <p:extLst>
      <p:ext uri="{BB962C8B-B14F-4D97-AF65-F5344CB8AC3E}">
        <p14:creationId xmlns:p14="http://schemas.microsoft.com/office/powerpoint/2010/main" val="117460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dirty="0">
                <a:latin typeface="Arial" pitchFamily="34" charset="0"/>
                <a:cs typeface="Arial" pitchFamily="34" charset="0"/>
              </a:rPr>
              <a:t>To change the  image on this slide, select the picture and delete it. Then click the Pictures icon in the placeholder to insert your own image.</a:t>
            </a:r>
          </a:p>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1</a:t>
            </a:fld>
            <a:endParaRPr lang="en-US"/>
          </a:p>
        </p:txBody>
      </p:sp>
    </p:spTree>
    <p:extLst>
      <p:ext uri="{BB962C8B-B14F-4D97-AF65-F5344CB8AC3E}">
        <p14:creationId xmlns:p14="http://schemas.microsoft.com/office/powerpoint/2010/main" val="1542422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51258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t>3/31/2023</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106759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bwMode="invGray">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invGray">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298448"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bwMode="invGray">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Picture Placeholder 2" descr="An empty placeholder to add an image. Click on the placeholder and select the image that you wish to add"/>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3" name="Text Placeholder 3"/>
          <p:cNvSpPr>
            <a:spLocks noGrp="1"/>
          </p:cNvSpPr>
          <p:nvPr>
            <p:ph type="body" sz="half" idx="14"/>
          </p:nvPr>
        </p:nvSpPr>
        <p:spPr bwMode="invGray">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t>3/31/2023</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3944010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79A3335-6331-4872-A8B7-ECD55539F4D0}" type="datetimeFigureOut">
              <a:rPr lang="en-US" smtClean="0"/>
              <a:t>3/31/2023</a:t>
            </a:fld>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1092945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79A3335-6331-4872-A8B7-ECD55539F4D0}" type="datetimeFigureOut">
              <a:rPr lang="en-US" smtClean="0"/>
              <a:t>3/31/2023</a:t>
            </a:fld>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7F8E3F6-DE14-48B2-B2BC-6FABA9630FB8}" type="slidenum">
              <a:rPr lang="en-US" smtClean="0"/>
              <a:pPr/>
              <a:t>‹#›</a:t>
            </a:fld>
            <a:endParaRPr lang="en-US" dirty="0"/>
          </a:p>
        </p:txBody>
      </p:sp>
    </p:spTree>
    <p:extLst>
      <p:ext uri="{BB962C8B-B14F-4D97-AF65-F5344CB8AC3E}">
        <p14:creationId xmlns:p14="http://schemas.microsoft.com/office/powerpoint/2010/main" val="180411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79A3335-6331-4872-A8B7-ECD55539F4D0}" type="datetimeFigureOut">
              <a:rPr lang="en-US" smtClean="0"/>
              <a:t>3/31/2023</a:t>
            </a:fld>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596182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15" name="Picture Placeholder 14" descr="An empty placeholder to add an image. Click on the placeholder and select the image that you wish to add"/>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a:t>Click icon to add picture</a:t>
            </a:r>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0281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519642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t>3/31/2023</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448206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79A3335-6331-4872-A8B7-ECD55539F4D0}" type="datetimeFigureOut">
              <a:rPr lang="en-US" smtClean="0"/>
              <a:t>3/31/2023</a:t>
            </a:fld>
            <a:endParaRPr lang="en-US"/>
          </a:p>
        </p:txBody>
      </p:sp>
      <p:sp>
        <p:nvSpPr>
          <p:cNvPr id="9" name="Slide Number Placeholder 8"/>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602360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A79A3335-6331-4872-A8B7-ECD55539F4D0}" type="datetimeFigureOut">
              <a:rPr lang="en-US" smtClean="0"/>
              <a:t>3/31/2023</a:t>
            </a:fld>
            <a:endParaRPr lang="en-US"/>
          </a:p>
        </p:txBody>
      </p:sp>
      <p:sp>
        <p:nvSpPr>
          <p:cNvPr id="5" name="Slide Number Placeholder 4"/>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3397337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A79A3335-6331-4872-A8B7-ECD55539F4D0}" type="datetimeFigureOut">
              <a:rPr lang="en-US" smtClean="0"/>
              <a:t>3/31/2023</a:t>
            </a:fld>
            <a:endParaRPr lang="en-US"/>
          </a:p>
        </p:txBody>
      </p:sp>
      <p:sp>
        <p:nvSpPr>
          <p:cNvPr id="4" name="Slide Number Placeholder 3"/>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83636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t>3/31/2023</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54763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100">
                <a:solidFill>
                  <a:schemeClr val="tx1"/>
                </a:solidFill>
              </a:defRPr>
            </a:lvl1pPr>
          </a:lstStyle>
          <a:p>
            <a:fld id="{A79A3335-6331-4872-A8B7-ECD55539F4D0}" type="datetimeFigureOut">
              <a:rPr lang="en-US" smtClean="0"/>
              <a:pPr/>
              <a:t>3/31/2023</a:t>
            </a:fld>
            <a:endParaRPr lang="en-US"/>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100">
                <a:solidFill>
                  <a:schemeClr val="tx1"/>
                </a:solidFill>
              </a:defRPr>
            </a:lvl1pPr>
          </a:lstStyle>
          <a:p>
            <a:fld id="{A7F8E3F6-DE14-48B2-B2BC-6FABA9630FB8}" type="slidenum">
              <a:rPr lang="en-US" smtClean="0"/>
              <a:pPr/>
              <a:t>‹#›</a:t>
            </a:fld>
            <a:endParaRPr lang="en-US"/>
          </a:p>
        </p:txBody>
      </p:sp>
    </p:spTree>
    <p:extLst>
      <p:ext uri="{BB962C8B-B14F-4D97-AF65-F5344CB8AC3E}">
        <p14:creationId xmlns:p14="http://schemas.microsoft.com/office/powerpoint/2010/main" val="259473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61"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7486" y="1451387"/>
            <a:ext cx="6020625" cy="2560320"/>
          </a:xfrm>
        </p:spPr>
        <p:txBody>
          <a:bodyPr>
            <a:normAutofit/>
          </a:bodyPr>
          <a:lstStyle/>
          <a:p>
            <a:pPr algn="ctr"/>
            <a:r>
              <a:rPr lang="en-US" sz="4800" b="1" dirty="0">
                <a:ea typeface="Cordia New" panose="020B0304020202020204" pitchFamily="34" charset="-34"/>
                <a:cs typeface="TH SarabunPSK" panose="020B0500040200020003" pitchFamily="34" charset="-34"/>
              </a:rPr>
              <a:t>Tom 2204 </a:t>
            </a:r>
            <a:r>
              <a:rPr lang="th-TH" sz="4800" b="1" dirty="0">
                <a:effectLst/>
                <a:ea typeface="Cordia New" panose="020B0304020202020204" pitchFamily="34" charset="-34"/>
                <a:cs typeface="TH SarabunPSK" panose="020B0500040200020003" pitchFamily="34" charset="-34"/>
              </a:rPr>
              <a:t> </a:t>
            </a:r>
            <a:br>
              <a:rPr lang="th-TH" sz="4800" b="1" dirty="0">
                <a:effectLst/>
                <a:ea typeface="Cordia New" panose="020B0304020202020204" pitchFamily="34" charset="-34"/>
                <a:cs typeface="TH SarabunPSK" panose="020B0500040200020003" pitchFamily="34" charset="-34"/>
              </a:rPr>
            </a:br>
            <a:r>
              <a:rPr lang="en-US" sz="3600" b="1" dirty="0">
                <a:ea typeface="Cordia New" panose="020B0304020202020204" pitchFamily="34" charset="-34"/>
                <a:cs typeface="TH SarabunIT๙" panose="020B0500040200020003" pitchFamily="34" charset="-34"/>
              </a:rPr>
              <a:t>R</a:t>
            </a:r>
            <a:r>
              <a:rPr lang="en-US" sz="3600" b="1" dirty="0">
                <a:effectLst/>
                <a:ea typeface="Times New Roman" panose="02020603050405020304" pitchFamily="18" charset="0"/>
                <a:cs typeface="TH SarabunIT๙" panose="020B0500040200020003" pitchFamily="34" charset="-34"/>
              </a:rPr>
              <a:t>oad </a:t>
            </a:r>
            <a:r>
              <a:rPr lang="en-US" sz="3600" b="1" dirty="0">
                <a:ea typeface="Times New Roman" panose="02020603050405020304" pitchFamily="18" charset="0"/>
                <a:cs typeface="TH SarabunIT๙" panose="020B0500040200020003" pitchFamily="34" charset="-34"/>
              </a:rPr>
              <a:t>S</a:t>
            </a:r>
            <a:r>
              <a:rPr lang="en-US" sz="3600" b="1" dirty="0">
                <a:effectLst/>
                <a:ea typeface="Times New Roman" panose="02020603050405020304" pitchFamily="18" charset="0"/>
                <a:cs typeface="TH SarabunIT๙" panose="020B0500040200020003" pitchFamily="34" charset="-34"/>
              </a:rPr>
              <a:t>afety Management</a:t>
            </a:r>
            <a:endParaRPr lang="en-US" sz="4800" b="1" dirty="0"/>
          </a:p>
        </p:txBody>
      </p:sp>
      <p:sp>
        <p:nvSpPr>
          <p:cNvPr id="3" name="Subtitle 2"/>
          <p:cNvSpPr>
            <a:spLocks noGrp="1"/>
          </p:cNvSpPr>
          <p:nvPr>
            <p:ph type="subTitle" idx="1"/>
          </p:nvPr>
        </p:nvSpPr>
        <p:spPr>
          <a:xfrm>
            <a:off x="4182305" y="4679577"/>
            <a:ext cx="3159790" cy="1600200"/>
          </a:xfrm>
        </p:spPr>
        <p:txBody>
          <a:bodyPr>
            <a:normAutofit/>
          </a:bodyPr>
          <a:lstStyle/>
          <a:p>
            <a:r>
              <a:rPr lang="en-US" sz="1600" dirty="0"/>
              <a:t>Professor piyamas klakhaeng</a:t>
            </a:r>
          </a:p>
        </p:txBody>
      </p:sp>
      <p:pic>
        <p:nvPicPr>
          <p:cNvPr id="10" name="Picture Placeholder 9" descr="A picture containing text, clipart&#10;&#10;Description automatically generated">
            <a:extLst>
              <a:ext uri="{FF2B5EF4-FFF2-40B4-BE49-F238E27FC236}">
                <a16:creationId xmlns:a16="http://schemas.microsoft.com/office/drawing/2014/main" id="{2A1883F4-DC36-4067-8CE1-64DC4E0D9870}"/>
              </a:ext>
            </a:extLst>
          </p:cNvPr>
          <p:cNvPicPr>
            <a:picLocks noGrp="1" noChangeAspect="1"/>
          </p:cNvPicPr>
          <p:nvPr>
            <p:ph type="pic" sz="quarter" idx="10"/>
          </p:nvPr>
        </p:nvPicPr>
        <p:blipFill>
          <a:blip r:embed="rId3"/>
          <a:srcRect l="29384" r="29384"/>
          <a:stretch>
            <a:fillRect/>
          </a:stretch>
        </p:blipFill>
        <p:spPr>
          <a:xfrm>
            <a:off x="6875783" y="0"/>
            <a:ext cx="5448297" cy="6858000"/>
          </a:xfrm>
        </p:spPr>
      </p:pic>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0993"/>
            <a:ext cx="9601200" cy="1036850"/>
          </a:xfrm>
        </p:spPr>
        <p:txBody>
          <a:bodyPr>
            <a:normAutofit fontScale="90000"/>
          </a:bodyPr>
          <a:lstStyle/>
          <a:p>
            <a:r>
              <a:rPr lang="en-US" sz="4400" dirty="0">
                <a:effectLst/>
                <a:ea typeface="Cordia New" panose="020B0304020202020204" pitchFamily="34" charset="-34"/>
                <a:cs typeface="TH SarabunPSK" panose="020B0500040200020003" pitchFamily="34" charset="-34"/>
              </a:rPr>
              <a:t>Topics, content and teaching divisions</a:t>
            </a:r>
            <a:endParaRPr lang="en-US" sz="4400" dirty="0"/>
          </a:p>
        </p:txBody>
      </p:sp>
      <p:sp>
        <p:nvSpPr>
          <p:cNvPr id="4" name="Content Placeholder 3">
            <a:extLst>
              <a:ext uri="{FF2B5EF4-FFF2-40B4-BE49-F238E27FC236}">
                <a16:creationId xmlns:a16="http://schemas.microsoft.com/office/drawing/2014/main" id="{0CBB982E-4AF7-4A69-80CA-145F07B9EF44}"/>
              </a:ext>
            </a:extLst>
          </p:cNvPr>
          <p:cNvSpPr>
            <a:spLocks noGrp="1"/>
          </p:cNvSpPr>
          <p:nvPr>
            <p:ph idx="1"/>
          </p:nvPr>
        </p:nvSpPr>
        <p:spPr>
          <a:xfrm>
            <a:off x="321276" y="1828800"/>
            <a:ext cx="11763632" cy="4343400"/>
          </a:xfrm>
        </p:spPr>
        <p:txBody>
          <a:bodyPr>
            <a:normAutofit/>
          </a:bodyPr>
          <a:lstStyle/>
          <a:p>
            <a:pPr marL="0" marR="0" algn="thaiDist">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Topic 7 Reducing the frequency of transport accidents.</a:t>
            </a:r>
          </a:p>
          <a:p>
            <a:pPr marL="0" marR="0" algn="thaiDist">
              <a:spcBef>
                <a:spcPts val="0"/>
              </a:spcBef>
              <a:spcAft>
                <a:spcPts val="0"/>
              </a:spcAft>
            </a:pPr>
            <a:endParaRPr lang="en-US" sz="4000" b="1" dirty="0">
              <a:latin typeface="TH SarabunPSK" panose="020B0500040200020003" pitchFamily="34" charset="-34"/>
              <a:ea typeface="Cordia New" panose="020B0304020202020204" pitchFamily="34" charset="-34"/>
              <a:cs typeface="TH SarabunPSK" panose="020B0500040200020003" pitchFamily="34" charset="-34"/>
            </a:endParaRPr>
          </a:p>
          <a:p>
            <a:pPr marL="0" marR="0">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End-of-chapter quizzes in Google Classroom.</a:t>
            </a:r>
            <a:endParaRPr lang="en-US" sz="4000" dirty="0">
              <a:effectLst/>
              <a:latin typeface="TH SarabunPSK" panose="020B0500040200020003" pitchFamily="34" charset="-34"/>
              <a:ea typeface="Cordia New" panose="020B0304020202020204" pitchFamily="34" charset="-34"/>
              <a:cs typeface="TH SarabunPSK" panose="020B0500040200020003" pitchFamily="34" charset="-34"/>
            </a:endParaRPr>
          </a:p>
        </p:txBody>
      </p:sp>
    </p:spTree>
    <p:extLst>
      <p:ext uri="{BB962C8B-B14F-4D97-AF65-F5344CB8AC3E}">
        <p14:creationId xmlns:p14="http://schemas.microsoft.com/office/powerpoint/2010/main" val="38438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9957"/>
            <a:ext cx="9601200" cy="1036850"/>
          </a:xfrm>
        </p:spPr>
        <p:txBody>
          <a:bodyPr>
            <a:normAutofit fontScale="90000"/>
          </a:bodyPr>
          <a:lstStyle/>
          <a:p>
            <a:r>
              <a:rPr lang="en-US" sz="4400" dirty="0">
                <a:effectLst/>
                <a:ea typeface="Cordia New" panose="020B0304020202020204" pitchFamily="34" charset="-34"/>
                <a:cs typeface="TH SarabunPSK" panose="020B0500040200020003" pitchFamily="34" charset="-34"/>
              </a:rPr>
              <a:t>Topics, content and teaching divisions</a:t>
            </a:r>
            <a:endParaRPr lang="en-US" sz="4400" dirty="0">
              <a:latin typeface="TH SarabunPSK" panose="020B0500040200020003" pitchFamily="34" charset="-34"/>
              <a:cs typeface="TH SarabunPSK" panose="020B0500040200020003" pitchFamily="34" charset="-34"/>
            </a:endParaRPr>
          </a:p>
        </p:txBody>
      </p:sp>
      <p:sp>
        <p:nvSpPr>
          <p:cNvPr id="4" name="Content Placeholder 3">
            <a:extLst>
              <a:ext uri="{FF2B5EF4-FFF2-40B4-BE49-F238E27FC236}">
                <a16:creationId xmlns:a16="http://schemas.microsoft.com/office/drawing/2014/main" id="{0CBB982E-4AF7-4A69-80CA-145F07B9EF44}"/>
              </a:ext>
            </a:extLst>
          </p:cNvPr>
          <p:cNvSpPr>
            <a:spLocks noGrp="1"/>
          </p:cNvSpPr>
          <p:nvPr>
            <p:ph idx="1"/>
          </p:nvPr>
        </p:nvSpPr>
        <p:spPr>
          <a:xfrm>
            <a:off x="467861" y="1828800"/>
            <a:ext cx="11404542" cy="4343400"/>
          </a:xfrm>
        </p:spPr>
        <p:txBody>
          <a:bodyPr>
            <a:normAutofit/>
          </a:bodyPr>
          <a:lstStyle/>
          <a:p>
            <a:pPr marL="0" marR="0" algn="thaiDist">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Topic 8 Road Safety Related Factors.</a:t>
            </a:r>
          </a:p>
          <a:p>
            <a:pPr marL="0" algn="thaiDist">
              <a:spcBef>
                <a:spcPts val="0"/>
              </a:spcBef>
            </a:pPr>
            <a:endParaRPr lang="en-US" sz="4000" dirty="0">
              <a:effectLst/>
              <a:latin typeface="TH SarabunPSK" panose="020B0500040200020003" pitchFamily="34" charset="-34"/>
              <a:ea typeface="Cordia New" panose="020B0304020202020204" pitchFamily="34" charset="-34"/>
              <a:cs typeface="TH SarabunPSK" panose="020B0500040200020003" pitchFamily="34" charset="-34"/>
            </a:endParaRPr>
          </a:p>
          <a:p>
            <a:pPr marL="0" algn="thaiDist">
              <a:spcBef>
                <a:spcPts val="0"/>
              </a:spcBef>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End-of-chapter quizzes in Google Classroom.</a:t>
            </a:r>
            <a:endParaRPr lang="en-US" sz="4000" dirty="0">
              <a:effectLst/>
              <a:latin typeface="TH SarabunPSK" panose="020B0500040200020003" pitchFamily="34" charset="-34"/>
              <a:ea typeface="Cordia New" panose="020B0304020202020204" pitchFamily="34" charset="-34"/>
              <a:cs typeface="TH SarabunPSK" panose="020B0500040200020003" pitchFamily="34" charset="-34"/>
            </a:endParaRPr>
          </a:p>
          <a:p>
            <a:pPr marL="0" marR="0" algn="thaiDist">
              <a:spcBef>
                <a:spcPts val="0"/>
              </a:spcBef>
              <a:spcAft>
                <a:spcPts val="0"/>
              </a:spcAft>
            </a:pPr>
            <a:endParaRPr lang="th-TH" sz="4000" dirty="0">
              <a:latin typeface="TH SarabunPSK" panose="020B0500040200020003" pitchFamily="34" charset="-34"/>
              <a:cs typeface="TH SarabunPSK" panose="020B0500040200020003" pitchFamily="34" charset="-34"/>
            </a:endParaRPr>
          </a:p>
        </p:txBody>
      </p:sp>
    </p:spTree>
    <p:extLst>
      <p:ext uri="{BB962C8B-B14F-4D97-AF65-F5344CB8AC3E}">
        <p14:creationId xmlns:p14="http://schemas.microsoft.com/office/powerpoint/2010/main" val="1945832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8923"/>
            <a:ext cx="9601200" cy="1036850"/>
          </a:xfrm>
        </p:spPr>
        <p:txBody>
          <a:bodyPr>
            <a:normAutofit fontScale="90000"/>
          </a:bodyPr>
          <a:lstStyle/>
          <a:p>
            <a:r>
              <a:rPr lang="en-US" sz="4400" dirty="0">
                <a:effectLst/>
                <a:ea typeface="Cordia New" panose="020B0304020202020204" pitchFamily="34" charset="-34"/>
                <a:cs typeface="TH SarabunPSK" panose="020B0500040200020003" pitchFamily="34" charset="-34"/>
              </a:rPr>
              <a:t>Topics, content and teaching divisions</a:t>
            </a:r>
            <a:endParaRPr lang="en-US" sz="4400" dirty="0">
              <a:latin typeface="TH SarabunPSK" panose="020B0500040200020003" pitchFamily="34" charset="-34"/>
              <a:cs typeface="TH SarabunPSK" panose="020B0500040200020003" pitchFamily="34" charset="-34"/>
            </a:endParaRPr>
          </a:p>
        </p:txBody>
      </p:sp>
      <p:sp>
        <p:nvSpPr>
          <p:cNvPr id="4" name="Content Placeholder 3">
            <a:extLst>
              <a:ext uri="{FF2B5EF4-FFF2-40B4-BE49-F238E27FC236}">
                <a16:creationId xmlns:a16="http://schemas.microsoft.com/office/drawing/2014/main" id="{0CBB982E-4AF7-4A69-80CA-145F07B9EF44}"/>
              </a:ext>
            </a:extLst>
          </p:cNvPr>
          <p:cNvSpPr>
            <a:spLocks noGrp="1"/>
          </p:cNvSpPr>
          <p:nvPr>
            <p:ph idx="1"/>
          </p:nvPr>
        </p:nvSpPr>
        <p:spPr>
          <a:xfrm>
            <a:off x="691978" y="1828800"/>
            <a:ext cx="11404542" cy="4343400"/>
          </a:xfrm>
        </p:spPr>
        <p:txBody>
          <a:bodyPr>
            <a:normAutofit/>
          </a:bodyPr>
          <a:lstStyle/>
          <a:p>
            <a:pPr marL="0" marR="0" algn="thaiDist">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Topic 9 The Main Elements of Success road safety.</a:t>
            </a:r>
          </a:p>
          <a:p>
            <a:pPr marL="0" marR="0" algn="thaiDist">
              <a:spcBef>
                <a:spcPts val="0"/>
              </a:spcBef>
              <a:spcAft>
                <a:spcPts val="0"/>
              </a:spcAft>
            </a:pPr>
            <a:endParaRPr lang="en-US" sz="4000" b="1" dirty="0">
              <a:latin typeface="TH SarabunPSK" panose="020B0500040200020003" pitchFamily="34" charset="-34"/>
              <a:ea typeface="Cordia New" panose="020B0304020202020204" pitchFamily="34" charset="-34"/>
              <a:cs typeface="TH SarabunPSK" panose="020B0500040200020003" pitchFamily="34" charset="-34"/>
            </a:endParaRPr>
          </a:p>
          <a:p>
            <a:pPr marL="0" algn="thaiDist">
              <a:spcBef>
                <a:spcPts val="0"/>
              </a:spcBef>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End-of-chapter quizzes in Google Classroom.</a:t>
            </a:r>
            <a:endParaRPr lang="en-US" sz="4000" dirty="0">
              <a:effectLst/>
              <a:latin typeface="TH SarabunPSK" panose="020B0500040200020003" pitchFamily="34" charset="-34"/>
              <a:ea typeface="Cordia New" panose="020B0304020202020204" pitchFamily="34" charset="-34"/>
              <a:cs typeface="TH SarabunPSK" panose="020B0500040200020003" pitchFamily="34" charset="-34"/>
            </a:endParaRPr>
          </a:p>
          <a:p>
            <a:pPr marL="0" marR="0" algn="thaiDist">
              <a:spcBef>
                <a:spcPts val="0"/>
              </a:spcBef>
              <a:spcAft>
                <a:spcPts val="0"/>
              </a:spcAft>
            </a:pPr>
            <a:endParaRPr lang="en-US" sz="4000" b="1" dirty="0">
              <a:effectLst/>
              <a:latin typeface="TH SarabunPSK" panose="020B0500040200020003" pitchFamily="34" charset="-34"/>
              <a:ea typeface="Cordia New" panose="020B0304020202020204" pitchFamily="34" charset="-34"/>
              <a:cs typeface="TH SarabunPSK" panose="020B0500040200020003" pitchFamily="34" charset="-34"/>
            </a:endParaRPr>
          </a:p>
          <a:p>
            <a:pPr marL="0" marR="0" algn="thaiDist">
              <a:spcBef>
                <a:spcPts val="0"/>
              </a:spcBef>
              <a:spcAft>
                <a:spcPts val="0"/>
              </a:spcAft>
            </a:pPr>
            <a:endParaRPr lang="en-US" sz="4000" dirty="0">
              <a:latin typeface="TH SarabunPSK" panose="020B0500040200020003" pitchFamily="34" charset="-34"/>
              <a:cs typeface="TH SarabunPSK" panose="020B0500040200020003" pitchFamily="34" charset="-34"/>
            </a:endParaRPr>
          </a:p>
          <a:p>
            <a:pPr marL="0" marR="0" algn="thaiDist">
              <a:spcBef>
                <a:spcPts val="0"/>
              </a:spcBef>
              <a:spcAft>
                <a:spcPts val="0"/>
              </a:spcAft>
            </a:pPr>
            <a:endParaRPr lang="th-TH" sz="4000" dirty="0">
              <a:latin typeface="TH SarabunPSK" panose="020B0500040200020003" pitchFamily="34" charset="-34"/>
              <a:cs typeface="TH SarabunPSK" panose="020B0500040200020003" pitchFamily="34" charset="-34"/>
            </a:endParaRPr>
          </a:p>
        </p:txBody>
      </p:sp>
    </p:spTree>
    <p:extLst>
      <p:ext uri="{BB962C8B-B14F-4D97-AF65-F5344CB8AC3E}">
        <p14:creationId xmlns:p14="http://schemas.microsoft.com/office/powerpoint/2010/main" val="1333415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2028"/>
            <a:ext cx="9601200" cy="1036850"/>
          </a:xfrm>
        </p:spPr>
        <p:txBody>
          <a:bodyPr>
            <a:normAutofit fontScale="90000"/>
          </a:bodyPr>
          <a:lstStyle/>
          <a:p>
            <a:r>
              <a:rPr lang="en-US" sz="4400" dirty="0">
                <a:effectLst/>
                <a:ea typeface="Cordia New" panose="020B0304020202020204" pitchFamily="34" charset="-34"/>
                <a:cs typeface="TH SarabunPSK" panose="020B0500040200020003" pitchFamily="34" charset="-34"/>
              </a:rPr>
              <a:t>Topics, content and teaching divisions</a:t>
            </a:r>
            <a:endParaRPr lang="en-US" sz="4400" dirty="0">
              <a:latin typeface="TH SarabunPSK" panose="020B0500040200020003" pitchFamily="34" charset="-34"/>
              <a:cs typeface="TH SarabunPSK" panose="020B0500040200020003" pitchFamily="34" charset="-34"/>
            </a:endParaRPr>
          </a:p>
        </p:txBody>
      </p:sp>
      <p:sp>
        <p:nvSpPr>
          <p:cNvPr id="4" name="Content Placeholder 3">
            <a:extLst>
              <a:ext uri="{FF2B5EF4-FFF2-40B4-BE49-F238E27FC236}">
                <a16:creationId xmlns:a16="http://schemas.microsoft.com/office/drawing/2014/main" id="{0CBB982E-4AF7-4A69-80CA-145F07B9EF44}"/>
              </a:ext>
            </a:extLst>
          </p:cNvPr>
          <p:cNvSpPr>
            <a:spLocks noGrp="1"/>
          </p:cNvSpPr>
          <p:nvPr>
            <p:ph idx="1"/>
          </p:nvPr>
        </p:nvSpPr>
        <p:spPr>
          <a:xfrm>
            <a:off x="691978" y="1828800"/>
            <a:ext cx="11404542" cy="4343400"/>
          </a:xfrm>
        </p:spPr>
        <p:txBody>
          <a:bodyPr>
            <a:normAutofit/>
          </a:bodyPr>
          <a:lstStyle/>
          <a:p>
            <a:pPr marL="0" marR="0">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Chapter 10 Assessment of road safety levels and guidelines for the development of road safety management.</a:t>
            </a:r>
          </a:p>
          <a:p>
            <a:pPr marL="0" marR="0">
              <a:spcBef>
                <a:spcPts val="0"/>
              </a:spcBef>
              <a:spcAft>
                <a:spcPts val="0"/>
              </a:spcAft>
            </a:pPr>
            <a:endParaRPr lang="th-TH" sz="4000" b="1" dirty="0">
              <a:effectLst/>
              <a:latin typeface="TH SarabunPSK" panose="020B0500040200020003" pitchFamily="34" charset="-34"/>
              <a:ea typeface="Cordia New" panose="020B0304020202020204" pitchFamily="34" charset="-34"/>
              <a:cs typeface="TH SarabunPSK" panose="020B0500040200020003" pitchFamily="34" charset="-34"/>
            </a:endParaRPr>
          </a:p>
          <a:p>
            <a:pPr marL="0" algn="thaiDist">
              <a:spcBef>
                <a:spcPts val="0"/>
              </a:spcBef>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End-of-chapter quizzes in Google Classroom.</a:t>
            </a:r>
            <a:endParaRPr lang="en-US" sz="4000" dirty="0">
              <a:effectLst/>
              <a:latin typeface="TH SarabunPSK" panose="020B0500040200020003" pitchFamily="34" charset="-34"/>
              <a:ea typeface="Cordia New" panose="020B0304020202020204" pitchFamily="34" charset="-34"/>
              <a:cs typeface="TH SarabunPSK" panose="020B0500040200020003" pitchFamily="34" charset="-34"/>
            </a:endParaRPr>
          </a:p>
        </p:txBody>
      </p:sp>
    </p:spTree>
    <p:extLst>
      <p:ext uri="{BB962C8B-B14F-4D97-AF65-F5344CB8AC3E}">
        <p14:creationId xmlns:p14="http://schemas.microsoft.com/office/powerpoint/2010/main" val="2262640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282" y="0"/>
            <a:ext cx="9601200" cy="1036850"/>
          </a:xfrm>
        </p:spPr>
        <p:txBody>
          <a:bodyPr>
            <a:normAutofit/>
          </a:bodyPr>
          <a:lstStyle/>
          <a:p>
            <a:pPr marL="0" marR="0" algn="thaiDist">
              <a:spcBef>
                <a:spcPts val="0"/>
              </a:spcBef>
              <a:spcAft>
                <a:spcPts val="0"/>
              </a:spcAft>
            </a:pPr>
            <a:r>
              <a:rPr lang="en-US" sz="4000" b="1" dirty="0">
                <a:effectLst/>
                <a:ea typeface="Cordia New" panose="020B0304020202020204" pitchFamily="34" charset="-34"/>
                <a:cs typeface="TH SarabunPSK" panose="020B0500040200020003" pitchFamily="34" charset="-34"/>
              </a:rPr>
              <a:t>Evaluation</a:t>
            </a:r>
            <a:endParaRPr lang="en-US" sz="4000" dirty="0">
              <a:effectLst/>
              <a:ea typeface="Cordia New" panose="020B0304020202020204" pitchFamily="34" charset="-34"/>
              <a:cs typeface="Cordia New" panose="020B0304020202020204" pitchFamily="34" charset="-34"/>
            </a:endParaRPr>
          </a:p>
        </p:txBody>
      </p:sp>
      <p:sp>
        <p:nvSpPr>
          <p:cNvPr id="4" name="Content Placeholder 3">
            <a:extLst>
              <a:ext uri="{FF2B5EF4-FFF2-40B4-BE49-F238E27FC236}">
                <a16:creationId xmlns:a16="http://schemas.microsoft.com/office/drawing/2014/main" id="{0CBB982E-4AF7-4A69-80CA-145F07B9EF44}"/>
              </a:ext>
            </a:extLst>
          </p:cNvPr>
          <p:cNvSpPr>
            <a:spLocks noGrp="1"/>
          </p:cNvSpPr>
          <p:nvPr>
            <p:ph idx="1"/>
          </p:nvPr>
        </p:nvSpPr>
        <p:spPr>
          <a:xfrm>
            <a:off x="837281" y="1828800"/>
            <a:ext cx="10458247" cy="4343400"/>
          </a:xfrm>
        </p:spPr>
        <p:txBody>
          <a:bodyPr>
            <a:normAutofit/>
          </a:bodyPr>
          <a:lstStyle/>
          <a:p>
            <a:pPr marL="0" marR="0" algn="thaiDist">
              <a:spcBef>
                <a:spcPts val="0"/>
              </a:spcBef>
              <a:spcAft>
                <a:spcPts val="0"/>
              </a:spcAft>
            </a:pPr>
            <a:r>
              <a:rPr lang="en-US" sz="4000" dirty="0">
                <a:effectLst/>
                <a:latin typeface="TH SarabunPSK" panose="020B0500040200020003" pitchFamily="34" charset="-34"/>
                <a:ea typeface="Cordia New" panose="020B0304020202020204" pitchFamily="34" charset="-34"/>
                <a:cs typeface="Cordia New" panose="020B0304020202020204" pitchFamily="34" charset="-34"/>
              </a:rPr>
              <a:t>1</a:t>
            </a:r>
            <a:r>
              <a:rPr lang="th-TH" sz="4000" dirty="0">
                <a:effectLst/>
                <a:latin typeface="TH SarabunPSK" panose="020B0500040200020003" pitchFamily="34" charset="-34"/>
                <a:ea typeface="Cordia New" panose="020B0304020202020204" pitchFamily="34" charset="-34"/>
                <a:cs typeface="Cordia New" panose="020B0304020202020204" pitchFamily="34" charset="-34"/>
              </a:rPr>
              <a:t>. </a:t>
            </a:r>
            <a:r>
              <a:rPr lang="en-US" sz="4000" dirty="0">
                <a:effectLst/>
                <a:latin typeface="TH SarabunPSK" panose="020B0500040200020003" pitchFamily="34" charset="-34"/>
                <a:ea typeface="Cordia New" panose="020B0304020202020204" pitchFamily="34" charset="-34"/>
                <a:cs typeface="Cordia New" panose="020B0304020202020204" pitchFamily="34" charset="-34"/>
              </a:rPr>
              <a:t>Evaluation</a:t>
            </a:r>
            <a:endParaRPr lang="en-US" sz="4000" dirty="0">
              <a:effectLst/>
              <a:latin typeface="Cordia New" panose="020B0304020202020204" pitchFamily="34" charset="-34"/>
              <a:ea typeface="Cordia New" panose="020B0304020202020204" pitchFamily="34" charset="-34"/>
              <a:cs typeface="Cordia New" panose="020B0304020202020204" pitchFamily="34" charset="-34"/>
            </a:endParaRPr>
          </a:p>
          <a:p>
            <a:pPr marL="0" marR="0" algn="thaiDist">
              <a:spcBef>
                <a:spcPts val="0"/>
              </a:spcBef>
              <a:spcAft>
                <a:spcPts val="0"/>
              </a:spcAft>
            </a:pPr>
            <a:r>
              <a:rPr lang="th-TH" sz="4000" dirty="0">
                <a:effectLst/>
                <a:latin typeface="TH SarabunPSK" panose="020B0500040200020003" pitchFamily="34" charset="-34"/>
                <a:ea typeface="Cordia New" panose="020B0304020202020204" pitchFamily="34" charset="-34"/>
                <a:cs typeface="TH SarabunPSK" panose="020B0500040200020003" pitchFamily="34" charset="-34"/>
              </a:rPr>
              <a:t>     </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1</a:t>
            </a:r>
            <a:r>
              <a:rPr lang="th-TH" sz="4000" dirty="0">
                <a:effectLst/>
                <a:latin typeface="TH SarabunPSK" panose="020B0500040200020003" pitchFamily="34" charset="-34"/>
                <a:ea typeface="Cordia New" panose="020B0304020202020204" pitchFamily="34" charset="-34"/>
                <a:cs typeface="TH SarabunPSK" panose="020B0500040200020003" pitchFamily="34" charset="-34"/>
              </a:rPr>
              <a:t>.1 </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  </a:t>
            </a:r>
            <a:r>
              <a:rPr lang="en-US" sz="4000" dirty="0">
                <a:latin typeface="TH SarabunPSK" panose="020B0500040200020003" pitchFamily="34" charset="-34"/>
                <a:ea typeface="Cordia New" panose="020B0304020202020204" pitchFamily="34" charset="-34"/>
                <a:cs typeface="TH SarabunPSK" panose="020B0500040200020003" pitchFamily="34" charset="-34"/>
              </a:rPr>
              <a:t>O</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verall intersection score</a:t>
            </a:r>
            <a:r>
              <a:rPr lang="th-TH" sz="4000" dirty="0">
                <a:effectLst/>
                <a:latin typeface="TH SarabunPSK" panose="020B0500040200020003" pitchFamily="34" charset="-34"/>
                <a:ea typeface="Cordia New" panose="020B0304020202020204" pitchFamily="34" charset="-34"/>
                <a:cs typeface="TH SarabunPSK" panose="020B0500040200020003" pitchFamily="34" charset="-34"/>
              </a:rPr>
              <a:t>                        </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       60%</a:t>
            </a:r>
          </a:p>
          <a:p>
            <a:pPr marL="457200" marR="0" algn="thaiDist">
              <a:spcBef>
                <a:spcPts val="0"/>
              </a:spcBef>
              <a:spcAft>
                <a:spcPts val="0"/>
              </a:spcAft>
            </a:pPr>
            <a:r>
              <a:rPr lang="th-TH" sz="4000" dirty="0">
                <a:effectLst/>
                <a:latin typeface="TH SarabunPSK" panose="020B0500040200020003" pitchFamily="34" charset="-34"/>
                <a:ea typeface="Cordia New" panose="020B0304020202020204" pitchFamily="34" charset="-34"/>
                <a:cs typeface="TH SarabunPSK" panose="020B0500040200020003" pitchFamily="34" charset="-34"/>
              </a:rPr>
              <a:t>   1.1.1 </a:t>
            </a:r>
            <a:r>
              <a:rPr lang="en-US" sz="4000" dirty="0">
                <a:latin typeface="TH SarabunPSK" panose="020B0500040200020003" pitchFamily="34" charset="-34"/>
                <a:ea typeface="Cordia New" panose="020B0304020202020204" pitchFamily="34" charset="-34"/>
                <a:cs typeface="TH SarabunPSK" panose="020B0500040200020003" pitchFamily="34" charset="-34"/>
              </a:rPr>
              <a:t>A</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ttendance score </a:t>
            </a:r>
            <a:r>
              <a:rPr lang="th-TH" sz="4000" dirty="0">
                <a:effectLst/>
                <a:latin typeface="TH SarabunPSK" panose="020B0500040200020003" pitchFamily="34" charset="-34"/>
                <a:ea typeface="Cordia New" panose="020B0304020202020204" pitchFamily="34" charset="-34"/>
                <a:cs typeface="TH SarabunPSK" panose="020B0500040200020003" pitchFamily="34" charset="-34"/>
              </a:rPr>
              <a:t>		         </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                     10%</a:t>
            </a:r>
          </a:p>
          <a:p>
            <a:pPr marL="0" marR="0" algn="thaiDist">
              <a:spcBef>
                <a:spcPts val="0"/>
              </a:spcBef>
              <a:spcAft>
                <a:spcPts val="0"/>
              </a:spcAft>
            </a:pPr>
            <a:r>
              <a:rPr lang="th-TH" sz="4000" dirty="0">
                <a:effectLst/>
                <a:latin typeface="TH SarabunPSK" panose="020B0500040200020003" pitchFamily="34" charset="-34"/>
                <a:ea typeface="Cordia New" panose="020B0304020202020204" pitchFamily="34" charset="-34"/>
                <a:cs typeface="TH SarabunPSK" panose="020B0500040200020003" pitchFamily="34" charset="-34"/>
              </a:rPr>
              <a:t>        1.1.2 </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Points for doing the specified activities </a:t>
            </a:r>
            <a:r>
              <a:rPr lang="th-TH" sz="4000" dirty="0">
                <a:effectLst/>
                <a:latin typeface="TH SarabunPSK" panose="020B0500040200020003" pitchFamily="34" charset="-34"/>
                <a:ea typeface="Cordia New" panose="020B0304020202020204" pitchFamily="34" charset="-34"/>
                <a:cs typeface="TH SarabunPSK" panose="020B0500040200020003" pitchFamily="34" charset="-34"/>
              </a:rPr>
              <a:t>	 </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 20%</a:t>
            </a:r>
          </a:p>
          <a:p>
            <a:pPr marL="0" marR="0" algn="thaiDist">
              <a:spcBef>
                <a:spcPts val="0"/>
              </a:spcBef>
              <a:spcAft>
                <a:spcPts val="0"/>
              </a:spcAft>
            </a:pPr>
            <a:r>
              <a:rPr lang="th-TH" sz="4000" dirty="0">
                <a:effectLst/>
                <a:latin typeface="TH SarabunPSK" panose="020B0500040200020003" pitchFamily="34" charset="-34"/>
                <a:ea typeface="Cordia New" panose="020B0304020202020204" pitchFamily="34" charset="-34"/>
                <a:cs typeface="TH SarabunPSK" panose="020B0500040200020003" pitchFamily="34" charset="-34"/>
              </a:rPr>
              <a:t>        1.1.3 </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Midterm exam scores </a:t>
            </a:r>
            <a:r>
              <a:rPr lang="th-TH" sz="4000" dirty="0">
                <a:effectLst/>
                <a:latin typeface="TH SarabunPSK" panose="020B0500040200020003" pitchFamily="34" charset="-34"/>
                <a:ea typeface="Cordia New" panose="020B0304020202020204" pitchFamily="34" charset="-34"/>
                <a:cs typeface="TH SarabunPSK" panose="020B0500040200020003" pitchFamily="34" charset="-34"/>
              </a:rPr>
              <a:t>	         </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                     30%</a:t>
            </a:r>
          </a:p>
          <a:p>
            <a:pPr marL="0" marR="0" algn="thaiDist">
              <a:spcBef>
                <a:spcPts val="0"/>
              </a:spcBef>
              <a:spcAft>
                <a:spcPts val="0"/>
              </a:spcAft>
            </a:pP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     1</a:t>
            </a:r>
            <a:r>
              <a:rPr lang="th-TH" sz="4000" dirty="0">
                <a:effectLst/>
                <a:latin typeface="TH SarabunPSK" panose="020B0500040200020003" pitchFamily="34" charset="-34"/>
                <a:ea typeface="Cordia New" panose="020B0304020202020204" pitchFamily="34" charset="-34"/>
                <a:cs typeface="TH SarabunPSK" panose="020B0500040200020003" pitchFamily="34" charset="-34"/>
              </a:rPr>
              <a:t>.</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2 </a:t>
            </a:r>
            <a:r>
              <a:rPr lang="en-US" sz="4000" dirty="0">
                <a:latin typeface="TH SarabunPSK" panose="020B0500040200020003" pitchFamily="34" charset="-34"/>
                <a:ea typeface="Cordia New" panose="020B0304020202020204" pitchFamily="34" charset="-34"/>
                <a:cs typeface="TH SarabunPSK" panose="020B0500040200020003" pitchFamily="34" charset="-34"/>
              </a:rPr>
              <a:t>T</a:t>
            </a: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otal final exam score                                 40%</a:t>
            </a:r>
          </a:p>
          <a:p>
            <a:endParaRPr lang="th-TH" dirty="0"/>
          </a:p>
        </p:txBody>
      </p:sp>
    </p:spTree>
    <p:extLst>
      <p:ext uri="{BB962C8B-B14F-4D97-AF65-F5344CB8AC3E}">
        <p14:creationId xmlns:p14="http://schemas.microsoft.com/office/powerpoint/2010/main" val="86259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18C4E-1295-459A-AA46-A387864D80B2}"/>
              </a:ext>
            </a:extLst>
          </p:cNvPr>
          <p:cNvSpPr>
            <a:spLocks noGrp="1"/>
          </p:cNvSpPr>
          <p:nvPr>
            <p:ph type="title"/>
          </p:nvPr>
        </p:nvSpPr>
        <p:spPr>
          <a:xfrm>
            <a:off x="874059" y="506145"/>
            <a:ext cx="9601200" cy="1036850"/>
          </a:xfrm>
        </p:spPr>
        <p:txBody>
          <a:bodyPr>
            <a:normAutofit fontScale="90000"/>
          </a:bodyPr>
          <a:lstStyle/>
          <a:p>
            <a:r>
              <a:rPr lang="en-US" sz="4400" b="1" dirty="0">
                <a:effectLst/>
                <a:ea typeface="Cordia New" panose="020B0304020202020204" pitchFamily="34" charset="-34"/>
                <a:cs typeface="TH SarabunPSK" panose="020B0500040200020003" pitchFamily="34" charset="-34"/>
              </a:rPr>
              <a:t>Topic Assessment</a:t>
            </a:r>
            <a:br>
              <a:rPr lang="en-US" sz="1800" dirty="0">
                <a:effectLst/>
                <a:latin typeface="Cordia New" panose="020B0304020202020204" pitchFamily="34" charset="-34"/>
                <a:ea typeface="Cordia New" panose="020B0304020202020204" pitchFamily="34" charset="-34"/>
                <a:cs typeface="Cordia New" panose="020B0304020202020204" pitchFamily="34" charset="-34"/>
              </a:rPr>
            </a:br>
            <a:endParaRPr lang="th-TH" dirty="0"/>
          </a:p>
        </p:txBody>
      </p:sp>
      <p:sp>
        <p:nvSpPr>
          <p:cNvPr id="3" name="Content Placeholder 2">
            <a:extLst>
              <a:ext uri="{FF2B5EF4-FFF2-40B4-BE49-F238E27FC236}">
                <a16:creationId xmlns:a16="http://schemas.microsoft.com/office/drawing/2014/main" id="{D5783655-00FC-452C-AD13-8B17A335E613}"/>
              </a:ext>
            </a:extLst>
          </p:cNvPr>
          <p:cNvSpPr>
            <a:spLocks noGrp="1"/>
          </p:cNvSpPr>
          <p:nvPr>
            <p:ph idx="1"/>
          </p:nvPr>
        </p:nvSpPr>
        <p:spPr>
          <a:xfrm>
            <a:off x="330505" y="1828800"/>
            <a:ext cx="11743981" cy="4343400"/>
          </a:xfrm>
        </p:spPr>
        <p:txBody>
          <a:bodyPr/>
          <a:lstStyle/>
          <a:p>
            <a:pPr marL="342900" marR="0" lvl="0" indent="-342900" algn="thaiDist">
              <a:spcBef>
                <a:spcPts val="0"/>
              </a:spcBef>
              <a:spcAft>
                <a:spcPts val="0"/>
              </a:spcAft>
              <a:buFont typeface="+mj-lt"/>
              <a:buAutoNum type="arabicPeriod"/>
            </a:pP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Learners can accurately explain details of basic knowledge.</a:t>
            </a:r>
          </a:p>
          <a:p>
            <a:pPr marL="342900" marR="0" lvl="0" indent="-342900" algn="thaiDist">
              <a:spcBef>
                <a:spcPts val="0"/>
              </a:spcBef>
              <a:spcAft>
                <a:spcPts val="0"/>
              </a:spcAft>
              <a:buFont typeface="+mj-lt"/>
              <a:buAutoNum type="arabicPeriod"/>
            </a:pP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Observe the responses to questions and asking questions.</a:t>
            </a:r>
            <a:endParaRPr lang="th-TH" sz="4000" dirty="0">
              <a:effectLst/>
              <a:latin typeface="TH SarabunPSK" panose="020B0500040200020003" pitchFamily="34" charset="-34"/>
              <a:ea typeface="Cordia New" panose="020B0304020202020204" pitchFamily="34" charset="-34"/>
              <a:cs typeface="TH SarabunPSK" panose="020B0500040200020003" pitchFamily="34" charset="-34"/>
            </a:endParaRPr>
          </a:p>
          <a:p>
            <a:pPr marL="342900" marR="0" lvl="0" indent="-342900" algn="thaiDist">
              <a:spcBef>
                <a:spcPts val="0"/>
              </a:spcBef>
              <a:spcAft>
                <a:spcPts val="0"/>
              </a:spcAft>
              <a:buFont typeface="+mj-lt"/>
              <a:buAutoNum type="arabicPeriod"/>
            </a:pP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Observe online quizzes through Google form.</a:t>
            </a:r>
            <a:endParaRPr lang="th-TH" sz="4000" dirty="0">
              <a:effectLst/>
              <a:latin typeface="TH SarabunPSK" panose="020B0500040200020003" pitchFamily="34" charset="-34"/>
              <a:ea typeface="Cordia New" panose="020B0304020202020204" pitchFamily="34" charset="-34"/>
              <a:cs typeface="TH SarabunPSK" panose="020B0500040200020003" pitchFamily="34" charset="-34"/>
            </a:endParaRPr>
          </a:p>
          <a:p>
            <a:pPr marL="342900" marR="0" lvl="0" indent="-342900" algn="thaiDist">
              <a:spcBef>
                <a:spcPts val="0"/>
              </a:spcBef>
              <a:spcAft>
                <a:spcPts val="0"/>
              </a:spcAft>
              <a:buFont typeface="+mj-lt"/>
              <a:buAutoNum type="arabicPeriod"/>
            </a:pPr>
            <a:r>
              <a:rPr lang="en-US" sz="4000" dirty="0">
                <a:effectLst/>
                <a:latin typeface="TH SarabunPSK" panose="020B0500040200020003" pitchFamily="34" charset="-34"/>
                <a:ea typeface="Cordia New" panose="020B0304020202020204" pitchFamily="34" charset="-34"/>
                <a:cs typeface="TH SarabunPSK" panose="020B0500040200020003" pitchFamily="34" charset="-34"/>
              </a:rPr>
              <a:t>Observing behavior Enthusiasm for activities and quality of work.</a:t>
            </a:r>
            <a:endParaRPr lang="th-TH" dirty="0">
              <a:latin typeface="TH SarabunPSK" panose="020B0500040200020003" pitchFamily="34" charset="-34"/>
              <a:cs typeface="TH SarabunPSK" panose="020B0500040200020003" pitchFamily="34" charset="-34"/>
            </a:endParaRPr>
          </a:p>
        </p:txBody>
      </p:sp>
    </p:spTree>
    <p:extLst>
      <p:ext uri="{BB962C8B-B14F-4D97-AF65-F5344CB8AC3E}">
        <p14:creationId xmlns:p14="http://schemas.microsoft.com/office/powerpoint/2010/main" val="2320187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E8BD9C-7864-4C81-BC3F-73111930638D}"/>
              </a:ext>
            </a:extLst>
          </p:cNvPr>
          <p:cNvSpPr>
            <a:spLocks noGrp="1"/>
          </p:cNvSpPr>
          <p:nvPr>
            <p:ph idx="1"/>
          </p:nvPr>
        </p:nvSpPr>
        <p:spPr>
          <a:xfrm>
            <a:off x="2353019" y="2655065"/>
            <a:ext cx="9601200" cy="4343400"/>
          </a:xfrm>
        </p:spPr>
        <p:txBody>
          <a:bodyPr>
            <a:normAutofit/>
          </a:bodyPr>
          <a:lstStyle/>
          <a:p>
            <a:r>
              <a:rPr lang="en-US" sz="4400" dirty="0"/>
              <a:t>Thank You</a:t>
            </a:r>
            <a:endParaRPr lang="th-TH" sz="4400" dirty="0"/>
          </a:p>
        </p:txBody>
      </p:sp>
    </p:spTree>
    <p:extLst>
      <p:ext uri="{BB962C8B-B14F-4D97-AF65-F5344CB8AC3E}">
        <p14:creationId xmlns:p14="http://schemas.microsoft.com/office/powerpoint/2010/main" val="2562927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gn="thaiDist">
              <a:spcBef>
                <a:spcPts val="0"/>
              </a:spcBef>
              <a:spcAft>
                <a:spcPts val="0"/>
              </a:spcAft>
            </a:pPr>
            <a:r>
              <a:rPr lang="en-US" sz="4000" b="1" dirty="0">
                <a:effectLst/>
                <a:ea typeface="Cordia New" panose="020B0304020202020204" pitchFamily="34" charset="-34"/>
                <a:cs typeface="TH SarabunPSK" panose="020B0500040200020003" pitchFamily="34" charset="-34"/>
              </a:rPr>
              <a:t>course description</a:t>
            </a:r>
            <a:endParaRPr lang="en-US" sz="4000" dirty="0">
              <a:effectLst/>
              <a:ea typeface="Cordia New" panose="020B0304020202020204" pitchFamily="34" charset="-34"/>
              <a:cs typeface="Cordia New" panose="020B0304020202020204" pitchFamily="34" charset="-34"/>
            </a:endParaRPr>
          </a:p>
        </p:txBody>
      </p:sp>
      <p:sp>
        <p:nvSpPr>
          <p:cNvPr id="3" name="Content Placeholder 2"/>
          <p:cNvSpPr>
            <a:spLocks noGrp="1"/>
          </p:cNvSpPr>
          <p:nvPr>
            <p:ph idx="1"/>
          </p:nvPr>
        </p:nvSpPr>
        <p:spPr>
          <a:xfrm>
            <a:off x="1057619" y="1828800"/>
            <a:ext cx="10631277" cy="4343400"/>
          </a:xfrm>
        </p:spPr>
        <p:txBody>
          <a:bodyPr>
            <a:normAutofit/>
          </a:bodyPr>
          <a:lstStyle/>
          <a:p>
            <a:pPr marL="0" marR="20955" indent="457200" algn="thaiDist">
              <a:spcBef>
                <a:spcPts val="0"/>
              </a:spcBef>
              <a:spcAft>
                <a:spcPts val="0"/>
              </a:spcAft>
            </a:pPr>
            <a:r>
              <a:rPr lang="en-US" sz="3200" dirty="0">
                <a:effectLst/>
                <a:latin typeface="TH SarabunPSK" panose="020B0500040200020003" pitchFamily="34" charset="-34"/>
                <a:ea typeface="Times New Roman" panose="02020603050405020304" pitchFamily="18" charset="0"/>
                <a:cs typeface="TH SarabunPSK" panose="020B0500040200020003" pitchFamily="34" charset="-34"/>
              </a:rPr>
              <a:t>Transportation Safety Management Reducing the number and frequency of transportation accidents procedure and method working in the road safety administration Forms of risk reduction and effective management methods.</a:t>
            </a:r>
          </a:p>
        </p:txBody>
      </p:sp>
    </p:spTree>
    <p:extLst>
      <p:ext uri="{BB962C8B-B14F-4D97-AF65-F5344CB8AC3E}">
        <p14:creationId xmlns:p14="http://schemas.microsoft.com/office/powerpoint/2010/main" val="363987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gn="thaiDist">
              <a:spcBef>
                <a:spcPts val="0"/>
              </a:spcBef>
              <a:spcAft>
                <a:spcPts val="0"/>
              </a:spcAft>
            </a:pPr>
            <a:r>
              <a:rPr lang="en-US" sz="4000" b="1" dirty="0">
                <a:effectLst/>
                <a:ea typeface="Cordia New" panose="020B0304020202020204" pitchFamily="34" charset="-34"/>
                <a:cs typeface="TH SarabunPSK" panose="020B0500040200020003" pitchFamily="34" charset="-34"/>
              </a:rPr>
              <a:t>general purpose</a:t>
            </a:r>
            <a:endParaRPr lang="en-US" sz="4000" dirty="0">
              <a:effectLst/>
              <a:ea typeface="Cordia New" panose="020B0304020202020204" pitchFamily="34" charset="-34"/>
              <a:cs typeface="Cordia New" panose="020B0304020202020204" pitchFamily="34" charset="-34"/>
            </a:endParaRPr>
          </a:p>
        </p:txBody>
      </p:sp>
      <p:sp>
        <p:nvSpPr>
          <p:cNvPr id="4" name="Content Placeholder 3">
            <a:extLst>
              <a:ext uri="{FF2B5EF4-FFF2-40B4-BE49-F238E27FC236}">
                <a16:creationId xmlns:a16="http://schemas.microsoft.com/office/drawing/2014/main" id="{4C3B1749-0AB8-44AF-A48E-D36A2CBBD08D}"/>
              </a:ext>
            </a:extLst>
          </p:cNvPr>
          <p:cNvSpPr>
            <a:spLocks noGrp="1"/>
          </p:cNvSpPr>
          <p:nvPr>
            <p:ph idx="1"/>
          </p:nvPr>
        </p:nvSpPr>
        <p:spPr>
          <a:xfrm>
            <a:off x="238125" y="1828800"/>
            <a:ext cx="11610975" cy="4343400"/>
          </a:xfrm>
        </p:spPr>
        <p:txBody>
          <a:bodyPr>
            <a:normAutofit fontScale="55000" lnSpcReduction="20000"/>
          </a:bodyPr>
          <a:lstStyle/>
          <a:p>
            <a:pPr marL="0" marR="0" algn="thaiDist">
              <a:lnSpc>
                <a:spcPct val="100000"/>
              </a:lnSpc>
              <a:spcBef>
                <a:spcPts val="0"/>
              </a:spcBef>
              <a:spcAft>
                <a:spcPts val="0"/>
              </a:spcAft>
              <a:tabLst>
                <a:tab pos="342900" algn="l"/>
                <a:tab pos="540385" algn="l"/>
                <a:tab pos="800100" algn="l"/>
                <a:tab pos="914400" algn="l"/>
              </a:tabLst>
            </a:pPr>
            <a:r>
              <a:rPr lang="en-US" sz="4800" dirty="0">
                <a:latin typeface="TH SarabunPSK" panose="020B0500040200020003" pitchFamily="34" charset="-34"/>
                <a:ea typeface="Times New Roman" panose="02020603050405020304" pitchFamily="18" charset="0"/>
                <a:cs typeface="TH SarabunPSK" panose="020B0500040200020003" pitchFamily="34" charset="-34"/>
              </a:rPr>
              <a:t>1.</a:t>
            </a:r>
            <a:r>
              <a:rPr lang="th-TH" sz="4800" dirty="0">
                <a:latin typeface="TH SarabunPSK" panose="020B0500040200020003" pitchFamily="34" charset="-34"/>
                <a:ea typeface="Times New Roman" panose="02020603050405020304" pitchFamily="18" charset="0"/>
                <a:cs typeface="TH SarabunPSK" panose="020B0500040200020003" pitchFamily="34" charset="-34"/>
              </a:rPr>
              <a:t> </a:t>
            </a:r>
            <a:r>
              <a:rPr lang="en-US" sz="4800" dirty="0">
                <a:effectLst/>
                <a:latin typeface="TH SarabunPSK" panose="020B0500040200020003" pitchFamily="34" charset="-34"/>
                <a:ea typeface="Times New Roman" panose="02020603050405020304" pitchFamily="18" charset="0"/>
                <a:cs typeface="TH SarabunPSK" panose="020B0500040200020003" pitchFamily="34" charset="-34"/>
              </a:rPr>
              <a:t>To provide students with knowledge and understanding of transportation and distribution management processes by applying knowledge, technology, and mathematical tools to their advantage.</a:t>
            </a:r>
            <a:endParaRPr lang="en-US" sz="4800" dirty="0">
              <a:latin typeface="TH SarabunPSK" panose="020B0500040200020003" pitchFamily="34" charset="-34"/>
              <a:ea typeface="Times New Roman" panose="02020603050405020304" pitchFamily="18" charset="0"/>
              <a:cs typeface="TH SarabunPSK" panose="020B0500040200020003" pitchFamily="34" charset="-34"/>
            </a:endParaRPr>
          </a:p>
          <a:p>
            <a:pPr marL="0" marR="0" algn="thaiDist">
              <a:lnSpc>
                <a:spcPct val="100000"/>
              </a:lnSpc>
              <a:spcBef>
                <a:spcPts val="0"/>
              </a:spcBef>
              <a:spcAft>
                <a:spcPts val="0"/>
              </a:spcAft>
              <a:tabLst>
                <a:tab pos="342900" algn="l"/>
                <a:tab pos="540385" algn="l"/>
                <a:tab pos="800100" algn="l"/>
                <a:tab pos="914400" algn="l"/>
              </a:tabLst>
            </a:pPr>
            <a:endParaRPr lang="en-US" sz="4800" dirty="0">
              <a:latin typeface="TH SarabunPSK" panose="020B0500040200020003" pitchFamily="34" charset="-34"/>
              <a:ea typeface="Times New Roman" panose="02020603050405020304" pitchFamily="18" charset="0"/>
              <a:cs typeface="TH SarabunPSK" panose="020B0500040200020003" pitchFamily="34" charset="-34"/>
            </a:endParaRPr>
          </a:p>
          <a:p>
            <a:pPr marL="0" marR="0" algn="thaiDist">
              <a:lnSpc>
                <a:spcPct val="100000"/>
              </a:lnSpc>
              <a:spcBef>
                <a:spcPts val="0"/>
              </a:spcBef>
              <a:spcAft>
                <a:spcPts val="0"/>
              </a:spcAft>
              <a:tabLst>
                <a:tab pos="342900" algn="l"/>
                <a:tab pos="540385" algn="l"/>
                <a:tab pos="800100" algn="l"/>
                <a:tab pos="914400" algn="l"/>
              </a:tabLst>
            </a:pPr>
            <a:r>
              <a:rPr lang="en-US" sz="4800" dirty="0">
                <a:latin typeface="TH SarabunPSK" panose="020B0500040200020003" pitchFamily="34" charset="-34"/>
                <a:ea typeface="Times New Roman" panose="02020603050405020304" pitchFamily="18" charset="0"/>
                <a:cs typeface="TH SarabunPSK" panose="020B0500040200020003" pitchFamily="34" charset="-34"/>
              </a:rPr>
              <a:t>2.</a:t>
            </a:r>
            <a:r>
              <a:rPr lang="th-TH" sz="4800" dirty="0">
                <a:latin typeface="TH SarabunPSK" panose="020B0500040200020003" pitchFamily="34" charset="-34"/>
                <a:ea typeface="Times New Roman" panose="02020603050405020304" pitchFamily="18" charset="0"/>
                <a:cs typeface="TH SarabunPSK" panose="020B0500040200020003" pitchFamily="34" charset="-34"/>
              </a:rPr>
              <a:t> </a:t>
            </a:r>
            <a:r>
              <a:rPr lang="en-US" sz="4800" dirty="0">
                <a:effectLst/>
                <a:latin typeface="TH SarabunPSK" panose="020B0500040200020003" pitchFamily="34" charset="-34"/>
                <a:ea typeface="Times New Roman" panose="02020603050405020304" pitchFamily="18" charset="0"/>
                <a:cs typeface="TH SarabunPSK" panose="020B0500040200020003" pitchFamily="34" charset="-34"/>
              </a:rPr>
              <a:t>For students to understand the modeling of transportation and distribution simulations in various ways and the advantages and disadvantages of each model. as well as being able to identify the advantages and disadvantages of various modes of transport.</a:t>
            </a:r>
            <a:endParaRPr lang="th-TH" sz="4800" dirty="0">
              <a:effectLst/>
              <a:latin typeface="TH SarabunPSK" panose="020B0500040200020003" pitchFamily="34" charset="-34"/>
              <a:ea typeface="Times New Roman" panose="02020603050405020304" pitchFamily="18" charset="0"/>
              <a:cs typeface="TH SarabunPSK" panose="020B0500040200020003" pitchFamily="34" charset="-34"/>
            </a:endParaRPr>
          </a:p>
          <a:p>
            <a:pPr marL="0" marR="0" algn="thaiDist">
              <a:lnSpc>
                <a:spcPct val="100000"/>
              </a:lnSpc>
              <a:spcBef>
                <a:spcPts val="0"/>
              </a:spcBef>
              <a:spcAft>
                <a:spcPts val="0"/>
              </a:spcAft>
              <a:tabLst>
                <a:tab pos="342900" algn="l"/>
                <a:tab pos="540385" algn="l"/>
                <a:tab pos="800100" algn="l"/>
                <a:tab pos="914400" algn="l"/>
              </a:tabLst>
            </a:pPr>
            <a:endParaRPr lang="en-US" sz="4800" dirty="0">
              <a:effectLst/>
              <a:latin typeface="TH SarabunPSK" panose="020B0500040200020003" pitchFamily="34" charset="-34"/>
              <a:ea typeface="Times New Roman" panose="02020603050405020304" pitchFamily="18" charset="0"/>
              <a:cs typeface="TH SarabunPSK" panose="020B0500040200020003" pitchFamily="34" charset="-34"/>
            </a:endParaRPr>
          </a:p>
          <a:p>
            <a:pPr marL="0" marR="0" algn="thaiDist">
              <a:lnSpc>
                <a:spcPct val="100000"/>
              </a:lnSpc>
              <a:spcBef>
                <a:spcPts val="0"/>
              </a:spcBef>
              <a:spcAft>
                <a:spcPts val="0"/>
              </a:spcAft>
              <a:tabLst>
                <a:tab pos="342900" algn="l"/>
                <a:tab pos="540385" algn="l"/>
                <a:tab pos="800100" algn="l"/>
                <a:tab pos="914400" algn="l"/>
              </a:tabLst>
            </a:pPr>
            <a:r>
              <a:rPr lang="en-US" sz="4800" dirty="0">
                <a:latin typeface="TH SarabunPSK" panose="020B0500040200020003" pitchFamily="34" charset="-34"/>
                <a:ea typeface="Times New Roman" panose="02020603050405020304" pitchFamily="18" charset="0"/>
                <a:cs typeface="TH SarabunPSK" panose="020B0500040200020003" pitchFamily="34" charset="-34"/>
              </a:rPr>
              <a:t>3.</a:t>
            </a:r>
            <a:r>
              <a:rPr lang="th-TH" sz="4800" dirty="0">
                <a:latin typeface="TH SarabunPSK" panose="020B0500040200020003" pitchFamily="34" charset="-34"/>
                <a:ea typeface="Times New Roman" panose="02020603050405020304" pitchFamily="18" charset="0"/>
                <a:cs typeface="TH SarabunPSK" panose="020B0500040200020003" pitchFamily="34" charset="-34"/>
              </a:rPr>
              <a:t> </a:t>
            </a:r>
            <a:r>
              <a:rPr lang="en-US" sz="4800" dirty="0">
                <a:effectLst/>
                <a:latin typeface="TH SarabunPSK" panose="020B0500040200020003" pitchFamily="34" charset="-34"/>
                <a:ea typeface="Times New Roman" panose="02020603050405020304" pitchFamily="18" charset="0"/>
                <a:cs typeface="TH SarabunPSK" panose="020B0500040200020003" pitchFamily="34" charset="-34"/>
              </a:rPr>
              <a:t>for students to be able to design Scheduling and routing of transportation and distribution of goods in the form different appropriately.</a:t>
            </a:r>
            <a:endParaRPr lang="th-TH" sz="4800" dirty="0">
              <a:effectLst/>
              <a:latin typeface="TH SarabunPSK" panose="020B0500040200020003" pitchFamily="34" charset="-34"/>
              <a:ea typeface="Times New Roman" panose="02020603050405020304" pitchFamily="18" charset="0"/>
              <a:cs typeface="TH SarabunPSK" panose="020B0500040200020003" pitchFamily="34" charset="-34"/>
            </a:endParaRPr>
          </a:p>
          <a:p>
            <a:pPr marL="0" marR="0" indent="0" algn="thaiDist">
              <a:lnSpc>
                <a:spcPct val="100000"/>
              </a:lnSpc>
              <a:spcBef>
                <a:spcPts val="0"/>
              </a:spcBef>
              <a:spcAft>
                <a:spcPts val="0"/>
              </a:spcAft>
              <a:buNone/>
              <a:tabLst>
                <a:tab pos="342900" algn="l"/>
                <a:tab pos="540385" algn="l"/>
                <a:tab pos="800100" algn="l"/>
                <a:tab pos="914400" algn="l"/>
              </a:tabLst>
            </a:pPr>
            <a:endParaRPr lang="en-US" sz="4800" dirty="0">
              <a:effectLst/>
              <a:latin typeface="TH SarabunPSK" panose="020B0500040200020003" pitchFamily="34" charset="-34"/>
              <a:ea typeface="Times New Roman" panose="02020603050405020304" pitchFamily="18" charset="0"/>
              <a:cs typeface="TH SarabunPSK" panose="020B0500040200020003" pitchFamily="34" charset="-34"/>
            </a:endParaRPr>
          </a:p>
          <a:p>
            <a:pPr marL="0" marR="0" algn="thaiDist">
              <a:lnSpc>
                <a:spcPct val="100000"/>
              </a:lnSpc>
              <a:spcBef>
                <a:spcPts val="0"/>
              </a:spcBef>
              <a:spcAft>
                <a:spcPts val="0"/>
              </a:spcAft>
              <a:tabLst>
                <a:tab pos="342900" algn="l"/>
                <a:tab pos="540385" algn="l"/>
                <a:tab pos="800100" algn="l"/>
                <a:tab pos="914400" algn="l"/>
              </a:tabLst>
            </a:pPr>
            <a:r>
              <a:rPr lang="en-US" sz="4800" dirty="0">
                <a:latin typeface="TH SarabunPSK" panose="020B0500040200020003" pitchFamily="34" charset="-34"/>
                <a:ea typeface="Times New Roman" panose="02020603050405020304" pitchFamily="18" charset="0"/>
                <a:cs typeface="TH SarabunPSK" panose="020B0500040200020003" pitchFamily="34" charset="-34"/>
              </a:rPr>
              <a:t>4.</a:t>
            </a:r>
            <a:r>
              <a:rPr lang="th-TH" sz="4800" dirty="0">
                <a:latin typeface="TH SarabunPSK" panose="020B0500040200020003" pitchFamily="34" charset="-34"/>
                <a:ea typeface="Times New Roman" panose="02020603050405020304" pitchFamily="18" charset="0"/>
                <a:cs typeface="TH SarabunPSK" panose="020B0500040200020003" pitchFamily="34" charset="-34"/>
              </a:rPr>
              <a:t> </a:t>
            </a:r>
            <a:r>
              <a:rPr lang="en-US" sz="4800" dirty="0">
                <a:effectLst/>
                <a:latin typeface="TH SarabunPSK" panose="020B0500040200020003" pitchFamily="34" charset="-34"/>
                <a:ea typeface="Times New Roman" panose="02020603050405020304" pitchFamily="18" charset="0"/>
                <a:cs typeface="TH SarabunPSK" panose="020B0500040200020003" pitchFamily="34" charset="-34"/>
              </a:rPr>
              <a:t>To make students aware of modern technology in the delivery and distribution of products that are currently applied.</a:t>
            </a:r>
            <a:endParaRPr lang="th-TH" sz="4800" dirty="0">
              <a:latin typeface="TH SarabunPSK" panose="020B0500040200020003" pitchFamily="34" charset="-34"/>
              <a:cs typeface="TH SarabunPSK" panose="020B0500040200020003" pitchFamily="34" charset="-34"/>
            </a:endParaRPr>
          </a:p>
        </p:txBody>
      </p:sp>
    </p:spTree>
    <p:extLst>
      <p:ext uri="{BB962C8B-B14F-4D97-AF65-F5344CB8AC3E}">
        <p14:creationId xmlns:p14="http://schemas.microsoft.com/office/powerpoint/2010/main" val="3574231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388" y="264099"/>
            <a:ext cx="9601200" cy="1036850"/>
          </a:xfrm>
        </p:spPr>
        <p:txBody>
          <a:bodyPr>
            <a:normAutofit fontScale="90000"/>
          </a:bodyPr>
          <a:lstStyle/>
          <a:p>
            <a:r>
              <a:rPr lang="en-US" sz="4400" dirty="0">
                <a:effectLst/>
                <a:ea typeface="Cordia New" panose="020B0304020202020204" pitchFamily="34" charset="-34"/>
                <a:cs typeface="TH SarabunPSK" panose="020B0500040200020003" pitchFamily="34" charset="-34"/>
              </a:rPr>
              <a:t>Topics, content and teaching divisions</a:t>
            </a:r>
            <a:endParaRPr lang="en-US" sz="4400" dirty="0"/>
          </a:p>
        </p:txBody>
      </p:sp>
      <p:sp>
        <p:nvSpPr>
          <p:cNvPr id="3" name="Content Placeholder 2"/>
          <p:cNvSpPr>
            <a:spLocks noGrp="1"/>
          </p:cNvSpPr>
          <p:nvPr>
            <p:ph sz="half" idx="1"/>
          </p:nvPr>
        </p:nvSpPr>
        <p:spPr>
          <a:xfrm>
            <a:off x="361951" y="1828800"/>
            <a:ext cx="11260844" cy="4343400"/>
          </a:xfrm>
        </p:spPr>
        <p:txBody>
          <a:bodyPr/>
          <a:lstStyle/>
          <a:p>
            <a:pPr>
              <a:spcBef>
                <a:spcPts val="0"/>
              </a:spcBef>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Topic 1 Introduction to Road Safety Administration.</a:t>
            </a:r>
            <a:endParaRPr lang="th-TH" sz="4000" b="1" dirty="0">
              <a:effectLst/>
              <a:latin typeface="TH SarabunPSK" panose="020B0500040200020003" pitchFamily="34" charset="-34"/>
              <a:ea typeface="Times New Roman" panose="02020603050405020304" pitchFamily="18" charset="0"/>
              <a:cs typeface="TH SarabunPSK" panose="020B0500040200020003" pitchFamily="34" charset="-34"/>
            </a:endParaRPr>
          </a:p>
          <a:p>
            <a:pPr marL="0" marR="0" indent="0" algn="ctr">
              <a:spcBef>
                <a:spcPts val="0"/>
              </a:spcBef>
              <a:spcAft>
                <a:spcPts val="0"/>
              </a:spcAft>
              <a:buNone/>
            </a:pPr>
            <a:endParaRPr lang="en-US" sz="4000" b="1" dirty="0">
              <a:effectLst/>
              <a:latin typeface="TH SarabunPSK" panose="020B0500040200020003" pitchFamily="34" charset="-34"/>
              <a:ea typeface="Cordia New" panose="020B0304020202020204" pitchFamily="34" charset="-34"/>
              <a:cs typeface="TH SarabunPSK" panose="020B0500040200020003" pitchFamily="34" charset="-34"/>
            </a:endParaRPr>
          </a:p>
          <a:p>
            <a:pPr>
              <a:spcBef>
                <a:spcPts val="0"/>
              </a:spcBef>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End-of-chapter quizzes in Google Classroom.</a:t>
            </a:r>
            <a:r>
              <a:rPr lang="th-TH" sz="1800" dirty="0">
                <a:effectLst/>
                <a:ea typeface="Cordia New" panose="020B0304020202020204" pitchFamily="34" charset="-34"/>
                <a:cs typeface="TH SarabunPSK" panose="020B0500040200020003" pitchFamily="34" charset="-34"/>
              </a:rPr>
              <a:t>	 </a:t>
            </a:r>
            <a:endParaRPr lang="en-US" dirty="0"/>
          </a:p>
        </p:txBody>
      </p:sp>
    </p:spTree>
    <p:extLst>
      <p:ext uri="{BB962C8B-B14F-4D97-AF65-F5344CB8AC3E}">
        <p14:creationId xmlns:p14="http://schemas.microsoft.com/office/powerpoint/2010/main" val="4213855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917" y="264099"/>
            <a:ext cx="9601200" cy="1036850"/>
          </a:xfrm>
        </p:spPr>
        <p:txBody>
          <a:bodyPr>
            <a:normAutofit fontScale="90000"/>
          </a:bodyPr>
          <a:lstStyle/>
          <a:p>
            <a:r>
              <a:rPr lang="en-US" sz="4400" dirty="0">
                <a:effectLst/>
                <a:ea typeface="Cordia New" panose="020B0304020202020204" pitchFamily="34" charset="-34"/>
                <a:cs typeface="TH SarabunPSK" panose="020B0500040200020003" pitchFamily="34" charset="-34"/>
              </a:rPr>
              <a:t>Topics, content and teaching divisions</a:t>
            </a:r>
            <a:endParaRPr lang="en-US" sz="4400" dirty="0"/>
          </a:p>
        </p:txBody>
      </p:sp>
      <p:sp>
        <p:nvSpPr>
          <p:cNvPr id="4" name="Content Placeholder 3">
            <a:extLst>
              <a:ext uri="{FF2B5EF4-FFF2-40B4-BE49-F238E27FC236}">
                <a16:creationId xmlns:a16="http://schemas.microsoft.com/office/drawing/2014/main" id="{0CBB982E-4AF7-4A69-80CA-145F07B9EF44}"/>
              </a:ext>
            </a:extLst>
          </p:cNvPr>
          <p:cNvSpPr>
            <a:spLocks noGrp="1"/>
          </p:cNvSpPr>
          <p:nvPr>
            <p:ph idx="1"/>
          </p:nvPr>
        </p:nvSpPr>
        <p:spPr>
          <a:xfrm>
            <a:off x="285749" y="1828800"/>
            <a:ext cx="11763375" cy="4343400"/>
          </a:xfrm>
        </p:spPr>
        <p:txBody>
          <a:bodyPr>
            <a:normAutofit/>
          </a:bodyPr>
          <a:lstStyle/>
          <a:p>
            <a:pPr marL="0" marR="0">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Topic 2 Characteristics of the use of road vehicles.</a:t>
            </a:r>
          </a:p>
          <a:p>
            <a:pPr marL="0" marR="0">
              <a:spcBef>
                <a:spcPts val="0"/>
              </a:spcBef>
              <a:spcAft>
                <a:spcPts val="0"/>
              </a:spcAft>
            </a:pPr>
            <a:endParaRPr lang="en-US" sz="4000" b="1" dirty="0">
              <a:latin typeface="TH SarabunPSK" panose="020B0500040200020003" pitchFamily="34" charset="-34"/>
              <a:ea typeface="Cordia New" panose="020B0304020202020204" pitchFamily="34" charset="-34"/>
              <a:cs typeface="TH SarabunPSK" panose="020B0500040200020003" pitchFamily="34" charset="-34"/>
            </a:endParaRPr>
          </a:p>
          <a:p>
            <a:pPr marL="0" marR="0">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End-of-chapter quizzes in Google Classroom.</a:t>
            </a:r>
            <a:endParaRPr lang="en-US" sz="4000" dirty="0">
              <a:effectLst/>
              <a:latin typeface="TH SarabunPSK" panose="020B0500040200020003" pitchFamily="34" charset="-34"/>
              <a:ea typeface="Cordia New" panose="020B0304020202020204" pitchFamily="34" charset="-34"/>
              <a:cs typeface="TH SarabunPSK" panose="020B0500040200020003" pitchFamily="34" charset="-34"/>
            </a:endParaRPr>
          </a:p>
        </p:txBody>
      </p:sp>
    </p:spTree>
    <p:extLst>
      <p:ext uri="{BB962C8B-B14F-4D97-AF65-F5344CB8AC3E}">
        <p14:creationId xmlns:p14="http://schemas.microsoft.com/office/powerpoint/2010/main" val="3141764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 y="317887"/>
            <a:ext cx="9601200" cy="1036850"/>
          </a:xfrm>
        </p:spPr>
        <p:txBody>
          <a:bodyPr>
            <a:normAutofit fontScale="90000"/>
          </a:bodyPr>
          <a:lstStyle/>
          <a:p>
            <a:r>
              <a:rPr lang="en-US" sz="4400" dirty="0">
                <a:effectLst/>
                <a:ea typeface="Cordia New" panose="020B0304020202020204" pitchFamily="34" charset="-34"/>
                <a:cs typeface="TH SarabunPSK" panose="020B0500040200020003" pitchFamily="34" charset="-34"/>
              </a:rPr>
              <a:t>Topics, content and teaching divisions</a:t>
            </a:r>
            <a:endParaRPr lang="en-US" sz="4400" dirty="0"/>
          </a:p>
        </p:txBody>
      </p:sp>
      <p:sp>
        <p:nvSpPr>
          <p:cNvPr id="4" name="Content Placeholder 3">
            <a:extLst>
              <a:ext uri="{FF2B5EF4-FFF2-40B4-BE49-F238E27FC236}">
                <a16:creationId xmlns:a16="http://schemas.microsoft.com/office/drawing/2014/main" id="{0CBB982E-4AF7-4A69-80CA-145F07B9EF44}"/>
              </a:ext>
            </a:extLst>
          </p:cNvPr>
          <p:cNvSpPr>
            <a:spLocks noGrp="1"/>
          </p:cNvSpPr>
          <p:nvPr>
            <p:ph idx="1"/>
          </p:nvPr>
        </p:nvSpPr>
        <p:spPr>
          <a:xfrm>
            <a:off x="247135" y="1828800"/>
            <a:ext cx="11944865" cy="4343400"/>
          </a:xfrm>
        </p:spPr>
        <p:txBody>
          <a:bodyPr>
            <a:normAutofit/>
          </a:bodyPr>
          <a:lstStyle/>
          <a:p>
            <a:pPr marL="0" marR="0">
              <a:spcBef>
                <a:spcPts val="0"/>
              </a:spcBef>
              <a:spcAft>
                <a:spcPts val="0"/>
              </a:spcAft>
            </a:pPr>
            <a:r>
              <a:rPr lang="en-US" sz="4000" b="1" dirty="0">
                <a:effectLst/>
                <a:latin typeface="Cordia New" panose="020B0304020202020204" pitchFamily="34" charset="-34"/>
                <a:ea typeface="Cordia New" panose="020B0304020202020204" pitchFamily="34" charset="-34"/>
                <a:cs typeface="TH SarabunPSK" panose="020B0500040200020003" pitchFamily="34" charset="-34"/>
              </a:rPr>
              <a:t>Topic 3 Problems and Obstacles of Road Safety management.</a:t>
            </a:r>
          </a:p>
          <a:p>
            <a:pPr marL="0" marR="0" indent="0">
              <a:spcBef>
                <a:spcPts val="0"/>
              </a:spcBef>
              <a:spcAft>
                <a:spcPts val="0"/>
              </a:spcAft>
              <a:buNone/>
            </a:pPr>
            <a:endParaRPr lang="en-US" sz="4000" b="1" dirty="0">
              <a:effectLst/>
              <a:latin typeface="TH SarabunPSK" panose="020B0500040200020003" pitchFamily="34" charset="-34"/>
              <a:ea typeface="Cordia New" panose="020B0304020202020204" pitchFamily="34" charset="-34"/>
              <a:cs typeface="TH SarabunPSK" panose="020B0500040200020003" pitchFamily="34" charset="-34"/>
            </a:endParaRPr>
          </a:p>
          <a:p>
            <a:pPr marL="0" marR="0">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End-of-chapter quizzes in Google Classroom.</a:t>
            </a:r>
            <a:endParaRPr lang="en-US" sz="4000" dirty="0">
              <a:effectLst/>
              <a:latin typeface="TH SarabunPSK" panose="020B0500040200020003" pitchFamily="34" charset="-34"/>
              <a:ea typeface="Cordia New" panose="020B0304020202020204" pitchFamily="34" charset="-34"/>
              <a:cs typeface="TH SarabunPSK" panose="020B0500040200020003" pitchFamily="34" charset="-34"/>
            </a:endParaRPr>
          </a:p>
        </p:txBody>
      </p:sp>
    </p:spTree>
    <p:extLst>
      <p:ext uri="{BB962C8B-B14F-4D97-AF65-F5344CB8AC3E}">
        <p14:creationId xmlns:p14="http://schemas.microsoft.com/office/powerpoint/2010/main" val="3112142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7887"/>
            <a:ext cx="9601200" cy="1036850"/>
          </a:xfrm>
        </p:spPr>
        <p:txBody>
          <a:bodyPr>
            <a:normAutofit fontScale="90000"/>
          </a:bodyPr>
          <a:lstStyle/>
          <a:p>
            <a:r>
              <a:rPr lang="en-US" sz="4400" dirty="0">
                <a:effectLst/>
                <a:ea typeface="Cordia New" panose="020B0304020202020204" pitchFamily="34" charset="-34"/>
                <a:cs typeface="TH SarabunPSK" panose="020B0500040200020003" pitchFamily="34" charset="-34"/>
              </a:rPr>
              <a:t>Topics, content and teaching divisions</a:t>
            </a:r>
            <a:endParaRPr lang="en-US" sz="4400" dirty="0"/>
          </a:p>
        </p:txBody>
      </p:sp>
      <p:sp>
        <p:nvSpPr>
          <p:cNvPr id="4" name="Content Placeholder 3">
            <a:extLst>
              <a:ext uri="{FF2B5EF4-FFF2-40B4-BE49-F238E27FC236}">
                <a16:creationId xmlns:a16="http://schemas.microsoft.com/office/drawing/2014/main" id="{0CBB982E-4AF7-4A69-80CA-145F07B9EF44}"/>
              </a:ext>
            </a:extLst>
          </p:cNvPr>
          <p:cNvSpPr>
            <a:spLocks noGrp="1"/>
          </p:cNvSpPr>
          <p:nvPr>
            <p:ph idx="1"/>
          </p:nvPr>
        </p:nvSpPr>
        <p:spPr>
          <a:xfrm>
            <a:off x="420130" y="1915298"/>
            <a:ext cx="11590638" cy="4343400"/>
          </a:xfrm>
        </p:spPr>
        <p:txBody>
          <a:bodyPr>
            <a:normAutofit/>
          </a:bodyPr>
          <a:lstStyle/>
          <a:p>
            <a:pPr marL="0" marR="0">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Topic 4 Strategies for Road Safety Management.</a:t>
            </a:r>
          </a:p>
          <a:p>
            <a:pPr marL="0" marR="0">
              <a:spcBef>
                <a:spcPts val="0"/>
              </a:spcBef>
              <a:spcAft>
                <a:spcPts val="0"/>
              </a:spcAft>
            </a:pPr>
            <a:endParaRPr lang="en-US" sz="4000" b="1" dirty="0">
              <a:effectLst/>
              <a:latin typeface="TH SarabunPSK" panose="020B0500040200020003" pitchFamily="34" charset="-34"/>
              <a:ea typeface="Cordia New" panose="020B0304020202020204" pitchFamily="34" charset="-34"/>
              <a:cs typeface="TH SarabunPSK" panose="020B0500040200020003" pitchFamily="34" charset="-34"/>
            </a:endParaRPr>
          </a:p>
          <a:p>
            <a:pPr marL="0" marR="0">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End-of-chapter quizzes in Google Classroom.</a:t>
            </a:r>
            <a:endParaRPr lang="en-US" sz="4000" dirty="0">
              <a:effectLst/>
              <a:latin typeface="TH SarabunPSK" panose="020B0500040200020003" pitchFamily="34" charset="-34"/>
              <a:ea typeface="Cordia New" panose="020B0304020202020204" pitchFamily="34" charset="-34"/>
              <a:cs typeface="TH SarabunPSK" panose="020B0500040200020003" pitchFamily="34" charset="-34"/>
            </a:endParaRPr>
          </a:p>
          <a:p>
            <a:pPr marL="0" marR="0">
              <a:spcBef>
                <a:spcPts val="0"/>
              </a:spcBef>
              <a:spcAft>
                <a:spcPts val="0"/>
              </a:spcAft>
            </a:pPr>
            <a:endParaRPr lang="en-US" sz="4000" b="1" dirty="0">
              <a:latin typeface="TH SarabunPSK" panose="020B0500040200020003" pitchFamily="34" charset="-34"/>
              <a:ea typeface="Cordia New" panose="020B0304020202020204" pitchFamily="34" charset="-34"/>
              <a:cs typeface="TH SarabunPSK" panose="020B0500040200020003" pitchFamily="34" charset="-34"/>
            </a:endParaRPr>
          </a:p>
        </p:txBody>
      </p:sp>
    </p:spTree>
    <p:extLst>
      <p:ext uri="{BB962C8B-B14F-4D97-AF65-F5344CB8AC3E}">
        <p14:creationId xmlns:p14="http://schemas.microsoft.com/office/powerpoint/2010/main" val="3636724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8923"/>
            <a:ext cx="9601200" cy="1036850"/>
          </a:xfrm>
        </p:spPr>
        <p:txBody>
          <a:bodyPr>
            <a:normAutofit fontScale="90000"/>
          </a:bodyPr>
          <a:lstStyle/>
          <a:p>
            <a:r>
              <a:rPr lang="en-US" sz="4400" dirty="0">
                <a:effectLst/>
                <a:ea typeface="Cordia New" panose="020B0304020202020204" pitchFamily="34" charset="-34"/>
                <a:cs typeface="TH SarabunPSK" panose="020B0500040200020003" pitchFamily="34" charset="-34"/>
              </a:rPr>
              <a:t>Topics, content and teaching divisions</a:t>
            </a:r>
            <a:endParaRPr lang="en-US" sz="4400" dirty="0"/>
          </a:p>
        </p:txBody>
      </p:sp>
      <p:sp>
        <p:nvSpPr>
          <p:cNvPr id="4" name="Content Placeholder 3">
            <a:extLst>
              <a:ext uri="{FF2B5EF4-FFF2-40B4-BE49-F238E27FC236}">
                <a16:creationId xmlns:a16="http://schemas.microsoft.com/office/drawing/2014/main" id="{0CBB982E-4AF7-4A69-80CA-145F07B9EF44}"/>
              </a:ext>
            </a:extLst>
          </p:cNvPr>
          <p:cNvSpPr>
            <a:spLocks noGrp="1"/>
          </p:cNvSpPr>
          <p:nvPr>
            <p:ph idx="1"/>
          </p:nvPr>
        </p:nvSpPr>
        <p:spPr>
          <a:xfrm>
            <a:off x="362465" y="1878227"/>
            <a:ext cx="11467070" cy="4343400"/>
          </a:xfrm>
        </p:spPr>
        <p:txBody>
          <a:bodyPr>
            <a:normAutofit/>
          </a:bodyPr>
          <a:lstStyle/>
          <a:p>
            <a:pPr marL="0" marR="0">
              <a:spcBef>
                <a:spcPts val="0"/>
              </a:spcBef>
              <a:spcAft>
                <a:spcPts val="0"/>
              </a:spcAft>
            </a:pPr>
            <a:r>
              <a:rPr lang="en-US" sz="4000" b="1" dirty="0">
                <a:latin typeface="TH SarabunPSK" panose="020B0500040200020003" pitchFamily="34" charset="-34"/>
                <a:ea typeface="Cordia New" panose="020B0304020202020204" pitchFamily="34" charset="-34"/>
                <a:cs typeface="TH SarabunPSK" panose="020B0500040200020003" pitchFamily="34" charset="-34"/>
              </a:rPr>
              <a:t>Topic</a:t>
            </a: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 5 </a:t>
            </a:r>
            <a:r>
              <a:rPr lang="en-US" sz="4000" b="1" dirty="0">
                <a:solidFill>
                  <a:srgbClr val="FF0000"/>
                </a:solidFill>
                <a:effectLst/>
                <a:latin typeface="TH SarabunPSK" panose="020B0500040200020003" pitchFamily="34" charset="-34"/>
                <a:ea typeface="Cordia New" panose="020B0304020202020204" pitchFamily="34" charset="-34"/>
                <a:cs typeface="TH SarabunPSK" panose="020B0500040200020003" pitchFamily="34" charset="-34"/>
              </a:rPr>
              <a:t>Transport Safety Management.</a:t>
            </a:r>
          </a:p>
          <a:p>
            <a:pPr marL="0" marR="0">
              <a:spcBef>
                <a:spcPts val="0"/>
              </a:spcBef>
              <a:spcAft>
                <a:spcPts val="0"/>
              </a:spcAft>
            </a:pPr>
            <a:endParaRPr lang="en-US" sz="4000" b="1" dirty="0">
              <a:latin typeface="TH SarabunPSK" panose="020B0500040200020003" pitchFamily="34" charset="-34"/>
              <a:ea typeface="Cordia New" panose="020B0304020202020204" pitchFamily="34" charset="-34"/>
              <a:cs typeface="TH SarabunPSK" panose="020B0500040200020003" pitchFamily="34" charset="-34"/>
            </a:endParaRPr>
          </a:p>
          <a:p>
            <a:pPr marL="0" marR="0">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End-of-chapter quizzes in Google Classroom.</a:t>
            </a:r>
            <a:endParaRPr lang="en-US" sz="4000" dirty="0">
              <a:effectLst/>
              <a:latin typeface="TH SarabunPSK" panose="020B0500040200020003" pitchFamily="34" charset="-34"/>
              <a:ea typeface="Cordia New" panose="020B0304020202020204" pitchFamily="34" charset="-34"/>
              <a:cs typeface="TH SarabunPSK" panose="020B0500040200020003" pitchFamily="34" charset="-34"/>
            </a:endParaRPr>
          </a:p>
          <a:p>
            <a:endParaRPr lang="en-US" sz="4000" b="1" dirty="0">
              <a:latin typeface="TH SarabunPSK" panose="020B0500040200020003" pitchFamily="34" charset="-34"/>
              <a:cs typeface="TH SarabunPSK" panose="020B0500040200020003" pitchFamily="34" charset="-34"/>
            </a:endParaRPr>
          </a:p>
          <a:p>
            <a:endParaRPr lang="en-US" sz="4000" b="1" dirty="0">
              <a:latin typeface="TH SarabunPSK" panose="020B0500040200020003" pitchFamily="34" charset="-34"/>
              <a:cs typeface="TH SarabunPSK" panose="020B0500040200020003" pitchFamily="34" charset="-34"/>
            </a:endParaRPr>
          </a:p>
          <a:p>
            <a:r>
              <a:rPr lang="en-US" sz="5400" b="1" dirty="0">
                <a:effectLst/>
                <a:ea typeface="Times New Roman" panose="02020603050405020304" pitchFamily="18" charset="0"/>
                <a:cs typeface="TH SarabunIT๙" panose="020B0500040200020003" pitchFamily="34" charset="-34"/>
              </a:rPr>
              <a:t>Midterm test</a:t>
            </a:r>
            <a:endParaRPr lang="th-TH" sz="9600" dirty="0">
              <a:latin typeface="TH SarabunPSK" panose="020B0500040200020003" pitchFamily="34" charset="-34"/>
              <a:cs typeface="TH SarabunPSK" panose="020B0500040200020003" pitchFamily="34" charset="-34"/>
            </a:endParaRPr>
          </a:p>
        </p:txBody>
      </p:sp>
    </p:spTree>
    <p:extLst>
      <p:ext uri="{BB962C8B-B14F-4D97-AF65-F5344CB8AC3E}">
        <p14:creationId xmlns:p14="http://schemas.microsoft.com/office/powerpoint/2010/main" val="4121238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3746"/>
            <a:ext cx="9601200" cy="1036850"/>
          </a:xfrm>
        </p:spPr>
        <p:txBody>
          <a:bodyPr>
            <a:normAutofit fontScale="90000"/>
          </a:bodyPr>
          <a:lstStyle/>
          <a:p>
            <a:r>
              <a:rPr lang="en-US" sz="4400" dirty="0">
                <a:effectLst/>
                <a:ea typeface="Cordia New" panose="020B0304020202020204" pitchFamily="34" charset="-34"/>
                <a:cs typeface="TH SarabunPSK" panose="020B0500040200020003" pitchFamily="34" charset="-34"/>
              </a:rPr>
              <a:t>Topics, content and teaching divisions</a:t>
            </a:r>
            <a:endParaRPr lang="en-US" sz="4400" dirty="0"/>
          </a:p>
        </p:txBody>
      </p:sp>
      <p:sp>
        <p:nvSpPr>
          <p:cNvPr id="4" name="Content Placeholder 3">
            <a:extLst>
              <a:ext uri="{FF2B5EF4-FFF2-40B4-BE49-F238E27FC236}">
                <a16:creationId xmlns:a16="http://schemas.microsoft.com/office/drawing/2014/main" id="{0CBB982E-4AF7-4A69-80CA-145F07B9EF44}"/>
              </a:ext>
            </a:extLst>
          </p:cNvPr>
          <p:cNvSpPr>
            <a:spLocks noGrp="1"/>
          </p:cNvSpPr>
          <p:nvPr>
            <p:ph idx="1"/>
          </p:nvPr>
        </p:nvSpPr>
        <p:spPr>
          <a:xfrm>
            <a:off x="469557" y="1828800"/>
            <a:ext cx="11306432" cy="4343400"/>
          </a:xfrm>
        </p:spPr>
        <p:txBody>
          <a:bodyPr>
            <a:normAutofit/>
          </a:bodyPr>
          <a:lstStyle/>
          <a:p>
            <a:pPr marL="0" marR="0">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Topic 6 Road Safety Administration Law.</a:t>
            </a:r>
          </a:p>
          <a:p>
            <a:pPr marL="0" marR="0">
              <a:spcBef>
                <a:spcPts val="0"/>
              </a:spcBef>
              <a:spcAft>
                <a:spcPts val="0"/>
              </a:spcAft>
            </a:pPr>
            <a:endParaRPr lang="en-US" sz="4000" b="1" dirty="0">
              <a:latin typeface="TH SarabunPSK" panose="020B0500040200020003" pitchFamily="34" charset="-34"/>
              <a:ea typeface="Cordia New" panose="020B0304020202020204" pitchFamily="34" charset="-34"/>
              <a:cs typeface="TH SarabunPSK" panose="020B0500040200020003" pitchFamily="34" charset="-34"/>
            </a:endParaRPr>
          </a:p>
          <a:p>
            <a:pPr marL="0" marR="0">
              <a:spcBef>
                <a:spcPts val="0"/>
              </a:spcBef>
              <a:spcAft>
                <a:spcPts val="0"/>
              </a:spcAft>
            </a:pPr>
            <a:r>
              <a:rPr lang="en-US" sz="4000" b="1" dirty="0">
                <a:effectLst/>
                <a:latin typeface="TH SarabunPSK" panose="020B0500040200020003" pitchFamily="34" charset="-34"/>
                <a:ea typeface="Cordia New" panose="020B0304020202020204" pitchFamily="34" charset="-34"/>
                <a:cs typeface="TH SarabunPSK" panose="020B0500040200020003" pitchFamily="34" charset="-34"/>
              </a:rPr>
              <a:t>End-of-chapter quizzes in Google Classroom.</a:t>
            </a:r>
            <a:endParaRPr lang="en-US" sz="4000" dirty="0">
              <a:effectLst/>
              <a:latin typeface="TH SarabunPSK" panose="020B0500040200020003" pitchFamily="34" charset="-34"/>
              <a:ea typeface="Cordia New" panose="020B0304020202020204" pitchFamily="34" charset="-34"/>
              <a:cs typeface="TH SarabunPSK" panose="020B0500040200020003" pitchFamily="34" charset="-34"/>
            </a:endParaRPr>
          </a:p>
        </p:txBody>
      </p:sp>
    </p:spTree>
    <p:extLst>
      <p:ext uri="{BB962C8B-B14F-4D97-AF65-F5344CB8AC3E}">
        <p14:creationId xmlns:p14="http://schemas.microsoft.com/office/powerpoint/2010/main" val="4083292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ales Direction 16X9">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rection presentation (widescreen).potx" id="{D17AB31B-F25B-45F4-B34E-C6982D129A29}" vid="{B63A7B92-8C2A-4E6A-9062-768A2448E61C}"/>
    </a:ext>
  </a:extLst>
</a:theme>
</file>

<file path=ppt/theme/theme2.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172</TotalTime>
  <Words>495</Words>
  <Application>Microsoft Office PowerPoint</Application>
  <PresentationFormat>Widescreen</PresentationFormat>
  <Paragraphs>71</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Book Antiqua</vt:lpstr>
      <vt:lpstr>Cordia New</vt:lpstr>
      <vt:lpstr>TH SarabunPSK</vt:lpstr>
      <vt:lpstr>Sales Direction 16X9</vt:lpstr>
      <vt:lpstr>Tom 2204   Road Safety Management</vt:lpstr>
      <vt:lpstr>course description</vt:lpstr>
      <vt:lpstr>general purpose</vt:lpstr>
      <vt:lpstr>Topics, content and teaching divisions</vt:lpstr>
      <vt:lpstr>Topics, content and teaching divisions</vt:lpstr>
      <vt:lpstr>Topics, content and teaching divisions</vt:lpstr>
      <vt:lpstr>Topics, content and teaching divisions</vt:lpstr>
      <vt:lpstr>Topics, content and teaching divisions</vt:lpstr>
      <vt:lpstr>Topics, content and teaching divisions</vt:lpstr>
      <vt:lpstr>Topics, content and teaching divisions</vt:lpstr>
      <vt:lpstr>Topics, content and teaching divisions</vt:lpstr>
      <vt:lpstr>Topics, content and teaching divisions</vt:lpstr>
      <vt:lpstr>Topics, content and teaching divisions</vt:lpstr>
      <vt:lpstr>Evaluation</vt:lpstr>
      <vt:lpstr>Topic Assessment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Tom 2206   การป้องกันการสูญเสีย</dc:title>
  <dc:creator>ปิยมาส กล้าแข็ง</dc:creator>
  <cp:lastModifiedBy>ASUS TUF F15</cp:lastModifiedBy>
  <cp:revision>14</cp:revision>
  <dcterms:created xsi:type="dcterms:W3CDTF">2021-12-01T02:18:47Z</dcterms:created>
  <dcterms:modified xsi:type="dcterms:W3CDTF">2023-03-31T13:46:02Z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