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0" r:id="rId3"/>
    <p:sldId id="286" r:id="rId4"/>
    <p:sldId id="288" r:id="rId5"/>
    <p:sldId id="289" r:id="rId6"/>
    <p:sldId id="290" r:id="rId7"/>
    <p:sldId id="291" r:id="rId8"/>
    <p:sldId id="293" r:id="rId9"/>
    <p:sldId id="294" r:id="rId10"/>
    <p:sldId id="292" r:id="rId11"/>
    <p:sldId id="287" r:id="rId12"/>
    <p:sldId id="295" r:id="rId13"/>
    <p:sldId id="296" r:id="rId14"/>
    <p:sldId id="297" r:id="rId15"/>
    <p:sldId id="298" r:id="rId16"/>
    <p:sldId id="299" r:id="rId17"/>
    <p:sldId id="28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9" autoAdjust="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BF804E0-F470-40EB-BA1B-708D1AA76FBD}">
      <dgm:prSet/>
      <dgm:spPr/>
      <dgm:t>
        <a:bodyPr/>
        <a:lstStyle/>
        <a:p>
          <a:r>
            <a:rPr lang="th-TH" dirty="0"/>
            <a:t>1. การวิเคราะห์อันตราย หมายถึง การแจกแจงอันตรายต่างๆที่มีอยู่และที่แอบแฝง หรือสภาพการณ์ต่างๆที่เป็นสาเหตุหรืออาจทำให้เกิดอันตราย ก่อให้เกิดอุบัติเหตุ</a:t>
          </a:r>
          <a:endParaRPr lang="en-US" dirty="0"/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/>
      <dgm:spPr/>
      <dgm:t>
        <a:bodyPr/>
        <a:lstStyle/>
        <a:p>
          <a:r>
            <a:rPr lang="th-TH" dirty="0"/>
            <a:t>2. ความเสี่ยง หมายถึง กระบวนการวิเคราะห์ถึงปัจจัยที่เป็นสาเหตุทำให้เกิดอันตราย หรือผลของอันตรายที่อาจเกิดขึ้น กับโอกาสในการเกิดอันตรายนั้น</a:t>
          </a:r>
          <a:endParaRPr lang="en-US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4C3FC-8311-40E3-9438-E4D31FF89AC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B95AD40-986F-4EF1-AD67-401DDC4C3B21}">
      <dgm:prSet/>
      <dgm:spPr/>
      <dgm:t>
        <a:bodyPr/>
        <a:lstStyle/>
        <a:p>
          <a:r>
            <a:rPr lang="th-TH" dirty="0"/>
            <a:t>1. สร้างมาตรฐานการปฏิบัติงานสำหรับการประกอบกิจการบางประเภทที่มีอัตราการบาดเจ็บสูง</a:t>
          </a:r>
          <a:endParaRPr lang="en-US" dirty="0"/>
        </a:p>
      </dgm:t>
    </dgm:pt>
    <dgm:pt modelId="{C706A267-2F98-486A-BC89-A1A0CAF9F23B}" type="parTrans" cxnId="{49D5E358-AD88-41F6-BF7C-836719986BF3}">
      <dgm:prSet/>
      <dgm:spPr/>
      <dgm:t>
        <a:bodyPr/>
        <a:lstStyle/>
        <a:p>
          <a:endParaRPr lang="en-US"/>
        </a:p>
      </dgm:t>
    </dgm:pt>
    <dgm:pt modelId="{DB428BA8-A44C-437C-9955-ED491B5F480D}" type="sibTrans" cxnId="{49D5E358-AD88-41F6-BF7C-836719986BF3}">
      <dgm:prSet/>
      <dgm:spPr/>
      <dgm:t>
        <a:bodyPr/>
        <a:lstStyle/>
        <a:p>
          <a:endParaRPr lang="en-US"/>
        </a:p>
      </dgm:t>
    </dgm:pt>
    <dgm:pt modelId="{699C0914-3D95-4B00-BD6A-0B100B95716B}">
      <dgm:prSet/>
      <dgm:spPr/>
      <dgm:t>
        <a:bodyPr/>
        <a:lstStyle/>
        <a:p>
          <a:r>
            <a:rPr lang="th-TH" dirty="0"/>
            <a:t>2. สร้างจิตสำนึกและความตะหนักให้คำนึงถึงความปลอดภัยในการทำงาน </a:t>
          </a:r>
          <a:endParaRPr lang="en-US" dirty="0"/>
        </a:p>
      </dgm:t>
    </dgm:pt>
    <dgm:pt modelId="{F2392404-B1A2-4874-807B-CCAE3BD621F5}" type="parTrans" cxnId="{27B22C38-7CE3-444D-B272-C0E88061A112}">
      <dgm:prSet/>
      <dgm:spPr/>
      <dgm:t>
        <a:bodyPr/>
        <a:lstStyle/>
        <a:p>
          <a:endParaRPr lang="en-US"/>
        </a:p>
      </dgm:t>
    </dgm:pt>
    <dgm:pt modelId="{FF477E93-36FF-48E4-97A9-AA200B6BA274}" type="sibTrans" cxnId="{27B22C38-7CE3-444D-B272-C0E88061A112}">
      <dgm:prSet/>
      <dgm:spPr/>
      <dgm:t>
        <a:bodyPr/>
        <a:lstStyle/>
        <a:p>
          <a:endParaRPr lang="en-US"/>
        </a:p>
      </dgm:t>
    </dgm:pt>
    <dgm:pt modelId="{D40AE208-3006-4ADB-9BDC-AF05408A0E01}">
      <dgm:prSet/>
      <dgm:spPr/>
      <dgm:t>
        <a:bodyPr/>
        <a:lstStyle/>
        <a:p>
          <a:r>
            <a:rPr lang="th-TH"/>
            <a:t>3. กระตุ้นเตือนให้มีการปรับปรุงการทำงานที่มีความปลอดภัยยิ่งขึ้น</a:t>
          </a:r>
          <a:endParaRPr lang="en-US"/>
        </a:p>
      </dgm:t>
    </dgm:pt>
    <dgm:pt modelId="{3E71CFF3-CA5E-4555-89DD-50330C9125BD}" type="parTrans" cxnId="{E7DDB5F6-1AA4-49D2-BD78-9AE875F4DE42}">
      <dgm:prSet/>
      <dgm:spPr/>
      <dgm:t>
        <a:bodyPr/>
        <a:lstStyle/>
        <a:p>
          <a:endParaRPr lang="en-US"/>
        </a:p>
      </dgm:t>
    </dgm:pt>
    <dgm:pt modelId="{41690503-8DED-4B9D-9D36-D1631A702416}" type="sibTrans" cxnId="{E7DDB5F6-1AA4-49D2-BD78-9AE875F4DE42}">
      <dgm:prSet/>
      <dgm:spPr/>
      <dgm:t>
        <a:bodyPr/>
        <a:lstStyle/>
        <a:p>
          <a:endParaRPr lang="en-US"/>
        </a:p>
      </dgm:t>
    </dgm:pt>
    <dgm:pt modelId="{2718CC1F-87C5-4F71-A097-319DFF7570B6}" type="pres">
      <dgm:prSet presAssocID="{E1E4C3FC-8311-40E3-9438-E4D31FF89AC7}" presName="linear" presStyleCnt="0">
        <dgm:presLayoutVars>
          <dgm:animLvl val="lvl"/>
          <dgm:resizeHandles val="exact"/>
        </dgm:presLayoutVars>
      </dgm:prSet>
      <dgm:spPr/>
    </dgm:pt>
    <dgm:pt modelId="{09420B9D-5ABB-45F9-B9A3-9DA26B517445}" type="pres">
      <dgm:prSet presAssocID="{CB95AD40-986F-4EF1-AD67-401DDC4C3B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C6DA09-59F4-4C83-9771-CA4F3438AAC2}" type="pres">
      <dgm:prSet presAssocID="{DB428BA8-A44C-437C-9955-ED491B5F480D}" presName="spacer" presStyleCnt="0"/>
      <dgm:spPr/>
    </dgm:pt>
    <dgm:pt modelId="{17FA4BF0-A6F8-4EA2-898B-081BD02C655D}" type="pres">
      <dgm:prSet presAssocID="{699C0914-3D95-4B00-BD6A-0B100B9571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C9BEC2-FFED-4245-B9F9-CF30D4B4EC10}" type="pres">
      <dgm:prSet presAssocID="{FF477E93-36FF-48E4-97A9-AA200B6BA274}" presName="spacer" presStyleCnt="0"/>
      <dgm:spPr/>
    </dgm:pt>
    <dgm:pt modelId="{A0BDD1B1-5595-47A6-8F86-8903EF91B305}" type="pres">
      <dgm:prSet presAssocID="{D40AE208-3006-4ADB-9BDC-AF05408A0E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B22C38-7CE3-444D-B272-C0E88061A112}" srcId="{E1E4C3FC-8311-40E3-9438-E4D31FF89AC7}" destId="{699C0914-3D95-4B00-BD6A-0B100B95716B}" srcOrd="1" destOrd="0" parTransId="{F2392404-B1A2-4874-807B-CCAE3BD621F5}" sibTransId="{FF477E93-36FF-48E4-97A9-AA200B6BA274}"/>
    <dgm:cxn modelId="{49D5E358-AD88-41F6-BF7C-836719986BF3}" srcId="{E1E4C3FC-8311-40E3-9438-E4D31FF89AC7}" destId="{CB95AD40-986F-4EF1-AD67-401DDC4C3B21}" srcOrd="0" destOrd="0" parTransId="{C706A267-2F98-486A-BC89-A1A0CAF9F23B}" sibTransId="{DB428BA8-A44C-437C-9955-ED491B5F480D}"/>
    <dgm:cxn modelId="{EA9E8F86-9C5C-4A80-AB6D-84EF53E48873}" type="presOf" srcId="{CB95AD40-986F-4EF1-AD67-401DDC4C3B21}" destId="{09420B9D-5ABB-45F9-B9A3-9DA26B517445}" srcOrd="0" destOrd="0" presId="urn:microsoft.com/office/officeart/2005/8/layout/vList2"/>
    <dgm:cxn modelId="{09690AA1-CC41-438F-A10E-A40B1A9C5EC7}" type="presOf" srcId="{E1E4C3FC-8311-40E3-9438-E4D31FF89AC7}" destId="{2718CC1F-87C5-4F71-A097-319DFF7570B6}" srcOrd="0" destOrd="0" presId="urn:microsoft.com/office/officeart/2005/8/layout/vList2"/>
    <dgm:cxn modelId="{DCBC77BD-FE67-4AF0-A40C-2DFE2661B611}" type="presOf" srcId="{D40AE208-3006-4ADB-9BDC-AF05408A0E01}" destId="{A0BDD1B1-5595-47A6-8F86-8903EF91B305}" srcOrd="0" destOrd="0" presId="urn:microsoft.com/office/officeart/2005/8/layout/vList2"/>
    <dgm:cxn modelId="{0760A2D9-DF67-4563-9339-523996C170C4}" type="presOf" srcId="{699C0914-3D95-4B00-BD6A-0B100B95716B}" destId="{17FA4BF0-A6F8-4EA2-898B-081BD02C655D}" srcOrd="0" destOrd="0" presId="urn:microsoft.com/office/officeart/2005/8/layout/vList2"/>
    <dgm:cxn modelId="{E7DDB5F6-1AA4-49D2-BD78-9AE875F4DE42}" srcId="{E1E4C3FC-8311-40E3-9438-E4D31FF89AC7}" destId="{D40AE208-3006-4ADB-9BDC-AF05408A0E01}" srcOrd="2" destOrd="0" parTransId="{3E71CFF3-CA5E-4555-89DD-50330C9125BD}" sibTransId="{41690503-8DED-4B9D-9D36-D1631A702416}"/>
    <dgm:cxn modelId="{3797AC10-D9DC-42C4-9950-E25579179F8D}" type="presParOf" srcId="{2718CC1F-87C5-4F71-A097-319DFF7570B6}" destId="{09420B9D-5ABB-45F9-B9A3-9DA26B517445}" srcOrd="0" destOrd="0" presId="urn:microsoft.com/office/officeart/2005/8/layout/vList2"/>
    <dgm:cxn modelId="{2F7EC104-28D3-4FB0-98B2-E26974C7AB00}" type="presParOf" srcId="{2718CC1F-87C5-4F71-A097-319DFF7570B6}" destId="{40C6DA09-59F4-4C83-9771-CA4F3438AAC2}" srcOrd="1" destOrd="0" presId="urn:microsoft.com/office/officeart/2005/8/layout/vList2"/>
    <dgm:cxn modelId="{3FA7AE35-6312-4A3C-9D11-AD5786D9074A}" type="presParOf" srcId="{2718CC1F-87C5-4F71-A097-319DFF7570B6}" destId="{17FA4BF0-A6F8-4EA2-898B-081BD02C655D}" srcOrd="2" destOrd="0" presId="urn:microsoft.com/office/officeart/2005/8/layout/vList2"/>
    <dgm:cxn modelId="{58CE32CB-C2E8-453A-A5E0-9628DC75D0B7}" type="presParOf" srcId="{2718CC1F-87C5-4F71-A097-319DFF7570B6}" destId="{1EC9BEC2-FFED-4245-B9F9-CF30D4B4EC10}" srcOrd="3" destOrd="0" presId="urn:microsoft.com/office/officeart/2005/8/layout/vList2"/>
    <dgm:cxn modelId="{88D109E6-0538-41D3-A2FB-F72BEFB206FF}" type="presParOf" srcId="{2718CC1F-87C5-4F71-A097-319DFF7570B6}" destId="{A0BDD1B1-5595-47A6-8F86-8903EF91B3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D1BA0-F0B6-404D-9C09-74653C8A21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45168F-6BB0-4D47-B8E8-921E06B9212F}">
      <dgm:prSet/>
      <dgm:spPr/>
      <dgm:t>
        <a:bodyPr/>
        <a:lstStyle/>
        <a:p>
          <a:r>
            <a:rPr lang="th-TH"/>
            <a:t>1. มีการตรวจสอบโรงงานเป็นประจำ เรื่องการที่ต้องปฏิบัติตามกฎหมาย เช่น สภาพอาคาร ราวกั้น </a:t>
          </a:r>
          <a:endParaRPr lang="en-US"/>
        </a:p>
      </dgm:t>
    </dgm:pt>
    <dgm:pt modelId="{0570AC48-3D07-4DB2-B3F4-F900F4FBBE3B}" type="parTrans" cxnId="{2CA24311-6665-43D1-8149-672E2180A49F}">
      <dgm:prSet/>
      <dgm:spPr/>
      <dgm:t>
        <a:bodyPr/>
        <a:lstStyle/>
        <a:p>
          <a:endParaRPr lang="en-US"/>
        </a:p>
      </dgm:t>
    </dgm:pt>
    <dgm:pt modelId="{E8A662A0-8468-4A6E-8548-A5AF807B1C2F}" type="sibTrans" cxnId="{2CA24311-6665-43D1-8149-672E2180A49F}">
      <dgm:prSet/>
      <dgm:spPr/>
      <dgm:t>
        <a:bodyPr/>
        <a:lstStyle/>
        <a:p>
          <a:endParaRPr lang="en-US"/>
        </a:p>
      </dgm:t>
    </dgm:pt>
    <dgm:pt modelId="{59A34019-3F86-48CC-B154-9011FD185C0B}">
      <dgm:prSet/>
      <dgm:spPr/>
      <dgm:t>
        <a:bodyPr/>
        <a:lstStyle/>
        <a:p>
          <a:r>
            <a:rPr lang="th-TH"/>
            <a:t>2. ดำเนินการให้มีการตรวจทดสอบ ตามที่กฎหมายกำหนด เช่น ระบบไฟฟ้า หม้อน้ำ ภาชนะรับแรงดัน </a:t>
          </a:r>
          <a:endParaRPr lang="en-US"/>
        </a:p>
      </dgm:t>
    </dgm:pt>
    <dgm:pt modelId="{0FBF579C-E518-49AF-9BF7-696280ECA9E3}" type="parTrans" cxnId="{A3AECD05-4FE5-441B-AE43-B47441C37DE9}">
      <dgm:prSet/>
      <dgm:spPr/>
      <dgm:t>
        <a:bodyPr/>
        <a:lstStyle/>
        <a:p>
          <a:endParaRPr lang="en-US"/>
        </a:p>
      </dgm:t>
    </dgm:pt>
    <dgm:pt modelId="{5570EC99-3EAA-4825-B15D-5A4A107D9D80}" type="sibTrans" cxnId="{A3AECD05-4FE5-441B-AE43-B47441C37DE9}">
      <dgm:prSet/>
      <dgm:spPr/>
      <dgm:t>
        <a:bodyPr/>
        <a:lstStyle/>
        <a:p>
          <a:endParaRPr lang="en-US"/>
        </a:p>
      </dgm:t>
    </dgm:pt>
    <dgm:pt modelId="{AD186865-D20F-4178-B27F-859F8B0EB048}">
      <dgm:prSet/>
      <dgm:spPr/>
      <dgm:t>
        <a:bodyPr/>
        <a:lstStyle/>
        <a:p>
          <a:r>
            <a:rPr lang="th-TH"/>
            <a:t>3. มีบุคลากรที่มีความรู้เฉพาะด้านตามที่กฎหมายกำหนด เช่น ผู้ควบคุมหม้อน้ำ สารกัมมันตรังสี นักวิทยาศาสตร์</a:t>
          </a:r>
          <a:endParaRPr lang="en-US"/>
        </a:p>
      </dgm:t>
    </dgm:pt>
    <dgm:pt modelId="{0793E33B-966B-4732-8CDC-C4AE9BD81B6C}" type="parTrans" cxnId="{93BC4B44-335C-4C2A-B8E4-D8CA42C2792D}">
      <dgm:prSet/>
      <dgm:spPr/>
      <dgm:t>
        <a:bodyPr/>
        <a:lstStyle/>
        <a:p>
          <a:endParaRPr lang="en-US"/>
        </a:p>
      </dgm:t>
    </dgm:pt>
    <dgm:pt modelId="{21CB0432-7726-4E6E-B127-C0A7848662BF}" type="sibTrans" cxnId="{93BC4B44-335C-4C2A-B8E4-D8CA42C2792D}">
      <dgm:prSet/>
      <dgm:spPr/>
      <dgm:t>
        <a:bodyPr/>
        <a:lstStyle/>
        <a:p>
          <a:endParaRPr lang="en-US"/>
        </a:p>
      </dgm:t>
    </dgm:pt>
    <dgm:pt modelId="{AAC4FC41-C443-4F48-8D49-73B0B092A3D7}" type="pres">
      <dgm:prSet presAssocID="{83ED1BA0-F0B6-404D-9C09-74653C8A2149}" presName="root" presStyleCnt="0">
        <dgm:presLayoutVars>
          <dgm:dir/>
          <dgm:resizeHandles val="exact"/>
        </dgm:presLayoutVars>
      </dgm:prSet>
      <dgm:spPr/>
    </dgm:pt>
    <dgm:pt modelId="{E7693A77-0EA2-4F0E-8BCF-F18391CA440A}" type="pres">
      <dgm:prSet presAssocID="{A845168F-6BB0-4D47-B8E8-921E06B9212F}" presName="compNode" presStyleCnt="0"/>
      <dgm:spPr/>
    </dgm:pt>
    <dgm:pt modelId="{84FE63DB-70DB-48A5-8DE2-8A7251DB7733}" type="pres">
      <dgm:prSet presAssocID="{A845168F-6BB0-4D47-B8E8-921E06B9212F}" presName="bgRect" presStyleLbl="bgShp" presStyleIdx="0" presStyleCnt="3"/>
      <dgm:spPr/>
    </dgm:pt>
    <dgm:pt modelId="{D1C8782C-8794-416A-8BCD-055402FF1DEC}" type="pres">
      <dgm:prSet presAssocID="{A845168F-6BB0-4D47-B8E8-921E06B9212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ค้อนผู้พิพากษา"/>
        </a:ext>
      </dgm:extLst>
    </dgm:pt>
    <dgm:pt modelId="{79CF3AFB-EFD9-484A-9048-EF0E49CC14E6}" type="pres">
      <dgm:prSet presAssocID="{A845168F-6BB0-4D47-B8E8-921E06B9212F}" presName="spaceRect" presStyleCnt="0"/>
      <dgm:spPr/>
    </dgm:pt>
    <dgm:pt modelId="{B56F6492-66BB-4F9A-A839-336875A200A1}" type="pres">
      <dgm:prSet presAssocID="{A845168F-6BB0-4D47-B8E8-921E06B9212F}" presName="parTx" presStyleLbl="revTx" presStyleIdx="0" presStyleCnt="3">
        <dgm:presLayoutVars>
          <dgm:chMax val="0"/>
          <dgm:chPref val="0"/>
        </dgm:presLayoutVars>
      </dgm:prSet>
      <dgm:spPr/>
    </dgm:pt>
    <dgm:pt modelId="{30023E2C-4CB6-4254-8583-F2BEA050369D}" type="pres">
      <dgm:prSet presAssocID="{E8A662A0-8468-4A6E-8548-A5AF807B1C2F}" presName="sibTrans" presStyleCnt="0"/>
      <dgm:spPr/>
    </dgm:pt>
    <dgm:pt modelId="{708A88C3-168E-4187-A67E-758E04FF3E9C}" type="pres">
      <dgm:prSet presAssocID="{59A34019-3F86-48CC-B154-9011FD185C0B}" presName="compNode" presStyleCnt="0"/>
      <dgm:spPr/>
    </dgm:pt>
    <dgm:pt modelId="{B669C508-4CFA-4957-BF8F-F72C01660F00}" type="pres">
      <dgm:prSet presAssocID="{59A34019-3F86-48CC-B154-9011FD185C0B}" presName="bgRect" presStyleLbl="bgShp" presStyleIdx="1" presStyleCnt="3"/>
      <dgm:spPr/>
    </dgm:pt>
    <dgm:pt modelId="{6761A329-3D3B-4FBF-A83F-B23B8F65085C}" type="pres">
      <dgm:prSet presAssocID="{59A34019-3F86-48CC-B154-9011FD185C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เครื่องหมายถูก"/>
        </a:ext>
      </dgm:extLst>
    </dgm:pt>
    <dgm:pt modelId="{522C3D9B-E71D-4B0C-9100-2E27BA7C74FC}" type="pres">
      <dgm:prSet presAssocID="{59A34019-3F86-48CC-B154-9011FD185C0B}" presName="spaceRect" presStyleCnt="0"/>
      <dgm:spPr/>
    </dgm:pt>
    <dgm:pt modelId="{05018220-D89D-42D4-82A1-04C7DD27B108}" type="pres">
      <dgm:prSet presAssocID="{59A34019-3F86-48CC-B154-9011FD185C0B}" presName="parTx" presStyleLbl="revTx" presStyleIdx="1" presStyleCnt="3">
        <dgm:presLayoutVars>
          <dgm:chMax val="0"/>
          <dgm:chPref val="0"/>
        </dgm:presLayoutVars>
      </dgm:prSet>
      <dgm:spPr/>
    </dgm:pt>
    <dgm:pt modelId="{510E94E8-C35C-4085-9267-798EC4F48542}" type="pres">
      <dgm:prSet presAssocID="{5570EC99-3EAA-4825-B15D-5A4A107D9D80}" presName="sibTrans" presStyleCnt="0"/>
      <dgm:spPr/>
    </dgm:pt>
    <dgm:pt modelId="{B3537CD4-EC51-4C67-BA29-EDD495BEA6AD}" type="pres">
      <dgm:prSet presAssocID="{AD186865-D20F-4178-B27F-859F8B0EB048}" presName="compNode" presStyleCnt="0"/>
      <dgm:spPr/>
    </dgm:pt>
    <dgm:pt modelId="{F9179738-5ADD-4CE4-87FE-6FB478723BA0}" type="pres">
      <dgm:prSet presAssocID="{AD186865-D20F-4178-B27F-859F8B0EB048}" presName="bgRect" presStyleLbl="bgShp" presStyleIdx="2" presStyleCnt="3"/>
      <dgm:spPr/>
    </dgm:pt>
    <dgm:pt modelId="{090E9E89-F2FF-4829-98BE-299CE27C35CC}" type="pres">
      <dgm:prSet presAssocID="{AD186865-D20F-4178-B27F-859F8B0EB0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สารก่อระคาย"/>
        </a:ext>
      </dgm:extLst>
    </dgm:pt>
    <dgm:pt modelId="{77184246-5742-4FAE-A095-523FB842733E}" type="pres">
      <dgm:prSet presAssocID="{AD186865-D20F-4178-B27F-859F8B0EB048}" presName="spaceRect" presStyleCnt="0"/>
      <dgm:spPr/>
    </dgm:pt>
    <dgm:pt modelId="{4D6362D7-399E-4519-B51C-ED6A870E3345}" type="pres">
      <dgm:prSet presAssocID="{AD186865-D20F-4178-B27F-859F8B0EB0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AECD05-4FE5-441B-AE43-B47441C37DE9}" srcId="{83ED1BA0-F0B6-404D-9C09-74653C8A2149}" destId="{59A34019-3F86-48CC-B154-9011FD185C0B}" srcOrd="1" destOrd="0" parTransId="{0FBF579C-E518-49AF-9BF7-696280ECA9E3}" sibTransId="{5570EC99-3EAA-4825-B15D-5A4A107D9D80}"/>
    <dgm:cxn modelId="{2CA24311-6665-43D1-8149-672E2180A49F}" srcId="{83ED1BA0-F0B6-404D-9C09-74653C8A2149}" destId="{A845168F-6BB0-4D47-B8E8-921E06B9212F}" srcOrd="0" destOrd="0" parTransId="{0570AC48-3D07-4DB2-B3F4-F900F4FBBE3B}" sibTransId="{E8A662A0-8468-4A6E-8548-A5AF807B1C2F}"/>
    <dgm:cxn modelId="{A7191D29-5A0F-48CF-A495-DC5B2446B01A}" type="presOf" srcId="{59A34019-3F86-48CC-B154-9011FD185C0B}" destId="{05018220-D89D-42D4-82A1-04C7DD27B108}" srcOrd="0" destOrd="0" presId="urn:microsoft.com/office/officeart/2018/2/layout/IconVerticalSolidList"/>
    <dgm:cxn modelId="{93BC4B44-335C-4C2A-B8E4-D8CA42C2792D}" srcId="{83ED1BA0-F0B6-404D-9C09-74653C8A2149}" destId="{AD186865-D20F-4178-B27F-859F8B0EB048}" srcOrd="2" destOrd="0" parTransId="{0793E33B-966B-4732-8CDC-C4AE9BD81B6C}" sibTransId="{21CB0432-7726-4E6E-B127-C0A7848662BF}"/>
    <dgm:cxn modelId="{C70D407C-8E23-4981-BC6D-70E69C961B37}" type="presOf" srcId="{83ED1BA0-F0B6-404D-9C09-74653C8A2149}" destId="{AAC4FC41-C443-4F48-8D49-73B0B092A3D7}" srcOrd="0" destOrd="0" presId="urn:microsoft.com/office/officeart/2018/2/layout/IconVerticalSolidList"/>
    <dgm:cxn modelId="{644845C6-BC44-4B19-AE21-31EF9E1E36B1}" type="presOf" srcId="{A845168F-6BB0-4D47-B8E8-921E06B9212F}" destId="{B56F6492-66BB-4F9A-A839-336875A200A1}" srcOrd="0" destOrd="0" presId="urn:microsoft.com/office/officeart/2018/2/layout/IconVerticalSolidList"/>
    <dgm:cxn modelId="{F0D01DFE-6DA7-4543-9E8C-A106B0704E54}" type="presOf" srcId="{AD186865-D20F-4178-B27F-859F8B0EB048}" destId="{4D6362D7-399E-4519-B51C-ED6A870E3345}" srcOrd="0" destOrd="0" presId="urn:microsoft.com/office/officeart/2018/2/layout/IconVerticalSolidList"/>
    <dgm:cxn modelId="{3A466978-CFED-43D1-92C9-EF12C4A2D562}" type="presParOf" srcId="{AAC4FC41-C443-4F48-8D49-73B0B092A3D7}" destId="{E7693A77-0EA2-4F0E-8BCF-F18391CA440A}" srcOrd="0" destOrd="0" presId="urn:microsoft.com/office/officeart/2018/2/layout/IconVerticalSolidList"/>
    <dgm:cxn modelId="{EEBA4615-FBF7-45ED-910E-197E41E79807}" type="presParOf" srcId="{E7693A77-0EA2-4F0E-8BCF-F18391CA440A}" destId="{84FE63DB-70DB-48A5-8DE2-8A7251DB7733}" srcOrd="0" destOrd="0" presId="urn:microsoft.com/office/officeart/2018/2/layout/IconVerticalSolidList"/>
    <dgm:cxn modelId="{144B6519-8D62-4B17-91C1-D1280EA2F16D}" type="presParOf" srcId="{E7693A77-0EA2-4F0E-8BCF-F18391CA440A}" destId="{D1C8782C-8794-416A-8BCD-055402FF1DEC}" srcOrd="1" destOrd="0" presId="urn:microsoft.com/office/officeart/2018/2/layout/IconVerticalSolidList"/>
    <dgm:cxn modelId="{6EE1D57D-E10F-4055-96D0-1E51F5AEA78B}" type="presParOf" srcId="{E7693A77-0EA2-4F0E-8BCF-F18391CA440A}" destId="{79CF3AFB-EFD9-484A-9048-EF0E49CC14E6}" srcOrd="2" destOrd="0" presId="urn:microsoft.com/office/officeart/2018/2/layout/IconVerticalSolidList"/>
    <dgm:cxn modelId="{8458F9EA-D44F-49E8-A8D7-299CC1665475}" type="presParOf" srcId="{E7693A77-0EA2-4F0E-8BCF-F18391CA440A}" destId="{B56F6492-66BB-4F9A-A839-336875A200A1}" srcOrd="3" destOrd="0" presId="urn:microsoft.com/office/officeart/2018/2/layout/IconVerticalSolidList"/>
    <dgm:cxn modelId="{D52EAE1F-1662-4BF4-833A-9F62A91324D9}" type="presParOf" srcId="{AAC4FC41-C443-4F48-8D49-73B0B092A3D7}" destId="{30023E2C-4CB6-4254-8583-F2BEA050369D}" srcOrd="1" destOrd="0" presId="urn:microsoft.com/office/officeart/2018/2/layout/IconVerticalSolidList"/>
    <dgm:cxn modelId="{9384EEE6-6B28-4D8C-A33B-B02B612D7E3F}" type="presParOf" srcId="{AAC4FC41-C443-4F48-8D49-73B0B092A3D7}" destId="{708A88C3-168E-4187-A67E-758E04FF3E9C}" srcOrd="2" destOrd="0" presId="urn:microsoft.com/office/officeart/2018/2/layout/IconVerticalSolidList"/>
    <dgm:cxn modelId="{B6CAFBD8-4C66-4728-8E0F-AFE24196D143}" type="presParOf" srcId="{708A88C3-168E-4187-A67E-758E04FF3E9C}" destId="{B669C508-4CFA-4957-BF8F-F72C01660F00}" srcOrd="0" destOrd="0" presId="urn:microsoft.com/office/officeart/2018/2/layout/IconVerticalSolidList"/>
    <dgm:cxn modelId="{FC2BBF80-3DE1-44BE-997B-5B2CA7A545F2}" type="presParOf" srcId="{708A88C3-168E-4187-A67E-758E04FF3E9C}" destId="{6761A329-3D3B-4FBF-A83F-B23B8F65085C}" srcOrd="1" destOrd="0" presId="urn:microsoft.com/office/officeart/2018/2/layout/IconVerticalSolidList"/>
    <dgm:cxn modelId="{FC5DDD37-B724-48D4-A5D2-908AB5A2C7D6}" type="presParOf" srcId="{708A88C3-168E-4187-A67E-758E04FF3E9C}" destId="{522C3D9B-E71D-4B0C-9100-2E27BA7C74FC}" srcOrd="2" destOrd="0" presId="urn:microsoft.com/office/officeart/2018/2/layout/IconVerticalSolidList"/>
    <dgm:cxn modelId="{60871F35-A575-480A-A323-A5FB2D64A61C}" type="presParOf" srcId="{708A88C3-168E-4187-A67E-758E04FF3E9C}" destId="{05018220-D89D-42D4-82A1-04C7DD27B108}" srcOrd="3" destOrd="0" presId="urn:microsoft.com/office/officeart/2018/2/layout/IconVerticalSolidList"/>
    <dgm:cxn modelId="{CFABA87A-46AC-4DCC-8C01-314D30371CC4}" type="presParOf" srcId="{AAC4FC41-C443-4F48-8D49-73B0B092A3D7}" destId="{510E94E8-C35C-4085-9267-798EC4F48542}" srcOrd="3" destOrd="0" presId="urn:microsoft.com/office/officeart/2018/2/layout/IconVerticalSolidList"/>
    <dgm:cxn modelId="{DF026AC0-A576-430D-95FA-63DE00F0ACDC}" type="presParOf" srcId="{AAC4FC41-C443-4F48-8D49-73B0B092A3D7}" destId="{B3537CD4-EC51-4C67-BA29-EDD495BEA6AD}" srcOrd="4" destOrd="0" presId="urn:microsoft.com/office/officeart/2018/2/layout/IconVerticalSolidList"/>
    <dgm:cxn modelId="{BA0567BA-659E-4B6F-9F1A-696A62F27F5D}" type="presParOf" srcId="{B3537CD4-EC51-4C67-BA29-EDD495BEA6AD}" destId="{F9179738-5ADD-4CE4-87FE-6FB478723BA0}" srcOrd="0" destOrd="0" presId="urn:microsoft.com/office/officeart/2018/2/layout/IconVerticalSolidList"/>
    <dgm:cxn modelId="{B5FDED7E-23C9-48A2-A3F8-A82DA307CBDD}" type="presParOf" srcId="{B3537CD4-EC51-4C67-BA29-EDD495BEA6AD}" destId="{090E9E89-F2FF-4829-98BE-299CE27C35CC}" srcOrd="1" destOrd="0" presId="urn:microsoft.com/office/officeart/2018/2/layout/IconVerticalSolidList"/>
    <dgm:cxn modelId="{E7376A49-E607-49EA-B43B-9078D6F0D18B}" type="presParOf" srcId="{B3537CD4-EC51-4C67-BA29-EDD495BEA6AD}" destId="{77184246-5742-4FAE-A095-523FB842733E}" srcOrd="2" destOrd="0" presId="urn:microsoft.com/office/officeart/2018/2/layout/IconVerticalSolidList"/>
    <dgm:cxn modelId="{FEC90C61-FD83-4842-9BCB-DA2C3C868CC8}" type="presParOf" srcId="{B3537CD4-EC51-4C67-BA29-EDD495BEA6AD}" destId="{4D6362D7-399E-4519-B51C-ED6A870E33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1323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17664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1. การวิเคราะห์อันตราย หมายถึง การแจกแจงอันตรายต่างๆที่มีอยู่และที่แอบแฝง หรือสภาพการณ์ต่างๆที่เป็นสาเหตุหรืออาจทำให้เกิดอันตราย ก่อให้เกิดอุบัติเหตุ</a:t>
          </a:r>
          <a:endParaRPr lang="en-US" sz="3200" kern="1200" dirty="0"/>
        </a:p>
      </dsp:txBody>
      <dsp:txXfrm>
        <a:off x="604093" y="1129547"/>
        <a:ext cx="4474207" cy="2778028"/>
      </dsp:txXfrm>
    </dsp:sp>
    <dsp:sp modelId="{B50F697F-14C5-4417-A327-E75D608C0511}">
      <dsp:nvSpPr>
        <dsp:cNvPr id="0" name=""/>
        <dsp:cNvSpPr/>
      </dsp:nvSpPr>
      <dsp:spPr>
        <a:xfrm>
          <a:off x="5681070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197410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2. ความเสี่ยง หมายถึง กระบวนการวิเคราะห์ถึงปัจจัยที่เป็นสาเหตุทำให้เกิดอันตราย หรือผลของอันตรายที่อาจเกิดขึ้น กับโอกาสในการเกิดอันตรายนั้น</a:t>
          </a:r>
          <a:endParaRPr lang="en-US" sz="3200" kern="1200" dirty="0"/>
        </a:p>
      </dsp:txBody>
      <dsp:txXfrm>
        <a:off x="6283839" y="1129547"/>
        <a:ext cx="4474207" cy="2778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0B9D-5ABB-45F9-B9A3-9DA26B517445}">
      <dsp:nvSpPr>
        <dsp:cNvPr id="0" name=""/>
        <dsp:cNvSpPr/>
      </dsp:nvSpPr>
      <dsp:spPr>
        <a:xfrm>
          <a:off x="0" y="21653"/>
          <a:ext cx="10591799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/>
            <a:t>1. สร้างมาตรฐานการปฏิบัติงานสำหรับการประกอบกิจการบางประเภทที่มีอัตราการบาดเจ็บสูง</a:t>
          </a:r>
          <a:endParaRPr lang="en-US" sz="3400" kern="1200" dirty="0"/>
        </a:p>
      </dsp:txBody>
      <dsp:txXfrm>
        <a:off x="73792" y="95445"/>
        <a:ext cx="10444215" cy="1364056"/>
      </dsp:txXfrm>
    </dsp:sp>
    <dsp:sp modelId="{17FA4BF0-A6F8-4EA2-898B-081BD02C655D}">
      <dsp:nvSpPr>
        <dsp:cNvPr id="0" name=""/>
        <dsp:cNvSpPr/>
      </dsp:nvSpPr>
      <dsp:spPr>
        <a:xfrm>
          <a:off x="0" y="1631213"/>
          <a:ext cx="10591799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/>
            <a:t>2. สร้างจิตสำนึกและความตะหนักให้คำนึงถึงความปลอดภัยในการทำงาน </a:t>
          </a:r>
          <a:endParaRPr lang="en-US" sz="3400" kern="1200" dirty="0"/>
        </a:p>
      </dsp:txBody>
      <dsp:txXfrm>
        <a:off x="73792" y="1705005"/>
        <a:ext cx="10444215" cy="1364056"/>
      </dsp:txXfrm>
    </dsp:sp>
    <dsp:sp modelId="{A0BDD1B1-5595-47A6-8F86-8903EF91B305}">
      <dsp:nvSpPr>
        <dsp:cNvPr id="0" name=""/>
        <dsp:cNvSpPr/>
      </dsp:nvSpPr>
      <dsp:spPr>
        <a:xfrm>
          <a:off x="0" y="3240773"/>
          <a:ext cx="10591799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/>
            <a:t>3. กระตุ้นเตือนให้มีการปรับปรุงการทำงานที่มีความปลอดภัยยิ่งขึ้น</a:t>
          </a:r>
          <a:endParaRPr lang="en-US" sz="3400" kern="1200"/>
        </a:p>
      </dsp:txBody>
      <dsp:txXfrm>
        <a:off x="73792" y="3314565"/>
        <a:ext cx="10444215" cy="136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E63DB-70DB-48A5-8DE2-8A7251DB7733}">
      <dsp:nvSpPr>
        <dsp:cNvPr id="0" name=""/>
        <dsp:cNvSpPr/>
      </dsp:nvSpPr>
      <dsp:spPr>
        <a:xfrm>
          <a:off x="0" y="530"/>
          <a:ext cx="9601200" cy="124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8782C-8794-416A-8BCD-055402FF1DEC}">
      <dsp:nvSpPr>
        <dsp:cNvPr id="0" name=""/>
        <dsp:cNvSpPr/>
      </dsp:nvSpPr>
      <dsp:spPr>
        <a:xfrm>
          <a:off x="375302" y="279680"/>
          <a:ext cx="682367" cy="682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F6492-66BB-4F9A-A839-336875A200A1}">
      <dsp:nvSpPr>
        <dsp:cNvPr id="0" name=""/>
        <dsp:cNvSpPr/>
      </dsp:nvSpPr>
      <dsp:spPr>
        <a:xfrm>
          <a:off x="1432972" y="530"/>
          <a:ext cx="8168227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304" tIns="131304" rIns="131304" bIns="1313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/>
            <a:t>1. มีการตรวจสอบโรงงานเป็นประจำ เรื่องการที่ต้องปฏิบัติตามกฎหมาย เช่น สภาพอาคาร ราวกั้น </a:t>
          </a:r>
          <a:endParaRPr lang="en-US" sz="2500" kern="1200"/>
        </a:p>
      </dsp:txBody>
      <dsp:txXfrm>
        <a:off x="1432972" y="530"/>
        <a:ext cx="8168227" cy="1240668"/>
      </dsp:txXfrm>
    </dsp:sp>
    <dsp:sp modelId="{B669C508-4CFA-4957-BF8F-F72C01660F00}">
      <dsp:nvSpPr>
        <dsp:cNvPr id="0" name=""/>
        <dsp:cNvSpPr/>
      </dsp:nvSpPr>
      <dsp:spPr>
        <a:xfrm>
          <a:off x="0" y="1551365"/>
          <a:ext cx="9601200" cy="124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A329-3D3B-4FBF-A83F-B23B8F65085C}">
      <dsp:nvSpPr>
        <dsp:cNvPr id="0" name=""/>
        <dsp:cNvSpPr/>
      </dsp:nvSpPr>
      <dsp:spPr>
        <a:xfrm>
          <a:off x="375302" y="1830516"/>
          <a:ext cx="682367" cy="682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8220-D89D-42D4-82A1-04C7DD27B108}">
      <dsp:nvSpPr>
        <dsp:cNvPr id="0" name=""/>
        <dsp:cNvSpPr/>
      </dsp:nvSpPr>
      <dsp:spPr>
        <a:xfrm>
          <a:off x="1432972" y="1551365"/>
          <a:ext cx="8168227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304" tIns="131304" rIns="131304" bIns="1313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/>
            <a:t>2. ดำเนินการให้มีการตรวจทดสอบ ตามที่กฎหมายกำหนด เช่น ระบบไฟฟ้า หม้อน้ำ ภาชนะรับแรงดัน </a:t>
          </a:r>
          <a:endParaRPr lang="en-US" sz="2500" kern="1200"/>
        </a:p>
      </dsp:txBody>
      <dsp:txXfrm>
        <a:off x="1432972" y="1551365"/>
        <a:ext cx="8168227" cy="1240668"/>
      </dsp:txXfrm>
    </dsp:sp>
    <dsp:sp modelId="{F9179738-5ADD-4CE4-87FE-6FB478723BA0}">
      <dsp:nvSpPr>
        <dsp:cNvPr id="0" name=""/>
        <dsp:cNvSpPr/>
      </dsp:nvSpPr>
      <dsp:spPr>
        <a:xfrm>
          <a:off x="0" y="3102201"/>
          <a:ext cx="9601200" cy="124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9E89-F2FF-4829-98BE-299CE27C35CC}">
      <dsp:nvSpPr>
        <dsp:cNvPr id="0" name=""/>
        <dsp:cNvSpPr/>
      </dsp:nvSpPr>
      <dsp:spPr>
        <a:xfrm>
          <a:off x="375302" y="3381351"/>
          <a:ext cx="682367" cy="6823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362D7-399E-4519-B51C-ED6A870E3345}">
      <dsp:nvSpPr>
        <dsp:cNvPr id="0" name=""/>
        <dsp:cNvSpPr/>
      </dsp:nvSpPr>
      <dsp:spPr>
        <a:xfrm>
          <a:off x="1432972" y="3102201"/>
          <a:ext cx="8168227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304" tIns="131304" rIns="131304" bIns="1313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/>
            <a:t>3. มีบุคลากรที่มีความรู้เฉพาะด้านตามที่กฎหมายกำหนด เช่น ผู้ควบคุมหม้อน้ำ สารกัมมันตรังสี นักวิทยาศาสตร์</a:t>
          </a:r>
          <a:endParaRPr lang="en-US" sz="2500" kern="1200"/>
        </a:p>
      </dsp:txBody>
      <dsp:txXfrm>
        <a:off x="1432972" y="3102201"/>
        <a:ext cx="8168227" cy="124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940"/>
            <a:ext cx="6709271" cy="1605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Tom 2206 </a:t>
            </a: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การป้องกันการสูญเสีย</a:t>
            </a:r>
            <a:endParaRPr lang="en-US" sz="6000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476" y="5133860"/>
            <a:ext cx="2251665" cy="1600200"/>
          </a:xfrm>
        </p:spPr>
        <p:txBody>
          <a:bodyPr/>
          <a:lstStyle/>
          <a:p>
            <a:r>
              <a:rPr lang="th-TH" dirty="0"/>
              <a:t>อาจารย์ปิยมาส  กล้าแข็ง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7AA0-679D-4632-BACC-0131D6539634}"/>
              </a:ext>
            </a:extLst>
          </p:cNvPr>
          <p:cNvSpPr txBox="1"/>
          <p:nvPr/>
        </p:nvSpPr>
        <p:spPr>
          <a:xfrm>
            <a:off x="-344006" y="2063683"/>
            <a:ext cx="68865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บทที่ 4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ctr"/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รูปภาพ 1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CCD11B3-22D6-4CEF-BBDB-129FD48D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34" y="4625958"/>
            <a:ext cx="5973601" cy="20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3234"/>
            <a:ext cx="9601200" cy="103685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การป้องกันการบาดเจ็บจากการทำงาน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51000"/>
            <a:ext cx="9601200" cy="5207000"/>
          </a:xfrm>
        </p:spPr>
        <p:txBody>
          <a:bodyPr>
            <a:noAutofit/>
          </a:bodyPr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การป้องกันการบาดเจ็บจากการทำงาน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การป้องกันทางวิศวกรรมทั่วไป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การกำหนดมาตรฐาน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การวิเคราะห์อันตรายและความเสี่ยง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สอบสวนอุบัติเหตุ เพื่อกำหนดมาตรการป้องกัน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การฝึกอบรมให้มีวิธีการปฏิบัติงานที่ดี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การบังคับใช้กฎหมาย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7615718-FFB9-43FC-A00B-2AEF95D22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56" y="2362372"/>
            <a:ext cx="4438144" cy="27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245148-922F-4A7F-9A4F-2746811E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1709400" cy="1036850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การป้องกันทางวิศวกรรมทั่วไป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C8CD4A-D515-49EE-8737-B81A5DED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73666"/>
            <a:ext cx="11709400" cy="5119234"/>
          </a:xfrm>
        </p:spPr>
        <p:txBody>
          <a:bodyPr>
            <a:noAutofit/>
          </a:bodyPr>
          <a:lstStyle/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การป้องกันอุบัติเหตุทั่วไปทางวิศวกรรม กฎกระทรวง ตาม พรบ. โรงงาน 2535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อาคารมั่นคง แข็งแรง เหมาะสมและมีบริเวณเพียง พอที่จะประกอบกิจการอุตสาหกรรมนั้น ๆ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มีการระบายอากาศที่เหมาะสม มีประตูหรือทางออกให้พอกับจำนวนคน พื้นสูงตั้งแต่ 1.50 เมตรขึ้นไปอย่างน้อยมีราว ที่มั่นคง แข็งแรง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พื้นต้องมั่นคง แข็งแรงไม่มีน้ำขังหรือลื่น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มีเครื่องป้องกันอันตรายอันอาจเกิดจากส่วนที่เคลื่อนไหว ของเครื่องจักรตามความจำเป็น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บ่อหรือถังเปิดต้องมีขอบหรือราวกั้นแข็งแรง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เครื่องยก(</a:t>
            </a:r>
            <a:r>
              <a:rPr lang="en-US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crane and hoist) 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และส่วนที่รับน้ำหนัก ต่อเนื่องกันต้องมั่นคงและแข็งแรง </a:t>
            </a:r>
            <a:endParaRPr lang="th-TH" sz="32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8. เครื่องลำเลียงขนส่ง (</a:t>
            </a:r>
            <a:r>
              <a:rPr lang="en-US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conveyer) 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ต้องมีเครื่องป้องกันของตก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951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D4CEDC-2C9F-4740-B95E-1A21F9EA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การกำหนดมาตรฐาน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9B92F7-35F7-4A08-B8A6-D18F6D41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8800"/>
            <a:ext cx="10541000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มาตรฐานอุปกรณ์ เครื่องจักร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มาตรฐานวัสดุ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มาตรฐานสภาวะแวดล้อมในการทำงาน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36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86B1465-42F3-423A-B650-5F14E5B6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4492057"/>
            <a:ext cx="2409825" cy="18954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FD9A264-C74A-4D1C-8FBE-096FEA8FE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38" y="1689100"/>
            <a:ext cx="6247149" cy="49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2466"/>
          </a:xfrm>
        </p:spPr>
        <p:txBody>
          <a:bodyPr anchor="b">
            <a:normAutofit/>
          </a:bodyPr>
          <a:lstStyle/>
          <a:p>
            <a:r>
              <a:rPr lang="th-TH" sz="3600" b="1" dirty="0">
                <a:effectLst/>
              </a:rPr>
              <a:t>การวิเคราะห์อันตรายและความเสี่ยง</a:t>
            </a:r>
            <a:endParaRPr lang="th-TH" sz="3600" dirty="0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50559"/>
              </p:ext>
            </p:extLst>
          </p:nvPr>
        </p:nvGraphicFramePr>
        <p:xfrm>
          <a:off x="647700" y="1625600"/>
          <a:ext cx="10845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3CCAF5-9A98-4AB0-A81E-B3053C16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49766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สอบสวนอุบัติเหตุ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84A334-0665-41C1-B4C1-E6732C6F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6134100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นำผลของการสอบสวนหาสาเหตุที่ทำให้เกิดอุบัติเหตุ มาดำเนินการเป็นมาตรการปรับปรุงแก้ไข สำหรับโรงงานที่มีลักษณะกิจการใกล้เคียงกัน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กำหนดมาตรการป้องกันเพิ่มเติมที่อาจก่อให้เกิดอุบัติเหตุเช่นเดียวกันอีก ปรับปรุงพัฒนาทางเทคโนโลยีและวิศวกรรม ที่ทำให้ปลอดภัยมากขึ้น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3600" dirty="0"/>
          </a:p>
        </p:txBody>
      </p:sp>
      <p:pic>
        <p:nvPicPr>
          <p:cNvPr id="5" name="รูปภาพ 4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980BD6D-4EDE-4916-B5C8-C103CD9E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09" y="2337267"/>
            <a:ext cx="5495691" cy="36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5FA73-9975-4538-986E-AFF163FD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th-TH" sz="4800" b="1">
                <a:effectLst/>
              </a:rPr>
              <a:t>การฝึกอบรมให้มีวิธีการปฏิบัติงานที่ดี</a:t>
            </a:r>
            <a:endParaRPr lang="th-TH" sz="48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C30ACB7-EAAC-402B-AE4F-7E50CC4B1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09D6685A-7A5B-4617-8FBE-FD6A651862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071783"/>
              </p:ext>
            </p:extLst>
          </p:nvPr>
        </p:nvGraphicFramePr>
        <p:xfrm>
          <a:off x="1295400" y="1828800"/>
          <a:ext cx="10591800" cy="477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3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3B0171-BF96-48E3-8EED-6FE21CDA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th-TH" b="1">
                <a:effectLst/>
              </a:rPr>
              <a:t>การบังคับใช้กฎหมาย</a:t>
            </a:r>
            <a:endParaRPr lang="th-TH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D16A3181-34AB-4B04-89B1-9ABC7B44D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29398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5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7235-91EF-4BEA-A467-232946E1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แบบทดสอบท้ายบท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8A9B-AF35-4F16-AA09-F5184366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ให้นักศึกษาทำใน แบบทดสอบท้ายบทใน</a:t>
            </a:r>
          </a:p>
          <a:p>
            <a:pPr marL="0" indent="0">
              <a:buNone/>
            </a:pPr>
            <a:r>
              <a:rPr lang="en-US" sz="4400" dirty="0"/>
              <a:t>Google Classroom  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7092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BD9C-7864-4C81-BC3F-73111930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179" y="3305305"/>
            <a:ext cx="6567461" cy="1774695"/>
          </a:xfrm>
        </p:spPr>
        <p:txBody>
          <a:bodyPr>
            <a:normAutofit/>
          </a:bodyPr>
          <a:lstStyle/>
          <a:p>
            <a:r>
              <a:rPr lang="en-US" sz="4400" dirty="0" err="1"/>
              <a:t>ThanK</a:t>
            </a:r>
            <a:r>
              <a:rPr lang="en-US" sz="4400" dirty="0"/>
              <a:t> You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562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F1E2F2C2-2CBF-484B-B90F-1A8F6E0A5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8" t="236" r="-258" b="5192"/>
          <a:stretch/>
        </p:blipFill>
        <p:spPr>
          <a:xfrm>
            <a:off x="3530711" y="0"/>
            <a:ext cx="513057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983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03354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ภาคอุตสาหกรรม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การประสบอันตราย เสียชีวิต ทุพพลภาพ สูญเสียอวัยวะ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การเจ็บป่วยด้วยโรคจากการทำงาน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 descr="รูปภาพประกอบด้วย บุคคล, มื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418E118-76EE-473D-869B-55F728C2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3807898"/>
            <a:ext cx="4292600" cy="2881766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ครื่องยนต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5634FC5-390C-4900-9E9D-4C75A517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75054"/>
            <a:ext cx="5721048" cy="28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756731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810" y="1502735"/>
            <a:ext cx="96012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ภาคเกษตรกรรม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ได้แก่ </a:t>
            </a:r>
            <a:r>
              <a:rPr lang="th-TH" sz="32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นา ทำไร่ ทำสวน เลี้ยงสัตว์ ทำป่าไม้ ทำประมง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**ปัจจัยที่ทำให้เกิดปัญหาสุขภาพอนามัยในอาชีพเกษตรกรรม</a:t>
            </a:r>
            <a:r>
              <a:rPr lang="th-TH" sz="32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การใช้สารกำจัดศัตรูพืช</a:t>
            </a:r>
          </a:p>
          <a:p>
            <a:pPr marL="182880" indent="0" algn="thaiDist">
              <a:buNone/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	1. สารกำจัดแมลง 10,559 ตัน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2. สารกำจัดเชื้อรา 6,937 ตัน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3. สารกำจัดวัชพืช 19,954 ตัน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ที่มา : ฝ่ายวัตถุมีพิษ กองควบคุมพืชและวัสดุการเกษตร กรมวิชาการเกษตร</a:t>
            </a:r>
            <a:r>
              <a:rPr lang="th-TH" sz="20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ประชากรกลุ่มเสี่ยงต่อการได้รับสารพิษจากการใช้สารกำจัดศัตรูพืช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endParaRPr lang="th-TH" sz="3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4895E7-BA6A-4AA6-B5B0-E491A00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62" y="3429000"/>
            <a:ext cx="3525838" cy="24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28800"/>
            <a:ext cx="1045210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3600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งานก่อสร้าง</a:t>
            </a:r>
            <a:endParaRPr lang="en-US" sz="36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360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แบ่งออกเป็น 3 ประเภท</a:t>
            </a:r>
            <a:endParaRPr lang="en-US" sz="36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การก่อสร้างอาคาร</a:t>
            </a:r>
            <a:endParaRPr lang="en-US" sz="36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การก่อสร้างงานวิศวกรรมโยธา</a:t>
            </a:r>
            <a:endParaRPr lang="en-US" sz="36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การก่อสร้างเพื่องานอุตสาหกรรม</a:t>
            </a:r>
            <a:endParaRPr lang="en-US" sz="36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" name="รูปภาพ 6" descr="รูปภาพประกอบด้วย ท้องฟ้า, กลางแจ้ง, สีอ่อน, อาทิตย์ต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DF35745-AC9E-4A60-9F45-28058EC1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59" y="2328929"/>
            <a:ext cx="5044941" cy="26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94834"/>
            <a:ext cx="9601200" cy="1036850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1968500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อันตรายจากงานก่อสร้าง(กรมแรงงาน)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จากวัตถุที่ตกลงมา การบาดเจ็บจากการแบกหาม ทำงานภายใต้สภาวะอันตราย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จากเครื่องมือ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จากสภาพแวดล้อม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C2656DC-2E3C-4438-960E-45DC41743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83"/>
          <a:stretch/>
        </p:blipFill>
        <p:spPr>
          <a:xfrm rot="21353791">
            <a:off x="5725115" y="3482702"/>
            <a:ext cx="6060038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3999"/>
            <a:ext cx="9938783" cy="47137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อันตรายจากงานก่อสร้าง 8 ประเภท (แบ่งตามลักษณะงาน)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จากการตอกเสาเข็ม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จากการเจาะรูขนาดใหญ่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จากปั้นจั่นสำหรับยกของ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จากรถตักดินและรถแทรกเตอร์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จากล</a:t>
            </a:r>
            <a:r>
              <a:rPr lang="th-TH" sz="32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ิฟท์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ชั่วคราว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จากไฟฟ้าและไฟไหม้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จากการก่อสร้างและการรื้อถอนที่ผิดหลัก</a:t>
            </a:r>
            <a:r>
              <a:rPr lang="th-TH" sz="32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 </a:t>
            </a:r>
          </a:p>
          <a:p>
            <a:pPr marL="731520" lvl="1" algn="thaiDist">
              <a:lnSpc>
                <a:spcPct val="100000"/>
              </a:lnSpc>
              <a:spcBef>
                <a:spcPts val="600"/>
              </a:spcBef>
            </a:pPr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8. อันตรายอื่นๆ เช่น เหยียบตะปู สะดุดเศษเหล็ก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รูปภาพ 5" descr="รูปภาพประกอบด้วย ข้อความ, อาคาร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6291A02-A3E6-44F7-95F3-10FAAAD56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94" y="2202877"/>
            <a:ext cx="4379011" cy="2452246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, ขนส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63285F2-A3EE-4002-8893-88CB659E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05" y="4793227"/>
            <a:ext cx="3545387" cy="18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66234"/>
            <a:ext cx="9601200" cy="1036850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667516"/>
            <a:ext cx="9855200" cy="4935350"/>
          </a:xfrm>
        </p:spPr>
        <p:txBody>
          <a:bodyPr>
            <a:noAutofit/>
          </a:bodyPr>
          <a:lstStyle/>
          <a:p>
            <a:pPr marL="182880" indent="0" algn="thaiDist">
              <a:buNone/>
            </a:pPr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งานบริการ</a:t>
            </a:r>
            <a:endParaRPr lang="th-TH" sz="32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งานทำความสะอาด ผลิตภัณฑ์ทำความสะอาด ได้แก่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ท่อระบายน้ำและเตาอบ </a:t>
            </a: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ผลิตภัณฑ์แอมโมเนีย สารฟอกขาว สารเคมีประเภทกรด/ด่าง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ผลิตภัณฑ์ซักฟอก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ผลิตภัณฑ์ทำความสะอาดพื้นและเฟอร์นิเจอร์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ผลิตภัณฑ์ทำความสะอาดและฆ่าเชื้อ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ผลิต</a:t>
            </a:r>
            <a:r>
              <a:rPr lang="th-TH" sz="32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ภัญฑ์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ทำความสะอาดพรม และเบาะ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 descr="รูปภาพประกอบด้วย ข้อความ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0D3CC41-5811-4B19-A302-80EC0740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8"/>
          <a:stretch/>
        </p:blipFill>
        <p:spPr>
          <a:xfrm>
            <a:off x="9179150" y="1569613"/>
            <a:ext cx="2907878" cy="272298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ครื่องดูดฝุ่น, หุ่นยนต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571FFB8-EDAB-447D-830D-B7F101A1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150" y="4463796"/>
            <a:ext cx="2914328" cy="2002904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บุคคล, สี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1650C31-AB2D-404F-9C33-9B5B450D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38395"/>
            <a:ext cx="3048000" cy="20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สถานการณ์การบาดเจ็บเนื่องจากการทำงาน ในกลุ่มอาชีพต่างๆ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8800"/>
            <a:ext cx="1024890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สำนักงาน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อุบัติเหตุภายในสำนักงาน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อากาศภายในสำนักงาน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ปัญหาด้านสายตา</a:t>
            </a:r>
            <a:endParaRPr lang="th-TH" sz="32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- เออร</a:t>
            </a:r>
            <a:r>
              <a:rPr lang="th-TH" sz="3200" dirty="0" err="1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์โ</a:t>
            </a:r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กนอร</a:t>
            </a:r>
            <a:r>
              <a:rPr lang="th-TH" sz="3200" dirty="0" err="1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์มิกส์</a:t>
            </a:r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pPr marL="731520" lvl="1" algn="thaiDist"/>
            <a:r>
              <a:rPr lang="th-TH" sz="32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- ปวดหลัง 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รูปภาพ 8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28BEDC8-A267-4B91-82C8-58B048F0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1562899"/>
            <a:ext cx="4579417" cy="319454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C730895-3284-4B82-B954-044037E2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85" y="4222336"/>
            <a:ext cx="4249216" cy="24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369</TotalTime>
  <Words>937</Words>
  <Application>Microsoft Office PowerPoint</Application>
  <PresentationFormat>แบบจอกว้าง</PresentationFormat>
  <Paragraphs>94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Cordia New</vt:lpstr>
      <vt:lpstr>TH SarabunPSK</vt:lpstr>
      <vt:lpstr>Sales Direction 16X9</vt:lpstr>
      <vt:lpstr>Tom 2206   การป้องกันการสูญเสีย</vt:lpstr>
      <vt:lpstr>งานนำเสนอ PowerPoint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สถานการณ์การบาดเจ็บเนื่องจากการทำงาน ในกลุ่มอาชีพต่างๆ</vt:lpstr>
      <vt:lpstr>การป้องกันการบาดเจ็บจากการทำงาน</vt:lpstr>
      <vt:lpstr>การป้องกันทางวิศวกรรมทั่วไป</vt:lpstr>
      <vt:lpstr>การกำหนดมาตรฐาน</vt:lpstr>
      <vt:lpstr>การวิเคราะห์อันตรายและความเสี่ยง</vt:lpstr>
      <vt:lpstr>สอบสวนอุบัติเหตุ</vt:lpstr>
      <vt:lpstr>การฝึกอบรมให้มีวิธีการปฏิบัติงานที่ดี</vt:lpstr>
      <vt:lpstr>การบังคับใช้กฎหมาย</vt:lpstr>
      <vt:lpstr>แบบทดสอบท้ายบท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2206   การป้องกันการสูญเสีย</dc:title>
  <dc:creator>ปิยมาส กล้าแข็ง</dc:creator>
  <cp:lastModifiedBy>ปิยมาส กล้าแข็ง</cp:lastModifiedBy>
  <cp:revision>11</cp:revision>
  <dcterms:created xsi:type="dcterms:W3CDTF">2021-12-01T02:18:47Z</dcterms:created>
  <dcterms:modified xsi:type="dcterms:W3CDTF">2022-01-18T18:10:46Z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