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6" r:id="rId3"/>
    <p:sldId id="308" r:id="rId4"/>
    <p:sldId id="307" r:id="rId5"/>
    <p:sldId id="257" r:id="rId6"/>
    <p:sldId id="258" r:id="rId7"/>
    <p:sldId id="261" r:id="rId8"/>
    <p:sldId id="265" r:id="rId9"/>
    <p:sldId id="262" r:id="rId10"/>
    <p:sldId id="263" r:id="rId11"/>
    <p:sldId id="270" r:id="rId12"/>
    <p:sldId id="309" r:id="rId13"/>
    <p:sldId id="310" r:id="rId14"/>
    <p:sldId id="314" r:id="rId15"/>
    <p:sldId id="260" r:id="rId16"/>
    <p:sldId id="264" r:id="rId17"/>
    <p:sldId id="259" r:id="rId18"/>
    <p:sldId id="266" r:id="rId19"/>
    <p:sldId id="267" r:id="rId20"/>
    <p:sldId id="285" r:id="rId21"/>
    <p:sldId id="279" r:id="rId22"/>
    <p:sldId id="280" r:id="rId23"/>
    <p:sldId id="281" r:id="rId24"/>
    <p:sldId id="282" r:id="rId25"/>
    <p:sldId id="283" r:id="rId26"/>
    <p:sldId id="284" r:id="rId27"/>
    <p:sldId id="268" r:id="rId28"/>
    <p:sldId id="276" r:id="rId29"/>
    <p:sldId id="271" r:id="rId30"/>
    <p:sldId id="273" r:id="rId31"/>
    <p:sldId id="272" r:id="rId32"/>
    <p:sldId id="274" r:id="rId33"/>
    <p:sldId id="275" r:id="rId34"/>
    <p:sldId id="277" r:id="rId35"/>
    <p:sldId id="311" r:id="rId36"/>
    <p:sldId id="313" r:id="rId37"/>
    <p:sldId id="312" r:id="rId38"/>
    <p:sldId id="278" r:id="rId39"/>
    <p:sldId id="300" r:id="rId40"/>
    <p:sldId id="301" r:id="rId41"/>
    <p:sldId id="302" r:id="rId42"/>
    <p:sldId id="286" r:id="rId43"/>
    <p:sldId id="287" r:id="rId44"/>
    <p:sldId id="288" r:id="rId45"/>
    <p:sldId id="289" r:id="rId46"/>
    <p:sldId id="291" r:id="rId47"/>
    <p:sldId id="292" r:id="rId48"/>
    <p:sldId id="295" r:id="rId49"/>
    <p:sldId id="296" r:id="rId50"/>
    <p:sldId id="297" r:id="rId51"/>
    <p:sldId id="298" r:id="rId52"/>
    <p:sldId id="303" r:id="rId53"/>
    <p:sldId id="293" r:id="rId5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78097" autoAdjust="0"/>
  </p:normalViewPr>
  <p:slideViewPr>
    <p:cSldViewPr snapToGrid="0">
      <p:cViewPr varScale="1">
        <p:scale>
          <a:sx n="54" d="100"/>
          <a:sy n="54" d="100"/>
        </p:scale>
        <p:origin x="12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272A-5011-4C5B-8F7B-A5002055B1F7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D0BAE-3B0E-45C6-BDF1-823A3CD6AF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65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https://pubhtml5.com/mdhy/vdsy</a:t>
            </a:r>
            <a:endParaRPr lang="th-TH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D0BAE-3B0E-45C6-BDF1-823A3CD6AFDF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782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570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22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68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08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871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032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6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5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086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0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54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6E3A-8D85-44C3-AEB6-C441D8A54D99}" type="datetimeFigureOut">
              <a:rPr lang="th-TH" smtClean="0"/>
              <a:t>30/08/65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41BF-EFAB-46BE-8A20-D8A3FB51CFB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897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php.com/%E0%B8%84%E0%B8%B9%E0%B9%88%E0%B8%A1%E0%B8%B7%E0%B8%AD/73-%E0%B8%84%E0%B8%B7%E0%B8%AD%E0%B8%AD%E0%B8%B0%E0%B9%84%E0%B8%A3/4046-what-is-hardware.html" TargetMode="External"/><Relationship Id="rId2" Type="http://schemas.openxmlformats.org/officeDocument/2006/relationships/hyperlink" Target="https://www.mindphp.com/%E0%B8%84%E0%B8%B9%E0%B9%88%E0%B8%A1%E0%B8%B7%E0%B8%AD/73-%E0%B8%84%E0%B8%B7%E0%B8%AD%E0%B8%AD%E0%B8%B0%E0%B9%84%E0%B8%A3/2022-pc-computer-%E0%B8%84%E0%B8%B7%E0%B8%AD%E0%B8%AD%E0%B8%B0%E0%B9%84%E0%B8%A3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php.com/%E0%B8%84%E0%B8%B9%E0%B9%88%E0%B8%A1%E0%B8%B7%E0%B8%AD/73-%E0%B8%84%E0%B8%B7%E0%B8%AD%E0%B8%AD%E0%B8%B0%E0%B9%84%E0%B8%A3/2241-software-house-%E0%B8%84%E0%B8%B7%E0%B8%AD%E0%B8%AD%E0%B8%B0%E0%B9%84%E0%B8%A3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0446" y="641797"/>
            <a:ext cx="10835315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2 ระบบสารสนเทศสำหรับโลจิสติกส์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และซัพพลายเชน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3494" y="5356538"/>
            <a:ext cx="990922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 Systems for Logistics and Supply Chain.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It Icon Png #282177 - Free Icons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48" y="3160646"/>
            <a:ext cx="2372396" cy="16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7" y="270457"/>
            <a:ext cx="11293699" cy="154902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เหตุผลหลักที่ต้องนำ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 (IT)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เข้ามาใช้ในระบบโลจิสติกส์</a:t>
            </a:r>
            <a:endParaRPr lang="th-TH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7" y="2147597"/>
            <a:ext cx="10515600" cy="4351338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โลจิสติกส์ต้องการความรวดเร็วในการขนส่งอย่างถูกต้องแม่นยำ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ระบบโลจิสติกส์ต้องมีการแลกเปลี่ยนข้อมูลกันตลอดเวลา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สารสนเทศที่ถูกต้องและทันเวลาจะช่วยกิจการลดระดับสินค้าคงคลังได้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จะช่วยเรื่องการปรับเส้นทางและตารางเวลาขนส่งให้เหมาะสม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ช่วยเพิ่มประสิทธิภาพการบริการแก่ลูกค้า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สามารถช่วยลดค่าแรงงานในการบริหารโลจิสติกส์ได้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ช่วยเพิ่มอัตราการใช้ประโยชน์จากปริมาตรในคลังสินค้าได้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47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941" y="609600"/>
            <a:ext cx="73021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องค์ประกอบของระบบสารสนเทศ</a:t>
            </a:r>
            <a:endParaRPr lang="en-US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50729" y="251138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ขั้นตอนการทำงาน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ฮาร์ดแวร์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1247" y="1546782"/>
            <a:ext cx="8074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44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ระบบสารสนเทศนั้นประกอบด้วย 5 ส่วนหลักๆ ได้แก่ 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194" name="Picture 2" descr="Copy of HOME — I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75" y="2913304"/>
            <a:ext cx="3810121" cy="23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6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5" y="730922"/>
            <a:ext cx="1064975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   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บุคลากร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เป็นองค์ประกอบที่สำคัญ เพราะบุคลากรที่มีความรู้ ความสามารถ และเข้าใจวิธีการในการดำเนินการ บุคลากรจึงต้องมีความรู้ความเข้าใจในการใช้เทคโนโลยี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   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ขั้นตอนการปฏิบัติ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ระเบียบวิธีการปฏิบัติงานในการจัดเก็บรักษาข้อมูลให้อยู่ในรูปแบบที่จะทำให้เป็นสารสนเทศ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3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เครื่อง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tooltip="PC Computer คืออะไร พีซีคอมพิวเตอร์ คือ คอมพิวเตอร์ส่วนบุคคล มีทั้งแบบตั้งโต๊ะ และแบบพกพา ::PC Computer คืออะไรPC หรือ..."/>
              </a:rPr>
              <a:t>คอมพิวเตอร์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หรือ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 tooltip="Hardware (ฮาร์ดแวร์) คืออะไร เครื่องมือ เครื่องจักร ชิ้นส่วน อุปกรณ์ต่าง ๆ ที่สามารถมองเห็นจับต้องได้::Hardware (ฮาร์ดแวร์)..."/>
              </a:rPr>
              <a:t>ฮาร์ดแวร์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เป็นอุปกรณ์ที่ประมวลผลข้อมูลเพื่อสร้างข้อมูลสารสนเทศ จะถูกควบคุมโดยซอฟต์แวร์เป็นเครื่องมือที่ช่วยในการจัดการสารสนเทศ</a:t>
            </a:r>
            <a:b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627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8" y="808194"/>
            <a:ext cx="115255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 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tooltip="Software House คืออะไร ซอฟต์แวร์เฮ้าส์ คือบริษัททำซอฟต์แวร์เฉพาะด้าน สำหรับองค์กร::software house..."/>
              </a:rPr>
              <a:t>ซอฟต์แวร์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หรือโปรแกรมในระบบคอมพิวเตอร์ ประกอบด้วยซอฟต์แวร์ระบบ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 Software (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ซิสเต็มซอฟแวร์) และซอฟท์แวร์แอพพลิเคชั่น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Software (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แอพลิเคชั่น ซอฟแวร์) เป็นชุดคำสั่งที่เรียงเป็นลำดับขั้นตอน มีหน้าที่สั่งให้เครื่องคอมพิวเตอร์ทำงานตามวัตถุประสงค์ และประมวลผลเพื่อให้ได้สารสนเทศที่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   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5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ข้อมูล ข้อเท็จจริง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หรือเรื่องราวที่เกี่ยวข้องกับบุคคล วัตถุหรือสถานที่ ข้อมูลมีความสำคัญอย่างยิ่งเพราะใช้เป็นเครื่องช่วยในการวางแผนงานการบริหารจัดการ ดังนั้นข้อมูลจะต้องมีความถูกต้อง มีความเที่ยงตรง สามารถเชื่อถือได้ มีความเป็นปัจจุบัน สามารถตรวจสอบได้ และมีความสมบูรณ์ชัดเจน</a:t>
            </a:r>
          </a:p>
          <a:p>
            <a:pPr marL="0" indent="0">
              <a:buNone/>
            </a:pPr>
            <a:endParaRPr lang="th-TH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g Data Icon - Download in Line Sty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845243"/>
            <a:ext cx="4431942" cy="443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g Data Line Icon. Simple Element from Digital Disruption Collection.  Outline Big Data Icon Element Stock Illustration - Illustration of  internet, line: 200976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171149"/>
            <a:ext cx="5780131" cy="57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 descr="Computer hardware scanner Peripheral, peripherals, electronics, computer  png |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" y="0"/>
            <a:ext cx="6658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puter Hardware, Computer Peripheral Devices, कंप्यूटर सहायक उपकरण in  Kolkata , Cleitus Infosystems Private Limited | ID: 211109569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30" y="75679"/>
            <a:ext cx="5727470" cy="67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8" y="476518"/>
            <a:ext cx="8961296" cy="5645027"/>
          </a:xfrm>
        </p:spPr>
      </p:pic>
    </p:spTree>
    <p:extLst>
      <p:ext uri="{BB962C8B-B14F-4D97-AF65-F5344CB8AC3E}">
        <p14:creationId xmlns:p14="http://schemas.microsoft.com/office/powerpoint/2010/main" val="3426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8" y="708338"/>
            <a:ext cx="5588358" cy="962740"/>
          </a:xfrm>
          <a:ln w="3810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ในระบบโลจิสติกส์</a:t>
            </a:r>
            <a:endParaRPr lang="th-TH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8" y="1799867"/>
            <a:ext cx="10515600" cy="435133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Hardware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Software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 Warehouse, Data Mining)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Detection Technology</a:t>
            </a:r>
          </a:p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Network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ระบบเครือข่ายในการติดต่อสื่อสาร เช่น เครือข่าย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EDI , Internet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เครือข่ายโทรศัพท์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52" name="Picture 8" descr="Computer Icons E-commerce Public Relations Business, digital, company,  text, service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14" y="1941534"/>
            <a:ext cx="2498793" cy="24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952" y="580623"/>
            <a:ext cx="104099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เทคโนโลยีสารสนเทศในระบบโซ่อุปทาน</a:t>
            </a:r>
            <a:endParaRPr lang="en-US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952" y="1864217"/>
            <a:ext cx="11181008" cy="2487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การใช้เทคโนโลยีสารสนเทศได้แพร่ขยายอย่างมากในธุรกิจต่าง ๆ การใช้ เทคโนโลยีสารสนเทศในการบริหารโซ่อุปทาน ต้องคำนึงถึง 4 ส่วน คือ </a:t>
            </a:r>
          </a:p>
          <a:p>
            <a:pPr marL="742950" indent="-742950" algn="thaiDist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ฮาร์ดแวร์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742950" indent="-742950" algn="thaiDist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742950" indent="-742950" algn="thaiDist">
              <a:spcBef>
                <a:spcPts val="0"/>
              </a:spcBef>
              <a:buFont typeface="Arial" panose="020B0604020202020204" pitchFamily="34" charset="0"/>
              <a:buAutoNum type="arabicParenR"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การลงทุนด้านเครือข่าย 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 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การออกแบบระบบ</a:t>
            </a: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ตัวอย่างการใช้เทคโนโลยีสารสนเทศในโซ่อุปทาน ที่ชัดเจนคือ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การแลกเปลี่ยนข้อมูลทางอิเลคทรอนิค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Electronic Data Interchange :EDI)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93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23871" y="525888"/>
            <a:ext cx="103267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ระบบเทคโนโลยีสารสนเทศสำหรับซัพพลายเชน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81200"/>
            <a:ext cx="1032671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EDI (Electronic Data Interchange)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จะเปรียบเสมือน เป็นตู้ไปรษณีย์และบุรุษไปรษณีย์ไปสู่อีกฝ่าย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EDI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สามารถเชื่อมโยงข้อมูล 2 ฝ่ายที่มีฐานข้อมูลต่างกันให้ติดต่อสื่อสารกันได้</a:t>
            </a:r>
          </a:p>
          <a:p>
            <a:pPr marL="514350" indent="-514350" algn="thaiDist">
              <a:buFont typeface="Arial" panose="020B0604020202020204" pitchFamily="34" charset="0"/>
              <a:buAutoNum type="arabicPeriod"/>
            </a:pP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Font typeface="Arial" panose="020B0604020202020204" pitchFamily="34" charset="0"/>
              <a:buAutoNum type="arabicPeriod"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Barcode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ระบบบาร์โค้ด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ในปัจจุบันระบบบาร์โค้ดกลายเป็นสิ่งจำเป็นสำหรับธุรกิจค้าปลีกเป็นอย่างมาก เพราะช่วยอำนวยความสะดวกตั้งแต่การบริหารสินค้าคงคลัง </a:t>
            </a:r>
          </a:p>
          <a:p>
            <a:pPr algn="thaiDist"/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6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05" y="474304"/>
            <a:ext cx="11951594" cy="1325563"/>
          </a:xfrm>
        </p:spPr>
        <p:txBody>
          <a:bodyPr/>
          <a:lstStyle/>
          <a:p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+ สารสนเทศ = เทคโนโลยี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 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 : IT)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05" y="1783813"/>
            <a:ext cx="117369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เทคโนโลยี</a:t>
            </a:r>
            <a:r>
              <a:rPr lang="th-TH" sz="36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การประยุกต์เอาความรู้ทางด้านวิทยาศาสตร์ ความจริงเกี่ยวกับธรรมชาติ และสิ่งแวดล้อม มาทำให้เกิดประโยชน์ต่อมวลมนุษย์ 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สารสนเทศ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คือ ข้อมูลที่เป็นประโยชน์ต่อการดำเนินชีวิตของมนุษย์</a:t>
            </a:r>
          </a:p>
          <a:p>
            <a:pPr marL="0" indent="0">
              <a:buNone/>
            </a:pP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 (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 : IT) 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หมายถึงการนำเอาเทคโนโลยีมาใช้สร้างมูลค่าเพิ่มให้กับสารสนเทศ ทำให้สารสนเทศมีประโยชน์ และใช้งานได้กว้างขวางมากขึ้น เทคโนโลยีสารสนเทศรวมไปถึงการใช้เทคโนโลยีด้านต่าง ๆ ที่จะรวบรวม จัดเก็บ ใช้งาน ส่งต่อ หรือสื่อสารระหว่างกัน เทคโนโลยีสารสนเทศเกี่ยวข้องโดยตรงกับเครื่องมือเครื่องใช้ในการจัดการสารสนเทศ ซึ่งได้แก่ เครื่องคอมพิวเตอร์ และอุปกรณ์รอบข้าง ขั้นตอน วิธีการดำเนินการ ซึ่งเกี่ยวข้องกับซอฟต์แวร์ เกี่ยวข้องกับตัวข้อมูล เกี่ยวข้องกับบุคลากร เกี่ยวข้องกับกรรมวิธีการดำเนินงานเพื่อให้ข้อมูลเกิดประโยชน์สูงสุด นอกจากนี้แล้วยังรวมไปถึง โทรทัศน์ วิทยุ โทรศัพท์ โทรสาร หนังสือพิมพ์ นิตยสารต่าง ๆ ฯลฯ</a:t>
            </a:r>
            <a:endParaRPr lang="th-TH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48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18503" y="489398"/>
            <a:ext cx="10515600" cy="1347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เทคโนโลยี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Radio Frequency identification (RFID)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เป้าหมายหลักของเทคโนโลยี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จะมาทดแทนการใช้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บาร์โค้ด</a:t>
            </a:r>
          </a:p>
        </p:txBody>
      </p:sp>
      <p:pic>
        <p:nvPicPr>
          <p:cNvPr id="10242" name="Picture 2" descr="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2" y="1969223"/>
            <a:ext cx="7536825" cy="45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127"/>
            <a:ext cx="10515600" cy="85356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/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เทค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ในโล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ยีด้านโล</a:t>
            </a:r>
            <a:r>
              <a:rPr lang="th-TH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จิสติกส์โซ่ความเย็น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ดิจิทัล</a:t>
            </a:r>
            <a:endParaRPr lang="th-TH" sz="48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12" y="2660531"/>
            <a:ext cx="111863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ทั้งนี้ ในการพัฒนาโซ่ความเย็นจำเป็นต้องอาศัยเทคในโลยีด้านโลจิสติกส์โซ่ความเย็นดิจิทัลเข้ามาช่วยในระบบการติดตาม (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Tracking) 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และตรวจสอบย้อนกลับ (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Traceability) 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เพื่อให้เกิด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การควบคุมอุณหภูมิให้คงที่ตลอดทั้งโซ่อุปทาน </a:t>
            </a: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ซึ่งจะสร้างความน่าเชื่อถือให้แก่คุณภาพสินค้า โดยมีเทคโนโลยีที่สำคัญในการติดตามและการตรวจสอบย้อนกลับ คือ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เทคโนโลยีระบุ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Frequency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ลักษณะสินค้าด้วยคลื่นความถี่วิทยุ (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Radio Identification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Technology)</a:t>
            </a:r>
            <a:endParaRPr lang="th-TH" sz="4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21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372" y="1018638"/>
            <a:ext cx="6181858" cy="84068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Logger</a:t>
            </a:r>
            <a:endParaRPr lang="th-TH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www.rfidtrade.com/604-large_default/temperature-rfid-hf-uhf-data-log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451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ot Nfc Rfid Portable Industrial Data Logger For Time Temperature  Controller At Real Time - Buy Temperatur Datenlogger Data Loggers Zigbee  Wifi 4g,Nfc Rfid Iot Temperature Sensor Data Logger Temperature Recorder, Temperature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87" y="1859320"/>
            <a:ext cx="4691130" cy="469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0" y="4248485"/>
            <a:ext cx="11565227" cy="260951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ปัจจุบันมีการประยุกต์ใช้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Data Logger 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การติดตาม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บันทึกการเปลี่ยนแปลงของอุณหภูมิ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ความชื้นในกระบวนการเก็บรักษา 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การขนส่ง และ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การจำหน่ายสินค้า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Data Logger 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จะระบุความเฉพาะเจาะจงของวัตถุดิบต่าง ๆ โดยใช้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คลื่นความถี่วิทยุ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ในการสื่อสาร ซึ่งมีประสิทธิภาพสูงกว่าการใช้ฉลากหรือรหัสแท่ง (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Barcode) 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ทนทาน</a:t>
            </a: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ต่อความเปียกชื้นสูง ลดการสัมผัส และสามารถอ่านข้อมูลได้ในระยะไกล </a:t>
            </a:r>
          </a:p>
        </p:txBody>
      </p:sp>
      <p:pic>
        <p:nvPicPr>
          <p:cNvPr id="18434" name="Picture 2" descr="RFID-Temperature-Data-Logger-details | IoT M2M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56" y="339290"/>
            <a:ext cx="6081510" cy="32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1008" y="3596055"/>
            <a:ext cx="76114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03030"/>
                </a:solidFill>
                <a:latin typeface="Arimo"/>
              </a:rPr>
              <a:t>Diagram of RFID Temperature Data Logger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1529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429" y="347729"/>
            <a:ext cx="5614116" cy="527553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RFID System Working</a:t>
            </a:r>
            <a:endParaRPr lang="th-TH" sz="4800" b="1" u="sng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458" name="Picture 2" descr="RFID system working, science and technology behind RFID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9" y="1496900"/>
            <a:ext cx="952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2" y="4662152"/>
            <a:ext cx="11844269" cy="2094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โดยจะมีไมโครชิปติดภายในอุปกรณ์ สำหรับบันทึกข้อมูลสินค้าและแปลงข้อมูลจากอนาลอกเป็นดิจิทัล ทำให้มีความแม่นยำสูงและลดการผิดพลาดที่เกิดขึ้นจากการกระทำของคน (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Human Error) 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ข้อมูลจะถูกเชื่อมโยงไปยังระบบจัดเก็บและประมวลผล </a:t>
            </a:r>
          </a:p>
        </p:txBody>
      </p:sp>
      <p:pic>
        <p:nvPicPr>
          <p:cNvPr id="20482" name="Picture 2" descr="AIS D.C. Blog | “RFID” เทคโนโลยีคลื่นวิทยุสุดอัจฉริย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1" y="1262129"/>
            <a:ext cx="4963840" cy="27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ความรู้พื้นฐานของ RFID กับ ไม้กั้นรถ - เทคโนโลยีลานจอดร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3" y="826260"/>
            <a:ext cx="4515655" cy="33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1" y="4955190"/>
            <a:ext cx="1184426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ดังนั้นผู้ประกอบการจำเป็นต้องพัฒนาระบบการจัดเก็บข้อมูลควบคู่กันด้วย เพื่อรองรับการจัดการข้อมูลที่จะเกิดขึ้นตลอดทั้งโซ่ความเย็น (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End-to-end) </a:t>
            </a:r>
            <a:r>
              <a:rPr lang="th-TH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ซึ่งจะเป็นประโยชน์สำหรับผู้ประกอบการในการวิเคราะห์ข้อมูลแบบเรียลไทม์ (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Real-time data analysis) </a:t>
            </a:r>
            <a:endParaRPr lang="th-TH" sz="3600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6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506" name="Picture 2" descr="Cold-chain time-series data collection pipeline. The images show the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92" y="579549"/>
            <a:ext cx="9000705" cy="371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045" y="190007"/>
            <a:ext cx="11100515" cy="2669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ระบบ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(Enterprise Resource Planning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0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ระบบวาง</a:t>
            </a: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แผนการจัดการทรัพยากรทางธุรกิจขององค์กรโดยประสานการทำงานระหว่างส่วนต่าง ๆ ขององค์กรเข้าด้วยกัน เช่น ส่วนบัญชี, การเงิน, ส่วนบุคคล, ส่วนผลิตและดำเนินงาน, ส่วนห่วงโซ่อุปทาน เป็นต้น </a:t>
            </a: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48" y="2073889"/>
            <a:ext cx="6304297" cy="422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2029" y="355227"/>
            <a:ext cx="2794715" cy="908312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กำเนิด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</a:t>
            </a:r>
            <a:endParaRPr lang="th-TH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11" y="5346244"/>
            <a:ext cx="11380713" cy="15117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ERP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เกิดขึ้นครั้งแรกในประเทศสหรัฐอเมริกา ในปี ค.ศ. 1990 มาจากแนวคิดของการพัฒนาระบบบริหารการผลิตรวม ของอุตสาหกรรมการผลิตในอเมริก1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Material Requirement Resource Planning / Manufacturing Resource Planning : MRP Systems )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MRP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ซึ่งได้มี การพัฒนามาเป็น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</a:t>
            </a:r>
            <a:r>
              <a:rPr lang="th-TH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นั่นเอง</a:t>
            </a:r>
            <a:endParaRPr lang="th-TH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1392904"/>
            <a:ext cx="6912302" cy="34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49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ERP : (Enterprises Resource Planning)</a:t>
            </a:r>
            <a:endParaRPr lang="th-TH" sz="66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44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ส่วนที่ 2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เกี่ยวกับโปรแกรมการจัดการวัสดุ ประกอบด้วย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โปรแกรมเกี่ยวกับการบริหารสินค้าคงคลัง (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Inventory Control)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โปรแกรมบริหารความต้องการวัสดุ (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MRP ; Material Requirement Planning)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1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1339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: Information Technology </a:t>
            </a:r>
            <a:endParaRPr lang="th-TH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40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จากคำว่า 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“เทคโนโลยี” 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รวมกับคำว่า </a:t>
            </a:r>
            <a: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“สารสนเทศ”</a:t>
            </a:r>
            <a:br>
              <a:rPr lang="th-TH" sz="4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เทคโนโลยี</a:t>
            </a:r>
            <a:r>
              <a:rPr lang="th-TH" sz="40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หมายถึง สิ่งที่มนุษย์พัฒนาขึ้น เพื่อช่วยในการทำงานหรือแก้ปัญหาต่าง ๆ เช่น อุปกรณ์ เครื่องมือ เครื่องจักรวัสดุ หรือ แม้กระทั่งสิ่งที่จับต้องไม่ได้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19310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59" y="540913"/>
            <a:ext cx="7924161" cy="5442989"/>
          </a:xfrm>
        </p:spPr>
      </p:pic>
    </p:spTree>
    <p:extLst>
      <p:ext uri="{BB962C8B-B14F-4D97-AF65-F5344CB8AC3E}">
        <p14:creationId xmlns:p14="http://schemas.microsoft.com/office/powerpoint/2010/main" val="37783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756" y="1690039"/>
            <a:ext cx="6451244" cy="1964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ปัจจุบันระบบ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Management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ถูกพัฒนาให้มีการบริหารที่สะดวกรวดเร็วมากขึ้น โดยนำคอมพิวเตอร์เข้ามาเป็นเครื่องช่วยสำคัญ เรียกว่า ระบบ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(Enterprise Resource Planning)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มีบริษัทขนาดใหญ่หลายรายได้นำระบบนี้เข้ามาใช้งาน 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9218" name="Picture 2" descr="รับออกแบบ วางระบบ ERP - Serveasy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6" y="608213"/>
            <a:ext cx="52959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26" y="4526924"/>
            <a:ext cx="11797048" cy="2240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โดยหลักการเบื้องต้นของ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Management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เป็นเรื่องของ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การจัดการวัตถุดิบ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เป็นหลักก่อน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ต่อมาก็จะเป็นเรื่องของการดูแลสินค้าคงคลัง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และเป็นที่นิยมมากขึ้น จนเป็นเรื่องของ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การตอบสนองลูกค้าอย่างมีประสิทธิภาพ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และทั้งหมดจะใช้บาร์โค้ดเป็นตัวหลักเพื่อเป็นการประหยัดเวลา 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11266" name="Picture 2" descr="Acumatica&amp;#39;s ERP Inventory Management Software Wins PCMag Editors&amp;#39; Choice  Award - Acumatica Cloud E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32" y="537499"/>
            <a:ext cx="8103495" cy="38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1" y="4123017"/>
            <a:ext cx="12062139" cy="2734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เพราะหากสต็อกของผู้ที่รับสินค้าเราไปขายหมดลงเมื่อไหร่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จะแจ้งเราทันทีทางคอมพิวเตอร์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แจ้งต่อไปยังขัพพลายเออร์ที่ขายวัตถุดิบให้กับเรา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ส่งต่อไปให้โกดังที่ทำกล่องกระดาษบรรจุสินค้าเราโดยจะส่งต่อไปหมดทุกที่ 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เช่นหากมีคนไป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ซื้อสินค้าของเราในห้างสรรพสินค้า เมื่อไปถึงแคชเชียร์แคชเชียร์อ่านรหัสบาร์โค้ต ระบบก็จะตัดสต็อกทันที ซึ่งระบบจะเป็นแบบนี้ตลอดไปทำให้ง่ายต่อการควบคุมสต็อกและการทำงาน จึงสามารถลดตันทุนคำแรงงานคนงาน ค่าจ้างพนักงานขายและต้นทุนอื่นๆ ได้อีกมาก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2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ขนาดใหญ่ที่บริหารองค์กรได้ทั้งต้นน้ำตลอดปลายน้ำ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Inventory management in ERP software for apparel &amp;amp; fash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6" y="313017"/>
            <a:ext cx="10915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262224"/>
            <a:ext cx="5048517" cy="341809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83" y="1017432"/>
            <a:ext cx="5494020" cy="42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82" y="210577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กรณีศึกษา 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Wall Mart</a:t>
            </a:r>
            <a:endParaRPr lang="th-TH" sz="6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https://t1.blockdit.com/photos/2019/03/5c87680b02f5a6145fc4e780_800x0xcover_d3bD18a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0" y="1433109"/>
            <a:ext cx="6237096" cy="50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1.blockdit.com/photos/2019/03/5c8783932ee90a185b1696c1_800x0xcover_5eItQf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04" y="1414136"/>
            <a:ext cx="5593222" cy="50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1.blockdit.com/photos/2019/03/5c8774b8d0ef6d172a3a9587_800x0xcover_5mvNeT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7" y="917081"/>
            <a:ext cx="10751319" cy="48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1.blockdit.com/photos/2019/03/5c8773cca173d716cf50fe69_800x0xcover_MNKdMv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5" y="514506"/>
            <a:ext cx="9545928" cy="582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216721" y="1045335"/>
            <a:ext cx="3515933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WMS (Warehouse Management System) WMS </a:t>
            </a:r>
            <a:r>
              <a:rPr lang="th-TH" sz="40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เป็นซอฟแวร์ระบบการจัดการคลังสินค้า 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 descr="ฮิตาชิ ทรานสปอร์ต ซิสเต็มส์ แวนเทค (ประเทศไทย) จำกัด : ไอที โซลูซั่น :  ระบบจัดการคลังสินค้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036"/>
            <a:ext cx="7704737" cy="6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113690" y="1854558"/>
            <a:ext cx="407831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TMS (Transportation Management System)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โปรแกรมระบบบริหารงานขนส่ง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Transportation Management System: How it Works? | iThink Log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3"/>
            <a:ext cx="7620000" cy="64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89" y="1426381"/>
            <a:ext cx="108944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สารสนเทศ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ข้อมูล ข้อเท็จจริง ข่าวสาร ความรู้ ที่ได้มีการบันทึก และสามารถนำไปใช้ประโยชน์ เผยแพร่ทั้งส่วนบุคคลและ</a:t>
            </a: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</a:t>
            </a:r>
          </a:p>
          <a:p>
            <a:pPr marL="0" indent="0">
              <a:buNone/>
            </a:pP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</a:t>
            </a:r>
            <a:r>
              <a:rPr lang="th-TH" sz="44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จึงหมายถึง การนำเอาเทคโนโลยีมาใช้สร้างมูลค่าเพิ่มให้กับสารสนเทศ ทำให้สารสนเทศมีประโยชน์ และใช้งานได้กว้างขวางมากขึ้น เทคโนโลยีสารสนเทศรวมไปถึงการใช้เทคโนโลยีด้านต่าง ๆ ที่จะรวบรวม จัดเก็บ ใช้งาน ส่งต่อ หรือสื่อสารระหว่างกัน</a:t>
            </a:r>
          </a:p>
        </p:txBody>
      </p:sp>
    </p:spTree>
    <p:extLst>
      <p:ext uri="{BB962C8B-B14F-4D97-AF65-F5344CB8AC3E}">
        <p14:creationId xmlns:p14="http://schemas.microsoft.com/office/powerpoint/2010/main" val="5982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552" y="816578"/>
            <a:ext cx="3948448" cy="969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 GPS (Global Positioning System)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ระบบบอกตำแหน่งบนพื้นผิวโลก โดยอาศัยการคำนวณพิกัด จากสัญญาณนาฬิกาที่ส่งมาจากดาวเทียมที่โคจรอยู่รอบโลก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/>
          </a:p>
        </p:txBody>
      </p:sp>
      <p:pic>
        <p:nvPicPr>
          <p:cNvPr id="16386" name="Picture 2" descr="GPS Tracking - ระบบโปรแกรม GPS ติดตามรถยนต์ | BG-F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7" y="816578"/>
            <a:ext cx="6783824" cy="43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734095"/>
            <a:ext cx="10515600" cy="574653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RosettaNet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เป็นองค์กรที่ไม่แสวงหาผลกำไรด้านธุรกิจแบบอิเลกทรอนิกส์ร่วมกัน 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/>
          </a:p>
        </p:txBody>
      </p:sp>
      <p:pic>
        <p:nvPicPr>
          <p:cNvPr id="17410" name="Picture 2" descr="RosettaNet B2B Protocol 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8" y="2373043"/>
            <a:ext cx="9917128" cy="37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7533" y="762000"/>
            <a:ext cx="112034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(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0848" y="2396544"/>
            <a:ext cx="10553772" cy="3386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E-Logistics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กลุ่มของระบบสารสนเทศที่ทำหน้าที่จัดสรรให้ปัจจัยต่างๆ เข้ามาสู่การผลิตและนำสินค้าไปส่งยังลูกค้า </a:t>
            </a:r>
            <a:r>
              <a:rPr lang="th-TH" sz="4000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ระบบ</a:t>
            </a:r>
            <a:endParaRPr lang="en-US" sz="4000" u="sng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PMS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(Parking Management System)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การจัดการการขนส่งทางรถ </a:t>
            </a:r>
            <a:endParaRPr lang="en-US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WMS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(Warehouse Management System)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E-Payment</a:t>
            </a:r>
            <a:r>
              <a:rPr lang="th-TH" sz="40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ระบบชำระเงินผ่านธนาคารทางอิเล็กทรอนิกส์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1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8840" y="321970"/>
            <a:ext cx="8736231" cy="85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56" y="1181635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4704" y="254358"/>
            <a:ext cx="87362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16601" r="19729" b="20703"/>
          <a:stretch/>
        </p:blipFill>
        <p:spPr bwMode="auto">
          <a:xfrm>
            <a:off x="1094704" y="1397358"/>
            <a:ext cx="914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0958" y="159063"/>
            <a:ext cx="87362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D:\logistics management\tilog_24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5471"/>
          <a:stretch/>
        </p:blipFill>
        <p:spPr bwMode="auto">
          <a:xfrm>
            <a:off x="6876450" y="4056846"/>
            <a:ext cx="2959400" cy="2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logistics management\tilog_2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12" y="1191952"/>
            <a:ext cx="573888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logistics management\tilog_2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52" y="1191952"/>
            <a:ext cx="292414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153989"/>
            <a:ext cx="87362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8" t="27223" r="20079" b="12888"/>
          <a:stretch/>
        </p:blipFill>
        <p:spPr bwMode="auto">
          <a:xfrm>
            <a:off x="978795" y="1566977"/>
            <a:ext cx="9144000" cy="49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5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13842" y="314461"/>
            <a:ext cx="87362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(</a:t>
            </a:r>
            <a:r>
              <a:rPr lang="en-US" sz="48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endParaRPr lang="en-US" sz="48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20118" r="20168" b="17968"/>
          <a:stretch/>
        </p:blipFill>
        <p:spPr bwMode="auto">
          <a:xfrm>
            <a:off x="623552" y="1123882"/>
            <a:ext cx="9747980" cy="53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82" y="210355"/>
            <a:ext cx="11775911" cy="114300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การพาณิชย์อิเล็กทรอนิกส์ – โลจิสติกส์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E-Logistics)</a:t>
            </a: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ต่อ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82" y="1353355"/>
            <a:ext cx="11093003" cy="48006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</a:t>
            </a:r>
            <a:endParaRPr lang="th-TH" sz="32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ช่วยให้การทำธุรกรรม และกระบวนการทำงานขององค์การเป็นไปอย่างอัตโนมัติ ทำให้เกิดความถูกต้องรวดเร็ว</a:t>
            </a: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ให้การบริการที่ช่วยรวดเร็วขึ้น ตอบสนองความต้องการได้สูงขึ้นโดยเฉพาะกลุ่มลูกค้าที่นิยมเทคโนโลยีสารสนเทศในชีวิตประจำวันจะพึงพอใจกับการให้บริการมาก</a:t>
            </a: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ได้รับข้อมูลข่าวสารครบถ้วน รวดเร็ว ทำให้การดำเนินงานทั้งสองฝ่ายสามารถประสานกันได้ง่าย</a:t>
            </a:r>
          </a:p>
          <a:p>
            <a:pPr marL="514350" indent="-514350" algn="thaiDist">
              <a:buAutoNum type="arabicPeriod"/>
            </a:pP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ก่อให้เกิดการแข่งขันทางธุรกิจมากขึ้นสร้างช่องทางการขาย และจัดจำหน่ายมากขึ้นเพิ่มความได้เปรียบกับคู่แข่งทางการค้าระบบการบริหารจัดการ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</a:t>
            </a:r>
            <a:r>
              <a:rPr lang="th-TH" sz="32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นั้น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อาจจะจำแนกได้เป็น 2 ประเภทใหญ่ๆ ตามขนาดของการเชื่อมโยงและจำนวนของหน่วยงานหรือองค์การที่เกี่ยวข้อง ได้แก่</a:t>
            </a:r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 </a:t>
            </a:r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ในภาคธุรกิจหรืออุตสาหกรรม</a:t>
            </a:r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และ. </a:t>
            </a:r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e-Logistics </a:t>
            </a:r>
            <a:r>
              <a:rPr lang="th-TH" sz="32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ในภาครัฐ 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91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21" y="270456"/>
            <a:ext cx="11102580" cy="1143000"/>
          </a:xfrm>
        </p:spPr>
        <p:txBody>
          <a:bodyPr>
            <a:noAutofit/>
          </a:bodyPr>
          <a:lstStyle/>
          <a:p>
            <a:r>
              <a:rPr lang="th-TH" sz="48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ผู้ให้บริการคลังสินค้าพร้อม</a:t>
            </a:r>
            <a:r>
              <a:rPr lang="th-TH" sz="48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 (</a:t>
            </a:r>
            <a:r>
              <a:rPr lang="en-US" sz="48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E-Fulfillment Center)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539026"/>
            <a:ext cx="11230377" cy="441960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b="1" u="sng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E-Fulfillment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คือผู้ให้บริการที่ครอบคลุมบริการหลายอย่างไว้ด้วยกัน ซึ่งจะเหมาะกับธุรกิจที่ค้าขายออนไลน์ที่มีคนมาบริหารการส่งสินค้าให้แบบครบวงจรได้แก่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บริการพื้นที่เก็บสินค้า (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Storage and Warehouse)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โดยมีพื้นที่ในการเก็บสินค้าให้กับเจ้าของธุรกิจ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บริการจัดการการสั่งซื้อ (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Order Management)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เมื่อมีการสั่งซื้อเข้ามา เจ้าหน้าที่จะทำการจัดการกับการสั่งซื้อนั้น ๆ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บริการหยิบและบรรจุหีบห่อ (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Pick &amp; Pack)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เป็นการหยิบสินค้าและนำไปบรรจุหีบห่อและจ่าหน้าข้อมูลผู้ซื้อ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บริการจัดส่ง (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Delivery)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บริการส่งสินค้าไปยังลูกค้าโดยเน้นความพึงพอใจลูกค้าเป็นหลัก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Tx/>
              <a:buChar char="-"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45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89636" y="486595"/>
            <a:ext cx="103558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ระบบสารสนเทศสำหรับโลจิสติกส์และซัพพลายเชน</a:t>
            </a:r>
            <a:endParaRPr lang="en-US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0799" y="1629595"/>
            <a:ext cx="10245787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เทคโนโลยี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ทางที่จะช่วยในการพัฒนาให้สินค้าและบริการมีมูลค่าเพิ่มขึ้นทุกประเทศจึงให้ความสำคัญของการใช้วิทยาศาสตร์และเทคโนโลยีเข้ามาช่วยงานด้านต่าง ๆ</a:t>
            </a:r>
          </a:p>
          <a:p>
            <a:pPr marL="0" indent="0" algn="thaiDist">
              <a:spcBef>
                <a:spcPts val="0"/>
              </a:spcBef>
              <a:buNone/>
            </a:pPr>
            <a:endParaRPr lang="th-TH" sz="4000" dirty="0" smtClean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สารสนเทศ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หมายถึงข้อมูลที่เป็นประโยชน์ต่อการดำเนินชีวิตของมนุษย์ มนุษย์แต่ละคนตั้งแต่เกิดมาได้เรียนรู้สิ่งต่าง ๆ เป็นจำนวนมาก เช่น การเรียนรู้สภาพสังคมความเป็นอยู่ กฎเกณฑ์และวิชาการ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22,427 BEST Datacenter Icon IMAGES, STOCK PHOTOS &amp;amp; VECTORS |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2" y="4946908"/>
            <a:ext cx="3309871" cy="185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065" y="324118"/>
            <a:ext cx="8126631" cy="1143000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ผู้ให้บริการคลังสินค้าพร้อมจัดส่ง</a:t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E-Fulfillment Center)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120" y="1646789"/>
            <a:ext cx="9757891" cy="50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48" y="452908"/>
            <a:ext cx="10878932" cy="1752600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การคิดและวิเคราะห์เกี่ยวกับระบบสารสนเทศโลจิสติกส์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และซัพพลายเชน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(Logistics and Supply Chain Information Systems)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448" y="1973688"/>
            <a:ext cx="8077200" cy="2971800"/>
          </a:xfrm>
        </p:spPr>
        <p:txBody>
          <a:bodyPr>
            <a:no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of Things 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การสื่อสารผ่านระบบอินเตอร์เน็ต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Artificial Intelligence : AI (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ปัญญาประดิษฐ์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Digital Disruption (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การพัฒนาให้เกิดสิ่งใหม่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Bio economy</a:t>
            </a:r>
            <a:r>
              <a:rPr lang="th-TH" sz="3600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(เศรษฐกิจชีวภาพ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Circular Economy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(เศรษฐกิจหมุนเวียน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Green Economy</a:t>
            </a:r>
            <a:r>
              <a:rPr lang="th-TH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(เศรษฐกิจสีเขียว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04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26" y="242485"/>
            <a:ext cx="11036121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th-TH" sz="4800" b="1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3" y="1474720"/>
            <a:ext cx="1171977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ให้อธิบายเหตุผลที่ภาคธุรกิจต้องนำเทคโนโลยีสารสนเทศเข้ามาใช้ในระบบ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การดำเนินงานทางด้านโลจิสติกส์และซัพพลายเชน ?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การนำเทคโนโลยีสารสนเทศด้านโลจิสติกส์เข้ามาประยุกต์ใช้ในกระบวนการ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ธุรกิจต้องพิจารณาเกี่ยวกับด้านใดบ้าง 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สมมุติว่านิสิตเป็นผู้จัดการของบริษัทผู้ให้บริการทางด้านโลจิสติกส์แห่งหนึ่ง (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LSP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 3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PL) </a:t>
            </a:r>
            <a:r>
              <a:rPr lang="th-TH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เพื่อให้สามารถตอบสนองต่อความต้องการของลูกค้าและการแข่งขันในปัจจุบัน นิสิตจะนำเทคโนโลยีใดมาประยุกต์ใช้ จงระบุเหตุผลข้อดีและประโยชน์ที่จะได้รับ</a:t>
            </a:r>
            <a:endParaRPr lang="th-TH" sz="4000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09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 Q&amp;amp;A - คำถามที่พบบ่อยสำหรับระบบกันขโมยบ้านไร้สาย - SMARTPLUS+  ระบบกันขโมยบ้านไร้สาย ปี2021 รุ่นใหม่ อันดับ1 ในไทย ใช้ได้ทั้ง Wifi และ  ซิมการ์ด ควบคุม ผ่าน APP มือถือ iOS Andriod ไร้สายสมบูรณ์แบบจากยุโรป:  Wireless Home Security ผู้เชี่ยวชาญด้านสัญญาณ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020762"/>
            <a:ext cx="7334250" cy="47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7" y="466513"/>
            <a:ext cx="8588532" cy="5852612"/>
          </a:xfrm>
        </p:spPr>
      </p:pic>
    </p:spTree>
    <p:extLst>
      <p:ext uri="{BB962C8B-B14F-4D97-AF65-F5344CB8AC3E}">
        <p14:creationId xmlns:p14="http://schemas.microsoft.com/office/powerpoint/2010/main" val="2347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35" y="453432"/>
            <a:ext cx="7617251" cy="5946667"/>
          </a:xfrm>
        </p:spPr>
      </p:pic>
    </p:spTree>
    <p:extLst>
      <p:ext uri="{BB962C8B-B14F-4D97-AF65-F5344CB8AC3E}">
        <p14:creationId xmlns:p14="http://schemas.microsoft.com/office/powerpoint/2010/main" val="34641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79" y="420106"/>
            <a:ext cx="10515600" cy="520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Supply Chain Structure</a:t>
            </a:r>
            <a:endParaRPr lang="th-TH" sz="5400" b="1" u="sng" dirty="0">
              <a:solidFill>
                <a:schemeClr val="tx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A VITAL SUBJECT: Flow of Supply Chai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54" y="1856782"/>
            <a:ext cx="7771850" cy="40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บทที่ 03-กิจกรรมโลจิสติกส์ (Logistics Activity) - ดาวน์โหลดหนังสือ | 1-50  หน้า | PubHTM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63" y="210577"/>
            <a:ext cx="9400154" cy="64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2224</Words>
  <Application>Microsoft Office PowerPoint</Application>
  <PresentationFormat>Widescreen</PresentationFormat>
  <Paragraphs>119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Angsana New</vt:lpstr>
      <vt:lpstr>Arial</vt:lpstr>
      <vt:lpstr>Arimo</vt:lpstr>
      <vt:lpstr>Calibri</vt:lpstr>
      <vt:lpstr>Calibri Light</vt:lpstr>
      <vt:lpstr>Cordia New</vt:lpstr>
      <vt:lpstr>TH SarabunPSK</vt:lpstr>
      <vt:lpstr>Office Theme</vt:lpstr>
      <vt:lpstr>PowerPoint Presentation</vt:lpstr>
      <vt:lpstr>เทคโนโลยี + สารสนเทศ = เทคโนโลยีสารสนเทศ (Information Technology : IT)</vt:lpstr>
      <vt:lpstr>เทคโนโลยีสารสนเทศ IT : Information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เหตุผลหลักที่ต้องนำ Information Technology (IT) เข้ามาใช้ในระบบโลจิสติกส์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 ในระบบโลจิสติกส์</vt:lpstr>
      <vt:lpstr>PowerPoint Presentation</vt:lpstr>
      <vt:lpstr>PowerPoint Presentation</vt:lpstr>
      <vt:lpstr>PowerPoint Presentation</vt:lpstr>
      <vt:lpstr>  เทคในโลยีด้านโลจิสติกส์โซ่ความเย็นดิจิทัล</vt:lpstr>
      <vt:lpstr>เทคโนโลยี RFID Data Logger</vt:lpstr>
      <vt:lpstr>PowerPoint Presentation</vt:lpstr>
      <vt:lpstr>RFID System Working</vt:lpstr>
      <vt:lpstr>PowerPoint Presentation</vt:lpstr>
      <vt:lpstr>PowerPoint Presentation</vt:lpstr>
      <vt:lpstr>PowerPoint Presentation</vt:lpstr>
      <vt:lpstr>กำเนิด ERP</vt:lpstr>
      <vt:lpstr>ERP : (Enterprises Resource Planning)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กรณีศึกษา Wall Mart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การพาณิชย์อิเล็กทรอนิกส์ – โลจิสติกส์ (E-Logistics) ต่อ</vt:lpstr>
      <vt:lpstr>ผู้ให้บริการคลังสินค้าพร้อมจัดส่ง (E-Fulfillment Center)</vt:lpstr>
      <vt:lpstr>ผู้ให้บริการคลังสินค้าพร้อมจัดส่ง  (E-Fulfillment Center)</vt:lpstr>
      <vt:lpstr>การคิดและวิเคราะห์เกี่ยวกับระบบสารสนเทศโลจิสติกส์ และซัพพลายเชน (Logistics and Supply Chain Information Systems) </vt:lpstr>
      <vt:lpstr>แบบฝึกหัด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cls1208</cp:lastModifiedBy>
  <cp:revision>25</cp:revision>
  <dcterms:created xsi:type="dcterms:W3CDTF">2022-01-05T08:54:39Z</dcterms:created>
  <dcterms:modified xsi:type="dcterms:W3CDTF">2022-08-30T10:54:30Z</dcterms:modified>
</cp:coreProperties>
</file>