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6" r:id="rId3"/>
    <p:sldId id="301" r:id="rId4"/>
    <p:sldId id="302" r:id="rId5"/>
    <p:sldId id="289" r:id="rId6"/>
    <p:sldId id="290" r:id="rId7"/>
    <p:sldId id="303" r:id="rId8"/>
    <p:sldId id="292" r:id="rId9"/>
    <p:sldId id="287" r:id="rId10"/>
    <p:sldId id="295" r:id="rId11"/>
    <p:sldId id="296" r:id="rId12"/>
    <p:sldId id="304" r:id="rId13"/>
    <p:sldId id="305" r:id="rId14"/>
    <p:sldId id="306" r:id="rId15"/>
    <p:sldId id="307" r:id="rId16"/>
    <p:sldId id="298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85" r:id="rId33"/>
    <p:sldId id="27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3529" autoAdjust="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A16CD-E48A-47AC-9D1F-7451234FC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F804E0-F470-40EB-BA1B-708D1AA76FBD}">
      <dgm:prSet custT="1"/>
      <dgm:spPr/>
      <dgm:t>
        <a:bodyPr/>
        <a:lstStyle/>
        <a:p>
          <a:r>
            <a:rPr lang="th-TH" sz="3600" dirty="0"/>
            <a:t>** ข้อดี คือ เก็บข้อมูลคนงานและสถานประกอบการได้สมบูรณ์</a:t>
          </a:r>
          <a:endParaRPr lang="en-US" sz="3600" dirty="0"/>
        </a:p>
      </dgm:t>
    </dgm:pt>
    <dgm:pt modelId="{E7E40079-4347-492C-B46F-DCE18D3DC222}" type="parTrans" cxnId="{44500E76-4230-4B9E-970A-7315B651D620}">
      <dgm:prSet/>
      <dgm:spPr/>
      <dgm:t>
        <a:bodyPr/>
        <a:lstStyle/>
        <a:p>
          <a:endParaRPr lang="en-US"/>
        </a:p>
      </dgm:t>
    </dgm:pt>
    <dgm:pt modelId="{BA0613A5-C727-435D-882A-A341A7EFDFBC}" type="sibTrans" cxnId="{44500E76-4230-4B9E-970A-7315B651D620}">
      <dgm:prSet/>
      <dgm:spPr/>
      <dgm:t>
        <a:bodyPr/>
        <a:lstStyle/>
        <a:p>
          <a:endParaRPr lang="en-US"/>
        </a:p>
      </dgm:t>
    </dgm:pt>
    <dgm:pt modelId="{254DCCFA-C275-4EA0-ACB1-B979F880D42C}">
      <dgm:prSet custT="1"/>
      <dgm:spPr/>
      <dgm:t>
        <a:bodyPr/>
        <a:lstStyle/>
        <a:p>
          <a:r>
            <a:rPr lang="th-TH" sz="3600" dirty="0"/>
            <a:t>** จุดอ่อน คือ นายจ้างอาจชี้นำการให้บริการมากเกินไปอาจขาดการประสานกับหน่วยงานสาธารณสุขอื่นๆ</a:t>
          </a:r>
          <a:endParaRPr lang="en-US" sz="3600" dirty="0"/>
        </a:p>
      </dgm:t>
    </dgm:pt>
    <dgm:pt modelId="{61998C0D-03AC-4E7E-840F-10F2D4F85F58}" type="parTrans" cxnId="{AF9521BB-79A5-48C5-AF66-5B57B13D2D00}">
      <dgm:prSet/>
      <dgm:spPr/>
      <dgm:t>
        <a:bodyPr/>
        <a:lstStyle/>
        <a:p>
          <a:endParaRPr lang="en-US"/>
        </a:p>
      </dgm:t>
    </dgm:pt>
    <dgm:pt modelId="{707613B8-DC85-4960-86F5-E7494ED93B85}" type="sibTrans" cxnId="{AF9521BB-79A5-48C5-AF66-5B57B13D2D00}">
      <dgm:prSet/>
      <dgm:spPr/>
      <dgm:t>
        <a:bodyPr/>
        <a:lstStyle/>
        <a:p>
          <a:endParaRPr lang="en-US"/>
        </a:p>
      </dgm:t>
    </dgm:pt>
    <dgm:pt modelId="{672D1293-5148-4A7D-9D96-C054FB3C2D44}" type="pres">
      <dgm:prSet presAssocID="{50AA16CD-E48A-47AC-9D1F-7451234FC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345096-F3C2-4E7C-887C-6C67636644FD}" type="pres">
      <dgm:prSet presAssocID="{0BF804E0-F470-40EB-BA1B-708D1AA76FBD}" presName="hierRoot1" presStyleCnt="0"/>
      <dgm:spPr/>
    </dgm:pt>
    <dgm:pt modelId="{228A7B2C-4987-4908-B95D-E65FD5476848}" type="pres">
      <dgm:prSet presAssocID="{0BF804E0-F470-40EB-BA1B-708D1AA76FBD}" presName="composite" presStyleCnt="0"/>
      <dgm:spPr/>
    </dgm:pt>
    <dgm:pt modelId="{6055888B-65C6-4CCA-A9FF-73A322302257}" type="pres">
      <dgm:prSet presAssocID="{0BF804E0-F470-40EB-BA1B-708D1AA76FBD}" presName="background" presStyleLbl="node0" presStyleIdx="0" presStyleCnt="2"/>
      <dgm:spPr/>
    </dgm:pt>
    <dgm:pt modelId="{FE061955-3C40-4835-8C20-CB271079F9D0}" type="pres">
      <dgm:prSet presAssocID="{0BF804E0-F470-40EB-BA1B-708D1AA76FBD}" presName="text" presStyleLbl="fgAcc0" presStyleIdx="0" presStyleCnt="2">
        <dgm:presLayoutVars>
          <dgm:chPref val="3"/>
        </dgm:presLayoutVars>
      </dgm:prSet>
      <dgm:spPr/>
    </dgm:pt>
    <dgm:pt modelId="{EEC28AD3-1DDA-47E2-A01E-D0C557ACE54F}" type="pres">
      <dgm:prSet presAssocID="{0BF804E0-F470-40EB-BA1B-708D1AA76FBD}" presName="hierChild2" presStyleCnt="0"/>
      <dgm:spPr/>
    </dgm:pt>
    <dgm:pt modelId="{6F6F4671-E0AD-4673-93FC-0A4B7B8288DD}" type="pres">
      <dgm:prSet presAssocID="{254DCCFA-C275-4EA0-ACB1-B979F880D42C}" presName="hierRoot1" presStyleCnt="0"/>
      <dgm:spPr/>
    </dgm:pt>
    <dgm:pt modelId="{A4B1F78F-2F0B-4109-94C3-56824BF3979F}" type="pres">
      <dgm:prSet presAssocID="{254DCCFA-C275-4EA0-ACB1-B979F880D42C}" presName="composite" presStyleCnt="0"/>
      <dgm:spPr/>
    </dgm:pt>
    <dgm:pt modelId="{B50F697F-14C5-4417-A327-E75D608C0511}" type="pres">
      <dgm:prSet presAssocID="{254DCCFA-C275-4EA0-ACB1-B979F880D42C}" presName="background" presStyleLbl="node0" presStyleIdx="1" presStyleCnt="2"/>
      <dgm:spPr/>
    </dgm:pt>
    <dgm:pt modelId="{4578A8B5-1A66-40A4-8F2E-7FB8C688E861}" type="pres">
      <dgm:prSet presAssocID="{254DCCFA-C275-4EA0-ACB1-B979F880D42C}" presName="text" presStyleLbl="fgAcc0" presStyleIdx="1" presStyleCnt="2">
        <dgm:presLayoutVars>
          <dgm:chPref val="3"/>
        </dgm:presLayoutVars>
      </dgm:prSet>
      <dgm:spPr/>
    </dgm:pt>
    <dgm:pt modelId="{9DE2EF7C-A95A-4842-BAC8-4678B56C15B3}" type="pres">
      <dgm:prSet presAssocID="{254DCCFA-C275-4EA0-ACB1-B979F880D42C}" presName="hierChild2" presStyleCnt="0"/>
      <dgm:spPr/>
    </dgm:pt>
  </dgm:ptLst>
  <dgm:cxnLst>
    <dgm:cxn modelId="{08F1F817-00AB-4C48-BAA0-542582D8A006}" type="presOf" srcId="{0BF804E0-F470-40EB-BA1B-708D1AA76FBD}" destId="{FE061955-3C40-4835-8C20-CB271079F9D0}" srcOrd="0" destOrd="0" presId="urn:microsoft.com/office/officeart/2005/8/layout/hierarchy1"/>
    <dgm:cxn modelId="{712BFB23-7428-4F10-9071-599F98EDF347}" type="presOf" srcId="{254DCCFA-C275-4EA0-ACB1-B979F880D42C}" destId="{4578A8B5-1A66-40A4-8F2E-7FB8C688E861}" srcOrd="0" destOrd="0" presId="urn:microsoft.com/office/officeart/2005/8/layout/hierarchy1"/>
    <dgm:cxn modelId="{44500E76-4230-4B9E-970A-7315B651D620}" srcId="{50AA16CD-E48A-47AC-9D1F-7451234FC9AB}" destId="{0BF804E0-F470-40EB-BA1B-708D1AA76FBD}" srcOrd="0" destOrd="0" parTransId="{E7E40079-4347-492C-B46F-DCE18D3DC222}" sibTransId="{BA0613A5-C727-435D-882A-A341A7EFDFBC}"/>
    <dgm:cxn modelId="{AF9521BB-79A5-48C5-AF66-5B57B13D2D00}" srcId="{50AA16CD-E48A-47AC-9D1F-7451234FC9AB}" destId="{254DCCFA-C275-4EA0-ACB1-B979F880D42C}" srcOrd="1" destOrd="0" parTransId="{61998C0D-03AC-4E7E-840F-10F2D4F85F58}" sibTransId="{707613B8-DC85-4960-86F5-E7494ED93B85}"/>
    <dgm:cxn modelId="{630B52E6-9F19-41C6-9E06-8E6003833A22}" type="presOf" srcId="{50AA16CD-E48A-47AC-9D1F-7451234FC9AB}" destId="{672D1293-5148-4A7D-9D96-C054FB3C2D44}" srcOrd="0" destOrd="0" presId="urn:microsoft.com/office/officeart/2005/8/layout/hierarchy1"/>
    <dgm:cxn modelId="{313AB2C7-0375-4CE3-B6FE-0F6D09AC766E}" type="presParOf" srcId="{672D1293-5148-4A7D-9D96-C054FB3C2D44}" destId="{78345096-F3C2-4E7C-887C-6C67636644FD}" srcOrd="0" destOrd="0" presId="urn:microsoft.com/office/officeart/2005/8/layout/hierarchy1"/>
    <dgm:cxn modelId="{547FDBB0-BF19-4C0C-AABF-E5228B75B142}" type="presParOf" srcId="{78345096-F3C2-4E7C-887C-6C67636644FD}" destId="{228A7B2C-4987-4908-B95D-E65FD5476848}" srcOrd="0" destOrd="0" presId="urn:microsoft.com/office/officeart/2005/8/layout/hierarchy1"/>
    <dgm:cxn modelId="{AB6E4B11-5C55-449B-AE2E-86C15C414B73}" type="presParOf" srcId="{228A7B2C-4987-4908-B95D-E65FD5476848}" destId="{6055888B-65C6-4CCA-A9FF-73A322302257}" srcOrd="0" destOrd="0" presId="urn:microsoft.com/office/officeart/2005/8/layout/hierarchy1"/>
    <dgm:cxn modelId="{29D303B9-DA08-43F8-B8A4-F160F5F91A1F}" type="presParOf" srcId="{228A7B2C-4987-4908-B95D-E65FD5476848}" destId="{FE061955-3C40-4835-8C20-CB271079F9D0}" srcOrd="1" destOrd="0" presId="urn:microsoft.com/office/officeart/2005/8/layout/hierarchy1"/>
    <dgm:cxn modelId="{CCC8B6D7-FDB4-44CB-B725-90FE615BA808}" type="presParOf" srcId="{78345096-F3C2-4E7C-887C-6C67636644FD}" destId="{EEC28AD3-1DDA-47E2-A01E-D0C557ACE54F}" srcOrd="1" destOrd="0" presId="urn:microsoft.com/office/officeart/2005/8/layout/hierarchy1"/>
    <dgm:cxn modelId="{9F87725D-2E04-4191-AB7C-F22FD0A98D77}" type="presParOf" srcId="{672D1293-5148-4A7D-9D96-C054FB3C2D44}" destId="{6F6F4671-E0AD-4673-93FC-0A4B7B8288DD}" srcOrd="1" destOrd="0" presId="urn:microsoft.com/office/officeart/2005/8/layout/hierarchy1"/>
    <dgm:cxn modelId="{256E0F49-4218-4F31-9CCD-C7A3BDBE46A9}" type="presParOf" srcId="{6F6F4671-E0AD-4673-93FC-0A4B7B8288DD}" destId="{A4B1F78F-2F0B-4109-94C3-56824BF3979F}" srcOrd="0" destOrd="0" presId="urn:microsoft.com/office/officeart/2005/8/layout/hierarchy1"/>
    <dgm:cxn modelId="{66469146-26EA-41EE-9CD9-E9767B4C99E5}" type="presParOf" srcId="{A4B1F78F-2F0B-4109-94C3-56824BF3979F}" destId="{B50F697F-14C5-4417-A327-E75D608C0511}" srcOrd="0" destOrd="0" presId="urn:microsoft.com/office/officeart/2005/8/layout/hierarchy1"/>
    <dgm:cxn modelId="{C753DB1F-1E2E-452E-B5DF-74168860F77B}" type="presParOf" srcId="{A4B1F78F-2F0B-4109-94C3-56824BF3979F}" destId="{4578A8B5-1A66-40A4-8F2E-7FB8C688E861}" srcOrd="1" destOrd="0" presId="urn:microsoft.com/office/officeart/2005/8/layout/hierarchy1"/>
    <dgm:cxn modelId="{CA5C5251-2042-43A1-A6F8-4E92ECD7EBAF}" type="presParOf" srcId="{6F6F4671-E0AD-4673-93FC-0A4B7B8288DD}" destId="{9DE2EF7C-A95A-4842-BAC8-4678B56C1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A16CD-E48A-47AC-9D1F-7451234FC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F804E0-F470-40EB-BA1B-708D1AA76FBD}">
      <dgm:prSet/>
      <dgm:spPr/>
      <dgm:t>
        <a:bodyPr/>
        <a:lstStyle/>
        <a:p>
          <a:r>
            <a:rPr lang="th-TH" dirty="0"/>
            <a:t>** ข้อดี คือ ครอบคลุมสถานบริการขนาดเล็กและสามารถเคลื่อน ย้ายได้ ไม่มุ่งค้ากำไร </a:t>
          </a:r>
          <a:endParaRPr lang="en-US" dirty="0"/>
        </a:p>
      </dgm:t>
    </dgm:pt>
    <dgm:pt modelId="{E7E40079-4347-492C-B46F-DCE18D3DC222}" type="parTrans" cxnId="{44500E76-4230-4B9E-970A-7315B651D620}">
      <dgm:prSet/>
      <dgm:spPr/>
      <dgm:t>
        <a:bodyPr/>
        <a:lstStyle/>
        <a:p>
          <a:endParaRPr lang="en-US"/>
        </a:p>
      </dgm:t>
    </dgm:pt>
    <dgm:pt modelId="{BA0613A5-C727-435D-882A-A341A7EFDFBC}" type="sibTrans" cxnId="{44500E76-4230-4B9E-970A-7315B651D620}">
      <dgm:prSet/>
      <dgm:spPr/>
      <dgm:t>
        <a:bodyPr/>
        <a:lstStyle/>
        <a:p>
          <a:endParaRPr lang="en-US"/>
        </a:p>
      </dgm:t>
    </dgm:pt>
    <dgm:pt modelId="{254DCCFA-C275-4EA0-ACB1-B979F880D42C}">
      <dgm:prSet/>
      <dgm:spPr/>
      <dgm:t>
        <a:bodyPr/>
        <a:lstStyle/>
        <a:p>
          <a:r>
            <a:rPr lang="th-TH" dirty="0"/>
            <a:t>** จุดอ่อน คือ บุคลากรไม่มีความใกล้ชิดกับคนงานในสถานประกอบการ </a:t>
          </a:r>
          <a:endParaRPr lang="en-US" dirty="0"/>
        </a:p>
      </dgm:t>
    </dgm:pt>
    <dgm:pt modelId="{61998C0D-03AC-4E7E-840F-10F2D4F85F58}" type="parTrans" cxnId="{AF9521BB-79A5-48C5-AF66-5B57B13D2D00}">
      <dgm:prSet/>
      <dgm:spPr/>
      <dgm:t>
        <a:bodyPr/>
        <a:lstStyle/>
        <a:p>
          <a:endParaRPr lang="en-US"/>
        </a:p>
      </dgm:t>
    </dgm:pt>
    <dgm:pt modelId="{707613B8-DC85-4960-86F5-E7494ED93B85}" type="sibTrans" cxnId="{AF9521BB-79A5-48C5-AF66-5B57B13D2D00}">
      <dgm:prSet/>
      <dgm:spPr/>
      <dgm:t>
        <a:bodyPr/>
        <a:lstStyle/>
        <a:p>
          <a:endParaRPr lang="en-US"/>
        </a:p>
      </dgm:t>
    </dgm:pt>
    <dgm:pt modelId="{672D1293-5148-4A7D-9D96-C054FB3C2D44}" type="pres">
      <dgm:prSet presAssocID="{50AA16CD-E48A-47AC-9D1F-7451234FC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345096-F3C2-4E7C-887C-6C67636644FD}" type="pres">
      <dgm:prSet presAssocID="{0BF804E0-F470-40EB-BA1B-708D1AA76FBD}" presName="hierRoot1" presStyleCnt="0"/>
      <dgm:spPr/>
    </dgm:pt>
    <dgm:pt modelId="{228A7B2C-4987-4908-B95D-E65FD5476848}" type="pres">
      <dgm:prSet presAssocID="{0BF804E0-F470-40EB-BA1B-708D1AA76FBD}" presName="composite" presStyleCnt="0"/>
      <dgm:spPr/>
    </dgm:pt>
    <dgm:pt modelId="{6055888B-65C6-4CCA-A9FF-73A322302257}" type="pres">
      <dgm:prSet presAssocID="{0BF804E0-F470-40EB-BA1B-708D1AA76FBD}" presName="background" presStyleLbl="node0" presStyleIdx="0" presStyleCnt="2"/>
      <dgm:spPr/>
    </dgm:pt>
    <dgm:pt modelId="{FE061955-3C40-4835-8C20-CB271079F9D0}" type="pres">
      <dgm:prSet presAssocID="{0BF804E0-F470-40EB-BA1B-708D1AA76FBD}" presName="text" presStyleLbl="fgAcc0" presStyleIdx="0" presStyleCnt="2">
        <dgm:presLayoutVars>
          <dgm:chPref val="3"/>
        </dgm:presLayoutVars>
      </dgm:prSet>
      <dgm:spPr/>
    </dgm:pt>
    <dgm:pt modelId="{EEC28AD3-1DDA-47E2-A01E-D0C557ACE54F}" type="pres">
      <dgm:prSet presAssocID="{0BF804E0-F470-40EB-BA1B-708D1AA76FBD}" presName="hierChild2" presStyleCnt="0"/>
      <dgm:spPr/>
    </dgm:pt>
    <dgm:pt modelId="{6F6F4671-E0AD-4673-93FC-0A4B7B8288DD}" type="pres">
      <dgm:prSet presAssocID="{254DCCFA-C275-4EA0-ACB1-B979F880D42C}" presName="hierRoot1" presStyleCnt="0"/>
      <dgm:spPr/>
    </dgm:pt>
    <dgm:pt modelId="{A4B1F78F-2F0B-4109-94C3-56824BF3979F}" type="pres">
      <dgm:prSet presAssocID="{254DCCFA-C275-4EA0-ACB1-B979F880D42C}" presName="composite" presStyleCnt="0"/>
      <dgm:spPr/>
    </dgm:pt>
    <dgm:pt modelId="{B50F697F-14C5-4417-A327-E75D608C0511}" type="pres">
      <dgm:prSet presAssocID="{254DCCFA-C275-4EA0-ACB1-B979F880D42C}" presName="background" presStyleLbl="node0" presStyleIdx="1" presStyleCnt="2"/>
      <dgm:spPr/>
    </dgm:pt>
    <dgm:pt modelId="{4578A8B5-1A66-40A4-8F2E-7FB8C688E861}" type="pres">
      <dgm:prSet presAssocID="{254DCCFA-C275-4EA0-ACB1-B979F880D42C}" presName="text" presStyleLbl="fgAcc0" presStyleIdx="1" presStyleCnt="2">
        <dgm:presLayoutVars>
          <dgm:chPref val="3"/>
        </dgm:presLayoutVars>
      </dgm:prSet>
      <dgm:spPr/>
    </dgm:pt>
    <dgm:pt modelId="{9DE2EF7C-A95A-4842-BAC8-4678B56C15B3}" type="pres">
      <dgm:prSet presAssocID="{254DCCFA-C275-4EA0-ACB1-B979F880D42C}" presName="hierChild2" presStyleCnt="0"/>
      <dgm:spPr/>
    </dgm:pt>
  </dgm:ptLst>
  <dgm:cxnLst>
    <dgm:cxn modelId="{08F1F817-00AB-4C48-BAA0-542582D8A006}" type="presOf" srcId="{0BF804E0-F470-40EB-BA1B-708D1AA76FBD}" destId="{FE061955-3C40-4835-8C20-CB271079F9D0}" srcOrd="0" destOrd="0" presId="urn:microsoft.com/office/officeart/2005/8/layout/hierarchy1"/>
    <dgm:cxn modelId="{712BFB23-7428-4F10-9071-599F98EDF347}" type="presOf" srcId="{254DCCFA-C275-4EA0-ACB1-B979F880D42C}" destId="{4578A8B5-1A66-40A4-8F2E-7FB8C688E861}" srcOrd="0" destOrd="0" presId="urn:microsoft.com/office/officeart/2005/8/layout/hierarchy1"/>
    <dgm:cxn modelId="{44500E76-4230-4B9E-970A-7315B651D620}" srcId="{50AA16CD-E48A-47AC-9D1F-7451234FC9AB}" destId="{0BF804E0-F470-40EB-BA1B-708D1AA76FBD}" srcOrd="0" destOrd="0" parTransId="{E7E40079-4347-492C-B46F-DCE18D3DC222}" sibTransId="{BA0613A5-C727-435D-882A-A341A7EFDFBC}"/>
    <dgm:cxn modelId="{AF9521BB-79A5-48C5-AF66-5B57B13D2D00}" srcId="{50AA16CD-E48A-47AC-9D1F-7451234FC9AB}" destId="{254DCCFA-C275-4EA0-ACB1-B979F880D42C}" srcOrd="1" destOrd="0" parTransId="{61998C0D-03AC-4E7E-840F-10F2D4F85F58}" sibTransId="{707613B8-DC85-4960-86F5-E7494ED93B85}"/>
    <dgm:cxn modelId="{630B52E6-9F19-41C6-9E06-8E6003833A22}" type="presOf" srcId="{50AA16CD-E48A-47AC-9D1F-7451234FC9AB}" destId="{672D1293-5148-4A7D-9D96-C054FB3C2D44}" srcOrd="0" destOrd="0" presId="urn:microsoft.com/office/officeart/2005/8/layout/hierarchy1"/>
    <dgm:cxn modelId="{313AB2C7-0375-4CE3-B6FE-0F6D09AC766E}" type="presParOf" srcId="{672D1293-5148-4A7D-9D96-C054FB3C2D44}" destId="{78345096-F3C2-4E7C-887C-6C67636644FD}" srcOrd="0" destOrd="0" presId="urn:microsoft.com/office/officeart/2005/8/layout/hierarchy1"/>
    <dgm:cxn modelId="{547FDBB0-BF19-4C0C-AABF-E5228B75B142}" type="presParOf" srcId="{78345096-F3C2-4E7C-887C-6C67636644FD}" destId="{228A7B2C-4987-4908-B95D-E65FD5476848}" srcOrd="0" destOrd="0" presId="urn:microsoft.com/office/officeart/2005/8/layout/hierarchy1"/>
    <dgm:cxn modelId="{AB6E4B11-5C55-449B-AE2E-86C15C414B73}" type="presParOf" srcId="{228A7B2C-4987-4908-B95D-E65FD5476848}" destId="{6055888B-65C6-4CCA-A9FF-73A322302257}" srcOrd="0" destOrd="0" presId="urn:microsoft.com/office/officeart/2005/8/layout/hierarchy1"/>
    <dgm:cxn modelId="{29D303B9-DA08-43F8-B8A4-F160F5F91A1F}" type="presParOf" srcId="{228A7B2C-4987-4908-B95D-E65FD5476848}" destId="{FE061955-3C40-4835-8C20-CB271079F9D0}" srcOrd="1" destOrd="0" presId="urn:microsoft.com/office/officeart/2005/8/layout/hierarchy1"/>
    <dgm:cxn modelId="{CCC8B6D7-FDB4-44CB-B725-90FE615BA808}" type="presParOf" srcId="{78345096-F3C2-4E7C-887C-6C67636644FD}" destId="{EEC28AD3-1DDA-47E2-A01E-D0C557ACE54F}" srcOrd="1" destOrd="0" presId="urn:microsoft.com/office/officeart/2005/8/layout/hierarchy1"/>
    <dgm:cxn modelId="{9F87725D-2E04-4191-AB7C-F22FD0A98D77}" type="presParOf" srcId="{672D1293-5148-4A7D-9D96-C054FB3C2D44}" destId="{6F6F4671-E0AD-4673-93FC-0A4B7B8288DD}" srcOrd="1" destOrd="0" presId="urn:microsoft.com/office/officeart/2005/8/layout/hierarchy1"/>
    <dgm:cxn modelId="{256E0F49-4218-4F31-9CCD-C7A3BDBE46A9}" type="presParOf" srcId="{6F6F4671-E0AD-4673-93FC-0A4B7B8288DD}" destId="{A4B1F78F-2F0B-4109-94C3-56824BF3979F}" srcOrd="0" destOrd="0" presId="urn:microsoft.com/office/officeart/2005/8/layout/hierarchy1"/>
    <dgm:cxn modelId="{66469146-26EA-41EE-9CD9-E9767B4C99E5}" type="presParOf" srcId="{A4B1F78F-2F0B-4109-94C3-56824BF3979F}" destId="{B50F697F-14C5-4417-A327-E75D608C0511}" srcOrd="0" destOrd="0" presId="urn:microsoft.com/office/officeart/2005/8/layout/hierarchy1"/>
    <dgm:cxn modelId="{C753DB1F-1E2E-452E-B5DF-74168860F77B}" type="presParOf" srcId="{A4B1F78F-2F0B-4109-94C3-56824BF3979F}" destId="{4578A8B5-1A66-40A4-8F2E-7FB8C688E861}" srcOrd="1" destOrd="0" presId="urn:microsoft.com/office/officeart/2005/8/layout/hierarchy1"/>
    <dgm:cxn modelId="{CA5C5251-2042-43A1-A6F8-4E92ECD7EBAF}" type="presParOf" srcId="{6F6F4671-E0AD-4673-93FC-0A4B7B8288DD}" destId="{9DE2EF7C-A95A-4842-BAC8-4678B56C1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AA16CD-E48A-47AC-9D1F-7451234FC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F804E0-F470-40EB-BA1B-708D1AA76FBD}">
      <dgm:prSet/>
      <dgm:spPr/>
      <dgm:t>
        <a:bodyPr/>
        <a:lstStyle/>
        <a:p>
          <a:r>
            <a:rPr lang="th-TH" dirty="0"/>
            <a:t>** ข้อดี คือยืดหยุ่น </a:t>
          </a:r>
          <a:endParaRPr lang="en-US" dirty="0"/>
        </a:p>
      </dgm:t>
    </dgm:pt>
    <dgm:pt modelId="{E7E40079-4347-492C-B46F-DCE18D3DC222}" type="parTrans" cxnId="{44500E76-4230-4B9E-970A-7315B651D620}">
      <dgm:prSet/>
      <dgm:spPr/>
      <dgm:t>
        <a:bodyPr/>
        <a:lstStyle/>
        <a:p>
          <a:endParaRPr lang="en-US"/>
        </a:p>
      </dgm:t>
    </dgm:pt>
    <dgm:pt modelId="{BA0613A5-C727-435D-882A-A341A7EFDFBC}" type="sibTrans" cxnId="{44500E76-4230-4B9E-970A-7315B651D620}">
      <dgm:prSet/>
      <dgm:spPr/>
      <dgm:t>
        <a:bodyPr/>
        <a:lstStyle/>
        <a:p>
          <a:endParaRPr lang="en-US"/>
        </a:p>
      </dgm:t>
    </dgm:pt>
    <dgm:pt modelId="{254DCCFA-C275-4EA0-ACB1-B979F880D42C}">
      <dgm:prSet/>
      <dgm:spPr/>
      <dgm:t>
        <a:bodyPr/>
        <a:lstStyle/>
        <a:p>
          <a:r>
            <a:rPr lang="th-TH" dirty="0"/>
            <a:t>** ข้อเสีย คือค่าใช้จ่ายสูง</a:t>
          </a:r>
          <a:endParaRPr lang="en-US" dirty="0"/>
        </a:p>
      </dgm:t>
    </dgm:pt>
    <dgm:pt modelId="{61998C0D-03AC-4E7E-840F-10F2D4F85F58}" type="parTrans" cxnId="{AF9521BB-79A5-48C5-AF66-5B57B13D2D00}">
      <dgm:prSet/>
      <dgm:spPr/>
      <dgm:t>
        <a:bodyPr/>
        <a:lstStyle/>
        <a:p>
          <a:endParaRPr lang="en-US"/>
        </a:p>
      </dgm:t>
    </dgm:pt>
    <dgm:pt modelId="{707613B8-DC85-4960-86F5-E7494ED93B85}" type="sibTrans" cxnId="{AF9521BB-79A5-48C5-AF66-5B57B13D2D00}">
      <dgm:prSet/>
      <dgm:spPr/>
      <dgm:t>
        <a:bodyPr/>
        <a:lstStyle/>
        <a:p>
          <a:endParaRPr lang="en-US"/>
        </a:p>
      </dgm:t>
    </dgm:pt>
    <dgm:pt modelId="{672D1293-5148-4A7D-9D96-C054FB3C2D44}" type="pres">
      <dgm:prSet presAssocID="{50AA16CD-E48A-47AC-9D1F-7451234FC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345096-F3C2-4E7C-887C-6C67636644FD}" type="pres">
      <dgm:prSet presAssocID="{0BF804E0-F470-40EB-BA1B-708D1AA76FBD}" presName="hierRoot1" presStyleCnt="0"/>
      <dgm:spPr/>
    </dgm:pt>
    <dgm:pt modelId="{228A7B2C-4987-4908-B95D-E65FD5476848}" type="pres">
      <dgm:prSet presAssocID="{0BF804E0-F470-40EB-BA1B-708D1AA76FBD}" presName="composite" presStyleCnt="0"/>
      <dgm:spPr/>
    </dgm:pt>
    <dgm:pt modelId="{6055888B-65C6-4CCA-A9FF-73A322302257}" type="pres">
      <dgm:prSet presAssocID="{0BF804E0-F470-40EB-BA1B-708D1AA76FBD}" presName="background" presStyleLbl="node0" presStyleIdx="0" presStyleCnt="2"/>
      <dgm:spPr/>
    </dgm:pt>
    <dgm:pt modelId="{FE061955-3C40-4835-8C20-CB271079F9D0}" type="pres">
      <dgm:prSet presAssocID="{0BF804E0-F470-40EB-BA1B-708D1AA76FBD}" presName="text" presStyleLbl="fgAcc0" presStyleIdx="0" presStyleCnt="2">
        <dgm:presLayoutVars>
          <dgm:chPref val="3"/>
        </dgm:presLayoutVars>
      </dgm:prSet>
      <dgm:spPr/>
    </dgm:pt>
    <dgm:pt modelId="{EEC28AD3-1DDA-47E2-A01E-D0C557ACE54F}" type="pres">
      <dgm:prSet presAssocID="{0BF804E0-F470-40EB-BA1B-708D1AA76FBD}" presName="hierChild2" presStyleCnt="0"/>
      <dgm:spPr/>
    </dgm:pt>
    <dgm:pt modelId="{6F6F4671-E0AD-4673-93FC-0A4B7B8288DD}" type="pres">
      <dgm:prSet presAssocID="{254DCCFA-C275-4EA0-ACB1-B979F880D42C}" presName="hierRoot1" presStyleCnt="0"/>
      <dgm:spPr/>
    </dgm:pt>
    <dgm:pt modelId="{A4B1F78F-2F0B-4109-94C3-56824BF3979F}" type="pres">
      <dgm:prSet presAssocID="{254DCCFA-C275-4EA0-ACB1-B979F880D42C}" presName="composite" presStyleCnt="0"/>
      <dgm:spPr/>
    </dgm:pt>
    <dgm:pt modelId="{B50F697F-14C5-4417-A327-E75D608C0511}" type="pres">
      <dgm:prSet presAssocID="{254DCCFA-C275-4EA0-ACB1-B979F880D42C}" presName="background" presStyleLbl="node0" presStyleIdx="1" presStyleCnt="2"/>
      <dgm:spPr/>
    </dgm:pt>
    <dgm:pt modelId="{4578A8B5-1A66-40A4-8F2E-7FB8C688E861}" type="pres">
      <dgm:prSet presAssocID="{254DCCFA-C275-4EA0-ACB1-B979F880D42C}" presName="text" presStyleLbl="fgAcc0" presStyleIdx="1" presStyleCnt="2">
        <dgm:presLayoutVars>
          <dgm:chPref val="3"/>
        </dgm:presLayoutVars>
      </dgm:prSet>
      <dgm:spPr/>
    </dgm:pt>
    <dgm:pt modelId="{9DE2EF7C-A95A-4842-BAC8-4678B56C15B3}" type="pres">
      <dgm:prSet presAssocID="{254DCCFA-C275-4EA0-ACB1-B979F880D42C}" presName="hierChild2" presStyleCnt="0"/>
      <dgm:spPr/>
    </dgm:pt>
  </dgm:ptLst>
  <dgm:cxnLst>
    <dgm:cxn modelId="{08F1F817-00AB-4C48-BAA0-542582D8A006}" type="presOf" srcId="{0BF804E0-F470-40EB-BA1B-708D1AA76FBD}" destId="{FE061955-3C40-4835-8C20-CB271079F9D0}" srcOrd="0" destOrd="0" presId="urn:microsoft.com/office/officeart/2005/8/layout/hierarchy1"/>
    <dgm:cxn modelId="{712BFB23-7428-4F10-9071-599F98EDF347}" type="presOf" srcId="{254DCCFA-C275-4EA0-ACB1-B979F880D42C}" destId="{4578A8B5-1A66-40A4-8F2E-7FB8C688E861}" srcOrd="0" destOrd="0" presId="urn:microsoft.com/office/officeart/2005/8/layout/hierarchy1"/>
    <dgm:cxn modelId="{44500E76-4230-4B9E-970A-7315B651D620}" srcId="{50AA16CD-E48A-47AC-9D1F-7451234FC9AB}" destId="{0BF804E0-F470-40EB-BA1B-708D1AA76FBD}" srcOrd="0" destOrd="0" parTransId="{E7E40079-4347-492C-B46F-DCE18D3DC222}" sibTransId="{BA0613A5-C727-435D-882A-A341A7EFDFBC}"/>
    <dgm:cxn modelId="{AF9521BB-79A5-48C5-AF66-5B57B13D2D00}" srcId="{50AA16CD-E48A-47AC-9D1F-7451234FC9AB}" destId="{254DCCFA-C275-4EA0-ACB1-B979F880D42C}" srcOrd="1" destOrd="0" parTransId="{61998C0D-03AC-4E7E-840F-10F2D4F85F58}" sibTransId="{707613B8-DC85-4960-86F5-E7494ED93B85}"/>
    <dgm:cxn modelId="{630B52E6-9F19-41C6-9E06-8E6003833A22}" type="presOf" srcId="{50AA16CD-E48A-47AC-9D1F-7451234FC9AB}" destId="{672D1293-5148-4A7D-9D96-C054FB3C2D44}" srcOrd="0" destOrd="0" presId="urn:microsoft.com/office/officeart/2005/8/layout/hierarchy1"/>
    <dgm:cxn modelId="{313AB2C7-0375-4CE3-B6FE-0F6D09AC766E}" type="presParOf" srcId="{672D1293-5148-4A7D-9D96-C054FB3C2D44}" destId="{78345096-F3C2-4E7C-887C-6C67636644FD}" srcOrd="0" destOrd="0" presId="urn:microsoft.com/office/officeart/2005/8/layout/hierarchy1"/>
    <dgm:cxn modelId="{547FDBB0-BF19-4C0C-AABF-E5228B75B142}" type="presParOf" srcId="{78345096-F3C2-4E7C-887C-6C67636644FD}" destId="{228A7B2C-4987-4908-B95D-E65FD5476848}" srcOrd="0" destOrd="0" presId="urn:microsoft.com/office/officeart/2005/8/layout/hierarchy1"/>
    <dgm:cxn modelId="{AB6E4B11-5C55-449B-AE2E-86C15C414B73}" type="presParOf" srcId="{228A7B2C-4987-4908-B95D-E65FD5476848}" destId="{6055888B-65C6-4CCA-A9FF-73A322302257}" srcOrd="0" destOrd="0" presId="urn:microsoft.com/office/officeart/2005/8/layout/hierarchy1"/>
    <dgm:cxn modelId="{29D303B9-DA08-43F8-B8A4-F160F5F91A1F}" type="presParOf" srcId="{228A7B2C-4987-4908-B95D-E65FD5476848}" destId="{FE061955-3C40-4835-8C20-CB271079F9D0}" srcOrd="1" destOrd="0" presId="urn:microsoft.com/office/officeart/2005/8/layout/hierarchy1"/>
    <dgm:cxn modelId="{CCC8B6D7-FDB4-44CB-B725-90FE615BA808}" type="presParOf" srcId="{78345096-F3C2-4E7C-887C-6C67636644FD}" destId="{EEC28AD3-1DDA-47E2-A01E-D0C557ACE54F}" srcOrd="1" destOrd="0" presId="urn:microsoft.com/office/officeart/2005/8/layout/hierarchy1"/>
    <dgm:cxn modelId="{9F87725D-2E04-4191-AB7C-F22FD0A98D77}" type="presParOf" srcId="{672D1293-5148-4A7D-9D96-C054FB3C2D44}" destId="{6F6F4671-E0AD-4673-93FC-0A4B7B8288DD}" srcOrd="1" destOrd="0" presId="urn:microsoft.com/office/officeart/2005/8/layout/hierarchy1"/>
    <dgm:cxn modelId="{256E0F49-4218-4F31-9CCD-C7A3BDBE46A9}" type="presParOf" srcId="{6F6F4671-E0AD-4673-93FC-0A4B7B8288DD}" destId="{A4B1F78F-2F0B-4109-94C3-56824BF3979F}" srcOrd="0" destOrd="0" presId="urn:microsoft.com/office/officeart/2005/8/layout/hierarchy1"/>
    <dgm:cxn modelId="{66469146-26EA-41EE-9CD9-E9767B4C99E5}" type="presParOf" srcId="{A4B1F78F-2F0B-4109-94C3-56824BF3979F}" destId="{B50F697F-14C5-4417-A327-E75D608C0511}" srcOrd="0" destOrd="0" presId="urn:microsoft.com/office/officeart/2005/8/layout/hierarchy1"/>
    <dgm:cxn modelId="{C753DB1F-1E2E-452E-B5DF-74168860F77B}" type="presParOf" srcId="{A4B1F78F-2F0B-4109-94C3-56824BF3979F}" destId="{4578A8B5-1A66-40A4-8F2E-7FB8C688E861}" srcOrd="1" destOrd="0" presId="urn:microsoft.com/office/officeart/2005/8/layout/hierarchy1"/>
    <dgm:cxn modelId="{CA5C5251-2042-43A1-A6F8-4E92ECD7EBAF}" type="presParOf" srcId="{6F6F4671-E0AD-4673-93FC-0A4B7B8288DD}" destId="{9DE2EF7C-A95A-4842-BAC8-4678B56C1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A16CD-E48A-47AC-9D1F-7451234FC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F804E0-F470-40EB-BA1B-708D1AA76FBD}">
      <dgm:prSet/>
      <dgm:spPr/>
      <dgm:t>
        <a:bodyPr/>
        <a:lstStyle/>
        <a:p>
          <a:r>
            <a:rPr lang="th-TH" dirty="0"/>
            <a:t>** จุดเด่น คือให้บริการร่วมไปกับบริการทางสุขภาพอื่นๆ </a:t>
          </a:r>
          <a:endParaRPr lang="en-US" dirty="0"/>
        </a:p>
      </dgm:t>
    </dgm:pt>
    <dgm:pt modelId="{E7E40079-4347-492C-B46F-DCE18D3DC222}" type="parTrans" cxnId="{44500E76-4230-4B9E-970A-7315B651D620}">
      <dgm:prSet/>
      <dgm:spPr/>
      <dgm:t>
        <a:bodyPr/>
        <a:lstStyle/>
        <a:p>
          <a:endParaRPr lang="en-US"/>
        </a:p>
      </dgm:t>
    </dgm:pt>
    <dgm:pt modelId="{BA0613A5-C727-435D-882A-A341A7EFDFBC}" type="sibTrans" cxnId="{44500E76-4230-4B9E-970A-7315B651D620}">
      <dgm:prSet/>
      <dgm:spPr/>
      <dgm:t>
        <a:bodyPr/>
        <a:lstStyle/>
        <a:p>
          <a:endParaRPr lang="en-US"/>
        </a:p>
      </dgm:t>
    </dgm:pt>
    <dgm:pt modelId="{254DCCFA-C275-4EA0-ACB1-B979F880D42C}">
      <dgm:prSet/>
      <dgm:spPr/>
      <dgm:t>
        <a:bodyPr/>
        <a:lstStyle/>
        <a:p>
          <a:r>
            <a:rPr lang="th-TH" dirty="0"/>
            <a:t>** จุดด้อย คือถ้าบริเวณนั้นมีโรงงานอุตสาหกรรมหนาแน่นจะต้องเตรียมบุคลากรที่มีความชำนาญเฉพาะทางด้านอาชีวอนามัยมาดำเนินงานโดยตรง </a:t>
          </a:r>
          <a:endParaRPr lang="en-US" dirty="0"/>
        </a:p>
      </dgm:t>
    </dgm:pt>
    <dgm:pt modelId="{61998C0D-03AC-4E7E-840F-10F2D4F85F58}" type="parTrans" cxnId="{AF9521BB-79A5-48C5-AF66-5B57B13D2D00}">
      <dgm:prSet/>
      <dgm:spPr/>
      <dgm:t>
        <a:bodyPr/>
        <a:lstStyle/>
        <a:p>
          <a:endParaRPr lang="en-US"/>
        </a:p>
      </dgm:t>
    </dgm:pt>
    <dgm:pt modelId="{707613B8-DC85-4960-86F5-E7494ED93B85}" type="sibTrans" cxnId="{AF9521BB-79A5-48C5-AF66-5B57B13D2D00}">
      <dgm:prSet/>
      <dgm:spPr/>
      <dgm:t>
        <a:bodyPr/>
        <a:lstStyle/>
        <a:p>
          <a:endParaRPr lang="en-US"/>
        </a:p>
      </dgm:t>
    </dgm:pt>
    <dgm:pt modelId="{672D1293-5148-4A7D-9D96-C054FB3C2D44}" type="pres">
      <dgm:prSet presAssocID="{50AA16CD-E48A-47AC-9D1F-7451234FC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345096-F3C2-4E7C-887C-6C67636644FD}" type="pres">
      <dgm:prSet presAssocID="{0BF804E0-F470-40EB-BA1B-708D1AA76FBD}" presName="hierRoot1" presStyleCnt="0"/>
      <dgm:spPr/>
    </dgm:pt>
    <dgm:pt modelId="{228A7B2C-4987-4908-B95D-E65FD5476848}" type="pres">
      <dgm:prSet presAssocID="{0BF804E0-F470-40EB-BA1B-708D1AA76FBD}" presName="composite" presStyleCnt="0"/>
      <dgm:spPr/>
    </dgm:pt>
    <dgm:pt modelId="{6055888B-65C6-4CCA-A9FF-73A322302257}" type="pres">
      <dgm:prSet presAssocID="{0BF804E0-F470-40EB-BA1B-708D1AA76FBD}" presName="background" presStyleLbl="node0" presStyleIdx="0" presStyleCnt="2"/>
      <dgm:spPr/>
    </dgm:pt>
    <dgm:pt modelId="{FE061955-3C40-4835-8C20-CB271079F9D0}" type="pres">
      <dgm:prSet presAssocID="{0BF804E0-F470-40EB-BA1B-708D1AA76FBD}" presName="text" presStyleLbl="fgAcc0" presStyleIdx="0" presStyleCnt="2">
        <dgm:presLayoutVars>
          <dgm:chPref val="3"/>
        </dgm:presLayoutVars>
      </dgm:prSet>
      <dgm:spPr/>
    </dgm:pt>
    <dgm:pt modelId="{EEC28AD3-1DDA-47E2-A01E-D0C557ACE54F}" type="pres">
      <dgm:prSet presAssocID="{0BF804E0-F470-40EB-BA1B-708D1AA76FBD}" presName="hierChild2" presStyleCnt="0"/>
      <dgm:spPr/>
    </dgm:pt>
    <dgm:pt modelId="{6F6F4671-E0AD-4673-93FC-0A4B7B8288DD}" type="pres">
      <dgm:prSet presAssocID="{254DCCFA-C275-4EA0-ACB1-B979F880D42C}" presName="hierRoot1" presStyleCnt="0"/>
      <dgm:spPr/>
    </dgm:pt>
    <dgm:pt modelId="{A4B1F78F-2F0B-4109-94C3-56824BF3979F}" type="pres">
      <dgm:prSet presAssocID="{254DCCFA-C275-4EA0-ACB1-B979F880D42C}" presName="composite" presStyleCnt="0"/>
      <dgm:spPr/>
    </dgm:pt>
    <dgm:pt modelId="{B50F697F-14C5-4417-A327-E75D608C0511}" type="pres">
      <dgm:prSet presAssocID="{254DCCFA-C275-4EA0-ACB1-B979F880D42C}" presName="background" presStyleLbl="node0" presStyleIdx="1" presStyleCnt="2"/>
      <dgm:spPr/>
    </dgm:pt>
    <dgm:pt modelId="{4578A8B5-1A66-40A4-8F2E-7FB8C688E861}" type="pres">
      <dgm:prSet presAssocID="{254DCCFA-C275-4EA0-ACB1-B979F880D42C}" presName="text" presStyleLbl="fgAcc0" presStyleIdx="1" presStyleCnt="2">
        <dgm:presLayoutVars>
          <dgm:chPref val="3"/>
        </dgm:presLayoutVars>
      </dgm:prSet>
      <dgm:spPr/>
    </dgm:pt>
    <dgm:pt modelId="{9DE2EF7C-A95A-4842-BAC8-4678B56C15B3}" type="pres">
      <dgm:prSet presAssocID="{254DCCFA-C275-4EA0-ACB1-B979F880D42C}" presName="hierChild2" presStyleCnt="0"/>
      <dgm:spPr/>
    </dgm:pt>
  </dgm:ptLst>
  <dgm:cxnLst>
    <dgm:cxn modelId="{08F1F817-00AB-4C48-BAA0-542582D8A006}" type="presOf" srcId="{0BF804E0-F470-40EB-BA1B-708D1AA76FBD}" destId="{FE061955-3C40-4835-8C20-CB271079F9D0}" srcOrd="0" destOrd="0" presId="urn:microsoft.com/office/officeart/2005/8/layout/hierarchy1"/>
    <dgm:cxn modelId="{712BFB23-7428-4F10-9071-599F98EDF347}" type="presOf" srcId="{254DCCFA-C275-4EA0-ACB1-B979F880D42C}" destId="{4578A8B5-1A66-40A4-8F2E-7FB8C688E861}" srcOrd="0" destOrd="0" presId="urn:microsoft.com/office/officeart/2005/8/layout/hierarchy1"/>
    <dgm:cxn modelId="{44500E76-4230-4B9E-970A-7315B651D620}" srcId="{50AA16CD-E48A-47AC-9D1F-7451234FC9AB}" destId="{0BF804E0-F470-40EB-BA1B-708D1AA76FBD}" srcOrd="0" destOrd="0" parTransId="{E7E40079-4347-492C-B46F-DCE18D3DC222}" sibTransId="{BA0613A5-C727-435D-882A-A341A7EFDFBC}"/>
    <dgm:cxn modelId="{AF9521BB-79A5-48C5-AF66-5B57B13D2D00}" srcId="{50AA16CD-E48A-47AC-9D1F-7451234FC9AB}" destId="{254DCCFA-C275-4EA0-ACB1-B979F880D42C}" srcOrd="1" destOrd="0" parTransId="{61998C0D-03AC-4E7E-840F-10F2D4F85F58}" sibTransId="{707613B8-DC85-4960-86F5-E7494ED93B85}"/>
    <dgm:cxn modelId="{630B52E6-9F19-41C6-9E06-8E6003833A22}" type="presOf" srcId="{50AA16CD-E48A-47AC-9D1F-7451234FC9AB}" destId="{672D1293-5148-4A7D-9D96-C054FB3C2D44}" srcOrd="0" destOrd="0" presId="urn:microsoft.com/office/officeart/2005/8/layout/hierarchy1"/>
    <dgm:cxn modelId="{313AB2C7-0375-4CE3-B6FE-0F6D09AC766E}" type="presParOf" srcId="{672D1293-5148-4A7D-9D96-C054FB3C2D44}" destId="{78345096-F3C2-4E7C-887C-6C67636644FD}" srcOrd="0" destOrd="0" presId="urn:microsoft.com/office/officeart/2005/8/layout/hierarchy1"/>
    <dgm:cxn modelId="{547FDBB0-BF19-4C0C-AABF-E5228B75B142}" type="presParOf" srcId="{78345096-F3C2-4E7C-887C-6C67636644FD}" destId="{228A7B2C-4987-4908-B95D-E65FD5476848}" srcOrd="0" destOrd="0" presId="urn:microsoft.com/office/officeart/2005/8/layout/hierarchy1"/>
    <dgm:cxn modelId="{AB6E4B11-5C55-449B-AE2E-86C15C414B73}" type="presParOf" srcId="{228A7B2C-4987-4908-B95D-E65FD5476848}" destId="{6055888B-65C6-4CCA-A9FF-73A322302257}" srcOrd="0" destOrd="0" presId="urn:microsoft.com/office/officeart/2005/8/layout/hierarchy1"/>
    <dgm:cxn modelId="{29D303B9-DA08-43F8-B8A4-F160F5F91A1F}" type="presParOf" srcId="{228A7B2C-4987-4908-B95D-E65FD5476848}" destId="{FE061955-3C40-4835-8C20-CB271079F9D0}" srcOrd="1" destOrd="0" presId="urn:microsoft.com/office/officeart/2005/8/layout/hierarchy1"/>
    <dgm:cxn modelId="{CCC8B6D7-FDB4-44CB-B725-90FE615BA808}" type="presParOf" srcId="{78345096-F3C2-4E7C-887C-6C67636644FD}" destId="{EEC28AD3-1DDA-47E2-A01E-D0C557ACE54F}" srcOrd="1" destOrd="0" presId="urn:microsoft.com/office/officeart/2005/8/layout/hierarchy1"/>
    <dgm:cxn modelId="{9F87725D-2E04-4191-AB7C-F22FD0A98D77}" type="presParOf" srcId="{672D1293-5148-4A7D-9D96-C054FB3C2D44}" destId="{6F6F4671-E0AD-4673-93FC-0A4B7B8288DD}" srcOrd="1" destOrd="0" presId="urn:microsoft.com/office/officeart/2005/8/layout/hierarchy1"/>
    <dgm:cxn modelId="{256E0F49-4218-4F31-9CCD-C7A3BDBE46A9}" type="presParOf" srcId="{6F6F4671-E0AD-4673-93FC-0A4B7B8288DD}" destId="{A4B1F78F-2F0B-4109-94C3-56824BF3979F}" srcOrd="0" destOrd="0" presId="urn:microsoft.com/office/officeart/2005/8/layout/hierarchy1"/>
    <dgm:cxn modelId="{66469146-26EA-41EE-9CD9-E9767B4C99E5}" type="presParOf" srcId="{A4B1F78F-2F0B-4109-94C3-56824BF3979F}" destId="{B50F697F-14C5-4417-A327-E75D608C0511}" srcOrd="0" destOrd="0" presId="urn:microsoft.com/office/officeart/2005/8/layout/hierarchy1"/>
    <dgm:cxn modelId="{C753DB1F-1E2E-452E-B5DF-74168860F77B}" type="presParOf" srcId="{A4B1F78F-2F0B-4109-94C3-56824BF3979F}" destId="{4578A8B5-1A66-40A4-8F2E-7FB8C688E861}" srcOrd="1" destOrd="0" presId="urn:microsoft.com/office/officeart/2005/8/layout/hierarchy1"/>
    <dgm:cxn modelId="{CA5C5251-2042-43A1-A6F8-4E92ECD7EBAF}" type="presParOf" srcId="{6F6F4671-E0AD-4673-93FC-0A4B7B8288DD}" destId="{9DE2EF7C-A95A-4842-BAC8-4678B56C1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A16CD-E48A-47AC-9D1F-7451234FC9A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F804E0-F470-40EB-BA1B-708D1AA76FBD}">
      <dgm:prSet custT="1"/>
      <dgm:spPr/>
      <dgm:t>
        <a:bodyPr/>
        <a:lstStyle/>
        <a:p>
          <a:r>
            <a:rPr lang="th-TH" sz="2800" dirty="0"/>
            <a:t>5. รูปแบบให้บริการอาชีวอนามัยระดับชาติ (</a:t>
          </a:r>
          <a:r>
            <a:rPr lang="en-US" sz="2800" dirty="0"/>
            <a:t>National Health Service Model)</a:t>
          </a:r>
        </a:p>
        <a:p>
          <a:r>
            <a:rPr lang="th-TH" sz="2800" dirty="0"/>
            <a:t>เหมือนกับ </a:t>
          </a:r>
          <a:r>
            <a:rPr lang="en-US" sz="2800" dirty="0"/>
            <a:t>Big Industry Model</a:t>
          </a:r>
        </a:p>
      </dgm:t>
    </dgm:pt>
    <dgm:pt modelId="{E7E40079-4347-492C-B46F-DCE18D3DC222}" type="parTrans" cxnId="{44500E76-4230-4B9E-970A-7315B651D620}">
      <dgm:prSet/>
      <dgm:spPr/>
      <dgm:t>
        <a:bodyPr/>
        <a:lstStyle/>
        <a:p>
          <a:endParaRPr lang="en-US"/>
        </a:p>
      </dgm:t>
    </dgm:pt>
    <dgm:pt modelId="{BA0613A5-C727-435D-882A-A341A7EFDFBC}" type="sibTrans" cxnId="{44500E76-4230-4B9E-970A-7315B651D620}">
      <dgm:prSet/>
      <dgm:spPr/>
      <dgm:t>
        <a:bodyPr/>
        <a:lstStyle/>
        <a:p>
          <a:endParaRPr lang="en-US"/>
        </a:p>
      </dgm:t>
    </dgm:pt>
    <dgm:pt modelId="{254DCCFA-C275-4EA0-ACB1-B979F880D42C}">
      <dgm:prSet custT="1"/>
      <dgm:spPr/>
      <dgm:t>
        <a:bodyPr/>
        <a:lstStyle/>
        <a:p>
          <a:r>
            <a:rPr lang="th-TH" sz="2800" dirty="0"/>
            <a:t>6. รูปแบบให้บริการจากการประกันสังคม (</a:t>
          </a:r>
          <a:r>
            <a:rPr lang="en-US" sz="2800" dirty="0"/>
            <a:t>Social Security Institution Model)</a:t>
          </a:r>
        </a:p>
        <a:p>
          <a:r>
            <a:rPr lang="th-TH" sz="2800" dirty="0"/>
            <a:t>เหมือนกับ </a:t>
          </a:r>
          <a:r>
            <a:rPr lang="en-US" sz="2800" dirty="0"/>
            <a:t>Group Service Model </a:t>
          </a:r>
          <a:r>
            <a:rPr lang="th-TH" sz="2800" dirty="0"/>
            <a:t>แต่จัดบริการโดยสำนักงานประกันสังคม โดยเป็นผู้ดำเนินการ และให้เงินสนับสนุน</a:t>
          </a:r>
          <a:endParaRPr lang="en-US" sz="2800" dirty="0"/>
        </a:p>
      </dgm:t>
    </dgm:pt>
    <dgm:pt modelId="{61998C0D-03AC-4E7E-840F-10F2D4F85F58}" type="parTrans" cxnId="{AF9521BB-79A5-48C5-AF66-5B57B13D2D00}">
      <dgm:prSet/>
      <dgm:spPr/>
      <dgm:t>
        <a:bodyPr/>
        <a:lstStyle/>
        <a:p>
          <a:endParaRPr lang="en-US"/>
        </a:p>
      </dgm:t>
    </dgm:pt>
    <dgm:pt modelId="{707613B8-DC85-4960-86F5-E7494ED93B85}" type="sibTrans" cxnId="{AF9521BB-79A5-48C5-AF66-5B57B13D2D00}">
      <dgm:prSet/>
      <dgm:spPr/>
      <dgm:t>
        <a:bodyPr/>
        <a:lstStyle/>
        <a:p>
          <a:endParaRPr lang="en-US"/>
        </a:p>
      </dgm:t>
    </dgm:pt>
    <dgm:pt modelId="{672D1293-5148-4A7D-9D96-C054FB3C2D44}" type="pres">
      <dgm:prSet presAssocID="{50AA16CD-E48A-47AC-9D1F-7451234FC9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345096-F3C2-4E7C-887C-6C67636644FD}" type="pres">
      <dgm:prSet presAssocID="{0BF804E0-F470-40EB-BA1B-708D1AA76FBD}" presName="hierRoot1" presStyleCnt="0"/>
      <dgm:spPr/>
    </dgm:pt>
    <dgm:pt modelId="{228A7B2C-4987-4908-B95D-E65FD5476848}" type="pres">
      <dgm:prSet presAssocID="{0BF804E0-F470-40EB-BA1B-708D1AA76FBD}" presName="composite" presStyleCnt="0"/>
      <dgm:spPr/>
    </dgm:pt>
    <dgm:pt modelId="{6055888B-65C6-4CCA-A9FF-73A322302257}" type="pres">
      <dgm:prSet presAssocID="{0BF804E0-F470-40EB-BA1B-708D1AA76FBD}" presName="background" presStyleLbl="node0" presStyleIdx="0" presStyleCnt="2"/>
      <dgm:spPr/>
    </dgm:pt>
    <dgm:pt modelId="{FE061955-3C40-4835-8C20-CB271079F9D0}" type="pres">
      <dgm:prSet presAssocID="{0BF804E0-F470-40EB-BA1B-708D1AA76FBD}" presName="text" presStyleLbl="fgAcc0" presStyleIdx="0" presStyleCnt="2" custScaleX="111428" custScaleY="144419" custLinFactNeighborX="889" custLinFactNeighborY="369">
        <dgm:presLayoutVars>
          <dgm:chPref val="3"/>
        </dgm:presLayoutVars>
      </dgm:prSet>
      <dgm:spPr/>
    </dgm:pt>
    <dgm:pt modelId="{EEC28AD3-1DDA-47E2-A01E-D0C557ACE54F}" type="pres">
      <dgm:prSet presAssocID="{0BF804E0-F470-40EB-BA1B-708D1AA76FBD}" presName="hierChild2" presStyleCnt="0"/>
      <dgm:spPr/>
    </dgm:pt>
    <dgm:pt modelId="{6F6F4671-E0AD-4673-93FC-0A4B7B8288DD}" type="pres">
      <dgm:prSet presAssocID="{254DCCFA-C275-4EA0-ACB1-B979F880D42C}" presName="hierRoot1" presStyleCnt="0"/>
      <dgm:spPr/>
    </dgm:pt>
    <dgm:pt modelId="{A4B1F78F-2F0B-4109-94C3-56824BF3979F}" type="pres">
      <dgm:prSet presAssocID="{254DCCFA-C275-4EA0-ACB1-B979F880D42C}" presName="composite" presStyleCnt="0"/>
      <dgm:spPr/>
    </dgm:pt>
    <dgm:pt modelId="{B50F697F-14C5-4417-A327-E75D608C0511}" type="pres">
      <dgm:prSet presAssocID="{254DCCFA-C275-4EA0-ACB1-B979F880D42C}" presName="background" presStyleLbl="node0" presStyleIdx="1" presStyleCnt="2"/>
      <dgm:spPr/>
    </dgm:pt>
    <dgm:pt modelId="{4578A8B5-1A66-40A4-8F2E-7FB8C688E861}" type="pres">
      <dgm:prSet presAssocID="{254DCCFA-C275-4EA0-ACB1-B979F880D42C}" presName="text" presStyleLbl="fgAcc0" presStyleIdx="1" presStyleCnt="2" custScaleX="113711" custScaleY="151749">
        <dgm:presLayoutVars>
          <dgm:chPref val="3"/>
        </dgm:presLayoutVars>
      </dgm:prSet>
      <dgm:spPr/>
    </dgm:pt>
    <dgm:pt modelId="{9DE2EF7C-A95A-4842-BAC8-4678B56C15B3}" type="pres">
      <dgm:prSet presAssocID="{254DCCFA-C275-4EA0-ACB1-B979F880D42C}" presName="hierChild2" presStyleCnt="0"/>
      <dgm:spPr/>
    </dgm:pt>
  </dgm:ptLst>
  <dgm:cxnLst>
    <dgm:cxn modelId="{08F1F817-00AB-4C48-BAA0-542582D8A006}" type="presOf" srcId="{0BF804E0-F470-40EB-BA1B-708D1AA76FBD}" destId="{FE061955-3C40-4835-8C20-CB271079F9D0}" srcOrd="0" destOrd="0" presId="urn:microsoft.com/office/officeart/2005/8/layout/hierarchy1"/>
    <dgm:cxn modelId="{712BFB23-7428-4F10-9071-599F98EDF347}" type="presOf" srcId="{254DCCFA-C275-4EA0-ACB1-B979F880D42C}" destId="{4578A8B5-1A66-40A4-8F2E-7FB8C688E861}" srcOrd="0" destOrd="0" presId="urn:microsoft.com/office/officeart/2005/8/layout/hierarchy1"/>
    <dgm:cxn modelId="{44500E76-4230-4B9E-970A-7315B651D620}" srcId="{50AA16CD-E48A-47AC-9D1F-7451234FC9AB}" destId="{0BF804E0-F470-40EB-BA1B-708D1AA76FBD}" srcOrd="0" destOrd="0" parTransId="{E7E40079-4347-492C-B46F-DCE18D3DC222}" sibTransId="{BA0613A5-C727-435D-882A-A341A7EFDFBC}"/>
    <dgm:cxn modelId="{AF9521BB-79A5-48C5-AF66-5B57B13D2D00}" srcId="{50AA16CD-E48A-47AC-9D1F-7451234FC9AB}" destId="{254DCCFA-C275-4EA0-ACB1-B979F880D42C}" srcOrd="1" destOrd="0" parTransId="{61998C0D-03AC-4E7E-840F-10F2D4F85F58}" sibTransId="{707613B8-DC85-4960-86F5-E7494ED93B85}"/>
    <dgm:cxn modelId="{630B52E6-9F19-41C6-9E06-8E6003833A22}" type="presOf" srcId="{50AA16CD-E48A-47AC-9D1F-7451234FC9AB}" destId="{672D1293-5148-4A7D-9D96-C054FB3C2D44}" srcOrd="0" destOrd="0" presId="urn:microsoft.com/office/officeart/2005/8/layout/hierarchy1"/>
    <dgm:cxn modelId="{313AB2C7-0375-4CE3-B6FE-0F6D09AC766E}" type="presParOf" srcId="{672D1293-5148-4A7D-9D96-C054FB3C2D44}" destId="{78345096-F3C2-4E7C-887C-6C67636644FD}" srcOrd="0" destOrd="0" presId="urn:microsoft.com/office/officeart/2005/8/layout/hierarchy1"/>
    <dgm:cxn modelId="{547FDBB0-BF19-4C0C-AABF-E5228B75B142}" type="presParOf" srcId="{78345096-F3C2-4E7C-887C-6C67636644FD}" destId="{228A7B2C-4987-4908-B95D-E65FD5476848}" srcOrd="0" destOrd="0" presId="urn:microsoft.com/office/officeart/2005/8/layout/hierarchy1"/>
    <dgm:cxn modelId="{AB6E4B11-5C55-449B-AE2E-86C15C414B73}" type="presParOf" srcId="{228A7B2C-4987-4908-B95D-E65FD5476848}" destId="{6055888B-65C6-4CCA-A9FF-73A322302257}" srcOrd="0" destOrd="0" presId="urn:microsoft.com/office/officeart/2005/8/layout/hierarchy1"/>
    <dgm:cxn modelId="{29D303B9-DA08-43F8-B8A4-F160F5F91A1F}" type="presParOf" srcId="{228A7B2C-4987-4908-B95D-E65FD5476848}" destId="{FE061955-3C40-4835-8C20-CB271079F9D0}" srcOrd="1" destOrd="0" presId="urn:microsoft.com/office/officeart/2005/8/layout/hierarchy1"/>
    <dgm:cxn modelId="{CCC8B6D7-FDB4-44CB-B725-90FE615BA808}" type="presParOf" srcId="{78345096-F3C2-4E7C-887C-6C67636644FD}" destId="{EEC28AD3-1DDA-47E2-A01E-D0C557ACE54F}" srcOrd="1" destOrd="0" presId="urn:microsoft.com/office/officeart/2005/8/layout/hierarchy1"/>
    <dgm:cxn modelId="{9F87725D-2E04-4191-AB7C-F22FD0A98D77}" type="presParOf" srcId="{672D1293-5148-4A7D-9D96-C054FB3C2D44}" destId="{6F6F4671-E0AD-4673-93FC-0A4B7B8288DD}" srcOrd="1" destOrd="0" presId="urn:microsoft.com/office/officeart/2005/8/layout/hierarchy1"/>
    <dgm:cxn modelId="{256E0F49-4218-4F31-9CCD-C7A3BDBE46A9}" type="presParOf" srcId="{6F6F4671-E0AD-4673-93FC-0A4B7B8288DD}" destId="{A4B1F78F-2F0B-4109-94C3-56824BF3979F}" srcOrd="0" destOrd="0" presId="urn:microsoft.com/office/officeart/2005/8/layout/hierarchy1"/>
    <dgm:cxn modelId="{66469146-26EA-41EE-9CD9-E9767B4C99E5}" type="presParOf" srcId="{A4B1F78F-2F0B-4109-94C3-56824BF3979F}" destId="{B50F697F-14C5-4417-A327-E75D608C0511}" srcOrd="0" destOrd="0" presId="urn:microsoft.com/office/officeart/2005/8/layout/hierarchy1"/>
    <dgm:cxn modelId="{C753DB1F-1E2E-452E-B5DF-74168860F77B}" type="presParOf" srcId="{A4B1F78F-2F0B-4109-94C3-56824BF3979F}" destId="{4578A8B5-1A66-40A4-8F2E-7FB8C688E861}" srcOrd="1" destOrd="0" presId="urn:microsoft.com/office/officeart/2005/8/layout/hierarchy1"/>
    <dgm:cxn modelId="{CA5C5251-2042-43A1-A6F8-4E92ECD7EBAF}" type="presParOf" srcId="{6F6F4671-E0AD-4673-93FC-0A4B7B8288DD}" destId="{9DE2EF7C-A95A-4842-BAC8-4678B56C1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E4C3FC-8311-40E3-9438-E4D31FF89AC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95AD40-986F-4EF1-AD67-401DDC4C3B21}">
      <dgm:prSet/>
      <dgm:spPr/>
      <dgm:t>
        <a:bodyPr/>
        <a:lstStyle/>
        <a:p>
          <a:r>
            <a:rPr lang="th-TH" dirty="0"/>
            <a:t>- กระทรวงแรงงานและสวัสดิการสังคม</a:t>
          </a:r>
          <a:endParaRPr lang="en-US" dirty="0"/>
        </a:p>
      </dgm:t>
    </dgm:pt>
    <dgm:pt modelId="{C706A267-2F98-486A-BC89-A1A0CAF9F23B}" type="parTrans" cxnId="{49D5E358-AD88-41F6-BF7C-836719986BF3}">
      <dgm:prSet/>
      <dgm:spPr/>
      <dgm:t>
        <a:bodyPr/>
        <a:lstStyle/>
        <a:p>
          <a:endParaRPr lang="en-US"/>
        </a:p>
      </dgm:t>
    </dgm:pt>
    <dgm:pt modelId="{DB428BA8-A44C-437C-9955-ED491B5F480D}" type="sibTrans" cxnId="{49D5E358-AD88-41F6-BF7C-836719986BF3}">
      <dgm:prSet/>
      <dgm:spPr/>
      <dgm:t>
        <a:bodyPr/>
        <a:lstStyle/>
        <a:p>
          <a:endParaRPr lang="en-US"/>
        </a:p>
      </dgm:t>
    </dgm:pt>
    <dgm:pt modelId="{699C0914-3D95-4B00-BD6A-0B100B95716B}">
      <dgm:prSet/>
      <dgm:spPr/>
      <dgm:t>
        <a:bodyPr/>
        <a:lstStyle/>
        <a:p>
          <a:r>
            <a:rPr lang="th-TH" dirty="0"/>
            <a:t>- กระทรวงสาธารณสุข </a:t>
          </a:r>
          <a:endParaRPr lang="en-US" dirty="0"/>
        </a:p>
      </dgm:t>
    </dgm:pt>
    <dgm:pt modelId="{F2392404-B1A2-4874-807B-CCAE3BD621F5}" type="parTrans" cxnId="{27B22C38-7CE3-444D-B272-C0E88061A112}">
      <dgm:prSet/>
      <dgm:spPr/>
      <dgm:t>
        <a:bodyPr/>
        <a:lstStyle/>
        <a:p>
          <a:endParaRPr lang="en-US"/>
        </a:p>
      </dgm:t>
    </dgm:pt>
    <dgm:pt modelId="{FF477E93-36FF-48E4-97A9-AA200B6BA274}" type="sibTrans" cxnId="{27B22C38-7CE3-444D-B272-C0E88061A112}">
      <dgm:prSet/>
      <dgm:spPr/>
      <dgm:t>
        <a:bodyPr/>
        <a:lstStyle/>
        <a:p>
          <a:endParaRPr lang="en-US"/>
        </a:p>
      </dgm:t>
    </dgm:pt>
    <dgm:pt modelId="{D40AE208-3006-4ADB-9BDC-AF05408A0E01}">
      <dgm:prSet/>
      <dgm:spPr/>
      <dgm:t>
        <a:bodyPr/>
        <a:lstStyle/>
        <a:p>
          <a:r>
            <a:rPr lang="th-TH" dirty="0"/>
            <a:t>- กระทรวงอุตสาหกรรม </a:t>
          </a:r>
          <a:endParaRPr lang="en-US" dirty="0"/>
        </a:p>
      </dgm:t>
    </dgm:pt>
    <dgm:pt modelId="{3E71CFF3-CA5E-4555-89DD-50330C9125BD}" type="parTrans" cxnId="{E7DDB5F6-1AA4-49D2-BD78-9AE875F4DE42}">
      <dgm:prSet/>
      <dgm:spPr/>
      <dgm:t>
        <a:bodyPr/>
        <a:lstStyle/>
        <a:p>
          <a:endParaRPr lang="en-US"/>
        </a:p>
      </dgm:t>
    </dgm:pt>
    <dgm:pt modelId="{41690503-8DED-4B9D-9D36-D1631A702416}" type="sibTrans" cxnId="{E7DDB5F6-1AA4-49D2-BD78-9AE875F4DE42}">
      <dgm:prSet/>
      <dgm:spPr/>
      <dgm:t>
        <a:bodyPr/>
        <a:lstStyle/>
        <a:p>
          <a:endParaRPr lang="en-US"/>
        </a:p>
      </dgm:t>
    </dgm:pt>
    <dgm:pt modelId="{2718CC1F-87C5-4F71-A097-319DFF7570B6}" type="pres">
      <dgm:prSet presAssocID="{E1E4C3FC-8311-40E3-9438-E4D31FF89AC7}" presName="linear" presStyleCnt="0">
        <dgm:presLayoutVars>
          <dgm:animLvl val="lvl"/>
          <dgm:resizeHandles val="exact"/>
        </dgm:presLayoutVars>
      </dgm:prSet>
      <dgm:spPr/>
    </dgm:pt>
    <dgm:pt modelId="{09420B9D-5ABB-45F9-B9A3-9DA26B517445}" type="pres">
      <dgm:prSet presAssocID="{CB95AD40-986F-4EF1-AD67-401DDC4C3B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C6DA09-59F4-4C83-9771-CA4F3438AAC2}" type="pres">
      <dgm:prSet presAssocID="{DB428BA8-A44C-437C-9955-ED491B5F480D}" presName="spacer" presStyleCnt="0"/>
      <dgm:spPr/>
    </dgm:pt>
    <dgm:pt modelId="{17FA4BF0-A6F8-4EA2-898B-081BD02C655D}" type="pres">
      <dgm:prSet presAssocID="{699C0914-3D95-4B00-BD6A-0B100B9571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C9BEC2-FFED-4245-B9F9-CF30D4B4EC10}" type="pres">
      <dgm:prSet presAssocID="{FF477E93-36FF-48E4-97A9-AA200B6BA274}" presName="spacer" presStyleCnt="0"/>
      <dgm:spPr/>
    </dgm:pt>
    <dgm:pt modelId="{A0BDD1B1-5595-47A6-8F86-8903EF91B305}" type="pres">
      <dgm:prSet presAssocID="{D40AE208-3006-4ADB-9BDC-AF05408A0E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B22C38-7CE3-444D-B272-C0E88061A112}" srcId="{E1E4C3FC-8311-40E3-9438-E4D31FF89AC7}" destId="{699C0914-3D95-4B00-BD6A-0B100B95716B}" srcOrd="1" destOrd="0" parTransId="{F2392404-B1A2-4874-807B-CCAE3BD621F5}" sibTransId="{FF477E93-36FF-48E4-97A9-AA200B6BA274}"/>
    <dgm:cxn modelId="{49D5E358-AD88-41F6-BF7C-836719986BF3}" srcId="{E1E4C3FC-8311-40E3-9438-E4D31FF89AC7}" destId="{CB95AD40-986F-4EF1-AD67-401DDC4C3B21}" srcOrd="0" destOrd="0" parTransId="{C706A267-2F98-486A-BC89-A1A0CAF9F23B}" sibTransId="{DB428BA8-A44C-437C-9955-ED491B5F480D}"/>
    <dgm:cxn modelId="{EA9E8F86-9C5C-4A80-AB6D-84EF53E48873}" type="presOf" srcId="{CB95AD40-986F-4EF1-AD67-401DDC4C3B21}" destId="{09420B9D-5ABB-45F9-B9A3-9DA26B517445}" srcOrd="0" destOrd="0" presId="urn:microsoft.com/office/officeart/2005/8/layout/vList2"/>
    <dgm:cxn modelId="{09690AA1-CC41-438F-A10E-A40B1A9C5EC7}" type="presOf" srcId="{E1E4C3FC-8311-40E3-9438-E4D31FF89AC7}" destId="{2718CC1F-87C5-4F71-A097-319DFF7570B6}" srcOrd="0" destOrd="0" presId="urn:microsoft.com/office/officeart/2005/8/layout/vList2"/>
    <dgm:cxn modelId="{DCBC77BD-FE67-4AF0-A40C-2DFE2661B611}" type="presOf" srcId="{D40AE208-3006-4ADB-9BDC-AF05408A0E01}" destId="{A0BDD1B1-5595-47A6-8F86-8903EF91B305}" srcOrd="0" destOrd="0" presId="urn:microsoft.com/office/officeart/2005/8/layout/vList2"/>
    <dgm:cxn modelId="{0760A2D9-DF67-4563-9339-523996C170C4}" type="presOf" srcId="{699C0914-3D95-4B00-BD6A-0B100B95716B}" destId="{17FA4BF0-A6F8-4EA2-898B-081BD02C655D}" srcOrd="0" destOrd="0" presId="urn:microsoft.com/office/officeart/2005/8/layout/vList2"/>
    <dgm:cxn modelId="{E7DDB5F6-1AA4-49D2-BD78-9AE875F4DE42}" srcId="{E1E4C3FC-8311-40E3-9438-E4D31FF89AC7}" destId="{D40AE208-3006-4ADB-9BDC-AF05408A0E01}" srcOrd="2" destOrd="0" parTransId="{3E71CFF3-CA5E-4555-89DD-50330C9125BD}" sibTransId="{41690503-8DED-4B9D-9D36-D1631A702416}"/>
    <dgm:cxn modelId="{3797AC10-D9DC-42C4-9950-E25579179F8D}" type="presParOf" srcId="{2718CC1F-87C5-4F71-A097-319DFF7570B6}" destId="{09420B9D-5ABB-45F9-B9A3-9DA26B517445}" srcOrd="0" destOrd="0" presId="urn:microsoft.com/office/officeart/2005/8/layout/vList2"/>
    <dgm:cxn modelId="{2F7EC104-28D3-4FB0-98B2-E26974C7AB00}" type="presParOf" srcId="{2718CC1F-87C5-4F71-A097-319DFF7570B6}" destId="{40C6DA09-59F4-4C83-9771-CA4F3438AAC2}" srcOrd="1" destOrd="0" presId="urn:microsoft.com/office/officeart/2005/8/layout/vList2"/>
    <dgm:cxn modelId="{3FA7AE35-6312-4A3C-9D11-AD5786D9074A}" type="presParOf" srcId="{2718CC1F-87C5-4F71-A097-319DFF7570B6}" destId="{17FA4BF0-A6F8-4EA2-898B-081BD02C655D}" srcOrd="2" destOrd="0" presId="urn:microsoft.com/office/officeart/2005/8/layout/vList2"/>
    <dgm:cxn modelId="{58CE32CB-C2E8-453A-A5E0-9628DC75D0B7}" type="presParOf" srcId="{2718CC1F-87C5-4F71-A097-319DFF7570B6}" destId="{1EC9BEC2-FFED-4245-B9F9-CF30D4B4EC10}" srcOrd="3" destOrd="0" presId="urn:microsoft.com/office/officeart/2005/8/layout/vList2"/>
    <dgm:cxn modelId="{88D109E6-0538-41D3-A2FB-F72BEFB206FF}" type="presParOf" srcId="{2718CC1F-87C5-4F71-A097-319DFF7570B6}" destId="{A0BDD1B1-5595-47A6-8F86-8903EF91B3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88B-65C6-4CCA-A9FF-73A322302257}">
      <dsp:nvSpPr>
        <dsp:cNvPr id="0" name=""/>
        <dsp:cNvSpPr/>
      </dsp:nvSpPr>
      <dsp:spPr>
        <a:xfrm>
          <a:off x="1388" y="98327"/>
          <a:ext cx="4874510" cy="30953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1955-3C40-4835-8C20-CB271079F9D0}">
      <dsp:nvSpPr>
        <dsp:cNvPr id="0" name=""/>
        <dsp:cNvSpPr/>
      </dsp:nvSpPr>
      <dsp:spPr>
        <a:xfrm>
          <a:off x="543001" y="612859"/>
          <a:ext cx="4874510" cy="309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** ข้อดี คือ เก็บข้อมูลคนงานและสถานประกอบการได้สมบูรณ์</a:t>
          </a:r>
          <a:endParaRPr lang="en-US" sz="3600" kern="1200" dirty="0"/>
        </a:p>
      </dsp:txBody>
      <dsp:txXfrm>
        <a:off x="633660" y="703518"/>
        <a:ext cx="4693192" cy="2913996"/>
      </dsp:txXfrm>
    </dsp:sp>
    <dsp:sp modelId="{B50F697F-14C5-4417-A327-E75D608C0511}">
      <dsp:nvSpPr>
        <dsp:cNvPr id="0" name=""/>
        <dsp:cNvSpPr/>
      </dsp:nvSpPr>
      <dsp:spPr>
        <a:xfrm>
          <a:off x="5959123" y="98327"/>
          <a:ext cx="4874510" cy="30953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8B5-1A66-40A4-8F2E-7FB8C688E861}">
      <dsp:nvSpPr>
        <dsp:cNvPr id="0" name=""/>
        <dsp:cNvSpPr/>
      </dsp:nvSpPr>
      <dsp:spPr>
        <a:xfrm>
          <a:off x="6500735" y="612859"/>
          <a:ext cx="4874510" cy="3095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** จุดอ่อน คือ นายจ้างอาจชี้นำการให้บริการมากเกินไปอาจขาดการประสานกับหน่วยงานสาธารณสุขอื่นๆ</a:t>
          </a:r>
          <a:endParaRPr lang="en-US" sz="3600" kern="1200" dirty="0"/>
        </a:p>
      </dsp:txBody>
      <dsp:txXfrm>
        <a:off x="6591394" y="703518"/>
        <a:ext cx="4693192" cy="2913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88B-65C6-4CCA-A9FF-73A322302257}">
      <dsp:nvSpPr>
        <dsp:cNvPr id="0" name=""/>
        <dsp:cNvSpPr/>
      </dsp:nvSpPr>
      <dsp:spPr>
        <a:xfrm>
          <a:off x="1323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1955-3C40-4835-8C20-CB271079F9D0}">
      <dsp:nvSpPr>
        <dsp:cNvPr id="0" name=""/>
        <dsp:cNvSpPr/>
      </dsp:nvSpPr>
      <dsp:spPr>
        <a:xfrm>
          <a:off x="517664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kern="1200" dirty="0"/>
            <a:t>** ข้อดี คือ ครอบคลุมสถานบริการขนาดเล็กและสามารถเคลื่อน ย้ายได้ ไม่มุ่งค้ากำไร </a:t>
          </a:r>
          <a:endParaRPr lang="en-US" sz="4200" kern="1200" dirty="0"/>
        </a:p>
      </dsp:txBody>
      <dsp:txXfrm>
        <a:off x="604093" y="1129547"/>
        <a:ext cx="4474207" cy="2778028"/>
      </dsp:txXfrm>
    </dsp:sp>
    <dsp:sp modelId="{B50F697F-14C5-4417-A327-E75D608C0511}">
      <dsp:nvSpPr>
        <dsp:cNvPr id="0" name=""/>
        <dsp:cNvSpPr/>
      </dsp:nvSpPr>
      <dsp:spPr>
        <a:xfrm>
          <a:off x="5681070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8B5-1A66-40A4-8F2E-7FB8C688E861}">
      <dsp:nvSpPr>
        <dsp:cNvPr id="0" name=""/>
        <dsp:cNvSpPr/>
      </dsp:nvSpPr>
      <dsp:spPr>
        <a:xfrm>
          <a:off x="6197410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200" kern="1200" dirty="0"/>
            <a:t>** จุดอ่อน คือ บุคลากรไม่มีความใกล้ชิดกับคนงานในสถานประกอบการ </a:t>
          </a:r>
          <a:endParaRPr lang="en-US" sz="4200" kern="1200" dirty="0"/>
        </a:p>
      </dsp:txBody>
      <dsp:txXfrm>
        <a:off x="6283839" y="1129547"/>
        <a:ext cx="4474207" cy="2778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88B-65C6-4CCA-A9FF-73A322302257}">
      <dsp:nvSpPr>
        <dsp:cNvPr id="0" name=""/>
        <dsp:cNvSpPr/>
      </dsp:nvSpPr>
      <dsp:spPr>
        <a:xfrm>
          <a:off x="1323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1955-3C40-4835-8C20-CB271079F9D0}">
      <dsp:nvSpPr>
        <dsp:cNvPr id="0" name=""/>
        <dsp:cNvSpPr/>
      </dsp:nvSpPr>
      <dsp:spPr>
        <a:xfrm>
          <a:off x="517664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** ข้อดี คือยืดหยุ่น </a:t>
          </a:r>
          <a:endParaRPr lang="en-US" sz="6500" kern="1200" dirty="0"/>
        </a:p>
      </dsp:txBody>
      <dsp:txXfrm>
        <a:off x="604093" y="1129547"/>
        <a:ext cx="4474207" cy="2778028"/>
      </dsp:txXfrm>
    </dsp:sp>
    <dsp:sp modelId="{B50F697F-14C5-4417-A327-E75D608C0511}">
      <dsp:nvSpPr>
        <dsp:cNvPr id="0" name=""/>
        <dsp:cNvSpPr/>
      </dsp:nvSpPr>
      <dsp:spPr>
        <a:xfrm>
          <a:off x="5681070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8B5-1A66-40A4-8F2E-7FB8C688E861}">
      <dsp:nvSpPr>
        <dsp:cNvPr id="0" name=""/>
        <dsp:cNvSpPr/>
      </dsp:nvSpPr>
      <dsp:spPr>
        <a:xfrm>
          <a:off x="6197410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** ข้อเสีย คือค่าใช้จ่ายสูง</a:t>
          </a:r>
          <a:endParaRPr lang="en-US" sz="6500" kern="1200" dirty="0"/>
        </a:p>
      </dsp:txBody>
      <dsp:txXfrm>
        <a:off x="6283839" y="1129547"/>
        <a:ext cx="4474207" cy="2778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88B-65C6-4CCA-A9FF-73A322302257}">
      <dsp:nvSpPr>
        <dsp:cNvPr id="0" name=""/>
        <dsp:cNvSpPr/>
      </dsp:nvSpPr>
      <dsp:spPr>
        <a:xfrm>
          <a:off x="1323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1955-3C40-4835-8C20-CB271079F9D0}">
      <dsp:nvSpPr>
        <dsp:cNvPr id="0" name=""/>
        <dsp:cNvSpPr/>
      </dsp:nvSpPr>
      <dsp:spPr>
        <a:xfrm>
          <a:off x="517664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** จุดเด่น คือให้บริการร่วมไปกับบริการทางสุขภาพอื่นๆ </a:t>
          </a:r>
          <a:endParaRPr lang="en-US" sz="3200" kern="1200" dirty="0"/>
        </a:p>
      </dsp:txBody>
      <dsp:txXfrm>
        <a:off x="604093" y="1129547"/>
        <a:ext cx="4474207" cy="2778028"/>
      </dsp:txXfrm>
    </dsp:sp>
    <dsp:sp modelId="{B50F697F-14C5-4417-A327-E75D608C0511}">
      <dsp:nvSpPr>
        <dsp:cNvPr id="0" name=""/>
        <dsp:cNvSpPr/>
      </dsp:nvSpPr>
      <dsp:spPr>
        <a:xfrm>
          <a:off x="5681070" y="552595"/>
          <a:ext cx="4647065" cy="295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8B5-1A66-40A4-8F2E-7FB8C688E861}">
      <dsp:nvSpPr>
        <dsp:cNvPr id="0" name=""/>
        <dsp:cNvSpPr/>
      </dsp:nvSpPr>
      <dsp:spPr>
        <a:xfrm>
          <a:off x="6197410" y="1043118"/>
          <a:ext cx="4647065" cy="2950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** จุดด้อย คือถ้าบริเวณนั้นมีโรงงานอุตสาหกรรมหนาแน่นจะต้องเตรียมบุคลากรที่มีความชำนาญเฉพาะทางด้านอาชีวอนามัยมาดำเนินงานโดยตรง </a:t>
          </a:r>
          <a:endParaRPr lang="en-US" sz="3200" kern="1200" dirty="0"/>
        </a:p>
      </dsp:txBody>
      <dsp:txXfrm>
        <a:off x="6283839" y="1129547"/>
        <a:ext cx="4474207" cy="2778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5888B-65C6-4CCA-A9FF-73A322302257}">
      <dsp:nvSpPr>
        <dsp:cNvPr id="0" name=""/>
        <dsp:cNvSpPr/>
      </dsp:nvSpPr>
      <dsp:spPr>
        <a:xfrm>
          <a:off x="40545" y="75677"/>
          <a:ext cx="4777036" cy="3931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61955-3C40-4835-8C20-CB271079F9D0}">
      <dsp:nvSpPr>
        <dsp:cNvPr id="0" name=""/>
        <dsp:cNvSpPr/>
      </dsp:nvSpPr>
      <dsp:spPr>
        <a:xfrm>
          <a:off x="516891" y="528205"/>
          <a:ext cx="4777036" cy="3931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5. รูปแบบให้บริการอาชีวอนามัยระดับชาติ (</a:t>
          </a:r>
          <a:r>
            <a:rPr lang="en-US" sz="2800" kern="1200" dirty="0"/>
            <a:t>National Health Service Model)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เหมือนกับ </a:t>
          </a:r>
          <a:r>
            <a:rPr lang="en-US" sz="2800" kern="1200" dirty="0"/>
            <a:t>Big Industry Model</a:t>
          </a:r>
        </a:p>
      </dsp:txBody>
      <dsp:txXfrm>
        <a:off x="632042" y="643356"/>
        <a:ext cx="4546734" cy="3701234"/>
      </dsp:txXfrm>
    </dsp:sp>
    <dsp:sp modelId="{B50F697F-14C5-4417-A327-E75D608C0511}">
      <dsp:nvSpPr>
        <dsp:cNvPr id="0" name=""/>
        <dsp:cNvSpPr/>
      </dsp:nvSpPr>
      <dsp:spPr>
        <a:xfrm>
          <a:off x="5732160" y="65632"/>
          <a:ext cx="4874911" cy="4131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8A8B5-1A66-40A4-8F2E-7FB8C688E861}">
      <dsp:nvSpPr>
        <dsp:cNvPr id="0" name=""/>
        <dsp:cNvSpPr/>
      </dsp:nvSpPr>
      <dsp:spPr>
        <a:xfrm>
          <a:off x="6208505" y="518160"/>
          <a:ext cx="4874911" cy="4131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6. รูปแบบให้บริการจากการประกันสังคม (</a:t>
          </a:r>
          <a:r>
            <a:rPr lang="en-US" sz="2800" kern="1200" dirty="0"/>
            <a:t>Social Security Institution Model)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เหมือนกับ </a:t>
          </a:r>
          <a:r>
            <a:rPr lang="en-US" sz="2800" kern="1200" dirty="0"/>
            <a:t>Group Service Model </a:t>
          </a:r>
          <a:r>
            <a:rPr lang="th-TH" sz="2800" kern="1200" dirty="0"/>
            <a:t>แต่จัดบริการโดยสำนักงานประกันสังคม โดยเป็นผู้ดำเนินการ และให้เงินสนับสนุน</a:t>
          </a:r>
          <a:endParaRPr lang="en-US" sz="2800" kern="1200" dirty="0"/>
        </a:p>
      </dsp:txBody>
      <dsp:txXfrm>
        <a:off x="6329500" y="639155"/>
        <a:ext cx="4632921" cy="3889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0B9D-5ABB-45F9-B9A3-9DA26B517445}">
      <dsp:nvSpPr>
        <dsp:cNvPr id="0" name=""/>
        <dsp:cNvSpPr/>
      </dsp:nvSpPr>
      <dsp:spPr>
        <a:xfrm>
          <a:off x="0" y="14453"/>
          <a:ext cx="10591799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600" kern="1200" dirty="0"/>
            <a:t>- กระทรวงแรงงานและสวัสดิการสังคม</a:t>
          </a:r>
          <a:endParaRPr lang="en-US" sz="5600" kern="1200" dirty="0"/>
        </a:p>
      </dsp:txBody>
      <dsp:txXfrm>
        <a:off x="71965" y="86418"/>
        <a:ext cx="10447869" cy="1330270"/>
      </dsp:txXfrm>
    </dsp:sp>
    <dsp:sp modelId="{17FA4BF0-A6F8-4EA2-898B-081BD02C655D}">
      <dsp:nvSpPr>
        <dsp:cNvPr id="0" name=""/>
        <dsp:cNvSpPr/>
      </dsp:nvSpPr>
      <dsp:spPr>
        <a:xfrm>
          <a:off x="0" y="1649933"/>
          <a:ext cx="10591799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600" kern="1200" dirty="0"/>
            <a:t>- กระทรวงสาธารณสุข </a:t>
          </a:r>
          <a:endParaRPr lang="en-US" sz="5600" kern="1200" dirty="0"/>
        </a:p>
      </dsp:txBody>
      <dsp:txXfrm>
        <a:off x="71965" y="1721898"/>
        <a:ext cx="10447869" cy="1330270"/>
      </dsp:txXfrm>
    </dsp:sp>
    <dsp:sp modelId="{A0BDD1B1-5595-47A6-8F86-8903EF91B305}">
      <dsp:nvSpPr>
        <dsp:cNvPr id="0" name=""/>
        <dsp:cNvSpPr/>
      </dsp:nvSpPr>
      <dsp:spPr>
        <a:xfrm>
          <a:off x="0" y="3285413"/>
          <a:ext cx="10591799" cy="1474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600" kern="1200" dirty="0"/>
            <a:t>- กระทรวงอุตสาหกรรม </a:t>
          </a:r>
          <a:endParaRPr lang="en-US" sz="5600" kern="1200" dirty="0"/>
        </a:p>
      </dsp:txBody>
      <dsp:txXfrm>
        <a:off x="71965" y="3357378"/>
        <a:ext cx="10447869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940"/>
            <a:ext cx="6709271" cy="16057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Tom 2206 </a:t>
            </a: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การป้องกันการสูญเสีย</a:t>
            </a:r>
            <a:endParaRPr lang="en-US" sz="6000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0476" y="5133860"/>
            <a:ext cx="2251665" cy="1600200"/>
          </a:xfrm>
        </p:spPr>
        <p:txBody>
          <a:bodyPr/>
          <a:lstStyle/>
          <a:p>
            <a:r>
              <a:rPr lang="th-TH" dirty="0"/>
              <a:t>อาจารย์ปิยมาส  กล้าแข็ง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A7AA0-679D-4632-BACC-0131D6539634}"/>
              </a:ext>
            </a:extLst>
          </p:cNvPr>
          <p:cNvSpPr txBox="1"/>
          <p:nvPr/>
        </p:nvSpPr>
        <p:spPr>
          <a:xfrm>
            <a:off x="104775" y="2063683"/>
            <a:ext cx="6377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ctr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หลักการจัดบริการอาชีวอนามัย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รูปภาพ 12" descr="รูปภาพประกอบด้วย ข้อความ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CCD11B3-22D6-4CEF-BBDB-129FD48D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34" y="4625958"/>
            <a:ext cx="5973601" cy="204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D4CEDC-2C9F-4740-B95E-1A21F9EA3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algn="thaiDist"/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แนวทางการจัดบริการอาชีวอนามัย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9B92F7-35F7-4A08-B8A6-D18F6D414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28800"/>
            <a:ext cx="10541000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แนวทางในการจัดบริการอาชีวอนามัย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การจัดบริการอาชีวอนามัยภาครัฐบาล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ส่วนกลาง </a:t>
            </a:r>
            <a:r>
              <a:rPr lang="en-US" sz="36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; </a:t>
            </a:r>
          </a:p>
          <a:p>
            <a:pPr marL="731520" lvl="1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ระดับภาคหรือเขต </a:t>
            </a:r>
            <a:r>
              <a:rPr lang="en-US" sz="36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;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731520" lvl="1" algn="thaiDist"/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40929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E4907D-6E39-493B-9DC4-7D22DD7C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1996419" cy="862466"/>
          </a:xfrm>
        </p:spPr>
        <p:txBody>
          <a:bodyPr anchor="b">
            <a:normAutofit/>
          </a:bodyPr>
          <a:lstStyle/>
          <a:p>
            <a:pPr marL="457200" algn="thaiDist"/>
            <a:r>
              <a:rPr lang="th-TH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รูปแบบองค์กรในการจัดบริการอาชีวอนามัยและความปลอดภัย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500FF5C6-6CD5-48AB-AE81-27F28FA82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541969"/>
              </p:ext>
            </p:extLst>
          </p:nvPr>
        </p:nvGraphicFramePr>
        <p:xfrm>
          <a:off x="304799" y="2780657"/>
          <a:ext cx="11376635" cy="380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63C815-0C37-47FC-81E7-BF09E2FC62DB}"/>
              </a:ext>
            </a:extLst>
          </p:cNvPr>
          <p:cNvSpPr txBox="1"/>
          <p:nvPr/>
        </p:nvSpPr>
        <p:spPr>
          <a:xfrm>
            <a:off x="673099" y="1853996"/>
            <a:ext cx="11147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/>
              <a:t>1. รูปแบบอุตสาหกรรมขนาดใหญ่ (</a:t>
            </a:r>
            <a:r>
              <a:rPr lang="en-US" sz="3200" dirty="0"/>
              <a:t>Big Industry Model)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3081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E4907D-6E39-493B-9DC4-7D22DD7C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2466"/>
          </a:xfrm>
        </p:spPr>
        <p:txBody>
          <a:bodyPr anchor="b">
            <a:normAutofit/>
          </a:bodyPr>
          <a:lstStyle/>
          <a:p>
            <a:pPr marL="457200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รูปแบบองค์กรในการจัดบริการอาชีวอนามัยและความปลอดภัย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500FF5C6-6CD5-48AB-AE81-27F28FA82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389554"/>
              </p:ext>
            </p:extLst>
          </p:nvPr>
        </p:nvGraphicFramePr>
        <p:xfrm>
          <a:off x="673100" y="2435068"/>
          <a:ext cx="10845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63C815-0C37-47FC-81E7-BF09E2FC62DB}"/>
              </a:ext>
            </a:extLst>
          </p:cNvPr>
          <p:cNvSpPr txBox="1"/>
          <p:nvPr/>
        </p:nvSpPr>
        <p:spPr>
          <a:xfrm>
            <a:off x="673099" y="1853996"/>
            <a:ext cx="960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a typeface="Cordia New" panose="020B0304020202020204" pitchFamily="34" charset="-34"/>
                <a:cs typeface="TH SarabunPSK" panose="020B0500040200020003" pitchFamily="34" charset="-34"/>
              </a:rPr>
              <a:t>2. </a:t>
            </a:r>
            <a:r>
              <a:rPr lang="th-TH" sz="3600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รูปแบบให้บริการแบบกลุ่ม (</a:t>
            </a:r>
            <a:r>
              <a:rPr lang="en-US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Group Services Model)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5715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E4907D-6E39-493B-9DC4-7D22DD7C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2466"/>
          </a:xfrm>
        </p:spPr>
        <p:txBody>
          <a:bodyPr anchor="b">
            <a:normAutofit/>
          </a:bodyPr>
          <a:lstStyle/>
          <a:p>
            <a:pPr marL="457200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รูปแบบองค์กรในการจัดบริการอาชีวอนามัยและความปลอดภัย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500FF5C6-6CD5-48AB-AE81-27F28FA82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285254"/>
              </p:ext>
            </p:extLst>
          </p:nvPr>
        </p:nvGraphicFramePr>
        <p:xfrm>
          <a:off x="673100" y="2435068"/>
          <a:ext cx="10845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63C815-0C37-47FC-81E7-BF09E2FC62DB}"/>
              </a:ext>
            </a:extLst>
          </p:cNvPr>
          <p:cNvSpPr txBox="1"/>
          <p:nvPr/>
        </p:nvSpPr>
        <p:spPr>
          <a:xfrm>
            <a:off x="673099" y="1853996"/>
            <a:ext cx="10845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รูปแบบให้บริการแบบสถานบริการเอกชน (</a:t>
            </a:r>
            <a:r>
              <a:rPr lang="en-US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Private Health Center Model)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2057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E4907D-6E39-493B-9DC4-7D22DD7C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2466"/>
          </a:xfrm>
        </p:spPr>
        <p:txBody>
          <a:bodyPr anchor="b">
            <a:normAutofit/>
          </a:bodyPr>
          <a:lstStyle/>
          <a:p>
            <a:pPr marL="457200" algn="thaiDist"/>
            <a:r>
              <a:rPr lang="th-TH" sz="1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รูปแบบองค์กรในการจัดบริการอาชีวอนามัยและความปลอดภัย</a:t>
            </a: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500FF5C6-6CD5-48AB-AE81-27F28FA82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44583"/>
              </p:ext>
            </p:extLst>
          </p:nvPr>
        </p:nvGraphicFramePr>
        <p:xfrm>
          <a:off x="673100" y="2435068"/>
          <a:ext cx="10845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63C815-0C37-47FC-81E7-BF09E2FC62DB}"/>
              </a:ext>
            </a:extLst>
          </p:cNvPr>
          <p:cNvSpPr txBox="1"/>
          <p:nvPr/>
        </p:nvSpPr>
        <p:spPr>
          <a:xfrm>
            <a:off x="673100" y="1853996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thaiDist"/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รูปแบบให้บริการเวชกรรมชุมชน (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Community Health Center Model)</a:t>
            </a:r>
          </a:p>
          <a:p>
            <a:pPr marL="457200" algn="thaiDist"/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86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E4907D-6E39-493B-9DC4-7D22DD7C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62466"/>
          </a:xfrm>
        </p:spPr>
        <p:txBody>
          <a:bodyPr anchor="b">
            <a:normAutofit/>
          </a:bodyPr>
          <a:lstStyle/>
          <a:p>
            <a:pPr marL="457200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รูปแบบองค์กรในการจัดบริการอาชีวอนามัยและความปลอดภัย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500FF5C6-6CD5-48AB-AE81-27F28FA82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40518"/>
              </p:ext>
            </p:extLst>
          </p:nvPr>
        </p:nvGraphicFramePr>
        <p:xfrm>
          <a:off x="419100" y="1704975"/>
          <a:ext cx="11085851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2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F5FA73-9975-4538-986E-AFF163FD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>
            <a:normAutofit/>
          </a:bodyPr>
          <a:lstStyle/>
          <a:p>
            <a:pPr marL="457200" algn="thaiDist"/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ระบบการให้บริการอาชีวอนามัยในประเทศไทย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C30ACB7-EAAC-402B-AE4F-7E50CC4B1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>
            <a:normAutofit/>
          </a:bodyPr>
          <a:lstStyle/>
          <a:p>
            <a:endParaRPr lang="en-US" sz="5400"/>
          </a:p>
        </p:txBody>
      </p:sp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09D6685A-7A5B-4617-8FBE-FD6A651862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686627"/>
              </p:ext>
            </p:extLst>
          </p:nvPr>
        </p:nvGraphicFramePr>
        <p:xfrm>
          <a:off x="1295400" y="1828800"/>
          <a:ext cx="10591800" cy="477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3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9B1453-50D0-4724-B8F2-300B613E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12" y="255134"/>
            <a:ext cx="9693288" cy="1036850"/>
          </a:xfrm>
        </p:spPr>
        <p:txBody>
          <a:bodyPr>
            <a:normAutofit/>
          </a:bodyPr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ระบบการให้บริการอาชีวอนามัยในประเทศไทย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9D22E1-A230-4A0B-AA52-4D4C82DD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307" y="1828799"/>
            <a:ext cx="4026890" cy="4343400"/>
          </a:xfrm>
        </p:spPr>
        <p:txBody>
          <a:bodyPr/>
          <a:lstStyle/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กระทรวงแรงงานและสวัสดิการสังคม หน่วยงานรับผิดชอบ คือ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กรมสวัสดิการและคุ้มครองแรงงาน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1.2 สำนักงานประกันสังคม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400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C036408-7CD3-40B7-911B-A9D824F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476" y="1828798"/>
            <a:ext cx="3753848" cy="4343401"/>
          </a:xfrm>
        </p:spPr>
        <p:txBody>
          <a:bodyPr/>
          <a:lstStyle/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กระทรวงสาธารณสุข หน่วยงานรับผิดชอบ คือ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2.1 กรมอนามัย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2.2 กรมการแพทย์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2.3 สำนักงานปลัดกระทรวงสาธารณสุข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400" dirty="0"/>
          </a:p>
        </p:txBody>
      </p:sp>
      <p:sp>
        <p:nvSpPr>
          <p:cNvPr id="5" name="ตัวแทนเนื้อหา 3">
            <a:extLst>
              <a:ext uri="{FF2B5EF4-FFF2-40B4-BE49-F238E27FC236}">
                <a16:creationId xmlns:a16="http://schemas.microsoft.com/office/drawing/2014/main" id="{0A65A873-6A9C-4CBA-9DA7-04DE38AB936C}"/>
              </a:ext>
            </a:extLst>
          </p:cNvPr>
          <p:cNvSpPr txBox="1">
            <a:spLocks/>
          </p:cNvSpPr>
          <p:nvPr/>
        </p:nvSpPr>
        <p:spPr>
          <a:xfrm>
            <a:off x="8296995" y="1813802"/>
            <a:ext cx="3753848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กระทรวงอุตสาหกรรม</a:t>
            </a:r>
            <a:r>
              <a:rPr lang="th-TH" sz="3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หน่วยงานรับผิดชอบ คือ</a:t>
            </a:r>
            <a:endParaRPr lang="en-US" sz="3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3.1 กรมโรงงานอุตสาหกรรม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3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6312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FB1D49-1728-4459-90F5-427FC07D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3"/>
            <a:ext cx="9601200" cy="1161909"/>
          </a:xfrm>
        </p:spPr>
        <p:txBody>
          <a:bodyPr>
            <a:normAutofit fontScale="90000"/>
          </a:bodyPr>
          <a:lstStyle/>
          <a:p>
            <a:r>
              <a:rPr lang="th-TH" sz="40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บทบาทและคุณสมบัติของผู้ให้บริการอาชีวอนามัยและความปลอดภัย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B020AF8-7CC8-47E7-87D8-5CCB42157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828799"/>
            <a:ext cx="9601200" cy="4867275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เจ้าหน้าที่ความปลอดภัยในการทำงาน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นักสุขศาสตร์อุตสาหกรรม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แพทย์อาชีวอนามัย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พยาบาลอาชีวอนามัย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</a:t>
            </a:r>
            <a:r>
              <a:rPr lang="th-TH" sz="28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วิศ</a:t>
            </a:r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กรความปลอดภัย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นักพิษวิทยา 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7. คณะกรรมการความปลอดภัย อาชีวอนามัย และ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8. สภาพแวดล้อมในการทำงาน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03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461218-CDBD-4754-A5A8-1914BCCF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บทบาทเจ้าหน้าที่ความปลอดภัยในการทำงาน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2C7EC7-37F9-4FDC-8777-26F251994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49" y="1828800"/>
            <a:ext cx="10791825" cy="4774066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ดูแลให้มีการปฏิบัติเกี่ยวกับความปลอดภัยในการทำงานของลูกจ้าง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ให้คำปรึกษา แนะนำเกี่ยวกับความปลอดภัยในการทำงานแก่นายจ้างและลูกจ้าง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ควบคุมและดูแลการใช้อุปกรณ์ความปลอดภัยให้ถูกวิธี และให้อยู่ในสภาพที่ใช้งานได้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ตรวจตราสภาพการทำงานและการปฏิบัติงาน ของลูกจ้างแล้วรายงานนายจ้างให้ปรับปรุงแก้ไข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บันทึก จัดทำรายงาน และสอบสวนเกี่ยวกับอุบัติเหตุและโรคซึ่งเกี่ยวเนื่องจากการทำงาน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ส่งเสริมและสนับสนุนให้มีกิจกรรมเกี่ยวกับความปลอดภัยในการทำงาน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524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5134"/>
            <a:ext cx="10306050" cy="1036850"/>
          </a:xfrm>
        </p:spPr>
        <p:txBody>
          <a:bodyPr>
            <a:noAutofit/>
          </a:bodyPr>
          <a:lstStyle/>
          <a:p>
            <a:pPr marL="457200" algn="thaiDist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ความหมาย ขอบเขต และความสำคัญของการจัดบริการอาชีวอนามัย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1812904"/>
            <a:ext cx="10306050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การบริการอาชีวอนามัย หมายถึง</a:t>
            </a:r>
          </a:p>
          <a:p>
            <a:pPr marL="182880" indent="0" algn="thaiDist">
              <a:buNone/>
            </a:pPr>
            <a:r>
              <a:rPr lang="th-TH" sz="40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การดำเนินการโดยหน่วยงานที่เกี่ยวข้องเพื่อดูแลสุขภาพอนามัยและความปลอดภัยของผู้ปฏิบัติงาน ให้สามารถปฏิบัติงานได้อย่างปลอดโรค ปลอดภัย มีสภาวะที่สมบูรณ์ทั้งทางร่างกายและจิตใจ และสามารถปฏิบัติงานได้อย่างมีประสิทธิภาพ และประสิทธิผล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15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4C5169-CD15-40B1-9A3F-CA99ABF4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บทบาทนักสุขศาสตร์อุตสาหกรรม</a:t>
            </a:r>
            <a:endParaRPr lang="th-TH" sz="72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94D89E8-71FB-4739-A0F1-F705E020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619250"/>
            <a:ext cx="11268075" cy="5324475"/>
          </a:xfrm>
        </p:spPr>
        <p:txBody>
          <a:bodyPr>
            <a:normAutofit fontScale="92500" lnSpcReduction="20000"/>
          </a:bodyPr>
          <a:lstStyle/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ดูแลและควบคุมการดำเนินการโปรแกรมสุขศาสตร์อุตสาหกรรม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เก็บตัวอย่างสิ่งแวดล้อมและตรวจวัดปัจจัยอันตรายในสิ่งแวดล้อมการทำงาน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แปลผลที่ได้จากการเก็บตัวอย่างหรือตรวจวัดสภาพแวดล้อมที่มีผลกระทบต่อสุขภาพ ประสิทธิภาพในการทำงาน และหรือก่อเหตุรำคาญในชุมชน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ประเมินประสิทธิผลและความจำเป็นของมาตรการการควบคุม พร้อมทั้งแนะนำขั้นตอนการทำงานที่เหมาะสม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ประเมินผลกระทบต่อสิ่งแวดล้อมและสิ่งแวดล้อมภายนอก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ร่างข้อบังคับ กฎหมาย ค่ามาตรฐาน และขั้นตอนการทำงานที่เหมาะสมเพื่อสุขภาพที่ดีในการทำงาน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เป็นพยานในชั้นศาล เมื่อมีการฟ้องร้อง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จัดเตรียมเอกสารสำหรับการติดฉลาก และข้อมูลความปลอดภัยของสารเคมีให้ผู้เกี่ยวข้องทราบ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จัดโปรแกรมการศึกษาเกี่ยวกับวิธีการป้องกันโรคจากการทำงาน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ศึกษาระบาดวิทยาของโรคจากการทำงานที่เกิดกับผู้ปฏิบัติงาน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ศึกษาวิจัยปัจจัยที่จะมีผลกระทบต่อสุขภาพของพนักงาน</a:t>
            </a:r>
          </a:p>
        </p:txBody>
      </p:sp>
    </p:spTree>
    <p:extLst>
      <p:ext uri="{BB962C8B-B14F-4D97-AF65-F5344CB8AC3E}">
        <p14:creationId xmlns:p14="http://schemas.microsoft.com/office/powerpoint/2010/main" val="17112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F6A706-40A9-4CAB-942B-DDBD105E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ประเภทของสวัสดิการหรือบริการ</a:t>
            </a:r>
            <a:endParaRPr lang="th-TH" sz="4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848D69-F160-48CC-9D4A-7D3F696ACF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h-TH" sz="5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สวัสดิการตามกฎหมาย </a:t>
            </a: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5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สวัสดิการนอกเหนือจากที่กฎหมายกำหนด </a:t>
            </a: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33380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B7FC47-4A01-4F19-A8AA-C2BD384C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การจัดการด้านสุขภาพอนามัย และสภาพแวดล้อมในการทำงานที่ปลอดภัย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968447-1B06-49F1-B96D-065644565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10287000" cy="4343400"/>
          </a:xfrm>
        </p:spPr>
        <p:txBody>
          <a:bodyPr/>
          <a:lstStyle/>
          <a:p>
            <a:pPr marL="182880" indent="0" algn="thaiDist">
              <a:buNone/>
            </a:pP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การจัดบริการด้านสภาพแวดล้อมและความปลอดภัยในการทำงาน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1.บริการด้านสุขศาสตร์อุตสาหกรรมในสถานประกอบการ </a:t>
            </a: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การปรับปรุงงานให้เหมาะสมกับผู้ปฏิบัติงาน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7689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C40021-6BE8-4FCC-835E-678D2481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การจัดบริการด้านความปลอดภัยในการทำงาน</a:t>
            </a:r>
            <a:endParaRPr lang="th-TH" sz="4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00A4F2-0351-4696-BB3D-D9840CDA3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ความปลอดภัยของเครื่องจักร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การจัดหาอุปกรณ์ป้องกันอันตรายส่วนบุคคล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การจัดให้มีการฝึกอบรม- ส่งเสริมความปลอดภัย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การทบทวนการบริหารงานความปลอดภัยฯ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ออก</a:t>
            </a:r>
            <a:r>
              <a:rPr lang="th-TH" sz="44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กฏระเบียบ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ข้อบังคับต่างๆ -การป้องกัน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6. เก็บรวบรวมสถิติเกี่ยวกับการบาดเจ็บและเจ็บป่วย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542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6EF48B-A5FA-4C04-8130-CB4F70B2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การจัดบริการด้านสุขภาพอนามัย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8B439AA-9397-4509-AACA-BC6C7A4C5A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การป้องกันโรคและส่งเสริมสุขภาพ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การรักษาพยาบาลและการส่งต่อ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ฟื้นฟูสภาพ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ตรวจพิเศษด้านอาชีวเวชศาสตร์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 การบันทึกระเบียนรายงาน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6980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F714E0-E11E-4174-B4C1-EFCF527F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0258425" cy="1036850"/>
          </a:xfrm>
        </p:spPr>
        <p:txBody>
          <a:bodyPr/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การจัดบุคลากรในหน่วยบริการสุขภาพ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428472C-5A41-4D5E-8898-340CEFEC2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9" y="1828800"/>
            <a:ext cx="10258425" cy="434340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อย่างน้อยควรจัดให้เพียงพอต่อการดำเนินการดังต่อไปนี้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ปฐมพยาบาลและรักษาในกรณีรีบด่วน และกรณีเกิดอุบัติเหตุจัดส่งไปรักษาต่อได้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ตรวจสุขภาพตามกฎหมาย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เก็บรวบรวมสถิติ รายงานต่างๆเกี่ยวกับสุขภาพอนามัยของพนักงาน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3184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5579BF-23AD-4B9F-81AE-6EA1C432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9" y="255134"/>
            <a:ext cx="13266313" cy="1148266"/>
          </a:xfrm>
        </p:spPr>
        <p:txBody>
          <a:bodyPr>
            <a:normAutofit fontScale="90000"/>
          </a:bodyPr>
          <a:lstStyle/>
          <a:p>
            <a:r>
              <a:rPr lang="th-TH" sz="8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ประกาศกระทรวงมหาดไทย</a:t>
            </a:r>
            <a:endParaRPr lang="th-TH" sz="149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DC54C8-159B-49D8-9DBE-F86586E5C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1828799"/>
            <a:ext cx="5153025" cy="4810125"/>
          </a:xfrm>
        </p:spPr>
        <p:txBody>
          <a:bodyPr>
            <a:normAutofit fontScale="92500" lnSpcReduction="10000"/>
          </a:bodyPr>
          <a:lstStyle/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 กำหนดสวัสดิการเกี่ยวกับสุขภาพอนามัยสำหรับลูกจ้าง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การจัดสวัสดิการด้านการรักษาพยาบาล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มีลูกจ้างทำงานตั้งแต่ 10 คนขึ้นไป 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ปัจจัยในการปฐมพยาบาล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ถ้ามีลูกจ้างทำงานในขณะเดียวกัน 200 คนขึ้นไป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+ ห้องรักษาพยาบาล </a:t>
            </a:r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2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+ เตียงพักคนไข้ 1 เตียง </a:t>
            </a:r>
          </a:p>
          <a:p>
            <a:pPr marL="457200" algn="thaiDist"/>
            <a:r>
              <a:rPr lang="th-TH" sz="28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+ เวชภัณฑ์</a:t>
            </a:r>
            <a:endParaRPr 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endParaRPr lang="en-US" sz="2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3600" dirty="0"/>
          </a:p>
        </p:txBody>
      </p:sp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134B4312-18AE-4888-A104-F22619E1C4AF}"/>
              </a:ext>
            </a:extLst>
          </p:cNvPr>
          <p:cNvSpPr txBox="1">
            <a:spLocks/>
          </p:cNvSpPr>
          <p:nvPr/>
        </p:nvSpPr>
        <p:spPr>
          <a:xfrm>
            <a:off x="6257925" y="3171823"/>
            <a:ext cx="5372100" cy="48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just">
              <a:buNone/>
            </a:pPr>
            <a:r>
              <a:rPr lang="th-TH" sz="28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มีลูกจ้างทำงานในขณะเดียวกัน 1,000 คนขึ้นไป</a:t>
            </a:r>
            <a:endParaRPr 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just"/>
            <a:r>
              <a:rPr lang="th-TH" sz="28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ห้องรักษาพยาบาล </a:t>
            </a:r>
            <a:endParaRPr 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just"/>
            <a:r>
              <a:rPr lang="th-TH" sz="28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เตียงพักคนไข้ 1 เตียง </a:t>
            </a:r>
            <a:endParaRPr 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just"/>
            <a:r>
              <a:rPr lang="th-TH" sz="28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เวชภัณฑ์ </a:t>
            </a:r>
            <a:endParaRPr 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just"/>
            <a:r>
              <a:rPr lang="th-TH" sz="28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ยานพาหนะ</a:t>
            </a:r>
            <a:endParaRPr 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978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9DE3DB-F72A-4EB4-A805-31A34A5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จำนวนพยาบาลในสถานประกอบการ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106D4A-B26E-4230-B0EA-6937CD0DAD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กรณีลูกจ้าง 200 คน - 999 คน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ต้องจัดให้มีพยาบาลประจำ 1 คน ตลอดเวลาทำงานปกติไม่น้อยกว่าวันละ 8 ชม.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หากมีลูกจ้างเพิ่ม ให้มีพยาบาลเพิ่ม 1 คน : ลูกจ้างที่เพิ่มขึ้นทุกๆ 1,000 คน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กรณีลูกจ้าง 1,000 คนขึ้นไป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ต้องจัดให้มีพยาบาลประจำอย่างน้อย 2 คน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เวลาทำงานปกติของแต่ละคน ไม่น้อยกว่าวันละ 8 ชม.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7007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643AA2-A616-4910-8EBA-257B26AE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255134"/>
            <a:ext cx="9963150" cy="1036850"/>
          </a:xfrm>
        </p:spPr>
        <p:txBody>
          <a:bodyPr/>
          <a:lstStyle/>
          <a:p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คุณสมบัติพยาบาล</a:t>
            </a:r>
            <a:endParaRPr lang="th-TH" sz="60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DA1F009-9734-48F4-ADCE-AA723A1F3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50" y="1828800"/>
            <a:ext cx="9963150" cy="4343400"/>
          </a:xfrm>
        </p:spPr>
        <p:txBody>
          <a:bodyPr>
            <a:normAutofit lnSpcReduction="10000"/>
          </a:bodyPr>
          <a:lstStyle/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สำเร็จการศึกษาไม่ต่ำกว่า ป.ตรี สาขาพยาบาลอาชีว อนามัย หรือเทียบเท่า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ผ่านการอบรมด้านอาชีวอนามัยไม่ต่ำกว่า 60 ชม.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ปฏิบัติงานอาชีวอนามัยไม่น้อยกว่า 1 ปี และผ่านการทดสอบตามหลักเกณฑ์กำหนด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สำเร็จการศึกษาพยาบาล หรือการพยาบาลผดุงครรภ์หลักสูตร 2 ปี ที่ปฏิบัติงานอาชีวอนามัยมาแล้วไม่น้อยกว่า 5 ปี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5162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FBA485-AB40-4265-8B21-6E461591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134"/>
            <a:ext cx="10353675" cy="1036850"/>
          </a:xfrm>
        </p:spPr>
        <p:txBody>
          <a:bodyPr/>
          <a:lstStyle/>
          <a:p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จำนวนแพทย์ในสถานประกอบการ</a:t>
            </a:r>
            <a:endParaRPr lang="th-TH" sz="54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1BF764F-D98B-46ED-B89D-658E11088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9" y="1828800"/>
            <a:ext cx="10353675" cy="434340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กรณีลูกจ้าง 200 - 499 คน ต้องจัดให้มีแพทย์ประจำไม่น้อยกว่า 8 ชม/</a:t>
            </a:r>
            <a:r>
              <a:rPr lang="en-US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m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กรณีลูกจ้าง 500 - 999 คน ต้องจัดให้มีแพทย์ประจำไม่น้อยกว่า 4 ชม/</a:t>
            </a:r>
            <a:r>
              <a:rPr lang="en-US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wk.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* กรณีลูกจ้าง 1,000 คนขึ้นไป ต้องจัดให้มีแพทย์ประจำไม่น้อยกว่า 6 ชม/</a:t>
            </a:r>
            <a:r>
              <a:rPr lang="en-US" sz="3600" dirty="0" err="1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wk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1686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ความหมาย ขอบเขต และความสำคัญของการจัดบริการอาชีวอนามัย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03354"/>
            <a:ext cx="9601200" cy="4343400"/>
          </a:xfrm>
        </p:spPr>
        <p:txBody>
          <a:bodyPr>
            <a:normAutofit lnSpcReduction="10000"/>
          </a:bodyPr>
          <a:lstStyle/>
          <a:p>
            <a:pPr marL="457200" algn="thaiDist"/>
            <a:r>
              <a:rPr lang="th-TH" sz="36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ขอบเขตการบริการอาชีวอนามัย </a:t>
            </a:r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ประกอบด้วยงาน 5 อย่าง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การส่งเสริมสุขภาพ และดำรงไว้ซึ่งความมีสุขภาพดี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การป้องกันโรคอันเนื่องจากการทำงาน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การปกป้องคุ้มครองคนทำงานหรือลูกจ้างไม่ให้ทำงานที่เสี่ยงอันตราย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4.จัดคนงานให้ทำงานในสิ่งแวดล้อมที่เหมาะสมกับความสามารถของร่างกาย และจิตใจ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5.ปรับงานให้เหมาะสมกับคน และปรับคนให้เหมาะสมกับสภาพการทำงาน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endParaRPr lang="th-TH" sz="36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182880" indent="0" algn="thaiDist">
              <a:buNone/>
            </a:pP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36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4B8042-B897-49A5-A3E9-B62ED42A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คุณสมบัติแพทย์</a:t>
            </a:r>
            <a:endParaRPr lang="th-TH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1A6469-7C17-40D0-975E-1C6A006FFD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เป็นแพทย์แผนปัจจุบันชั้นหนึ่ง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ผ่านการอบรมด้านอาชีวเวชศาสตร์ ไม่ต่ำกว่า 60 ชม.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ปฏิบัติงานในหน้าที่เกี่ยวกับอาชีวเวชศาสตร์ ไม่น้อยกว่า 1 ปี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14626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63B29E-5B35-4843-83DE-660FFD3B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514600"/>
            <a:ext cx="9601200" cy="2038350"/>
          </a:xfrm>
        </p:spPr>
        <p:txBody>
          <a:bodyPr/>
          <a:lstStyle/>
          <a:p>
            <a:pPr marL="0" indent="0" algn="ctr">
              <a:buNone/>
            </a:pPr>
            <a:r>
              <a:rPr lang="th-TH" sz="6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อุปสรรคและปัญหาของประเทศไทย</a:t>
            </a:r>
          </a:p>
          <a:p>
            <a:endParaRPr lang="th-TH" sz="1800" b="1" dirty="0"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endParaRPr lang="th-TH" sz="1800" b="1" dirty="0">
              <a:latin typeface="Cordia New" panose="020B0304020202020204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1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97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7235-91EF-4BEA-A467-232946E1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แบบทดสอบท้ายบท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8A9B-AF35-4F16-AA09-F5184366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/>
              <a:t>ให้นักศึกษาทำใน แบบทดสอบท้ายบทใน</a:t>
            </a:r>
          </a:p>
          <a:p>
            <a:pPr marL="0" indent="0">
              <a:buNone/>
            </a:pPr>
            <a:r>
              <a:rPr lang="en-US" sz="4400" dirty="0"/>
              <a:t>Google Classroom  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7092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BD9C-7864-4C81-BC3F-73111930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179" y="3305305"/>
            <a:ext cx="6567461" cy="1774695"/>
          </a:xfrm>
        </p:spPr>
        <p:txBody>
          <a:bodyPr>
            <a:normAutofit/>
          </a:bodyPr>
          <a:lstStyle/>
          <a:p>
            <a:r>
              <a:rPr lang="en-US" sz="4400" dirty="0" err="1"/>
              <a:t>ThanK</a:t>
            </a:r>
            <a:r>
              <a:rPr lang="en-US" sz="4400" dirty="0"/>
              <a:t> You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5629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algn="thaiDist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องค์ประกอบของการจัดบริการอาชีวอนามัยในสถานประกอบการ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03354"/>
            <a:ext cx="9601200" cy="4343400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องค์ประกอบของการจัดบริการอาชีวอนามัยในสถานประกอบการ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กฎหมายเกี่ยวกับความปลอดภัย และสุขภาพในการทำงาน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นโยบายของสถานประกอบการ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 ประเภทและขนาดของกิจการ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 ข้อตกลงเกี่ยวกับสภาพการจ้าง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62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algn="thaiDist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กฎหมายที่เกี่ยวข้องกับอาชีวเวชศาสตร์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99" y="1828800"/>
            <a:ext cx="11452225" cy="4774066"/>
          </a:xfrm>
        </p:spPr>
        <p:txBody>
          <a:bodyPr>
            <a:normAutofit/>
          </a:bodyPr>
          <a:lstStyle/>
          <a:p>
            <a:pPr marL="182880" indent="0" algn="thaiDist">
              <a:buNone/>
            </a:pPr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กฎหมายคุ้มครองแรงงาน พ.ศ. 2541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กำหนดให้ งานอุตสาหกรรม ทำงานได้ไม่เกินสัปดาห์ละ 48 ชั่วโมง งานขนส่ง ทำงานได้ไม่เกินวันละ 8 ชั่วโมง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ให้มีวันหยุดสัปดาห์ละ 1 วัน วันหยุดตามประเพณีปีละ 13 วันรวมวันแรงงานแห่งชาติด้วย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ถ้าทำงานครบ 1 ปี  อาจลาหยุดพักผ่อนได้ปีละ 6 วันทำงาน 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6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ทำงานวันละ 8 ชม. ถ้าเกินคิด </a:t>
            </a:r>
            <a:r>
              <a:rPr lang="en-US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OT </a:t>
            </a:r>
            <a:r>
              <a:rPr lang="th-TH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การคุ้มครองความปลอดภัย การป้องกันอันตราย </a:t>
            </a:r>
            <a:endParaRPr lang="th-TH" sz="3600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en-US" sz="3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- </a:t>
            </a:r>
            <a:r>
              <a:rPr lang="th-TH" sz="3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มีสวัสดิการด้านรักษาพยาบาล</a:t>
            </a:r>
            <a:endParaRPr lang="en-US" sz="3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34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0" y="394834"/>
            <a:ext cx="10718800" cy="103685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พรบ.แรงงานสัมพันธ์ พ.ศ. 2518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968500"/>
            <a:ext cx="11268075" cy="4343400"/>
          </a:xfrm>
        </p:spPr>
        <p:txBody>
          <a:bodyPr>
            <a:normAutofit fontScale="92500"/>
          </a:bodyPr>
          <a:lstStyle/>
          <a:p>
            <a:pPr marL="182880" indent="0" algn="thaiDist">
              <a:buNone/>
            </a:pPr>
            <a:r>
              <a:rPr lang="th-TH" sz="40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พรบ.แรงงานสัมพันธ์ พ.ศ. 2518 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จะกำหนดเกี่ยวกับค่าแรง การจ้าง/การเลิกจ้าง </a:t>
            </a:r>
          </a:p>
          <a:p>
            <a:pPr marL="182880" indent="0" algn="thaiDist">
              <a:buNone/>
            </a:pPr>
            <a:r>
              <a:rPr lang="en-US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-- 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ถ้าเป็นเรื่องที่ตั้ง จะเป็น พรบ.ผังเมือง</a:t>
            </a:r>
            <a:r>
              <a:rPr lang="en-US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พรบ.ที่ดิน  โดยกระทรวงมหาดไทย </a:t>
            </a:r>
          </a:p>
          <a:p>
            <a:pPr marL="182880" indent="0" algn="thaiDist">
              <a:buNone/>
            </a:pPr>
            <a:r>
              <a:rPr lang="en-US" sz="4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--</a:t>
            </a:r>
            <a:r>
              <a:rPr lang="th-TH" sz="4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ก่อสร้างอาคาร โดยกฎหมาย พรบ.อาคาร พ.ศ.2520 กระทรวงมหาดไทย </a:t>
            </a:r>
          </a:p>
          <a:p>
            <a:pPr marL="182880" indent="0" algn="thaiDist">
              <a:buNone/>
            </a:pPr>
            <a:r>
              <a:rPr lang="en-US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--</a:t>
            </a:r>
            <a:r>
              <a:rPr lang="th-TH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การใช้สอยโดยกฎหมาย พรบ.โรงงาน พ.ศ.2535 *พรบ.สถานพยาบาล</a:t>
            </a:r>
            <a:r>
              <a:rPr lang="en-US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พรบ.โรงแรม 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182880" indent="0" algn="thaiDist">
              <a:buNone/>
            </a:pPr>
            <a:r>
              <a:rPr lang="en-US" sz="40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การจ้างงานโดย </a:t>
            </a:r>
            <a:r>
              <a:rPr lang="th-TH" sz="4000" dirty="0" err="1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กฏหมาย</a:t>
            </a:r>
            <a:r>
              <a:rPr lang="th-TH" sz="40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คุ้มครองแรงงาน</a:t>
            </a:r>
            <a:r>
              <a:rPr lang="en-US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พรบ.แรงงานสัมพันธ์ </a:t>
            </a:r>
          </a:p>
          <a:p>
            <a:pPr marL="182880" indent="0" algn="thaiDist">
              <a:buNone/>
            </a:pPr>
            <a:r>
              <a:rPr lang="en-US" sz="4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-- </a:t>
            </a:r>
            <a:r>
              <a:rPr lang="th-TH" sz="4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การใช้วัสดุ โดย พรบ.วัตถุอันตราย</a:t>
            </a:r>
            <a:endParaRPr lang="en-US" sz="4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66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86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A74EE3-DC26-448A-AA25-954ED601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พรบ.เงินทดแทน (นายจ้างจ่ายเข้ากองทุน)</a:t>
            </a:r>
            <a:endParaRPr lang="th-TH" sz="72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BEC37E2-24BE-4A06-8605-888654B1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ค่ารักษาพยาบาลการเจ็บป่วยจากการทำงาน การจ้างส่วนใหญ่คิดเป็นรายวัน ค่าทดแทนการเสียรายได้ 60% ค่าทดแทนการเสียอวัยวะ</a:t>
            </a:r>
            <a:r>
              <a:rPr lang="en-US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ทุพพลภาพจ่ายไม่เกิน 15 ปี</a:t>
            </a:r>
            <a:r>
              <a:rPr lang="en-US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 </a:t>
            </a:r>
            <a:endParaRPr lang="th-TH" sz="4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4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ค่าเสียชีวิต</a:t>
            </a:r>
            <a:endParaRPr lang="en-US" sz="48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25368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96ACD-9447-4728-B9E9-DFFC6819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3234"/>
            <a:ext cx="9601200" cy="1036850"/>
          </a:xfrm>
        </p:spPr>
        <p:txBody>
          <a:bodyPr>
            <a:normAutofit/>
          </a:bodyPr>
          <a:lstStyle/>
          <a:p>
            <a:pPr marL="457200" algn="thaiDist"/>
            <a:r>
              <a:rPr lang="th-TH" sz="44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พรบ.ประกันสังคม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337A5F9-DB3C-4107-BA95-2D097772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51000"/>
            <a:ext cx="9601200" cy="5207000"/>
          </a:xfrm>
        </p:spPr>
        <p:txBody>
          <a:bodyPr>
            <a:noAutofit/>
          </a:bodyPr>
          <a:lstStyle/>
          <a:p>
            <a:pPr marL="182880" indent="0" algn="thaiDist">
              <a:buNone/>
            </a:pPr>
            <a:r>
              <a:rPr lang="th-TH" sz="5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นายจ้าง1.5% ลูกจ้าง1.5% รัฐ 1.5%</a:t>
            </a: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5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ค่ารักษาพยาบาลการเจ็บป่วยไม่ใช่จากการทำงาน ค่าทำคลอด ค่าชดเชยการเสียรายได้ 50%</a:t>
            </a:r>
            <a:endParaRPr lang="en-US" sz="5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29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245148-922F-4A7F-9A4F-2746811E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1709400" cy="1036850"/>
          </a:xfrm>
        </p:spPr>
        <p:txBody>
          <a:bodyPr>
            <a:normAutofit/>
          </a:bodyPr>
          <a:lstStyle/>
          <a:p>
            <a:pPr marL="457200" algn="thaiDist"/>
            <a:r>
              <a:rPr lang="th-TH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ประกาศกระทรวงมหาดไทย </a:t>
            </a:r>
            <a:endParaRPr lang="en-US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C8CD4A-D515-49EE-8737-B81A5DED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573666"/>
            <a:ext cx="11709400" cy="5119234"/>
          </a:xfrm>
        </p:spPr>
        <p:txBody>
          <a:bodyPr>
            <a:noAutofit/>
          </a:bodyPr>
          <a:lstStyle/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ประกาศคณะปฏิวัติฉบับที่ 103 พ.ศ.2515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คนงาน 10 คน ต้องจัดให้มี </a:t>
            </a:r>
            <a:r>
              <a:rPr lang="en-US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First Aids kit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คนงาน 50 คน ต้องจัดให้มีคณะกรรมการคุ้มครอง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คนงาน 100 คน ต้องจัดให้มีเจ้าหน้าที่ความปลอดภัย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คนงาน 200 คน ต้องจัดให้มีห้องพยาบาล พยาบาลประจำ 1 คน</a:t>
            </a:r>
            <a:r>
              <a:rPr lang="en-US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แพทย์ 1คนตรวจรักษาเป็นครั้งคราว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คนงาน 1,000 คน ต้องจัดให้มีสถานพยาบาลพร้อมเตียงพักคนไข้ 1 เตียง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คนงาน มากกว่า1,000 คน ต้องจัดให้มีสถานพยาบาลพร้อมเตียงพักคนไข้ 2 เตียง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algn="thaiDist"/>
            <a:r>
              <a:rPr lang="th-TH" sz="32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พยาบาลประจำ 2 คน</a:t>
            </a:r>
            <a:r>
              <a:rPr lang="en-US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แพทย์ 1 คนประจำเวลาทำงานปกติอย่างน้อย 2 ชั่วโมง</a:t>
            </a:r>
            <a:endParaRPr lang="en-US" sz="32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51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435</TotalTime>
  <Words>1901</Words>
  <Application>Microsoft Office PowerPoint</Application>
  <PresentationFormat>แบบจอกว้าง</PresentationFormat>
  <Paragraphs>187</Paragraphs>
  <Slides>33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38" baseType="lpstr">
      <vt:lpstr>Arial</vt:lpstr>
      <vt:lpstr>Book Antiqua</vt:lpstr>
      <vt:lpstr>Cordia New</vt:lpstr>
      <vt:lpstr>TH SarabunPSK</vt:lpstr>
      <vt:lpstr>Sales Direction 16X9</vt:lpstr>
      <vt:lpstr>Tom 2206   การป้องกันการสูญเสีย</vt:lpstr>
      <vt:lpstr>ความหมาย ขอบเขต และความสำคัญของการจัดบริการอาชีวอนามัย</vt:lpstr>
      <vt:lpstr>ความหมาย ขอบเขต และความสำคัญของการจัดบริการอาชีวอนามัย</vt:lpstr>
      <vt:lpstr>องค์ประกอบของการจัดบริการอาชีวอนามัยในสถานประกอบการ</vt:lpstr>
      <vt:lpstr>กฎหมายที่เกี่ยวข้องกับอาชีวเวชศาสตร์</vt:lpstr>
      <vt:lpstr>พรบ.แรงงานสัมพันธ์ พ.ศ. 2518</vt:lpstr>
      <vt:lpstr>พรบ.เงินทดแทน (นายจ้างจ่ายเข้ากองทุน)</vt:lpstr>
      <vt:lpstr>พรบ.ประกันสังคม</vt:lpstr>
      <vt:lpstr>ประกาศกระทรวงมหาดไทย </vt:lpstr>
      <vt:lpstr>แนวทางการจัดบริการอาชีวอนามัย</vt:lpstr>
      <vt:lpstr>รูปแบบองค์กรในการจัดบริการอาชีวอนามัยและความปลอดภัย</vt:lpstr>
      <vt:lpstr>รูปแบบองค์กรในการจัดบริการอาชีวอนามัยและความปลอดภัย</vt:lpstr>
      <vt:lpstr>รูปแบบองค์กรในการจัดบริการอาชีวอนามัยและความปลอดภัย</vt:lpstr>
      <vt:lpstr>รูปแบบองค์กรในการจัดบริการอาชีวอนามัยและความปลอดภัย</vt:lpstr>
      <vt:lpstr>รูปแบบองค์กรในการจัดบริการอาชีวอนามัยและความปลอดภัย</vt:lpstr>
      <vt:lpstr>ระบบการให้บริการอาชีวอนามัยในประเทศไทย</vt:lpstr>
      <vt:lpstr>ระบบการให้บริการอาชีวอนามัยในประเทศไทย</vt:lpstr>
      <vt:lpstr>บทบาทและคุณสมบัติของผู้ให้บริการอาชีวอนามัยและความปลอดภัย</vt:lpstr>
      <vt:lpstr>บทบาทเจ้าหน้าที่ความปลอดภัยในการทำงาน</vt:lpstr>
      <vt:lpstr>บทบาทนักสุขศาสตร์อุตสาหกรรม</vt:lpstr>
      <vt:lpstr>ประเภทของสวัสดิการหรือบริการ</vt:lpstr>
      <vt:lpstr>การจัดการด้านสุขภาพอนามัย และสภาพแวดล้อมในการทำงานที่ปลอดภัย</vt:lpstr>
      <vt:lpstr>การจัดบริการด้านความปลอดภัยในการทำงาน</vt:lpstr>
      <vt:lpstr>การจัดบริการด้านสุขภาพอนามัย</vt:lpstr>
      <vt:lpstr>การจัดบุคลากรในหน่วยบริการสุขภาพ</vt:lpstr>
      <vt:lpstr>ประกาศกระทรวงมหาดไทย</vt:lpstr>
      <vt:lpstr>จำนวนพยาบาลในสถานประกอบการ</vt:lpstr>
      <vt:lpstr>คุณสมบัติพยาบาล</vt:lpstr>
      <vt:lpstr>จำนวนแพทย์ในสถานประกอบการ</vt:lpstr>
      <vt:lpstr>คุณสมบัติแพทย์</vt:lpstr>
      <vt:lpstr>งานนำเสนอ PowerPoint</vt:lpstr>
      <vt:lpstr>แบบทดสอบท้ายบท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2206   การป้องกันการสูญเสีย</dc:title>
  <dc:creator>ปิยมาส กล้าแข็ง</dc:creator>
  <cp:lastModifiedBy>ปิยมาส กล้าแข็ง</cp:lastModifiedBy>
  <cp:revision>15</cp:revision>
  <dcterms:created xsi:type="dcterms:W3CDTF">2021-12-01T02:18:47Z</dcterms:created>
  <dcterms:modified xsi:type="dcterms:W3CDTF">2022-03-09T00:59:40Z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