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304" r:id="rId3"/>
    <p:sldId id="258" r:id="rId4"/>
    <p:sldId id="300" r:id="rId5"/>
    <p:sldId id="301" r:id="rId6"/>
    <p:sldId id="302" r:id="rId7"/>
    <p:sldId id="303" r:id="rId8"/>
    <p:sldId id="305" r:id="rId9"/>
    <p:sldId id="306" r:id="rId10"/>
    <p:sldId id="307" r:id="rId11"/>
    <p:sldId id="308" r:id="rId12"/>
    <p:sldId id="309" r:id="rId13"/>
    <p:sldId id="312" r:id="rId14"/>
    <p:sldId id="313" r:id="rId15"/>
    <p:sldId id="314" r:id="rId16"/>
    <p:sldId id="315" r:id="rId17"/>
    <p:sldId id="317" r:id="rId18"/>
    <p:sldId id="316" r:id="rId19"/>
    <p:sldId id="285" r:id="rId20"/>
    <p:sldId id="27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529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9" d="100"/>
          <a:sy n="69" d="100"/>
        </p:scale>
        <p:origin x="278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9A3335-6331-4872-A8B7-ECD55539F4D0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3940"/>
            <a:ext cx="6709271" cy="160570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ea typeface="Cordia New" panose="020B0304020202020204" pitchFamily="34" charset="-34"/>
                <a:cs typeface="TH SarabunPSK" panose="020B0500040200020003" pitchFamily="34" charset="-34"/>
              </a:rPr>
              <a:t>Tom 2206 </a:t>
            </a:r>
            <a:r>
              <a:rPr lang="th-TH" sz="6000" b="1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 </a:t>
            </a:r>
            <a:br>
              <a:rPr lang="th-TH" sz="6000" b="1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6000" b="1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การป้องกันการสูญเสีย</a:t>
            </a:r>
            <a:endParaRPr lang="en-US" sz="6000" dirty="0"/>
          </a:p>
        </p:txBody>
      </p:sp>
      <p:pic>
        <p:nvPicPr>
          <p:cNvPr id="5" name="Picture Placeholder 4" descr="City street with motion blur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30476" y="5133860"/>
            <a:ext cx="2251665" cy="1600200"/>
          </a:xfrm>
        </p:spPr>
        <p:txBody>
          <a:bodyPr/>
          <a:lstStyle/>
          <a:p>
            <a:r>
              <a:rPr lang="th-TH" dirty="0"/>
              <a:t>อาจารย์ปิยมาส  กล้าแข็ง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FA7AA0-679D-4632-BACC-0131D6539634}"/>
              </a:ext>
            </a:extLst>
          </p:cNvPr>
          <p:cNvSpPr txBox="1"/>
          <p:nvPr/>
        </p:nvSpPr>
        <p:spPr>
          <a:xfrm>
            <a:off x="342900" y="2382560"/>
            <a:ext cx="62293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th-TH" sz="40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 บทที่ </a:t>
            </a:r>
            <a:r>
              <a:rPr lang="en-US" sz="4000" b="1" dirty="0"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</a:t>
            </a:r>
            <a:r>
              <a:rPr lang="th-TH" sz="40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th-TH" sz="40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สถานการณ์ด้านอาชีวอนามัย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04C96-97D6-4998-BE09-CB64FFF55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พิษของสารเคมีต่อร่างกาย</a:t>
            </a:r>
            <a:endParaRPr lang="th-TH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D12C3-3AB7-4780-8E8D-328A118D0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09725"/>
            <a:ext cx="9601200" cy="5248275"/>
          </a:xfrm>
        </p:spPr>
        <p:txBody>
          <a:bodyPr>
            <a:normAutofit/>
          </a:bodyPr>
          <a:lstStyle/>
          <a:p>
            <a:r>
              <a:rPr lang="th-TH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 กลุ่มที่ทำให้เกิดการระคายเคือง</a:t>
            </a:r>
            <a:endParaRPr lang="en-US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2. กลุ่มที่ทำให้มีอาการแพ้ </a:t>
            </a:r>
            <a:endParaRPr lang="en-US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 กลุ่มที่ทำให้เกิดการขาดออกซิเจน</a:t>
            </a:r>
            <a:endParaRPr lang="en-US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4. กลุ่มที่ทำให้เกิดภาวะหลับลึกหรือง่วงซึม</a:t>
            </a:r>
            <a:endParaRPr lang="en-US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5. กลุ่มที่ทำให้เกิดพิษต่อระบบต่างๆ</a:t>
            </a:r>
            <a:endParaRPr lang="en-US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6. กลุ่มที่ทำให้เกิดมะเร็ง</a:t>
            </a:r>
            <a:endParaRPr lang="en-US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7. กลุ่มสารเคมีที่ทำให้ทารกมีรูปวิปริต</a:t>
            </a:r>
            <a:endParaRPr lang="en-US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8. กลุ่มสารเคมีที่ส่งผลต่อพันธุกรรม</a:t>
            </a:r>
            <a:endParaRPr lang="en-US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9. กลุ่มสารเคมีที่ทำให้เกิดโรคปอดนิวโมโคนิโนซิส</a:t>
            </a:r>
            <a:endParaRPr lang="en-US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7079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C861C-03F6-441C-92EB-90D1B1BEF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255134"/>
            <a:ext cx="10372725" cy="1036850"/>
          </a:xfrm>
        </p:spPr>
        <p:txBody>
          <a:bodyPr>
            <a:normAutofit/>
          </a:bodyPr>
          <a:lstStyle/>
          <a:p>
            <a:r>
              <a:rPr lang="th-TH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อันตรายจากสภาพแวดล้อมทางกายภาพ (</a:t>
            </a:r>
            <a:r>
              <a:rPr lang="en-US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Physical Environmental Hazards)</a:t>
            </a:r>
            <a:endParaRPr lang="th-T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46BD9-E0DF-42CE-9182-4ECA8848D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 มลพิษทางเสียง (</a:t>
            </a:r>
            <a:r>
              <a:rPr lang="en-US" sz="36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Noise Pollution)</a:t>
            </a:r>
            <a:endParaRPr lang="en-US" sz="3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lvl="1"/>
            <a:r>
              <a:rPr lang="th-TH" sz="3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1.1 เสียงที่ดังสม่ำเสมอ (</a:t>
            </a:r>
            <a:r>
              <a:rPr lang="en-US" sz="36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Steady – state Noise)</a:t>
            </a:r>
            <a:endParaRPr lang="en-US" sz="3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lvl="1"/>
            <a:r>
              <a:rPr lang="th-TH" sz="3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1.2 เสียงที่เปลี่ยนแปลงระดับเสมอ (</a:t>
            </a:r>
            <a:r>
              <a:rPr lang="en-US" sz="36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Fluctuation)</a:t>
            </a:r>
            <a:endParaRPr lang="en-US" sz="3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lvl="1"/>
            <a:r>
              <a:rPr lang="th-TH" sz="3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1.3 เสียงที่ดังเป็นระยะ (</a:t>
            </a:r>
            <a:r>
              <a:rPr lang="en-US" sz="36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Intermittent Noise)</a:t>
            </a:r>
            <a:endParaRPr lang="en-US" sz="3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lvl="1"/>
            <a:r>
              <a:rPr lang="th-TH" sz="3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1.4 เสียงกระแทก (</a:t>
            </a:r>
            <a:r>
              <a:rPr lang="en-US" sz="36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Impulse Noise or Impact Noise)</a:t>
            </a:r>
            <a:endParaRPr lang="en-US" sz="3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lvl="1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74888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FBDE-C851-48AF-AB6E-7709D8371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ผลกระทบของเสียงรบกวน</a:t>
            </a:r>
            <a:endParaRPr lang="th-TH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DD020-0E92-4490-AAA8-FB8E2D009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	ต่อระบบการได้ยิน แบ่งออกได้เป็น 2 แบบ</a:t>
            </a:r>
          </a:p>
          <a:p>
            <a:pPr lvl="1"/>
            <a:r>
              <a:rPr lang="th-TH" sz="28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แบบแรก จะเป็นการสูญเสียการได้ยินแบบชั่วคราว และ</a:t>
            </a:r>
          </a:p>
          <a:p>
            <a:pPr lvl="1"/>
            <a:r>
              <a:rPr lang="th-TH" sz="28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แบบหลังเป็นการสูญเสียการได้ยินแบบถาวร ซึ่งไม่สามารถทำการรักษาให้การได้ยินกลับคืนสภาพเดิมได้ เช่น</a:t>
            </a:r>
          </a:p>
          <a:p>
            <a:pPr marL="320040" lvl="1" indent="0">
              <a:buNone/>
            </a:pPr>
            <a:r>
              <a:rPr lang="th-TH" sz="28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	 ต่อสุขภาพทั่วไปและจิตใจ</a:t>
            </a:r>
          </a:p>
          <a:p>
            <a:pPr marL="320040" lvl="1" indent="0">
              <a:buNone/>
            </a:pPr>
            <a:r>
              <a:rPr lang="th-TH" sz="2800" dirty="0"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</a:t>
            </a:r>
            <a:r>
              <a:rPr lang="th-TH" sz="28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 ต่อการสื่อสาร </a:t>
            </a:r>
            <a:endParaRPr lang="th-TH" sz="2800" dirty="0"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320040" lvl="1" indent="0">
              <a:buNone/>
            </a:pPr>
            <a:r>
              <a:rPr lang="th-TH" sz="28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</a:t>
            </a:r>
            <a:r>
              <a:rPr lang="th-TH" sz="28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 ทำให้ประสิทธิภาพการทำงานลดลง </a:t>
            </a:r>
          </a:p>
          <a:p>
            <a:pPr marL="320040" lvl="1" indent="0">
              <a:buNone/>
            </a:pPr>
            <a:r>
              <a:rPr lang="th-TH" sz="2800" dirty="0"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</a:t>
            </a:r>
            <a:r>
              <a:rPr lang="th-TH" sz="28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 ต่อความปลอดภัยในการทำงาน </a:t>
            </a:r>
            <a:endParaRPr lang="en-US" sz="2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lvl="1"/>
            <a:endParaRPr lang="th-TH" sz="2800" dirty="0"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71647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C861C-03F6-441C-92EB-90D1B1BEF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อันตรายจากสภาพแวดล้อมทางกายภาพ (</a:t>
            </a:r>
            <a:r>
              <a:rPr lang="en-US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Physical Environmental Hazards)</a:t>
            </a:r>
            <a:endParaRPr lang="th-T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46BD9-E0DF-42CE-9182-4ECA8848D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2. การสั่นสะเทือน (</a:t>
            </a:r>
            <a:r>
              <a:rPr lang="en-US" sz="36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Vibration </a:t>
            </a: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6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ปัญหาสุขภาพอนามัยที่มีสาเหตุมาจากการสั่นสะเทือนนั้น แบ่งออกได้เป็น 2 ชนิด คือ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3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2.1 อันตรายที่เกิดจากการสั่นสะเทือนทั้งร่างกาย </a:t>
            </a:r>
            <a:endParaRPr lang="en-US" sz="3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6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2.2 อันตรายที่เกิดจากการสั่นสะเทือนเฉพาะบางส่วนของร่างกาย</a:t>
            </a:r>
            <a:endParaRPr lang="en-US" sz="3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0625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C861C-03F6-441C-92EB-90D1B1BEF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อันตรายจากสภาพแวดล้อมทางกายภาพ (</a:t>
            </a:r>
            <a:r>
              <a:rPr lang="en-US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Physical Environmental Hazards)</a:t>
            </a:r>
            <a:endParaRPr lang="th-T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46BD9-E0DF-42CE-9182-4ECA8848D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 อันตรายจากความร้อน (</a:t>
            </a:r>
            <a:r>
              <a:rPr lang="en-US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Heat)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0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</a:t>
            </a: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ผู้ที่ทำงานในที่ร้อนมากๆ จะพบอันตรายดังนี้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548640" lvl="2" algn="thaiDist">
              <a:spcBef>
                <a:spcPts val="0"/>
              </a:spcBef>
            </a:pPr>
            <a:r>
              <a:rPr lang="th-TH" sz="34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3.1 การเกิดผดผื่นจากความร้อน</a:t>
            </a:r>
            <a:endParaRPr lang="en-US" sz="3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548640" lvl="2" algn="thaiDist">
              <a:spcBef>
                <a:spcPts val="0"/>
              </a:spcBef>
            </a:pPr>
            <a:r>
              <a:rPr lang="th-TH" sz="34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3.2 ตะคริวจากความร้อน</a:t>
            </a:r>
            <a:endParaRPr lang="en-US" sz="3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548640" lvl="2" algn="thaiDist">
              <a:spcBef>
                <a:spcPts val="0"/>
              </a:spcBef>
            </a:pPr>
            <a:r>
              <a:rPr lang="th-TH" sz="34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3.3 ความอ่อนล้าจากความร้อน</a:t>
            </a:r>
            <a:endParaRPr lang="en-US" sz="3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548640" lvl="2" algn="thaiDist">
              <a:spcBef>
                <a:spcPts val="0"/>
              </a:spcBef>
            </a:pPr>
            <a:r>
              <a:rPr lang="th-TH" sz="34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3.4 การเป็นลมเนื่องจากความร้อน</a:t>
            </a:r>
            <a:endParaRPr lang="en-US" sz="34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970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2C028-3EA7-4DAA-8CF0-87975F883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950" y="255134"/>
            <a:ext cx="10534650" cy="1036850"/>
          </a:xfrm>
        </p:spPr>
        <p:txBody>
          <a:bodyPr>
            <a:noAutofit/>
          </a:bodyPr>
          <a:lstStyle/>
          <a:p>
            <a:r>
              <a:rPr lang="th-TH" sz="36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อันตรายจากสภาพแวดล้อมทางชีวภาพ (</a:t>
            </a:r>
            <a:r>
              <a:rPr lang="en-US" sz="36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Biological Environmental Hazards)</a:t>
            </a:r>
            <a:endParaRPr lang="th-TH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B6E5C-9EA9-49C7-A446-9E7223DB7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sz="32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อันตรายจากสภาพแวดล้อมทางชีวภาพ (</a:t>
            </a:r>
            <a:r>
              <a:rPr lang="en-US" sz="32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Biological Environmental Hazards) </a:t>
            </a:r>
            <a:r>
              <a:rPr lang="th-TH" sz="32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หมายถึง การที่ร่างกายมีการติดเชื้อ หรือเกิดการสัมผัสกับสิ่งที่ก่อให้เกิดความผิดปกติของร่างกาย หรือทำให้มีอาการเจ็บป่วยเกิดขึ้น</a:t>
            </a: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ความรุนแรงของอันตราย</a:t>
            </a:r>
            <a:r>
              <a:rPr lang="en-US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….</a:t>
            </a: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ขึ้นอยู่กับ 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1051560" lvl="4" algn="thaiDist">
              <a:spcBef>
                <a:spcPts val="0"/>
              </a:spcBef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 เชื้อที่ทำให้เกิดโรค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Agent)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1051560" lvl="4" algn="thaiDist">
              <a:spcBef>
                <a:spcPts val="0"/>
              </a:spcBef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2. วิธีที่สัมผัสเพื่อรับเชื้อ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Type of Exposure)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1051560" lvl="4" algn="thaiDist">
              <a:spcBef>
                <a:spcPts val="0"/>
              </a:spcBef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 ความรุนแรงของเชื้อ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Intensity) </a:t>
            </a: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เชื้อมาก รุนแรงมา / เชื้อน้อย รุนแรงน้อย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1051560" lvl="4" algn="thaiDist">
              <a:spcBef>
                <a:spcPts val="0"/>
              </a:spcBef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4. เวลาในการสัมผัสเชื้อ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Duration) </a:t>
            </a:r>
            <a:r>
              <a:rPr lang="th-TH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ต่อเนื่อง / ไม่ต่อเนื่อง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2774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D522A-B90E-45DA-BD74-FE68CC9E1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เชื้อไวรัส </a:t>
            </a:r>
            <a:endParaRPr lang="th-TH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3FCBF-74A5-4FFB-9395-515DB2C6F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เชื้อไวรัส การติดเชื้อเกิดจากการจับต้องสัตว์ ถูกสัตว์กัด หรือสัมผัสผลิตภัณฑ์ที่ได้จากสัตว์ที่เป็นโรค เกิดอุบัติเหตุ หรือการติดเชื้อจากผู้ป่วยในสถานพยาบาล เช่น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โรคตับอักเสบ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Hepatitis)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โรคพิษสุนัขบ้า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Rabies)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โรคเอดส์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AIDS)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เชื้อรา พบในอาชีพเกษตรกร ผู้ที่ทำงานกลางแจ้ง อาชีพเลี้ยงสัตว์ เช่น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ฮิสโตพลาสโมซิส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Histoplasmosis)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สรปโรทริโคซิส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Sporotrichosis)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คริพโตคอกโคซิส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Cryptococcosis)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358940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6A848-3668-4C74-ADF2-65D248584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เชื้อแบคทีเรีย</a:t>
            </a:r>
            <a:endParaRPr lang="th-TH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AC607-5EF3-4067-A6AF-B15187457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เชื้อแบคทีเรีย เกิดจากการติดเชื้อในบุคคลอาชีพต่างๆ ส่วนมากเกิดเนื่องจากการปล่อยปละละเลยบาดแผลหรือรอยถลอกเล็กๆ น้อยๆ เช่น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548640" lvl="2" algn="thaiDist">
              <a:spcBef>
                <a:spcPts val="0"/>
              </a:spcBef>
            </a:pP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โรคบรูเซลโลซิส (</a:t>
            </a:r>
            <a:r>
              <a:rPr lang="en-US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Brucellosis) 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548640" lvl="2" algn="thaiDist">
              <a:spcBef>
                <a:spcPts val="0"/>
              </a:spcBef>
            </a:pP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โรคแอนแทรกซ์ (</a:t>
            </a:r>
            <a:r>
              <a:rPr lang="en-US" sz="4000" dirty="0" err="1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Antax</a:t>
            </a:r>
            <a:r>
              <a:rPr lang="en-US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) 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548640" lvl="2" algn="thaiDist">
              <a:spcBef>
                <a:spcPts val="0"/>
              </a:spcBef>
            </a:pP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โรคฉี่หนู (</a:t>
            </a:r>
            <a:r>
              <a:rPr lang="en-US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Leptospirosis) 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548640" lvl="2" algn="thaiDist">
              <a:spcBef>
                <a:spcPts val="0"/>
              </a:spcBef>
            </a:pP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บาดทะยัก (</a:t>
            </a:r>
            <a:r>
              <a:rPr lang="en-US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Tetanus) 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548640" lvl="2" algn="thaiDist">
              <a:spcBef>
                <a:spcPts val="0"/>
              </a:spcBef>
            </a:pPr>
            <a:r>
              <a:rPr lang="th-TH" sz="40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วัณโรค (</a:t>
            </a:r>
            <a:r>
              <a:rPr lang="en-US" sz="40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Tuberculosis)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125210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03327-F390-41D5-9D9D-645E98130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อันตรายจากสภาพแวดล้อมทางด้านการยศาสตร์ (</a:t>
            </a:r>
            <a:r>
              <a:rPr lang="en-US" sz="40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Ergonomics)</a:t>
            </a:r>
            <a:endParaRPr lang="th-TH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9CA20-3200-4DB4-86D9-82DCEDAFA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0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อันตรายจากสภาพแวดล้อมทางด้านการยศาสตร์ (</a:t>
            </a:r>
            <a:r>
              <a:rPr lang="en-US" sz="40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Ergonomics)</a:t>
            </a:r>
            <a:r>
              <a:rPr lang="th-TH" sz="4000" b="1" dirty="0">
                <a:latin typeface="Cordia New" panose="020B0304020202020204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40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 การปฏิบัติงานที่มีการใช้อวัยวะต่างๆ ของร่างกายที่ไม่เป็นไปตามธรรมชาติของโครงสร้าง และขีดความสามารถของอวัยวะภายในร่างกาย อาจก่อให้เกิดอันตราย หรือเกิดโรคเกี่ยวกับระบบโครงสร้าง กล้ามเนื้อ กระดูก และเนื้อเยื่อเกี่ยวพันต่างๆ โรคในกลุ่มนี้เรียกว่า กลุ่มโรคจากการยศาสตร์ผิดปกติ 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265251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87235-91EF-4BEA-A467-232946E17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/>
              <a:t>แบบทดสอบท้ายบท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C8A9B-AF35-4F16-AA09-F51843668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400" dirty="0"/>
              <a:t>ให้นักศึกษาทำใน แบบทดสอบท้ายบทใน</a:t>
            </a:r>
          </a:p>
          <a:p>
            <a:pPr marL="0" indent="0">
              <a:buNone/>
            </a:pPr>
            <a:r>
              <a:rPr lang="en-US" sz="4400" dirty="0"/>
              <a:t>Google Classroom  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70924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0576B-6CDB-4AB1-8A35-2266E883F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แผนบริหารการสอนประจำบทที่ 3</a:t>
            </a:r>
            <a:endParaRPr lang="th-TH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CB9C9-AE19-44E1-9AD2-622B6BC21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28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หัวข้อเนื้อหาประจำบท</a:t>
            </a:r>
            <a:endParaRPr lang="en-US" sz="2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28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3.1 สถานการณ์ด้านอาชีวอนามัยและความปลอดภัยตั้งแต่อดีตถึงปัจจุบัน</a:t>
            </a:r>
            <a:endParaRPr lang="en-US" sz="2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28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3.2 สภาพการทำงานและสภาวะสิ่งแวดล้อมที่อาจก่อให้เกิดอันตราย ต่อสุขภาพของคนงานทั้งด้านร่างกาย และจิตใจ ใน ภาคอุตสาหกรรม เกษตรกรรม งานก่อสร้าง และงานบริการ</a:t>
            </a:r>
            <a:endParaRPr lang="en-US" sz="2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28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วัตถุประสงค์เชิงพฤติกรรม</a:t>
            </a:r>
            <a:endParaRPr lang="en-US" sz="2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28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นักศึกษามีความรู้ความเข้าใจเกี่ยวกับสถานการณ์ด้านอาชีวอนามัยและความปลอดภัยตั้งแต่อดีตจนถึงปัจจุบัน</a:t>
            </a:r>
            <a:endParaRPr lang="en-US" sz="2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28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2. นักศึกษามีความรู้ความเข้าใจเกี่ยวกับสภาพการทำงานที่อาจก่อให้เกิดอันตรายต่อสุขภาพของคนงานทั้งทางด้านร่างกายและจิตใจ ของคนงาน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366436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8BD9C-7864-4C81-BC3F-731119306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179" y="3305305"/>
            <a:ext cx="6567461" cy="1774695"/>
          </a:xfrm>
        </p:spPr>
        <p:txBody>
          <a:bodyPr>
            <a:normAutofit/>
          </a:bodyPr>
          <a:lstStyle/>
          <a:p>
            <a:r>
              <a:rPr lang="en-US" sz="4400" dirty="0" err="1"/>
              <a:t>ThanK</a:t>
            </a:r>
            <a:r>
              <a:rPr lang="en-US" sz="4400" dirty="0"/>
              <a:t> You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256292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589" y="167375"/>
            <a:ext cx="11111086" cy="1036850"/>
          </a:xfrm>
        </p:spPr>
        <p:txBody>
          <a:bodyPr>
            <a:normAutofit/>
          </a:bodyPr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6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ความเป็นมาของกฎหมายด้านอาชีวอนามัยและความปลอดภัยในประเทศไทย</a:t>
            </a:r>
            <a:endParaRPr lang="en-US" sz="3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877" y="1653871"/>
            <a:ext cx="11304798" cy="4518329"/>
          </a:xfrm>
        </p:spPr>
        <p:txBody>
          <a:bodyPr>
            <a:normAutofit/>
          </a:bodyPr>
          <a:lstStyle/>
          <a:p>
            <a:pPr marL="0" indent="0" algn="thaiDist">
              <a:spcBef>
                <a:spcPts val="0"/>
              </a:spcBef>
              <a:buNone/>
            </a:pPr>
            <a:r>
              <a:rPr lang="th-TH" sz="18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	</a:t>
            </a:r>
            <a:r>
              <a:rPr lang="th-TH" sz="32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ในปี พ.ศ. 2507 เกิดปัญหาด้านความปลอดภัยที่ส่วนสำคัญให้เกิดการผลักดันกฎหมายด้านอาชีวอนามัย คือ ลูกจ้างของโรงงานผลิตถ่านไฟฉายแห่งหนึ่ง ได้มาร้องเรียนต่อกองแรงงาน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32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	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3200" dirty="0">
                <a:ea typeface="Cordia New" panose="020B0304020202020204" pitchFamily="34" charset="-34"/>
                <a:cs typeface="TH SarabunPSK" panose="020B0500040200020003" pitchFamily="34" charset="-34"/>
              </a:rPr>
              <a:t>	</a:t>
            </a:r>
            <a:r>
              <a:rPr lang="th-TH" sz="32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จากการตรวจสอบโรงงานพบว่า โรงงานแห่งนี้มีคนงาน 500 คน ลูกจ้างที่เจ็บป่วยที่มาร้องเรียนนั้นทำงานในแผนกห้องแร่ ได้รับแมงกานีสเข้าสู่ร่างกายเนื่องจากไม่มีมาตรการและเครื่องป้องกันฝุ่นละออง </a:t>
            </a: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	</a:t>
            </a:r>
            <a:endParaRPr lang="th-TH" sz="3200" dirty="0">
              <a:effectLst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endParaRPr lang="th-TH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	หลังจากมีการศึกษาเพิ่มเติมและพบปัญหาโรคจากการทำงานที่เกิดจากการใช้สารเคมีต่างๆ อีกในปี พ.ศ. 2510 จึงมีการออกพระราชบัญญัติวัตถุมีพิษ เป็นฉบับแรก และออกฉบับที่ 2 ตามมาใน พ.ศ. 2516 ในส่วนของกระทรวงมหาดไทย</a:t>
            </a:r>
            <a:endParaRPr lang="th-TH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indent="0" algn="thaiDist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589" y="167375"/>
            <a:ext cx="11111086" cy="1036850"/>
          </a:xfrm>
        </p:spPr>
        <p:txBody>
          <a:bodyPr>
            <a:normAutofit/>
          </a:bodyPr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6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ความเป็นมาของกฎหมายด้านอาชีวอนามัยและความปลอดภัยในประเทศไทย</a:t>
            </a:r>
            <a:endParaRPr lang="en-US" sz="3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877" y="1653871"/>
            <a:ext cx="10552323" cy="4518329"/>
          </a:xfrm>
        </p:spPr>
        <p:txBody>
          <a:bodyPr>
            <a:normAutofit/>
          </a:bodyPr>
          <a:lstStyle/>
          <a:p>
            <a:pPr marL="0" indent="0" algn="thaiDist">
              <a:spcBef>
                <a:spcPts val="0"/>
              </a:spcBef>
              <a:buNone/>
            </a:pPr>
            <a:r>
              <a:rPr lang="th-TH" sz="40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	วันที่ 16 มีนาคม พ.ศ. 2515 ฉบับที่ 103 ได้ออกประกาศกระทรวงมหาดไทย เพื่อกำหนดสวัสดิการเกี่ยวกับสุขภาพอนามัย และความปลอดภัยสำหรับลูกจ้าง โดยมีหลักการและสาระสำคัญก้าวหน้าเทียบเท่ามาตรฐานสากล มีด้วยกันหลายฉบับ ทยอยออกมาตั้งแต่ ปีพ.ศ. 2519 – 2534 ซึ่งในปัจจุบันยังคงบังคับใช้อยู่ทั้งสิ้น 5ฉบับ </a:t>
            </a:r>
            <a:endParaRPr lang="en-US" sz="40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8940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14807-5C93-4D8D-980B-2A7BD896C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ปัญหางานด้านอาชีวอนามัยและความปลอดภัย</a:t>
            </a:r>
            <a:endParaRPr lang="th-TH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1CC1B-9E38-44F9-A129-209BC760A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575" y="1828800"/>
            <a:ext cx="9725025" cy="4343400"/>
          </a:xfrm>
        </p:spPr>
        <p:txBody>
          <a:bodyPr>
            <a:normAutofit/>
          </a:bodyPr>
          <a:lstStyle/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 กลุ่มประเทศที่พัฒนาแล้ว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Developed Countries)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548640" lvl="2" algn="thaiDist">
              <a:spcBef>
                <a:spcPts val="0"/>
              </a:spcBef>
            </a:pPr>
            <a:r>
              <a:rPr lang="th-TH" sz="2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ปัญหาด้านจิตใจ</a:t>
            </a:r>
            <a:endParaRPr lang="en-US" sz="2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548640" lvl="2" algn="thaiDist">
              <a:spcBef>
                <a:spcPts val="0"/>
              </a:spcBef>
            </a:pPr>
            <a:r>
              <a:rPr lang="th-TH" sz="2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ปัญหาด้านสังคม</a:t>
            </a:r>
            <a:endParaRPr lang="en-US" sz="2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2. กลุ่มประเทศกำลังพัฒนา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Developing Countries)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548640" lvl="2" algn="thaiDist">
              <a:spcBef>
                <a:spcPts val="0"/>
              </a:spcBef>
            </a:pPr>
            <a:r>
              <a:rPr lang="th-TH" sz="2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ปัญหาด้านสุขภาพร่างกาย</a:t>
            </a:r>
            <a:endParaRPr lang="en-US" sz="2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548640" lvl="2" algn="thaiDist">
              <a:spcBef>
                <a:spcPts val="0"/>
              </a:spcBef>
            </a:pPr>
            <a:r>
              <a:rPr lang="th-TH" sz="2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ปัญหาด้านจิตใจ</a:t>
            </a:r>
            <a:endParaRPr lang="en-US" sz="2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548640" lvl="2" algn="thaiDist">
              <a:spcBef>
                <a:spcPts val="0"/>
              </a:spcBef>
            </a:pPr>
            <a:r>
              <a:rPr lang="th-TH" sz="2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ปัญหาด้านสังคม</a:t>
            </a:r>
            <a:endParaRPr lang="en-US" sz="2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algn="thaiDist">
              <a:spcBef>
                <a:spcPts val="0"/>
              </a:spcBef>
              <a:spcAft>
                <a:spcPts val="0"/>
              </a:spcAft>
            </a:pPr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 กลุ่มประเทศด้อยพัฒนา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Under Develop – Countries)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548640" lvl="2" algn="thaiDist">
              <a:spcBef>
                <a:spcPts val="0"/>
              </a:spcBef>
            </a:pPr>
            <a:r>
              <a:rPr lang="th-TH" sz="2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ปัญหาความยากจน</a:t>
            </a:r>
            <a:endParaRPr lang="en-US" sz="2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548640" lvl="2" algn="thaiDist">
              <a:spcBef>
                <a:spcPts val="0"/>
              </a:spcBef>
            </a:pPr>
            <a:r>
              <a:rPr lang="th-TH" sz="2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ปัญหาการว่างงาน และสภาพความเป็นอยู่</a:t>
            </a:r>
            <a:endParaRPr lang="en-US" sz="2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89450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C1F0F-D6D8-4068-A94A-E3AAE4761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5134"/>
            <a:ext cx="10058400" cy="1036850"/>
          </a:xfrm>
        </p:spPr>
        <p:txBody>
          <a:bodyPr>
            <a:normAutofit/>
          </a:bodyPr>
          <a:lstStyle/>
          <a:p>
            <a:r>
              <a:rPr lang="th-TH" sz="40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สถานการณ์ด้านอาชีวอนามัยและความปลอดภัย</a:t>
            </a:r>
            <a:r>
              <a:rPr lang="en-US" sz="40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</a:t>
            </a:r>
            <a:r>
              <a:rPr lang="th-TH" sz="40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จากแหล่งข้อมูล</a:t>
            </a:r>
            <a:r>
              <a:rPr lang="en-US" sz="40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</a:t>
            </a:r>
            <a:r>
              <a:rPr lang="th-TH" sz="40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ได้แก่</a:t>
            </a:r>
            <a:endParaRPr lang="th-TH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E1799-4A02-4FDE-B842-424B3922D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 การประสบอันตรายและโรคจากการทำงาน</a:t>
            </a:r>
            <a:endParaRPr lang="en-US" sz="3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36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2. สถานการณ์สภาพแวดล้อมในการทำงาน</a:t>
            </a:r>
            <a:endParaRPr lang="en-US" sz="36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8667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4BE7A-B738-46EB-9454-6BBBED40B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อันตรายจากสภาพแวดล้อมในการทำงาน</a:t>
            </a:r>
            <a:endParaRPr lang="th-TH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CF6D2-4CC4-415F-9BC9-910D21C99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775" y="1828800"/>
            <a:ext cx="10029825" cy="4343400"/>
          </a:xfrm>
        </p:spPr>
        <p:txBody>
          <a:bodyPr/>
          <a:lstStyle/>
          <a:p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อันตรายจากสภาพแวดล้อมในการทำงาน แบ่งได้ 4 ด้าน ดังนี้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lvl="2"/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 อันตรายจากสภาพแวดล้อมทางเคมี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Chemical Environmental Hazards) 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lvl="2"/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2. อันตรายจากสภาพแวดล้อมทางกายภาพ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Physical Environmental Hazards)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lvl="2"/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3. อันตรายจากสภาพแวดล้อมทางชีวภาพ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Biological Environmental Hazards)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lvl="2"/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4. อันตรายจากสภาพแวดล้อมทางด้านการยศาสตร์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Ergonomics)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3379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ADED1-EA2D-4C81-A41E-A97979365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255134"/>
            <a:ext cx="11391900" cy="1036850"/>
          </a:xfrm>
        </p:spPr>
        <p:txBody>
          <a:bodyPr>
            <a:noAutofit/>
          </a:bodyPr>
          <a:lstStyle/>
          <a:p>
            <a:r>
              <a:rPr lang="th-TH" sz="40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อันตรายจากสภาพแวดล้อมทางเคมี (</a:t>
            </a:r>
            <a:r>
              <a:rPr lang="en-US" sz="4000" b="1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Chemical Environmental Hazards)</a:t>
            </a:r>
            <a:endParaRPr lang="th-TH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9D4CA-E990-4FA6-96DE-D92D6B007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สามารถจำแนกลักษณะของสารเคมีที่ฟุ้งกระจายในอากาศได้ 2 ลักษณะ ดังนี้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1. สารเคมีฟุ้งกระจายในรูปอนุภาค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Particulate) 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2. สารเคมีฟุ้งกระจายในรูปก๊าซและไอระเหย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Gas and </a:t>
            </a:r>
            <a:r>
              <a:rPr lang="en-US" sz="3200" dirty="0" err="1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vapour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4814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EF861-632B-42F5-900D-59FC46FDC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ทางเข้าสู่ร่างกายของสารเคมี</a:t>
            </a:r>
            <a:endParaRPr lang="th-TH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05ED7-419F-4DE2-8606-39FDFCA9E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ทางการหายใจ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Inhalation)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ทางการดูดซึมทางผิวหนัง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Skin Absorption)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ทางการกิน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Ingestion)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3200" dirty="0"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- ทางการฉีดเข้าผิวหนัง (</a:t>
            </a:r>
            <a:r>
              <a:rPr lang="en-US" sz="3200" dirty="0"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Injection through Skin)</a:t>
            </a:r>
            <a:endParaRPr lang="en-US" sz="3200" dirty="0"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th-TH" sz="3200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สารเคมีจะทำลายอวัยวะต่างๆ ของร่างมากหรือน้อยนั้น ขึ้นอยู่กับความเข้มข้นของสารเคมี และระยะเวลาที่สารเคมีนั้นๆ เข้าสู่ร่างกาย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400884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les Direction 16X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rection presentation (widescreen).potx" id="{D17AB31B-F25B-45F4-B34E-C6982D129A29}" vid="{B63A7B92-8C2A-4E6A-9062-768A2448E61C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direction presentation (widescreen)</Template>
  <TotalTime>380</TotalTime>
  <Words>1360</Words>
  <Application>Microsoft Office PowerPoint</Application>
  <PresentationFormat>Widescreen</PresentationFormat>
  <Paragraphs>116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Book Antiqua</vt:lpstr>
      <vt:lpstr>Cordia New</vt:lpstr>
      <vt:lpstr>TH SarabunPSK</vt:lpstr>
      <vt:lpstr>Sales Direction 16X9</vt:lpstr>
      <vt:lpstr>Tom 2206   การป้องกันการสูญเสีย</vt:lpstr>
      <vt:lpstr>แผนบริหารการสอนประจำบทที่ 3</vt:lpstr>
      <vt:lpstr>ความเป็นมาของกฎหมายด้านอาชีวอนามัยและความปลอดภัยในประเทศไทย</vt:lpstr>
      <vt:lpstr>ความเป็นมาของกฎหมายด้านอาชีวอนามัยและความปลอดภัยในประเทศไทย</vt:lpstr>
      <vt:lpstr>ปัญหางานด้านอาชีวอนามัยและความปลอดภัย</vt:lpstr>
      <vt:lpstr>สถานการณ์ด้านอาชีวอนามัยและความปลอดภัย จากแหล่งข้อมูล ได้แก่</vt:lpstr>
      <vt:lpstr>อันตรายจากสภาพแวดล้อมในการทำงาน</vt:lpstr>
      <vt:lpstr>อันตรายจากสภาพแวดล้อมทางเคมี (Chemical Environmental Hazards)</vt:lpstr>
      <vt:lpstr>ทางเข้าสู่ร่างกายของสารเคมี</vt:lpstr>
      <vt:lpstr>พิษของสารเคมีต่อร่างกาย</vt:lpstr>
      <vt:lpstr>อันตรายจากสภาพแวดล้อมทางกายภาพ (Physical Environmental Hazards)</vt:lpstr>
      <vt:lpstr>ผลกระทบของเสียงรบกวน</vt:lpstr>
      <vt:lpstr>อันตรายจากสภาพแวดล้อมทางกายภาพ (Physical Environmental Hazards)</vt:lpstr>
      <vt:lpstr>อันตรายจากสภาพแวดล้อมทางกายภาพ (Physical Environmental Hazards)</vt:lpstr>
      <vt:lpstr>อันตรายจากสภาพแวดล้อมทางชีวภาพ (Biological Environmental Hazards)</vt:lpstr>
      <vt:lpstr>เชื้อไวรัส </vt:lpstr>
      <vt:lpstr>เชื้อแบคทีเรีย</vt:lpstr>
      <vt:lpstr>อันตรายจากสภาพแวดล้อมทางด้านการยศาสตร์ (Ergonomics)</vt:lpstr>
      <vt:lpstr>แบบทดสอบท้ายบท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Tom 2206   การป้องกันการสูญเสีย</dc:title>
  <dc:creator>ปิยมาส กล้าแข็ง</dc:creator>
  <cp:lastModifiedBy>ปิยมาส กล้าแข็ง</cp:lastModifiedBy>
  <cp:revision>15</cp:revision>
  <dcterms:created xsi:type="dcterms:W3CDTF">2021-12-01T02:18:47Z</dcterms:created>
  <dcterms:modified xsi:type="dcterms:W3CDTF">2021-12-21T07:49:59Z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