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00" r:id="rId3"/>
    <p:sldId id="258" r:id="rId4"/>
    <p:sldId id="286" r:id="rId5"/>
    <p:sldId id="287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285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529" autoAdjust="0"/>
  </p:normalViewPr>
  <p:slideViewPr>
    <p:cSldViewPr snapToGrid="0">
      <p:cViewPr varScale="1">
        <p:scale>
          <a:sx n="47" d="100"/>
          <a:sy n="47" d="100"/>
        </p:scale>
        <p:origin x="64" y="3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3940"/>
            <a:ext cx="6709271" cy="16057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ea typeface="Cordia New" panose="020B0304020202020204" pitchFamily="34" charset="-34"/>
                <a:cs typeface="TH SarabunPSK" panose="020B0500040200020003" pitchFamily="34" charset="-34"/>
              </a:rPr>
              <a:t>Tom 2206 </a:t>
            </a:r>
            <a: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b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การป้องกันการสูญเสีย</a:t>
            </a:r>
            <a:endParaRPr lang="en-US" sz="6000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0476" y="5133860"/>
            <a:ext cx="2251665" cy="1600200"/>
          </a:xfrm>
        </p:spPr>
        <p:txBody>
          <a:bodyPr/>
          <a:lstStyle/>
          <a:p>
            <a:r>
              <a:rPr lang="th-TH" dirty="0"/>
              <a:t>อาจารย์ปิยมาส  กล้าแข็ง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A7AA0-679D-4632-BACC-0131D6539634}"/>
              </a:ext>
            </a:extLst>
          </p:cNvPr>
          <p:cNvSpPr txBox="1"/>
          <p:nvPr/>
        </p:nvSpPr>
        <p:spPr>
          <a:xfrm>
            <a:off x="0" y="2317634"/>
            <a:ext cx="688657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บทที่ 2	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90" y="167375"/>
            <a:ext cx="11029170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กรุงเทพมหานคร</a:t>
            </a:r>
            <a:endParaRPr lang="en-US" sz="4400" b="1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653871"/>
            <a:ext cx="11304798" cy="4518329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      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 กรุงเทพมหานคร มีหน่วยงานที่เกี่ยวข้อง คือ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4.1 สำนักอนามัย (กองอนามัยสิ่งแวดล้อม)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4.2 สำนักงานเขต กรุงเทพมหานคร ขึ้นตรงกับปลัดกรุงเทพมหานคร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66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90" y="167375"/>
            <a:ext cx="9601200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องค์กรภาคเอกชน องค์การวิชาชีพ</a:t>
            </a:r>
            <a:endParaRPr lang="en-US" sz="4000" b="1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55" y="1653871"/>
            <a:ext cx="11543720" cy="4518329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algn="thaiDist">
              <a:spcBef>
                <a:spcPts val="0"/>
              </a:spcBef>
            </a:pPr>
            <a:r>
              <a:rPr lang="th-TH" sz="3200" dirty="0">
                <a:solidFill>
                  <a:srgbClr val="FF0000"/>
                </a:solidFill>
              </a:rPr>
              <a:t>องค์กรภาคเอกชน องค์การวิชาชีพ: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1. สมาคมอาชีวอนามัยและความปลอดภัยในการทำงาน (ส.อ.ป.)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2. สมาคมแพทย์อาชีวเวชศาสตร์และสิ่งแวดล้อมแห่งประเทศไทย (สพอท.)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3. สมาคมส่งเสริมความปลอดภัยและอนามัยในการทำงาน (ประเทศไทย) (สปอท.)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4. ชมรมอาชีวเวชศาสตร์แห่งประเทศไทย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5. ชมรมพยาบาลอาชีวอนามัย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6. ชมรมเจ้าหน้าที่ความปลอดภัยในจังหวัด หรือเขตต่างๆ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algn="thaiDist">
              <a:spcBef>
                <a:spcPts val="0"/>
              </a:spcBef>
            </a:pPr>
            <a:endParaRPr lang="en-US" sz="36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426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90" y="167375"/>
            <a:ext cx="9601200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องค์กรภาคเอกชน องค์การวิชาชีพ</a:t>
            </a:r>
            <a:endParaRPr lang="en-US" sz="4000" b="1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55" y="1653871"/>
            <a:ext cx="11543720" cy="4518329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6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6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600" b="1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องค์กรภาคเอกชน องค์การภายในสถานประกอบการ</a:t>
            </a:r>
            <a:endParaRPr lang="en-US" sz="3600" dirty="0">
              <a:solidFill>
                <a:srgbClr val="FF0000"/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ภายในโรงงานแต่ละแห่งจะมีองค์กรที่รับผิดชอบงานอาชีวอนามัยและความปลอดภัยที่สำคัญอยู่ 2 องค์การด้วยกัน ดังนี้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1. คณะกรรมการความปลอดภัย อาชีวอนามัย และสภาพแวดล้อมในการทำงาน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2. ฝ่ายที่ถูกมอบหมายให้รับผิดชอบงานอาชีวอนามัย และความปลอดภัย </a:t>
            </a:r>
            <a:r>
              <a:rPr lang="en-US" sz="36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0969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87235-91EF-4BEA-A467-232946E17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แบบทดสอบท้ายบท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C8A9B-AF35-4F16-AA09-F51843668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ให้นักศึกษาทำใน แบบทดสอบท้ายบทใน</a:t>
            </a:r>
          </a:p>
          <a:p>
            <a:pPr marL="0" indent="0">
              <a:buNone/>
            </a:pPr>
            <a:r>
              <a:rPr lang="en-US" sz="4400" dirty="0"/>
              <a:t>Google Classroom  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7092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8BD9C-7864-4C81-BC3F-73111930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179" y="3305305"/>
            <a:ext cx="6567461" cy="1774695"/>
          </a:xfrm>
        </p:spPr>
        <p:txBody>
          <a:bodyPr>
            <a:normAutofit/>
          </a:bodyPr>
          <a:lstStyle/>
          <a:p>
            <a:r>
              <a:rPr lang="en-US" sz="4400" dirty="0" err="1"/>
              <a:t>ThanK</a:t>
            </a:r>
            <a:r>
              <a:rPr lang="en-US" sz="4400" dirty="0"/>
              <a:t> You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56292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195AB-A794-449C-B7C7-C02DCC009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แผนบริหารการสอนประจำบทที่ 2</a:t>
            </a:r>
            <a:endParaRPr lang="th-T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6E9AA-C635-4E4A-8DF4-90205469A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วัตถุประสงค์เชิงพฤติกรรม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นักศึกษามีความรู้ความเข้าใจเกี่ยวกับองค์กรภาครัฐที่เกี่ยวข้องในงานอาชีวอนามัยและความปลอดภัย และหน้าที่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นักศึกษามีความรู้ความเข้าใจเกี่ยวกับองค์กรภาคเอกชนที่เกี่ยวข้องในงานอาชีวอนามัยและความปลอดภัย และหน้าที่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นักศึกษามีความรู้ความเข้าใจเกี่ยวกับองค์กรภายในสถานประกอบการ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 นักศึกษาสามารถประสานงานกับองค์กรได้ 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869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89" y="167375"/>
            <a:ext cx="11111086" cy="1036850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กระทรวงแรงงาน 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653871"/>
            <a:ext cx="11304798" cy="4518329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กระทรวงแรงงาน  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มีหน้าที่โดยตรงในการดูแลความปลอดภัยในการทงานของลูกจ้าง และให้ความคุ้มครองเกี่ยวกับการใช้แรงงาน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   1.1 กรมสวัสดิการและคุ้มครองแรงงาน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1.1.1 กองตรวจความปลอดภัย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a typeface="Cordia New" panose="020B0304020202020204" pitchFamily="34" charset="-34"/>
                <a:cs typeface="TH SarabunPSK" panose="020B0500040200020003" pitchFamily="34" charset="-34"/>
              </a:rPr>
              <a:t>	     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1.1.2 สถาบันความปลอดภัยในการทำงาน เป็นหน่วยงานที่สนับสนุนการปฏิบัติภารกิจของกรมสวัสดิการและคุ้มครองแรงงานทางด้านวิชาการ และยังได้จัดตั้ง “ศูนย์ความปลอดภัยในการทำงาน” </a:t>
            </a:r>
            <a:endParaRPr lang="th-TH" sz="3200" dirty="0"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     1.1.3 สำนักงานสวัสดิการและคุ้มครองแรงงานจังหวัด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endParaRPr lang="th-TH" sz="1800" dirty="0">
              <a:effectLst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th-TH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90" y="167375"/>
            <a:ext cx="10866168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กระทรวงแรงงาน 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653871"/>
            <a:ext cx="11304798" cy="4802588"/>
          </a:xfrm>
        </p:spPr>
        <p:txBody>
          <a:bodyPr>
            <a:normAutofit lnSpcReduction="10000"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th-TH" sz="3200" b="1" dirty="0">
                <a:solidFill>
                  <a:srgbClr val="0070C0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3200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กระทรวงแรงงาน</a:t>
            </a:r>
            <a:endParaRPr lang="th-TH" sz="3200" dirty="0">
              <a:solidFill>
                <a:srgbClr val="0070C0"/>
              </a:solidFill>
              <a:effectLst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1.2 สำนักงานประกันสังคม มีการบริหารงานในรูปของกองทุน 2 กองทุน คือ กองทุนเงินทดแทนและกองทุนประกันสังคม มีหน่วยงานในสังกัดที่เกี่ยวข้อง คือ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1.2.1 สำนักงานกองทุนเงินทดแทน มีหน้าที่ในการดำเนินการเกี่ยวกับการพิจารณาจ่ายเงินทดแทนให้แก่ลูกจ้างที่ประสบอันตรายเนื่องจากการทำงานให้แก่นายจ้าง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1.2.2 ศูนย์ฟื้นฟูสมรรถภาพคนงาน มีหน้าที่ให้บริการฟื้นฟู้สมรรถภาพด้านการแพทย์และด้านอาชีพแก่ลูกจ้างที่ประสบอันตรายจากการทำงาน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1.2.3 สำนักงานประกันสังคมจังหวัด มีหน้าที่ในการปฏิบัติการ และประสานงานที่อยู่ในอำนาจหน้าที่ของสำนักงานประกันสังคมในเขตพื้นที่จังหวัด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endParaRPr lang="th-TH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4684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89" y="167375"/>
            <a:ext cx="10746899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กระทรวงแรงงาน 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653871"/>
            <a:ext cx="11304798" cy="4802588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th-TH" sz="3200" b="1" dirty="0">
                <a:solidFill>
                  <a:srgbClr val="0070C0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3200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กระทรวงแรงงาน</a:t>
            </a:r>
            <a:endParaRPr lang="th-TH" sz="3200" dirty="0">
              <a:solidFill>
                <a:srgbClr val="0070C0"/>
              </a:solidFill>
              <a:effectLst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1.3 คณะกรรมการความปลอดภัย อาชีวอนามัย และสภาพแวดล้อมในการทำงาน เป็นองค์กรสำคัญในเชิงเสนอแนะนโยบายด้านอาชีวอนามัยและความปลอดภัยต่อรัฐมนตรีว่าการกระทรวงแรงงาน คณะกรรมการชุดนี้ประกอบด้วย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- ประธานกรรมการ: ปลัดกระทรวงแรงงาน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- กรรมการ: เจ้าหน้าที่ภาครัฐ (5) ได้แก่ </a:t>
            </a:r>
            <a:r>
              <a:rPr lang="en-US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#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อธิบดีกรมสวัสดิการและคุ้มครองแรงงาน </a:t>
            </a:r>
            <a:r>
              <a:rPr lang="en-US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#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ผู้แทนกรมอนามัย 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# 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ผู้แทนกรมโรงงานอุตสาหกรรม </a:t>
            </a:r>
            <a:r>
              <a:rPr lang="en-US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#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ผู้แทนกรมโยธาธิการ  และผู้แทนกรมควบคุมมลพิษ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- ผู้แทนฝ่ายนายจ้าง (7)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- ผู้แทนฝ่ายลูกจ้าง (7)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- เลขานุการ: ข้าราชการกรมสวัสดิการและคุ้มครองแรงงาน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endParaRPr lang="th-TH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450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197590"/>
            <a:ext cx="11134939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กระทรวงสาธารณสุข 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273" y="1653871"/>
            <a:ext cx="11456256" cy="5036754"/>
          </a:xfrm>
        </p:spPr>
        <p:txBody>
          <a:bodyPr>
            <a:normAutofit fontScale="85000" lnSpcReduction="20000"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8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8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th-TH" sz="3800" b="1" dirty="0"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800" b="1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กระทรวงสาธารณสุข </a:t>
            </a: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เป็นหน่วยงานหลักที่รับผิดชอบสุขภาพของประชาชน มีบทบาทในงานอาชีวอนามัยและความปลอดภัยทั้งในงานวิชาการ และงานให้บริการรักษาบริการผู้ป่วยที่บาดเจ็บหรือเจ็บป่วยจากการทำงาน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</a:t>
            </a: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2.1 กรมควบคุมโรค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       	2.1.1 สำนักโรคจากการประกอบอาชีพและสิ่งแวดล้อม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2.2 กรมอนามัย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 	2.2.1 กองอาชีวอนามัย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 	2.2.2 ศูนย์อนามัยสิ่งแวดล้อมเขต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2.3 กรมการแพทย์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 	2.3.1 สำนักงานอาชีวเวชศาสตร์และสิ่งแวดล้อม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320040" lvl="2" indent="0" algn="thaiDist">
              <a:spcBef>
                <a:spcPts val="0"/>
              </a:spcBef>
              <a:buNone/>
            </a:pPr>
            <a:r>
              <a:rPr lang="th-TH" sz="38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</a:t>
            </a: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   	2.3.2 สถาบันด้านการแพทย์ด้านอุบัติเหตุและสาธารณภัย (สอส.)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 	2.3.3 โรงพยาบาลนพรัตน์ราชธานี</a:t>
            </a:r>
            <a:endParaRPr lang="en-US" sz="3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326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06" y="1653871"/>
            <a:ext cx="11535769" cy="4802588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th-TH" sz="3200" b="1" dirty="0">
                <a:solidFill>
                  <a:srgbClr val="0070C0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3200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กระทรวงสาธารณสุข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2.4 สำนักงานปลัดกระทรวงสาธารณสุข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  2.4.1 สำนักงานสาธารณสุขจังหวัด  “กลุ่มงานอนามัยสิ่งแวดล้อมและอาชีวอนามัย” ทำหน้าที่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ก) สืบค้นปัญหาอาชีวอนามัยและความปลอดภัย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ข) เฝ้าคุมทางด้านอาชีวอนามัยและความปลอดภัย และให้สุขศึกษาแก่คนงาน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ค) ฝึกอบรม เผยแพร่ด้านวิชาการอาชีวอนามัยและความปลอดภัยแก่เจ้าหน้าที่ระดับอำเภอ ตำบล และฝึกอบรมเรื่องความปลอดภัย และการปฐมพยาบาลแก่เจ้าของสถานประกอบการ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ง) ศึกษา วิจัย เพื่อบริการอาชีวอนามัยและความปลอดภัย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    2.4.2 โรงพยาบาลศูนย์ / โรงพยาบาลทั่วไป ฝ่ายเวชกรรมสังคม</a:t>
            </a: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F947725-22A7-468B-B27B-94E91933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73" y="197590"/>
            <a:ext cx="11134939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กระทรวงสาธารณสุข 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529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94" y="1737359"/>
            <a:ext cx="11304798" cy="5120641"/>
          </a:xfrm>
        </p:spPr>
        <p:txBody>
          <a:bodyPr>
            <a:normAutofit fontScale="85000" lnSpcReduction="10000"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endParaRPr lang="en-US" sz="3200" dirty="0">
              <a:solidFill>
                <a:srgbClr val="0070C0"/>
              </a:solidFill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94360" lvl="3" indent="0" algn="thaiDist">
              <a:spcBef>
                <a:spcPts val="0"/>
              </a:spcBef>
              <a:buNone/>
            </a:pPr>
            <a:r>
              <a:rPr lang="th-TH" sz="3200" dirty="0">
                <a:solidFill>
                  <a:srgbClr val="0070C0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กระทรวงอุตสาหกรรม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มีบทบาทหน้าที่ในการดูและความปลอดภัย โดยจะเน้นในเรื่องของอาคารสถานที่ และเครื่องจักร อุปกรณ์</a:t>
            </a:r>
            <a:endParaRPr lang="th-TH" sz="3200" dirty="0"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594360" lvl="3" indent="0" algn="thaiDist">
              <a:spcBef>
                <a:spcPts val="0"/>
              </a:spcBef>
              <a:buNone/>
            </a:pPr>
            <a:r>
              <a:rPr lang="th-TH" sz="32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3.1 กรมโรงงานอุตสาหกรรม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3.1.1 ศูนย์เทคโนโลยีความปลอดภัย มีบทบาทหน้าที่ดังนี้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ก) ศึกษา วิเคราะห์ เพื่อพัฒนางานด้านความปลอดภัยและสุขอนามัยในโรงงาน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ข) ตรวจสอบโรงงานที่มีความเสี่ยงภัยสูง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ค) กำกับดูแลเอกชนที่ได้รับการรับรองฐานะที่ดำเนินการด้านความปลอดภัยและสุขอนามัยในโรงงาน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ง) ทำหน้าที่เป็นศูนย์กลาง ในเรื่องการประสานแผนเตรียมพร้อมกับภาวะฉุกเฉินในระดับท้องถิ่นตาม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จ) ประสานการดำเนินงานกับหน่วยงาน องค์กรด้านความปลอดภัยทั้งในและต่างประเทศ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ฉ) จัดทำคู่มือ เอกสารทางวสิชาการเกี่ยวกับความปลอดภัยในโรงงานและสุขอนามัยในโรงงาน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	ช) ปฏิบัติงานร่วมกับหน่วยงานอื่น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3.1.2 สำนักควบคุมวัตถุอันตราย ดำเนินการตามกฎหมายว่าด้วยวัตถุอันตราย กฎหมายว่าด้วยการป้องกันและการใช้สารระเหย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5DB065-1701-4564-956D-C8E7825DC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73" y="197590"/>
            <a:ext cx="11387063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กระทรวงอุตสาหกรรม </a:t>
            </a:r>
            <a:endParaRPr lang="en-US" sz="4400" b="1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3154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67375"/>
            <a:ext cx="11475720" cy="103685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องค์กรที่เกี่ยวข้องในงานอาชีวอนามัยและความปลอดภัย</a:t>
            </a:r>
            <a:b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en-US" sz="4400" b="1" u="sng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กระทรวงอุตสาหกรรม </a:t>
            </a:r>
            <a:endParaRPr lang="en-US" sz="4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653871"/>
            <a:ext cx="11304798" cy="4518329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การส่งเสริมสุขภาพอนามัยของพนักงานในองค์กรที่เกี่ยวข้องในงานอาชีวอนามัยและความปลอดภัย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องค์กรภาครัฐ</a:t>
            </a:r>
            <a:r>
              <a:rPr lang="th-TH" sz="3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กระทรวงอุตสาหกรรม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     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3.2 สำนักควบคุมและตรวจโรงงาน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     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3.3 สำนักงานปลัดกระทรวงอุตสาหกรรม มีสำนักงานอุตสาหกรรมจังหวัดอยู่ในจังหวัดทุกจังหวัด 	 3.4 การนิคมอุตสาหกรรมแห่งประเทศไทย เป็นหน่วยปฏิบัติการสนองนโยบายการพัฒนาอุตสาหกรรมภายในประเทศ ร่วมพิจารณาแก้ไขปัญหาในเรื่องที่ตั้งโรงงานอุตสาหกรรมในเมืองใหญ่ๆ โดยการจัดตั้งเขตหรือย่านอุตสาหกรรมในรูปของ “นิคมอุตสาหกรรม”</a:t>
            </a:r>
            <a:endParaRPr lang="en-US" sz="3200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th-TH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4494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304</TotalTime>
  <Words>1539</Words>
  <Application>Microsoft Office PowerPoint</Application>
  <PresentationFormat>Widescreen</PresentationFormat>
  <Paragraphs>107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Cordia New</vt:lpstr>
      <vt:lpstr>TH SarabunPSK</vt:lpstr>
      <vt:lpstr>Sales Direction 16X9</vt:lpstr>
      <vt:lpstr>Tom 2206   การป้องกันการสูญเสีย</vt:lpstr>
      <vt:lpstr>แผนบริหารการสอนประจำบทที่ 2</vt:lpstr>
      <vt:lpstr>องค์กรที่เกี่ยวข้องในงานอาชีวอนามัยและความปลอดภัย องค์กรภาครัฐ : กระทรวงแรงงาน </vt:lpstr>
      <vt:lpstr>องค์กรที่เกี่ยวข้องในงานอาชีวอนามัยและความปลอดภัย องค์กรภาครัฐ : กระทรวงแรงงาน </vt:lpstr>
      <vt:lpstr>องค์กรที่เกี่ยวข้องในงานอาชีวอนามัยและความปลอดภัย องค์กรภาครัฐ : กระทรวงแรงงาน </vt:lpstr>
      <vt:lpstr>องค์กรที่เกี่ยวข้องในงานอาชีวอนามัยและความปลอดภัย องค์กรภาครัฐ : กระทรวงสาธารณสุข </vt:lpstr>
      <vt:lpstr>องค์กรที่เกี่ยวข้องในงานอาชีวอนามัยและความปลอดภัย องค์กรภาครัฐ : กระทรวงสาธารณสุข </vt:lpstr>
      <vt:lpstr>องค์กรที่เกี่ยวข้องในงานอาชีวอนามัยและความปลอดภัย องค์กรภาครัฐ : กระทรวงอุตสาหกรรม </vt:lpstr>
      <vt:lpstr>องค์กรที่เกี่ยวข้องในงานอาชีวอนามัยและความปลอดภัย องค์กรภาครัฐ : กระทรวงอุตสาหกรรม </vt:lpstr>
      <vt:lpstr>องค์กรที่เกี่ยวข้องในงานอาชีวอนามัยและความปลอดภัย องค์กรภาครัฐ : กรุงเทพมหานคร</vt:lpstr>
      <vt:lpstr>องค์กรที่เกี่ยวข้องในงานอาชีวอนามัยและความปลอดภัย องค์กรภาคเอกชน องค์การวิชาชีพ</vt:lpstr>
      <vt:lpstr>องค์กรที่เกี่ยวข้องในงานอาชีวอนามัยและความปลอดภัย องค์กรภาคเอกชน องค์การวิชาชีพ</vt:lpstr>
      <vt:lpstr>แบบทดสอบท้ายบท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 2206   การป้องกันการสูญเสีย</dc:title>
  <dc:creator>ปิยมาส กล้าแข็ง</dc:creator>
  <cp:lastModifiedBy>ปิยมาส กล้าแข็ง</cp:lastModifiedBy>
  <cp:revision>11</cp:revision>
  <dcterms:created xsi:type="dcterms:W3CDTF">2021-12-01T02:18:47Z</dcterms:created>
  <dcterms:modified xsi:type="dcterms:W3CDTF">2021-12-21T07:25:47Z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