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9" r:id="rId3"/>
    <p:sldId id="257" r:id="rId4"/>
    <p:sldId id="268" r:id="rId5"/>
    <p:sldId id="271" r:id="rId6"/>
    <p:sldId id="267" r:id="rId7"/>
    <p:sldId id="266" r:id="rId8"/>
    <p:sldId id="265" r:id="rId9"/>
    <p:sldId id="258" r:id="rId10"/>
    <p:sldId id="270" r:id="rId11"/>
    <p:sldId id="269" r:id="rId12"/>
    <p:sldId id="273" r:id="rId13"/>
    <p:sldId id="272" r:id="rId14"/>
    <p:sldId id="274" r:id="rId15"/>
    <p:sldId id="286" r:id="rId16"/>
    <p:sldId id="287" r:id="rId17"/>
    <p:sldId id="288" r:id="rId18"/>
    <p:sldId id="289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90" r:id="rId29"/>
    <p:sldId id="294" r:id="rId30"/>
    <p:sldId id="291" r:id="rId31"/>
    <p:sldId id="292" r:id="rId32"/>
    <p:sldId id="293" r:id="rId33"/>
    <p:sldId id="260" r:id="rId34"/>
    <p:sldId id="295" r:id="rId35"/>
    <p:sldId id="297" r:id="rId36"/>
    <p:sldId id="298" r:id="rId37"/>
    <p:sldId id="299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10" r:id="rId46"/>
    <p:sldId id="311" r:id="rId47"/>
    <p:sldId id="309" r:id="rId4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073C7-1242-40EA-B8DC-B2FBAFB1EAAC}" type="datetimeFigureOut">
              <a:rPr lang="th-TH" smtClean="0"/>
              <a:t>17/11/65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C42A-D920-4E40-8721-B30422F63B2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408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https://pubhtml5.com/mdhy/vdsy</a:t>
            </a:r>
            <a:endParaRPr lang="th-TH" smtClean="0"/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D0BAE-3B0E-45C6-BDF1-823A3CD6AFDF}" type="slidenum">
              <a:rPr lang="th-TH" smtClean="0"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586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255E-75AD-4BF5-8B75-37D8EE544153}" type="datetimeFigureOut">
              <a:rPr lang="th-TH" smtClean="0"/>
              <a:t>17/11/65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22B3-3945-4DD4-9F7D-B6E0A42DC8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260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255E-75AD-4BF5-8B75-37D8EE544153}" type="datetimeFigureOut">
              <a:rPr lang="th-TH" smtClean="0"/>
              <a:t>17/11/65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22B3-3945-4DD4-9F7D-B6E0A42DC8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725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255E-75AD-4BF5-8B75-37D8EE544153}" type="datetimeFigureOut">
              <a:rPr lang="th-TH" smtClean="0"/>
              <a:t>17/11/65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22B3-3945-4DD4-9F7D-B6E0A42DC8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863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255E-75AD-4BF5-8B75-37D8EE544153}" type="datetimeFigureOut">
              <a:rPr lang="th-TH" smtClean="0"/>
              <a:t>17/11/65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22B3-3945-4DD4-9F7D-B6E0A42DC8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068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255E-75AD-4BF5-8B75-37D8EE544153}" type="datetimeFigureOut">
              <a:rPr lang="th-TH" smtClean="0"/>
              <a:t>17/11/65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22B3-3945-4DD4-9F7D-B6E0A42DC8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023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255E-75AD-4BF5-8B75-37D8EE544153}" type="datetimeFigureOut">
              <a:rPr lang="th-TH" smtClean="0"/>
              <a:t>17/11/65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22B3-3945-4DD4-9F7D-B6E0A42DC8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837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255E-75AD-4BF5-8B75-37D8EE544153}" type="datetimeFigureOut">
              <a:rPr lang="th-TH" smtClean="0"/>
              <a:t>17/11/65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22B3-3945-4DD4-9F7D-B6E0A42DC8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629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255E-75AD-4BF5-8B75-37D8EE544153}" type="datetimeFigureOut">
              <a:rPr lang="th-TH" smtClean="0"/>
              <a:t>17/11/65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22B3-3945-4DD4-9F7D-B6E0A42DC8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001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255E-75AD-4BF5-8B75-37D8EE544153}" type="datetimeFigureOut">
              <a:rPr lang="th-TH" smtClean="0"/>
              <a:t>17/11/65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22B3-3945-4DD4-9F7D-B6E0A42DC8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547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255E-75AD-4BF5-8B75-37D8EE544153}" type="datetimeFigureOut">
              <a:rPr lang="th-TH" smtClean="0"/>
              <a:t>17/11/65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22B3-3945-4DD4-9F7D-B6E0A42DC8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23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255E-75AD-4BF5-8B75-37D8EE544153}" type="datetimeFigureOut">
              <a:rPr lang="th-TH" smtClean="0"/>
              <a:t>17/11/65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22B3-3945-4DD4-9F7D-B6E0A42DC8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139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F255E-75AD-4BF5-8B75-37D8EE544153}" type="datetimeFigureOut">
              <a:rPr lang="th-TH" smtClean="0"/>
              <a:t>17/11/65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122B3-3945-4DD4-9F7D-B6E0A42DC8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46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What is distribution and why is it important in the dropshipping busines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14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987" y="400056"/>
            <a:ext cx="7690586" cy="102129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การจัดการการกระจาย</a:t>
            </a:r>
            <a:r>
              <a:rPr lang="th-TH" sz="7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</a:t>
            </a:r>
            <a:endParaRPr lang="th-TH" sz="7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987" y="3864002"/>
            <a:ext cx="48814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Management</a:t>
            </a:r>
            <a:endParaRPr lang="th-TH" sz="8800" dirty="0"/>
          </a:p>
        </p:txBody>
      </p:sp>
    </p:spTree>
    <p:extLst>
      <p:ext uri="{BB962C8B-B14F-4D97-AF65-F5344CB8AC3E}">
        <p14:creationId xmlns:p14="http://schemas.microsoft.com/office/powerpoint/2010/main" val="35540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1308389"/>
            <a:ext cx="11353800" cy="39009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 Suppliers</a:t>
            </a:r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บทบาทในการสนับสนุนวัตถุดิบไปยังผู้ผลิตเพื่อตอบสนองความต้องการของผู้บริโภค</a:t>
            </a:r>
          </a:p>
          <a:p>
            <a:pPr marL="0" indent="0">
              <a:buNone/>
            </a:pPr>
            <a:r>
              <a:rPr lang="th-TH" sz="48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Manufactures</a:t>
            </a:r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โรงงาน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มีบทบาทในการจัดซื้อจัดหาวัตถุดิบเมื่อลูกค้ามีความต้องการในผลิตภัณฑ์โดย</a:t>
            </a:r>
            <a:r>
              <a:rPr lang="th-TH" sz="48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แนวโน้มทาง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การตลาดจะผลักดันให้มีการเชื่อมโยงกับผู้ค้าปลีก และผู้ค้าปลีก เช่น 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Wall Mart 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</a:t>
            </a:r>
            <a:r>
              <a:rPr lang="th-TH" sz="48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กลายเป็น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ผู้เล่นสำคัญของตลาด โดยการลดความเข้มแข็งของ</a:t>
            </a:r>
            <a:r>
              <a:rPr lang="th-TH" sz="48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โรงงาน</a:t>
            </a:r>
            <a:endParaRPr lang="th-TH" sz="48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785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71" y="1040535"/>
            <a:ext cx="1128914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4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2.3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Wholesales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ผู้ค้าส่ง เป็นผู้กระจายในขั้นกลางในห่วงโซ่การกระจาย จุดแข็งของผู้ค้าส่งจะมีสูงสุดเมื่อ</a:t>
            </a:r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ผู้ค้าปลีกสัง</a:t>
            </a:r>
            <a:r>
              <a:rPr lang="th-TH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ซื้อของในปริมาณน้อย ในบางอุตสาหกรรม เช่น อุตสาหกรรมยา ผู้ค้าส่งจะ</a:t>
            </a:r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ควบคุมการ</a:t>
            </a:r>
            <a:r>
              <a:rPr lang="th-TH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กระจายทั้ง หมดรวมถึงการค้าส่ง</a:t>
            </a:r>
          </a:p>
          <a:p>
            <a:pPr marL="0" indent="0">
              <a:buNone/>
            </a:pPr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4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2.4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Retailers</a:t>
            </a:r>
            <a:r>
              <a:rPr lang="th-TH" sz="44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ผู้ค้า</a:t>
            </a:r>
            <a:r>
              <a:rPr lang="th-TH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ปลีก เป็นขั้น</a:t>
            </a:r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สุดท้าย</a:t>
            </a:r>
            <a:r>
              <a:rPr lang="th-TH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ห่วงโซ่</a:t>
            </a:r>
            <a:r>
              <a:rPr lang="th-TH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อุปทาน จุดแข็งของผู้ค้าปลีกคือความสามารถใน</a:t>
            </a:r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</a:t>
            </a:r>
            <a:r>
              <a:rPr lang="th-TH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โดยตรงกับ</a:t>
            </a:r>
            <a:r>
              <a:rPr lang="th-TH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ลูกค้าทำให้ทราบความต้องการของลูกค้า กิจกรรมทางการเงิน</a:t>
            </a:r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และขนาด</a:t>
            </a:r>
            <a:r>
              <a:rPr lang="th-TH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 ผู้ค้าปลีมีความสำคัญและมีผลกระทบต่อหน่วยอื่นในห่วงโซ่อุปทาน</a:t>
            </a:r>
          </a:p>
        </p:txBody>
      </p:sp>
    </p:spTree>
    <p:extLst>
      <p:ext uri="{BB962C8B-B14F-4D97-AF65-F5344CB8AC3E}">
        <p14:creationId xmlns:p14="http://schemas.microsoft.com/office/powerpoint/2010/main" val="734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27" y="503670"/>
            <a:ext cx="8515928" cy="1325563"/>
          </a:xfrm>
        </p:spPr>
        <p:txBody>
          <a:bodyPr>
            <a:noAutofit/>
          </a:bodyPr>
          <a:lstStyle/>
          <a:p>
            <a:r>
              <a:rPr lang="th-TH" sz="5400" b="1" u="sng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</a:t>
            </a:r>
            <a:r>
              <a:rPr lang="th-TH" sz="4800" b="1" u="sng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หลักของ</a:t>
            </a:r>
            <a:r>
              <a:rPr lang="th-TH" sz="4800" b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ระบบกระจายสินค้า</a:t>
            </a:r>
            <a:endParaRPr lang="th-TH" sz="48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50" y="1699491"/>
            <a:ext cx="5014288" cy="4806148"/>
          </a:xfrm>
        </p:spPr>
      </p:pic>
      <p:pic>
        <p:nvPicPr>
          <p:cNvPr id="9218" name="Picture 2" descr="Distribution, management, manufacturer, supplier icon - Download on  Iconfi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25" y="249382"/>
            <a:ext cx="2375404" cy="237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27" y="249382"/>
            <a:ext cx="10515600" cy="1108797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รูปแบบการกระจายสินค้า (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Type of Distribution)</a:t>
            </a:r>
            <a:endParaRPr lang="th-TH" sz="54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" y="1469016"/>
            <a:ext cx="10515600" cy="4005588"/>
          </a:xfrm>
        </p:spPr>
      </p:pic>
      <p:sp>
        <p:nvSpPr>
          <p:cNvPr id="5" name="Rectangle 4"/>
          <p:cNvSpPr/>
          <p:nvPr/>
        </p:nvSpPr>
        <p:spPr>
          <a:xfrm>
            <a:off x="8680661" y="5667176"/>
            <a:ext cx="3243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Poppins"/>
              </a:rPr>
              <a:t>มีเพียงผู้ขายส่ง 1 ราย 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343" y="5585441"/>
            <a:ext cx="40911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Poppins"/>
              </a:rPr>
              <a:t>หาตลาดในการระบายสินค้า </a:t>
            </a:r>
            <a:endParaRPr lang="th-TH" sz="3600" b="1" dirty="0" smtClean="0">
              <a:solidFill>
                <a:schemeClr val="accent1">
                  <a:lumMod val="75000"/>
                </a:schemeClr>
              </a:solidFill>
              <a:latin typeface="Poppins"/>
            </a:endParaRPr>
          </a:p>
          <a:p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Poppins"/>
              </a:rPr>
              <a:t>สำหรับ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Poppins"/>
              </a:rPr>
              <a:t>หลายผลิตภัณฑ์</a:t>
            </a:r>
            <a:endParaRPr lang="th-TH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3656" y="5585441"/>
            <a:ext cx="4293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494949"/>
                </a:solidFill>
                <a:latin typeface="Poppins"/>
              </a:rPr>
              <a:t>ผู้ผลิตสามารถเลือกวิธีการระบายสินค้าได้และอยู่ตัวแล้ว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20289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397164"/>
            <a:ext cx="10515600" cy="831706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รูปแบบการขนส่ง</a:t>
            </a:r>
            <a:endParaRPr lang="th-TH" sz="6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57" y="1493115"/>
            <a:ext cx="9088498" cy="5158760"/>
          </a:xfrm>
        </p:spPr>
      </p:pic>
    </p:spTree>
    <p:extLst>
      <p:ext uri="{BB962C8B-B14F-4D97-AF65-F5344CB8AC3E}">
        <p14:creationId xmlns:p14="http://schemas.microsoft.com/office/powerpoint/2010/main" val="345299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440238" y="115889"/>
            <a:ext cx="5967412" cy="1196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Intermodal Transport / Multimodal Transport</a:t>
            </a:r>
            <a:endParaRPr lang="th-TH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89163" y="2060576"/>
            <a:ext cx="8515782" cy="45259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th-TH" alt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การขนส่งต่อเนื่องหลายรูปแบบ</a:t>
            </a:r>
          </a:p>
          <a:p>
            <a:pPr>
              <a:defRPr/>
            </a:pPr>
            <a:r>
              <a:rPr lang="th-TH" alt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เป็นการขนส่งมากกว่า </a:t>
            </a:r>
            <a:r>
              <a:rPr lang="en-US" alt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alt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 จาก</a:t>
            </a:r>
            <a:r>
              <a:rPr lang="en-US" alt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endParaRPr lang="en-US" altLang="th-TH" sz="5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  <a:defRPr/>
            </a:pPr>
            <a:r>
              <a:rPr lang="en-US" alt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alt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ต้นทาง</a:t>
            </a:r>
            <a:r>
              <a:rPr lang="en-US" alt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alt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ไปยัง </a:t>
            </a:r>
            <a:r>
              <a:rPr lang="en-US" alt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alt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ปลายทาง</a:t>
            </a:r>
            <a:r>
              <a:rPr lang="en-US" alt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pPr>
              <a:defRPr/>
            </a:pPr>
            <a:r>
              <a:rPr lang="th-TH" alt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การขนส่งสินค้าจากต้นทางไปปลายทางด้วยรูปแบบที่หลากหลาย</a:t>
            </a:r>
          </a:p>
        </p:txBody>
      </p:sp>
    </p:spTree>
    <p:extLst>
      <p:ext uri="{BB962C8B-B14F-4D97-AF65-F5344CB8AC3E}">
        <p14:creationId xmlns:p14="http://schemas.microsoft.com/office/powerpoint/2010/main" val="45388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 smtClean="0"/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67" y="267855"/>
            <a:ext cx="11178323" cy="6303818"/>
          </a:xfrm>
        </p:spPr>
      </p:pic>
    </p:spTree>
    <p:extLst>
      <p:ext uri="{BB962C8B-B14F-4D97-AF65-F5344CB8AC3E}">
        <p14:creationId xmlns:p14="http://schemas.microsoft.com/office/powerpoint/2010/main" val="13003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546" y="317500"/>
            <a:ext cx="11102108" cy="6244936"/>
          </a:xfrm>
        </p:spPr>
      </p:pic>
    </p:spTree>
    <p:extLst>
      <p:ext uri="{BB962C8B-B14F-4D97-AF65-F5344CB8AC3E}">
        <p14:creationId xmlns:p14="http://schemas.microsoft.com/office/powerpoint/2010/main" val="17285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 smtClean="0"/>
          </a:p>
        </p:txBody>
      </p:sp>
      <p:pic>
        <p:nvPicPr>
          <p:cNvPr id="286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" y="249815"/>
            <a:ext cx="11353799" cy="6386512"/>
          </a:xfrm>
        </p:spPr>
      </p:pic>
    </p:spTree>
    <p:extLst>
      <p:ext uri="{BB962C8B-B14F-4D97-AF65-F5344CB8AC3E}">
        <p14:creationId xmlns:p14="http://schemas.microsoft.com/office/powerpoint/2010/main" val="38493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1" y="1978117"/>
            <a:ext cx="7099992" cy="4695156"/>
          </a:xfrm>
        </p:spPr>
      </p:pic>
      <p:sp>
        <p:nvSpPr>
          <p:cNvPr id="4" name="Title 6"/>
          <p:cNvSpPr txBox="1">
            <a:spLocks/>
          </p:cNvSpPr>
          <p:nvPr/>
        </p:nvSpPr>
        <p:spPr bwMode="auto">
          <a:xfrm>
            <a:off x="1466272" y="432446"/>
            <a:ext cx="8379229" cy="1102639"/>
          </a:xfrm>
          <a:prstGeom prst="roundRect">
            <a:avLst/>
          </a:prstGeom>
          <a:solidFill>
            <a:srgbClr val="1D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Modes of Transportation</a:t>
            </a:r>
            <a:endParaRPr lang="th-TH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04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330" y="1112628"/>
            <a:ext cx="810367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การ</a:t>
            </a:r>
            <a:r>
              <a:rPr lang="th-TH" sz="6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จัดการการกระจาย</a:t>
            </a:r>
            <a:r>
              <a:rPr lang="th-TH" sz="6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(Distribution 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Management)</a:t>
            </a:r>
            <a:endParaRPr lang="th-TH" sz="60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185" y="3346416"/>
            <a:ext cx="11260755" cy="4351338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</a:t>
            </a:r>
            <a:r>
              <a:rPr lang="th-TH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กระจายสินค้าประกอบด้วยกระบวนการต่าง ๆ ใน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การนำสินค้าไปยังลูกค้า</a:t>
            </a:r>
            <a:r>
              <a:rPr lang="th-TH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โดยมีเป้าหมายเพื่อ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ตอบสนองความต้องการ</a:t>
            </a:r>
            <a:r>
              <a:rPr lang="th-TH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สร้างความพึงพอใจ</a:t>
            </a:r>
            <a:r>
              <a:rPr lang="th-TH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ให้กับลูกค้า ทั้งนี้ความสำเร็จของการกระจายสินค้าขึ้นอยู่กับการเคลื่อนย้ายสินค้าที่ตอบสนองความต้องการ และสร้างความพึงพอใจให้กับลูกค้าในด้าน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4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 และต้นทุน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</p:txBody>
      </p:sp>
      <p:pic>
        <p:nvPicPr>
          <p:cNvPr id="4" name="Picture 2" descr="Sales&amp;amp; Distribution Management, Sales Forecasting Software, Sales  Intelligence Software, Sales Productivity Software, सेल्स मैनेजमेंट  सॉफ्टवेयर, बिक्री प्रबंधन का सॉफ्टवेयर in Sector 73, Mohali , Logic ER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37" y="304199"/>
            <a:ext cx="3286906" cy="255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62407"/>
            <a:ext cx="8229600" cy="4001548"/>
          </a:xfrm>
          <a:noFill/>
          <a:effectLst>
            <a:softEdge rad="127000"/>
          </a:effectLst>
        </p:spPr>
      </p:pic>
      <p:sp>
        <p:nvSpPr>
          <p:cNvPr id="5" name="Title 6"/>
          <p:cNvSpPr txBox="1">
            <a:spLocks/>
          </p:cNvSpPr>
          <p:nvPr/>
        </p:nvSpPr>
        <p:spPr bwMode="auto">
          <a:xfrm>
            <a:off x="2405149" y="332509"/>
            <a:ext cx="7464828" cy="881148"/>
          </a:xfrm>
          <a:prstGeom prst="roundRect">
            <a:avLst/>
          </a:prstGeom>
          <a:solidFill>
            <a:srgbClr val="1D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Road Transportation</a:t>
            </a:r>
            <a:endParaRPr lang="th-TH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046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 bwMode="auto">
          <a:xfrm>
            <a:off x="2538152" y="526655"/>
            <a:ext cx="6716684" cy="969636"/>
          </a:xfrm>
          <a:prstGeom prst="roundRect">
            <a:avLst/>
          </a:prstGeom>
          <a:solidFill>
            <a:srgbClr val="1D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Rail Transportation</a:t>
            </a:r>
            <a:endParaRPr lang="th-TH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10" y="2168855"/>
            <a:ext cx="8668209" cy="4315072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933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 noGrp="1"/>
          </p:cNvSpPr>
          <p:nvPr>
            <p:ph type="title"/>
          </p:nvPr>
        </p:nvSpPr>
        <p:spPr>
          <a:xfrm>
            <a:off x="2039390" y="260649"/>
            <a:ext cx="8212975" cy="1002887"/>
          </a:xfrm>
          <a:prstGeom prst="roundRect">
            <a:avLst/>
          </a:prstGeom>
          <a:solidFill>
            <a:srgbClr val="1D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Water Transportation</a:t>
            </a:r>
            <a:endParaRPr lang="th-TH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854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01" y="1446416"/>
            <a:ext cx="9068085" cy="4854631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193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 noGrp="1"/>
          </p:cNvSpPr>
          <p:nvPr>
            <p:ph type="title"/>
          </p:nvPr>
        </p:nvSpPr>
        <p:spPr>
          <a:xfrm>
            <a:off x="1823258" y="260648"/>
            <a:ext cx="7996844" cy="953010"/>
          </a:xfrm>
          <a:prstGeom prst="roundRect">
            <a:avLst/>
          </a:prstGeom>
          <a:solidFill>
            <a:srgbClr val="1D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Air Transportation</a:t>
            </a:r>
            <a:endParaRPr lang="th-TH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2" y="1433946"/>
            <a:ext cx="8678487" cy="5144391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35" y="1600201"/>
            <a:ext cx="8578734" cy="5076565"/>
          </a:xfrm>
          <a:effectLst>
            <a:softEdge rad="127000"/>
          </a:effectLst>
        </p:spPr>
      </p:pic>
      <p:sp>
        <p:nvSpPr>
          <p:cNvPr id="4" name="Title 6"/>
          <p:cNvSpPr txBox="1">
            <a:spLocks/>
          </p:cNvSpPr>
          <p:nvPr/>
        </p:nvSpPr>
        <p:spPr bwMode="auto">
          <a:xfrm>
            <a:off x="1873135" y="260648"/>
            <a:ext cx="8445730" cy="1019512"/>
          </a:xfrm>
          <a:prstGeom prst="roundRect">
            <a:avLst/>
          </a:prstGeom>
          <a:solidFill>
            <a:srgbClr val="1D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Pipeline Transportation</a:t>
            </a:r>
            <a:endParaRPr lang="th-TH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77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 noGrp="1"/>
          </p:cNvSpPr>
          <p:nvPr>
            <p:ph type="title"/>
          </p:nvPr>
        </p:nvSpPr>
        <p:spPr>
          <a:xfrm>
            <a:off x="2238894" y="166256"/>
            <a:ext cx="8063346" cy="915417"/>
          </a:xfrm>
          <a:prstGeom prst="roundRect">
            <a:avLst/>
          </a:prstGeom>
          <a:solidFill>
            <a:srgbClr val="1D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Drone Transportation</a:t>
            </a:r>
            <a:endParaRPr lang="th-TH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3666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43" y="1300942"/>
            <a:ext cx="8102919" cy="5399116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762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2140990" y="382390"/>
            <a:ext cx="7680960" cy="781249"/>
          </a:xfrm>
          <a:prstGeom prst="roundRect">
            <a:avLst/>
          </a:prstGeom>
          <a:solidFill>
            <a:srgbClr val="1D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Amazon Shopping Online</a:t>
            </a:r>
            <a:endParaRPr lang="th-TH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4690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985" y="1926793"/>
            <a:ext cx="2038350" cy="2038350"/>
          </a:xfrm>
        </p:spPr>
      </p:pic>
      <p:pic>
        <p:nvPicPr>
          <p:cNvPr id="11469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680" y="4573877"/>
            <a:ext cx="1716087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2" y="4519180"/>
            <a:ext cx="532923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269838"/>
            <a:ext cx="40513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32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 txBox="1">
            <a:spLocks/>
          </p:cNvSpPr>
          <p:nvPr/>
        </p:nvSpPr>
        <p:spPr bwMode="auto">
          <a:xfrm>
            <a:off x="360218" y="406400"/>
            <a:ext cx="11148291" cy="1014153"/>
          </a:xfrm>
          <a:prstGeom prst="roundRect">
            <a:avLst/>
          </a:prstGeom>
          <a:solidFill>
            <a:srgbClr val="1D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Amazon Prime Air’s First Customer Delivery</a:t>
            </a:r>
            <a:endParaRPr lang="th-TH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40" y="1947026"/>
            <a:ext cx="8401892" cy="4812753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50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 smtClean="0"/>
          </a:p>
        </p:txBody>
      </p:sp>
      <p:pic>
        <p:nvPicPr>
          <p:cNvPr id="440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799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64" y="443346"/>
            <a:ext cx="9561945" cy="711633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ศูนย์กระจายสินค้า 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(Distribution Center)</a:t>
            </a:r>
            <a:endParaRPr lang="th-TH" sz="6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42" name="Picture 2" descr="Cross docking - Blog-SLMT-Logistics Management Courses | Supply Chain  Management Courses | Logistics and Supply Chain Management Courses |  Logistics Institute in Kerala | Logistics Courses in Kerala | Diploma  Courses in Logist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72" y="1515196"/>
            <a:ext cx="8026503" cy="50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6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027" y="3647339"/>
            <a:ext cx="10077649" cy="1325563"/>
          </a:xfrm>
        </p:spPr>
        <p:txBody>
          <a:bodyPr>
            <a:noAutofit/>
          </a:bodyPr>
          <a:lstStyle/>
          <a:p>
            <a:pPr algn="ctr"/>
            <a:r>
              <a:rPr lang="th-TH" sz="8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ความสำคัญของ</a:t>
            </a:r>
            <a:br>
              <a:rPr lang="th-TH" sz="8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8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8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จัดการการกระจาย</a:t>
            </a:r>
            <a:r>
              <a:rPr lang="th-TH" sz="8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</a:t>
            </a:r>
            <a:r>
              <a:rPr lang="en-US" sz="8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 </a:t>
            </a:r>
            <a:endParaRPr lang="th-TH" sz="8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Business, deliver, distribution, logistics, management, system icon -  Download on Iconfin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14" y="979258"/>
            <a:ext cx="1811917" cy="181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0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3175"/>
            <a:ext cx="9144000" cy="6861175"/>
          </a:xfrm>
        </p:spPr>
      </p:pic>
      <p:sp>
        <p:nvSpPr>
          <p:cNvPr id="5" name="Title 6"/>
          <p:cNvSpPr txBox="1">
            <a:spLocks/>
          </p:cNvSpPr>
          <p:nvPr/>
        </p:nvSpPr>
        <p:spPr bwMode="auto">
          <a:xfrm>
            <a:off x="1528781" y="188640"/>
            <a:ext cx="3695180" cy="648072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Cross docking</a:t>
            </a:r>
            <a:endParaRPr lang="th-TH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58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0"/>
            <a:ext cx="9172575" cy="6858000"/>
          </a:xfrm>
        </p:spPr>
      </p:pic>
    </p:spTree>
    <p:extLst>
      <p:ext uri="{BB962C8B-B14F-4D97-AF65-F5344CB8AC3E}">
        <p14:creationId xmlns:p14="http://schemas.microsoft.com/office/powerpoint/2010/main" val="2337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524000" y="260350"/>
            <a:ext cx="9144000" cy="1143000"/>
          </a:xfrm>
        </p:spPr>
        <p:txBody>
          <a:bodyPr/>
          <a:lstStyle/>
          <a:p>
            <a:pPr eaLnBrk="1" hangingPunct="1"/>
            <a:r>
              <a:rPr lang="th-TH" altLang="th-TH" sz="5400" b="1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ประโยชน์การขนส่งโดยใช้ </a:t>
            </a:r>
            <a:r>
              <a:rPr lang="en-US" altLang="th-TH" sz="5400" b="1">
                <a:latin typeface="TH SarabunPSK" panose="020B0500040200020003" pitchFamily="34" charset="-34"/>
                <a:cs typeface="TH SarabunPSK" panose="020B0500040200020003" pitchFamily="34" charset="-34"/>
              </a:rPr>
              <a:t>Cross Docking</a:t>
            </a:r>
            <a:endParaRPr lang="th-TH" altLang="th-TH" sz="54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135188" y="1773238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th-TH" altLang="th-TH" sz="4800">
                <a:latin typeface="TH SarabunPSK" panose="020B0500040200020003" pitchFamily="34" charset="-34"/>
                <a:cs typeface="TH SarabunPSK" panose="020B0500040200020003" pitchFamily="34" charset="-34"/>
              </a:rPr>
              <a:t>- ลดสินค้าคงคลัง</a:t>
            </a:r>
            <a:br>
              <a:rPr lang="th-TH" altLang="th-TH" sz="480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4800">
                <a:latin typeface="TH SarabunPSK" panose="020B0500040200020003" pitchFamily="34" charset="-34"/>
                <a:cs typeface="TH SarabunPSK" panose="020B0500040200020003" pitchFamily="34" charset="-34"/>
              </a:rPr>
              <a:t>- ลดค่าใช้จ่ายเก็บรักษาสินค้า</a:t>
            </a:r>
            <a:br>
              <a:rPr lang="th-TH" altLang="th-TH" sz="480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4800">
                <a:latin typeface="TH SarabunPSK" panose="020B0500040200020003" pitchFamily="34" charset="-34"/>
                <a:cs typeface="TH SarabunPSK" panose="020B0500040200020003" pitchFamily="34" charset="-34"/>
              </a:rPr>
              <a:t>- ลดค่ายกขนสินค้า</a:t>
            </a:r>
            <a:br>
              <a:rPr lang="th-TH" altLang="th-TH" sz="480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4800">
                <a:latin typeface="TH SarabunPSK" panose="020B0500040200020003" pitchFamily="34" charset="-34"/>
                <a:cs typeface="TH SarabunPSK" panose="020B0500040200020003" pitchFamily="34" charset="-34"/>
              </a:rPr>
              <a:t>- สินค้าเคลื่อนไหวเร็ว</a:t>
            </a:r>
          </a:p>
        </p:txBody>
      </p:sp>
    </p:spTree>
    <p:extLst>
      <p:ext uri="{BB962C8B-B14F-4D97-AF65-F5344CB8AC3E}">
        <p14:creationId xmlns:p14="http://schemas.microsoft.com/office/powerpoint/2010/main" val="40508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27" y="426171"/>
            <a:ext cx="10515600" cy="1325563"/>
          </a:xfrm>
        </p:spPr>
        <p:txBody>
          <a:bodyPr/>
          <a:lstStyle/>
          <a:p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ช่อง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ทางการจัดจำหน่าย</a:t>
            </a:r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ที่ใช้ตัวกลาง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ตัวแทนหรือร้านค้าที่ตั้งอยู่ระหว่างผู้ผลิตและ</a:t>
            </a:r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ลูกค้า</a:t>
            </a:r>
            <a:endParaRPr lang="th-TH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37" y="1308389"/>
            <a:ext cx="6010435" cy="5268316"/>
          </a:xfrm>
        </p:spPr>
      </p:pic>
    </p:spTree>
    <p:extLst>
      <p:ext uri="{BB962C8B-B14F-4D97-AF65-F5344CB8AC3E}">
        <p14:creationId xmlns:p14="http://schemas.microsoft.com/office/powerpoint/2010/main" val="25708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356" y="559089"/>
            <a:ext cx="8449790" cy="1325563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</a:t>
            </a:r>
            <a:r>
              <a:rPr lang="th-TH" sz="6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 </a:t>
            </a:r>
            <a:r>
              <a:rPr lang="en-US" sz="6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Single Terminal station </a:t>
            </a:r>
            <a:r>
              <a:rPr lang="th-TH" sz="6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ในการจัดการการกระจายสินค้า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2601682"/>
            <a:ext cx="11225974" cy="3540499"/>
          </a:xfrm>
        </p:spPr>
      </p:pic>
    </p:spTree>
    <p:extLst>
      <p:ext uri="{BB962C8B-B14F-4D97-AF65-F5344CB8AC3E}">
        <p14:creationId xmlns:p14="http://schemas.microsoft.com/office/powerpoint/2010/main" val="416314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>
            <a:spLocks noGrp="1"/>
          </p:cNvSpPr>
          <p:nvPr>
            <p:ph type="ctrTitle"/>
          </p:nvPr>
        </p:nvSpPr>
        <p:spPr>
          <a:xfrm>
            <a:off x="1535114" y="333376"/>
            <a:ext cx="8855075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การออกแบบการขนส่ง</a:t>
            </a:r>
            <a:r>
              <a:rPr lang="en-US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alt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(Transportation Design)</a:t>
            </a:r>
            <a:endParaRPr lang="th-TH" alt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91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060576"/>
            <a:ext cx="7739062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1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 bwMode="auto">
          <a:xfrm>
            <a:off x="2442872" y="354168"/>
            <a:ext cx="4517225" cy="914593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Direct Shipment</a:t>
            </a:r>
            <a:endParaRPr lang="th-TH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03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1484314"/>
            <a:ext cx="5778500" cy="5011737"/>
          </a:xfrm>
        </p:spPr>
      </p:pic>
    </p:spTree>
    <p:extLst>
      <p:ext uri="{BB962C8B-B14F-4D97-AF65-F5344CB8AC3E}">
        <p14:creationId xmlns:p14="http://schemas.microsoft.com/office/powerpoint/2010/main" val="25586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 bwMode="auto">
          <a:xfrm>
            <a:off x="501716" y="1012197"/>
            <a:ext cx="3168352" cy="868958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33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Backhaul</a:t>
            </a:r>
            <a:endParaRPr lang="th-TH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7650" name="Picture 2" descr="Backhauling boosts logistics cost-effectiveness - eure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" y="1958109"/>
            <a:ext cx="10925178" cy="41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5914" y="1196976"/>
            <a:ext cx="9082087" cy="5472113"/>
          </a:xfrm>
        </p:spPr>
      </p:pic>
      <p:sp>
        <p:nvSpPr>
          <p:cNvPr id="4" name="Title 6"/>
          <p:cNvSpPr txBox="1">
            <a:spLocks/>
          </p:cNvSpPr>
          <p:nvPr/>
        </p:nvSpPr>
        <p:spPr bwMode="auto">
          <a:xfrm>
            <a:off x="2442871" y="116633"/>
            <a:ext cx="2573010" cy="842842"/>
          </a:xfrm>
          <a:prstGeom prst="roundRect">
            <a:avLst/>
          </a:prstGeom>
          <a:solidFill>
            <a:srgbClr val="3366CC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Milk Run</a:t>
            </a:r>
            <a:endParaRPr lang="th-TH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134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 noGrp="1"/>
          </p:cNvSpPr>
          <p:nvPr>
            <p:ph type="title"/>
          </p:nvPr>
        </p:nvSpPr>
        <p:spPr>
          <a:xfrm>
            <a:off x="1825752" y="228600"/>
            <a:ext cx="4054225" cy="758952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Hub and Spoke</a:t>
            </a:r>
            <a:endParaRPr lang="th-TH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8611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2176" y="1333501"/>
            <a:ext cx="5046663" cy="4792663"/>
          </a:xfrm>
        </p:spPr>
      </p:pic>
    </p:spTree>
    <p:extLst>
      <p:ext uri="{BB962C8B-B14F-4D97-AF65-F5344CB8AC3E}">
        <p14:creationId xmlns:p14="http://schemas.microsoft.com/office/powerpoint/2010/main" val="6345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5" y="834880"/>
            <a:ext cx="11132126" cy="4351338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48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  การ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กระจายสินค้าส่วนใหญ่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เกี่ยวข้องกับการจัดการคลังสินค้า 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การขนส่ง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(Transportation) 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ทั้งในด้าน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การจัดตารางเวลา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การขนส่ง 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การเลือกวิธีการขนส่ง 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การจัดการกระบวนการทางศุลกากร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ในกรณีขนส่งระหว่างประเทศ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การป้องกันความไม่แน่นอน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ของกระบวนการจัดซื้อหรือการขนส่งที่ล่าช้า ทำให้ใช้เวลาของกระบวนการนานขึ้น</a:t>
            </a:r>
          </a:p>
          <a:p>
            <a:pPr marL="0" indent="0" algn="thaiDist">
              <a:buNone/>
            </a:pPr>
            <a:endParaRPr lang="th-TH" sz="48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100" name="Picture 4" descr="Are there different types of wholesalers available to help fit different  businesses? -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73" y="4514419"/>
            <a:ext cx="6286500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3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6276" y="476250"/>
            <a:ext cx="5387975" cy="5676900"/>
          </a:xfrm>
        </p:spPr>
      </p:pic>
    </p:spTree>
    <p:extLst>
      <p:ext uri="{BB962C8B-B14F-4D97-AF65-F5344CB8AC3E}">
        <p14:creationId xmlns:p14="http://schemas.microsoft.com/office/powerpoint/2010/main" val="36767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6" y="1412875"/>
            <a:ext cx="8520113" cy="3486150"/>
          </a:xfrm>
        </p:spPr>
      </p:pic>
    </p:spTree>
    <p:extLst>
      <p:ext uri="{BB962C8B-B14F-4D97-AF65-F5344CB8AC3E}">
        <p14:creationId xmlns:p14="http://schemas.microsoft.com/office/powerpoint/2010/main" val="17105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2175" y="26989"/>
            <a:ext cx="4751388" cy="6842125"/>
          </a:xfrm>
        </p:spPr>
      </p:pic>
    </p:spTree>
    <p:extLst>
      <p:ext uri="{BB962C8B-B14F-4D97-AF65-F5344CB8AC3E}">
        <p14:creationId xmlns:p14="http://schemas.microsoft.com/office/powerpoint/2010/main" val="35356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1482725"/>
            <a:ext cx="6769100" cy="5087938"/>
          </a:xfrm>
        </p:spPr>
      </p:pic>
      <p:sp>
        <p:nvSpPr>
          <p:cNvPr id="4" name="Title 6"/>
          <p:cNvSpPr txBox="1">
            <a:spLocks/>
          </p:cNvSpPr>
          <p:nvPr/>
        </p:nvSpPr>
        <p:spPr bwMode="auto">
          <a:xfrm>
            <a:off x="1825752" y="228600"/>
            <a:ext cx="4414265" cy="758952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33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Hub and Spoke </a:t>
            </a:r>
            <a:r>
              <a:rPr lang="th-TH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การบิน</a:t>
            </a:r>
          </a:p>
        </p:txBody>
      </p:sp>
    </p:spTree>
    <p:extLst>
      <p:ext uri="{BB962C8B-B14F-4D97-AF65-F5344CB8AC3E}">
        <p14:creationId xmlns:p14="http://schemas.microsoft.com/office/powerpoint/2010/main" val="3048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5775" y="1160464"/>
            <a:ext cx="5545138" cy="5697537"/>
          </a:xfrm>
        </p:spPr>
      </p:pic>
      <p:sp>
        <p:nvSpPr>
          <p:cNvPr id="5" name="Title 6"/>
          <p:cNvSpPr txBox="1">
            <a:spLocks/>
          </p:cNvSpPr>
          <p:nvPr/>
        </p:nvSpPr>
        <p:spPr bwMode="auto">
          <a:xfrm>
            <a:off x="1825752" y="228600"/>
            <a:ext cx="4414265" cy="758952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3300" kern="12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Hub and Spoke </a:t>
            </a:r>
            <a:r>
              <a:rPr lang="th-TH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การบิน</a:t>
            </a:r>
          </a:p>
        </p:txBody>
      </p:sp>
    </p:spTree>
    <p:extLst>
      <p:ext uri="{BB962C8B-B14F-4D97-AF65-F5344CB8AC3E}">
        <p14:creationId xmlns:p14="http://schemas.microsoft.com/office/powerpoint/2010/main" val="42903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36" y="549852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88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กิจกรรมกลุ่ม</a:t>
            </a:r>
            <a:endParaRPr lang="th-TH" sz="88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127" y="2333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60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6000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ให้นักศึกษา</a:t>
            </a:r>
            <a:r>
              <a:rPr lang="th-TH" sz="600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ยกตัวอย่างสินค้าหรือบริการมา 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6000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ชนิด วาดแผนผังและอธิบายกระบวนการ</a:t>
            </a:r>
            <a:r>
              <a:rPr lang="th-TH" sz="60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ซัพพลาย</a:t>
            </a:r>
            <a:r>
              <a:rPr lang="th-TH" sz="6000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เชนของสินค้าหรือบริการอย่างละเอียด </a:t>
            </a:r>
            <a:endParaRPr lang="th-TH" sz="6000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7412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0308" y="230909"/>
            <a:ext cx="5165437" cy="1210397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Supply Chain Diagram</a:t>
            </a:r>
            <a:endParaRPr lang="th-TH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95" y="1187758"/>
            <a:ext cx="10799399" cy="537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6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 Q&amp;amp;A - คำถามที่พบบ่อยสำหรับระบบกันขโมยบ้านไร้สาย - SMARTPLUS+  ระบบกันขโมยบ้านไร้สาย ปี2021 รุ่นใหม่ อันดับ1 ในไทย ใช้ได้ทั้ง Wifi และ  ซิมการ์ด ควบคุม ผ่าน APP มือถือ iOS Andriod ไร้สายสมบูรณ์แบบจากยุโรป:  Wireless Home Security ผู้เชี่ยวชาญด้านสัญญาณ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76" y="1020762"/>
            <a:ext cx="7334250" cy="47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65" y="1037793"/>
            <a:ext cx="11279908" cy="21275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ดังนั้น 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การกระจายสินค้าจึงเป็นตัวแปรหลักของ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แนวความคิดการตลาด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เนื่องจากการกระจายสินค้ามีส่วนใน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การลดต้นทุน การเพิ่มความพอใจให้แก่ลูกค้า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ป็นจุดเปลี่ยนสำคัญสำหรับการบริหารจัดการโลจิสติกส์สมัยใหม่เพื่อให้สินค้าหรือวัตถุดิบถึงจุดหมายปลายทางที่ต้องการ ด้วย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ระยะเวลาในการขนส่งที่น้อยลง 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และปริมาณความต้องการในการขนถ่ายสินค้ายังมีปริมาณสูงขึ้น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48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196" name="Picture 4" descr="Distribution Icon #337533 - Free Icons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791" y="4673600"/>
            <a:ext cx="2040370" cy="20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5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3891" y="202131"/>
            <a:ext cx="9427314" cy="882166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th-TH" sz="54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ตัวอย่าง</a:t>
            </a:r>
            <a:r>
              <a:rPr lang="th-TH" sz="5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การกระจายหนังสือ</a:t>
            </a:r>
            <a:r>
              <a:rPr lang="th-TH" sz="54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Amazon.com</a:t>
            </a:r>
            <a:endParaRPr lang="th-TH" sz="54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8" y="1402113"/>
            <a:ext cx="11082211" cy="5344553"/>
          </a:xfrm>
        </p:spPr>
      </p:pic>
    </p:spTree>
    <p:extLst>
      <p:ext uri="{BB962C8B-B14F-4D97-AF65-F5344CB8AC3E}">
        <p14:creationId xmlns:p14="http://schemas.microsoft.com/office/powerpoint/2010/main" val="27443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436" y="94600"/>
            <a:ext cx="10515600" cy="907545"/>
          </a:xfrm>
        </p:spPr>
        <p:txBody>
          <a:bodyPr/>
          <a:lstStyle/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</a:rPr>
              <a:t>ระบบการกระจาย</a:t>
            </a:r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</a:rPr>
              <a:t>สินค้าโล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</a:rPr>
              <a:t>จิสติกส์ในการสนับสนุนและการกระจาย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6" y="1002145"/>
            <a:ext cx="8618050" cy="5855855"/>
          </a:xfrm>
        </p:spPr>
      </p:pic>
    </p:spTree>
    <p:extLst>
      <p:ext uri="{BB962C8B-B14F-4D97-AF65-F5344CB8AC3E}">
        <p14:creationId xmlns:p14="http://schemas.microsoft.com/office/powerpoint/2010/main" val="20696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341" y="922913"/>
            <a:ext cx="8943110" cy="1325563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สามารถ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แบ่งรูปแบบของการกระจายได้เป็น </a:t>
            </a:r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2 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</a:t>
            </a:r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endParaRPr lang="th-TH" sz="48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9232" y="3020291"/>
            <a:ext cx="10515600" cy="3366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ช่อง</a:t>
            </a:r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สนับสนุนทางกายภาพ 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เกี่ยวข้องกับช่องว่างของเวลาและพื้นที่ในการ</a:t>
            </a:r>
            <a:r>
              <a:rPr lang="th-TH" sz="48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ยืนยันแหล่ง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วัตถุดิบและจุดดำเนินการ</a:t>
            </a:r>
          </a:p>
          <a:p>
            <a:pPr marL="0" indent="0">
              <a:buNone/>
            </a:pPr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ช่องทางการกระจายทางกายภาพ </a:t>
            </a:r>
            <a:r>
              <a:rPr lang="th-TH" sz="48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เกี่ยวข้อง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กับช่องว่างของเวลาและพื้นที่ในการ</a:t>
            </a:r>
            <a:r>
              <a:rPr lang="th-TH" sz="48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ยืนยันจุด</a:t>
            </a:r>
            <a:r>
              <a:rPr lang="th-TH" sz="48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ดำเนินการและ</a:t>
            </a:r>
            <a:r>
              <a:rPr lang="th-TH" sz="48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ลูกค้า</a:t>
            </a:r>
            <a:endParaRPr lang="th-TH" sz="48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2" descr="Distribution center - Free shipping and delivery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302" y="812799"/>
            <a:ext cx="1952195" cy="195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10" y="397163"/>
            <a:ext cx="10515600" cy="914833"/>
          </a:xfrm>
        </p:spPr>
        <p:txBody>
          <a:bodyPr>
            <a:normAutofit/>
          </a:bodyPr>
          <a:lstStyle/>
          <a:p>
            <a:r>
              <a:rPr lang="th-TH" sz="4800" b="1" u="sng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</a:t>
            </a:r>
            <a:r>
              <a:rPr lang="th-TH" sz="4800" b="1" u="sng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4800" b="1" u="sng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เกี่ยวข้อง</a:t>
            </a:r>
            <a:r>
              <a:rPr lang="th-TH" sz="4800" b="1" u="sng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กับการกระจายสินค้าประกอบด้วย</a:t>
            </a:r>
          </a:p>
        </p:txBody>
      </p:sp>
      <p:pic>
        <p:nvPicPr>
          <p:cNvPr id="5122" name="Picture 2" descr="How to Find Best Wholesale Suppliers for Your Amazon Busin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3188"/>
            <a:ext cx="10720449" cy="494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91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722</Words>
  <Application>Microsoft Office PowerPoint</Application>
  <PresentationFormat>Widescreen</PresentationFormat>
  <Paragraphs>56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Angsana New</vt:lpstr>
      <vt:lpstr>Arial</vt:lpstr>
      <vt:lpstr>Calibri</vt:lpstr>
      <vt:lpstr>Calibri Light</vt:lpstr>
      <vt:lpstr>Cordia New</vt:lpstr>
      <vt:lpstr>Poppins</vt:lpstr>
      <vt:lpstr>TH SarabunPSK</vt:lpstr>
      <vt:lpstr>Office Theme</vt:lpstr>
      <vt:lpstr>การจัดการการกระจายสินค้า</vt:lpstr>
      <vt:lpstr>         การจัดการการกระจายสินค้า       (Distribution Management)</vt:lpstr>
      <vt:lpstr>ความสำคัญของ การจัดการการกระจายสินค้า? </vt:lpstr>
      <vt:lpstr>PowerPoint Presentation</vt:lpstr>
      <vt:lpstr>PowerPoint Presentation</vt:lpstr>
      <vt:lpstr>   ตัวอย่างการกระจายหนังสือใน Amazon.com</vt:lpstr>
      <vt:lpstr>ระบบการกระจายสินค้าโลจิสติกส์ในการสนับสนุนและการกระจาย</vt:lpstr>
      <vt:lpstr> สามารถแบ่งรูปแบบของการกระจายได้เป็น     2 ประเภท คือ</vt:lpstr>
      <vt:lpstr>ผู้ที่เกี่ยวข้องกับการกระจายสินค้าประกอบด้วย</vt:lpstr>
      <vt:lpstr>PowerPoint Presentation</vt:lpstr>
      <vt:lpstr>PowerPoint Presentation</vt:lpstr>
      <vt:lpstr>องค์ประกอบหลักของระบบกระจายสินค้า</vt:lpstr>
      <vt:lpstr>รูปแบบการกระจายสินค้า (Type of Distribution)</vt:lpstr>
      <vt:lpstr>รูปแบบการขนส่ง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Water Transportation</vt:lpstr>
      <vt:lpstr> Air Transportation</vt:lpstr>
      <vt:lpstr>PowerPoint Presentation</vt:lpstr>
      <vt:lpstr> Drone Transportation</vt:lpstr>
      <vt:lpstr> Amazon Shopping Online</vt:lpstr>
      <vt:lpstr>PowerPoint Presentation</vt:lpstr>
      <vt:lpstr>PowerPoint Presentation</vt:lpstr>
      <vt:lpstr>ศูนย์กระจายสินค้า (Distribution Center)</vt:lpstr>
      <vt:lpstr>PowerPoint Presentation</vt:lpstr>
      <vt:lpstr>PowerPoint Presentation</vt:lpstr>
      <vt:lpstr>ประโยชน์การขนส่งโดยใช้ Cross Docking</vt:lpstr>
      <vt:lpstr> ช่องทางการจัดจำหน่ายที่ใช้ตัวกลางตัวแทนหรือร้านค้าที่ตั้งอยู่ระหว่างผู้ผลิตและลูกค้า</vt:lpstr>
      <vt:lpstr> การใช้ Single Terminal station ในการจัดการการกระจายสินค้า</vt:lpstr>
      <vt:lpstr>การออกแบบการขนส่ง (Transportation Design)</vt:lpstr>
      <vt:lpstr>PowerPoint Presentation</vt:lpstr>
      <vt:lpstr>PowerPoint Presentation</vt:lpstr>
      <vt:lpstr>PowerPoint Presentation</vt:lpstr>
      <vt:lpstr>Hub and Spoke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กิจกรรมกลุ่ม</vt:lpstr>
      <vt:lpstr>Supply Chain Diagram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cls1208</dc:creator>
  <cp:lastModifiedBy>cls1208</cp:lastModifiedBy>
  <cp:revision>20</cp:revision>
  <dcterms:created xsi:type="dcterms:W3CDTF">2022-02-02T07:25:04Z</dcterms:created>
  <dcterms:modified xsi:type="dcterms:W3CDTF">2022-11-18T04:45:52Z</dcterms:modified>
</cp:coreProperties>
</file>