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79" r:id="rId4"/>
    <p:sldId id="259" r:id="rId5"/>
    <p:sldId id="280" r:id="rId6"/>
    <p:sldId id="260" r:id="rId7"/>
    <p:sldId id="281" r:id="rId8"/>
    <p:sldId id="282" r:id="rId9"/>
    <p:sldId id="283" r:id="rId10"/>
    <p:sldId id="284" r:id="rId11"/>
    <p:sldId id="275" r:id="rId12"/>
    <p:sldId id="285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529" autoAdjust="0"/>
  </p:normalViewPr>
  <p:slideViewPr>
    <p:cSldViewPr snapToGrid="0">
      <p:cViewPr varScale="1">
        <p:scale>
          <a:sx n="48" d="100"/>
          <a:sy n="48" d="100"/>
        </p:scale>
        <p:origin x="56" y="2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8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3940"/>
            <a:ext cx="6709271" cy="160570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ea typeface="Cordia New" panose="020B0304020202020204" pitchFamily="34" charset="-34"/>
                <a:cs typeface="TH SarabunPSK" panose="020B0500040200020003" pitchFamily="34" charset="-34"/>
              </a:rPr>
              <a:t>Tom 2206 </a:t>
            </a:r>
            <a:r>
              <a:rPr lang="th-TH" sz="6000" b="1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 </a:t>
            </a:r>
            <a:br>
              <a:rPr lang="th-TH" sz="6000" b="1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6000" b="1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การป้องกันการสูญเสีย</a:t>
            </a:r>
            <a:endParaRPr lang="en-US" sz="6000" dirty="0"/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0476" y="5133860"/>
            <a:ext cx="2251665" cy="1600200"/>
          </a:xfrm>
        </p:spPr>
        <p:txBody>
          <a:bodyPr/>
          <a:lstStyle/>
          <a:p>
            <a:r>
              <a:rPr lang="th-TH" dirty="0"/>
              <a:t>อาจารย์ปิยมาส  กล้าแข็ง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FA7AA0-679D-4632-BACC-0131D6539634}"/>
              </a:ext>
            </a:extLst>
          </p:cNvPr>
          <p:cNvSpPr txBox="1"/>
          <p:nvPr/>
        </p:nvSpPr>
        <p:spPr>
          <a:xfrm>
            <a:off x="0" y="2317634"/>
            <a:ext cx="688657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 1. </a:t>
            </a:r>
          </a:p>
          <a:p>
            <a:pPr algn="ct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ความรู้เบื้องต้นเกี่ยวกับอาชีวะอนามัย</a:t>
            </a:r>
          </a:p>
          <a:p>
            <a:pPr algn="ct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และความปลอดภัย</a:t>
            </a: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4D27C-CB38-45E1-8B3E-86DBBBA1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รูปสามเหลี่ยมความสัมพันธ์ของความสูญเสีย (</a:t>
            </a:r>
            <a:r>
              <a:rPr lang="en-US" sz="36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LOSS – RATIO TRIANGLE)</a:t>
            </a:r>
            <a:endParaRPr lang="th-TH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8D8A0-4731-4F89-88EC-EEFBCCF38E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80" y="1828800"/>
            <a:ext cx="1971040" cy="485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พื้นฐานของ </a:t>
            </a:r>
            <a:r>
              <a:rPr lang="en-US" sz="28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</a:rPr>
              <a:t>LPS</a:t>
            </a:r>
            <a:endParaRPr lang="th-TH" sz="2800" dirty="0">
              <a:effectLst/>
              <a:latin typeface="TH SarabunPSK" panose="020B0500040200020003" pitchFamily="34" charset="-34"/>
              <a:ea typeface="Cordia New" panose="020B0304020202020204" pitchFamily="34" charset="-34"/>
            </a:endParaRPr>
          </a:p>
          <a:p>
            <a:pPr marL="0" indent="0">
              <a:buNone/>
            </a:pP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ทุก ๆ องค์กรในโลกนี้ สามารถจะสร้างรูปสามเหลี่ยมความสัมพันธ์ของความสูญเสียของตนเองได้ด้วยสถิติข้อมูลจริงของตนเอง</a:t>
            </a:r>
            <a:endParaRPr lang="th-TH" sz="32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E117CC7-8C0A-4302-9986-5EC0016EF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90200F-131F-44CC-BDA0-E51C233A6A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559109"/>
              </p:ext>
            </p:extLst>
          </p:nvPr>
        </p:nvGraphicFramePr>
        <p:xfrm>
          <a:off x="1981200" y="1866472"/>
          <a:ext cx="9956800" cy="4736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3" imgW="5533333" imgH="3247619" progId="MSPhotoEd.3">
                  <p:embed/>
                </p:oleObj>
              </mc:Choice>
              <mc:Fallback>
                <p:oleObj r:id="rId3" imgW="5533333" imgH="3247619" progId="MSPhotoEd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866472"/>
                        <a:ext cx="9956800" cy="47363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670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บุคลากรในงานอาชีวอนามัยและความปลอดภัย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BB982E-4AF7-4A69-80CA-145F07B9E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280" y="1828800"/>
            <a:ext cx="10708640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40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	ในการดำเนินงานอาชีวอนามัยและความปลอดภัยประกอบด้วยบุคลากรและนักวิชาการหรือผู้เชี่ยวชาญสาขาวิชาการต่างๆ เข้ามาร่วมดำเนินการ ที่สำคัญและเกี่ยวข้องโดยตรงได้แก่</a:t>
            </a: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บุคลากรทางด้านสุขศาสตร์อุตสาหกรรม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บุคลากรทางด้านอาชีวนิรภัย </a:t>
            </a: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 บุคลากรทางด้านการยศาสตร์ </a:t>
            </a: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 บุคลากรทางด้านอาชีวเวชศาสตร์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5. บุคลากรทางด้านเวชกรรมฟื้นฟู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625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87235-91EF-4BEA-A467-232946E17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/>
              <a:t>แบบทดสอบท้ายบท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C8A9B-AF35-4F16-AA09-F51843668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400" dirty="0"/>
              <a:t>ให้นักศึกษาทำใน แบบทดสอบท้ายบทใน</a:t>
            </a:r>
          </a:p>
          <a:p>
            <a:pPr marL="0" indent="0">
              <a:buNone/>
            </a:pPr>
            <a:r>
              <a:rPr lang="en-US" sz="4400" dirty="0"/>
              <a:t>Google Classroom  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70924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8BD9C-7864-4C81-BC3F-731119306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179" y="3305305"/>
            <a:ext cx="6567461" cy="1774695"/>
          </a:xfrm>
        </p:spPr>
        <p:txBody>
          <a:bodyPr>
            <a:normAutofit/>
          </a:bodyPr>
          <a:lstStyle/>
          <a:p>
            <a:r>
              <a:rPr lang="en-US" sz="4400" dirty="0" err="1"/>
              <a:t>ThanK</a:t>
            </a:r>
            <a:r>
              <a:rPr lang="en-US" sz="4400" dirty="0"/>
              <a:t> You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256292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590" y="167375"/>
            <a:ext cx="9601200" cy="1036850"/>
          </a:xfrm>
        </p:spPr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ความหมายของงานอาชีวอนามัยและความปลอดภัย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877" y="1828800"/>
            <a:ext cx="11304798" cy="4343400"/>
          </a:xfrm>
        </p:spPr>
        <p:txBody>
          <a:bodyPr>
            <a:normAutofit fontScale="92500"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4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คำว่า “อาชีวอนามัย” ตรงกับภาษาอังกฤษว่า “</a:t>
            </a:r>
            <a:r>
              <a:rPr lang="en-US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Occupational Health” </a:t>
            </a:r>
            <a:r>
              <a:rPr lang="th-TH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โดยมีรากฐานมาจากคำสองคำผสมผสานกัน คือ</a:t>
            </a: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4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อาชีวะ (</a:t>
            </a:r>
            <a:r>
              <a:rPr lang="en-US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Occupational) </a:t>
            </a:r>
            <a:r>
              <a:rPr lang="th-TH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หรืออาชีพ หมายถึงบุคคลที่ประกอบอาชีพการงาน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4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อนามัย (</a:t>
            </a:r>
            <a:r>
              <a:rPr lang="en-US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Health) </a:t>
            </a:r>
            <a:r>
              <a:rPr lang="th-TH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หรือสุขภาพอนามัย 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400" dirty="0"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ตามความหมายที่อง์การอนามัยโลก (</a:t>
            </a:r>
            <a:r>
              <a:rPr lang="en-US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WHO)</a:t>
            </a:r>
            <a:r>
              <a:rPr lang="th-TH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ให้คำจำกัดความไว้ หมายถึง สภาวะที่สมบูรณ์ทั้งร่างกาย (</a:t>
            </a:r>
            <a:r>
              <a:rPr lang="en-US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Physical Health) </a:t>
            </a:r>
            <a:r>
              <a:rPr lang="th-TH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ทางจิตใจ (</a:t>
            </a:r>
            <a:r>
              <a:rPr lang="en-US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Mental Health) </a:t>
            </a:r>
            <a:r>
              <a:rPr lang="th-TH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และสามารถดำรงชีพอยู่ในสังคมได้ด้วยดี (</a:t>
            </a:r>
            <a:r>
              <a:rPr lang="en-US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Social well – being)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590" y="167375"/>
            <a:ext cx="9601200" cy="1036850"/>
          </a:xfrm>
        </p:spPr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ความหมายของงานอาชีวอนามัยและความปลอดภัย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877" y="1828800"/>
            <a:ext cx="11276223" cy="4343400"/>
          </a:xfrm>
        </p:spPr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สำหรับคำว่า “ความปลอดภัย” 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Safety) </a:t>
            </a:r>
            <a:r>
              <a:rPr lang="th-TH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หมายถึง สภาพที่ปราศจากภัยคุกคาม 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Hazard) </a:t>
            </a:r>
            <a:r>
              <a:rPr lang="th-TH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ไม่มีอันตราย 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Danger) </a:t>
            </a:r>
            <a:r>
              <a:rPr lang="th-TH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และความเสี่ยงใดๆ 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Risk) 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th-TH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dirty="0"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จึงกล่าวได้ว่า </a:t>
            </a:r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งานอาชีวอนามัยและความปลอดภัย </a:t>
            </a: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ป็นงานที่เกี่ยวข้องกับกรควบคุมดูแลสุขภาพอนามัยของผู้ประกอบอาชีพการงานให้มีสภาวะสมบูรณ์ดีทั้งทางร่างกาย ทางจิตใจ และสามารถดำรงชีพอยู่ในสังคมได้ด้วยดี รวมทั้งมีความปลอดภัยจากภัยคุกคาม อันตรายและความเสี่ยงตางๆ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0488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ลักษณะงานอาชีวอนามัยและความปลอดภัย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B1749-0AB8-44AF-A48E-D36A2CBBD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590" y="1828800"/>
            <a:ext cx="11311110" cy="4343400"/>
          </a:xfrm>
        </p:spPr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คณะกรรมการร่วมระหว่างองค์การแรงงานระหว่างประเทศ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International </a:t>
            </a:r>
            <a:r>
              <a:rPr lang="en-US" sz="4000" dirty="0" err="1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Labour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 Organization; IKO)</a:t>
            </a:r>
            <a:r>
              <a:rPr lang="th-TH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และองค์การอนามัยโลก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World Health Organization; WHO) 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ได้กำหนดจุดมุ่งหมายหรือวัตถุประสงค์ของงานอาชีวอนามัยและความปลอดภัยไว้ดังนี้ 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7423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000" b="1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วัตถุประสงค์ของงานอาชีวอนามัยและความปลอดภัย</a:t>
            </a:r>
            <a:endParaRPr lang="en-US" sz="4000" b="1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B1749-0AB8-44AF-A48E-D36A2CBBD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590" y="1828800"/>
            <a:ext cx="11311110" cy="4774066"/>
          </a:xfrm>
        </p:spPr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4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การส่งเสริมและดำรงไว้ (</a:t>
            </a:r>
            <a:r>
              <a:rPr lang="en-US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promotion and maintenance)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4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การป้องกัน (</a:t>
            </a:r>
            <a:r>
              <a:rPr lang="en-US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prevention)</a:t>
            </a:r>
            <a:r>
              <a:rPr lang="th-TH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4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 การป้องกันคุ้มครอง (</a:t>
            </a:r>
            <a:r>
              <a:rPr lang="en-US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protection)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4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 การจัดงาน (</a:t>
            </a:r>
            <a:r>
              <a:rPr lang="en-US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placing)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4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5. การปรับ (</a:t>
            </a:r>
            <a:r>
              <a:rPr lang="en-US" sz="44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adaptation)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6233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en-US" sz="2800" b="1" i="0" dirty="0">
                <a:effectLst/>
                <a:latin typeface="arial" panose="020B0604020202020204" pitchFamily="34" charset="0"/>
              </a:rPr>
              <a:t>LPS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 (Loss Preventive System)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304" y="1828800"/>
            <a:ext cx="11993696" cy="4343400"/>
          </a:xfrm>
        </p:spPr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LPS</a:t>
            </a:r>
            <a:r>
              <a:rPr lang="th-TH" sz="44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</a:t>
            </a:r>
            <a:r>
              <a:rPr lang="en-US" sz="4400" b="1" i="0" dirty="0"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(Loss Preventive System)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เป็น “ระบบ” ป้องกันหรือลดความสูญเสียโดยใช้วิธีการที่เน้นที่พฤติกรรมของคนควบคู่ไปกับการบริหาร</a:t>
            </a: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	 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ความสูญเสีย</a:t>
            </a: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LOSS) LPS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มีเป้าหมายที่จะป้องกันหรือลดความสูญเสียทั้ง 5 ลักษณะคือ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1.การบาดเจ็บของคน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INJURY)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2.ความเสียหายของทรัพย์สิน 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PROPERTY DAMAGE)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3.ความสูญเสียที่เกี่ยวกับขอบเขตที่กฎหมายกำหนด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REGULATORY ASSESSMENT)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4.ความสูญเสียที่เกี่ยวข้องกับคุณภาพของผลิตภัณฑ์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PRODUCT QUALITY)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5.ความสูญเสียประสิทธิภาพในการปฏิบัติงานหรือระบบงาน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OPERATIONAL OR SYSTEM INEFFICIENCIES) 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 algn="thaiDist">
              <a:spcBef>
                <a:spcPts val="0"/>
              </a:spcBef>
              <a:buNone/>
            </a:pPr>
            <a:endParaRPr lang="en-US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4D27C-CB38-45E1-8B3E-86DBBBA1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หลักการทำงานของ  </a:t>
            </a:r>
            <a:r>
              <a:rPr lang="en-US" sz="44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LPS  </a:t>
            </a:r>
            <a:endParaRPr lang="th-TH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8D8A0-4731-4F89-88EC-EEFBCCF38E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8977" y="1828799"/>
            <a:ext cx="10906699" cy="4858439"/>
          </a:xfrm>
        </p:spPr>
        <p:txBody>
          <a:bodyPr>
            <a:normAutofit/>
          </a:bodyPr>
          <a:lstStyle/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จาก</a:t>
            </a: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การวิจัย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ในยุคปัจจุบัน สาเหตุที่แท้จริง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ROOTCAUSE)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ของอุบัติเหตุถึง 90% เกิดจากการกระทำ 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ACTIVITIES)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ของคน   ในขณะที่มีเพียง 10% เท่านั้นที่มีที่มาจากสภาพของงาน 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CONDITION)  LPS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จึงมุ่งเน้นที่ 90% ของสาเหตุดังกล่าว โดยพัฒนา “เครื่องมือ”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TOOL)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ขึ้นมา 5 ชนิด เพื่อป้องกันและลดความสูญเสีย</a:t>
            </a: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1.“คิดก่อนทำ”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SAFE PERFORMANCE SELF ASSESSMENT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หรือ  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SPSA)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2.“การค้นหาสาเหตุที่แท้จริงของความสูญเสียหรือเกือบสูญเสีย”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LOSS INVESTIGATION / NEAR LOSS INVESTIGATION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หรือ  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LI / NLI)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3.“การสังเกตการณ์การทำงานของเพื่อน” 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LOSS PREVENTION OBSERVATION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หรือ  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LPO)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4.“การวิเคราะห์การทำงานให้ปลอดภัย” 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JOB SAFETY ANALYSIS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หรือ  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JSA)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5.“การติดตามผล” 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STEWARDSHIP)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9361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4D27C-CB38-45E1-8B3E-86DBBBA1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ขอบเขตของงานอาชีวอนามัยและความปลอดภัย</a:t>
            </a:r>
            <a:endParaRPr lang="th-TH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8D8A0-4731-4F89-88EC-EEFBCCF38E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3046" y="1828800"/>
            <a:ext cx="10928732" cy="4343400"/>
          </a:xfrm>
        </p:spPr>
        <p:txBody>
          <a:bodyPr/>
          <a:lstStyle/>
          <a:p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การดำเนินงานอาชีวอนามัยและความปลอดภัยจะมีขอบเขตที่เกี่ยวข้องเฉพาะปัญหาสุขภาพอนามัย 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Health problems) </a:t>
            </a:r>
            <a:r>
              <a:rPr lang="th-TH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ของคนที่เกิดจากการทำงาน ดังนี้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คนในขณะทำงาน 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Workers)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สภาพสิ่งแวดล้อมของการทำงาน 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Working Environment)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4251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4D27C-CB38-45E1-8B3E-86DBBBA1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ขอบเขตของงานอาชีวอนามัยและความปลอดภัย</a:t>
            </a:r>
            <a:endParaRPr lang="th-TH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8D8A0-4731-4F89-88EC-EEFBCCF38E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1860" y="1828800"/>
            <a:ext cx="11248222" cy="4343400"/>
          </a:xfrm>
        </p:spPr>
        <p:txBody>
          <a:bodyPr>
            <a:normAutofit/>
          </a:bodyPr>
          <a:lstStyle/>
          <a:p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การศึกษาสภาพแวดล้อมในการทำงานโดยใช้หลักการทางอาชีวสุขศาสตร์ (</a:t>
            </a:r>
            <a:r>
              <a:rPr lang="en-US" sz="36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Occupational hygiene) </a:t>
            </a:r>
            <a:r>
              <a:rPr lang="th-TH" sz="36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มี 3 หลักการใหญ่ๆ ด้วยกัน คือ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การสืบค้น (</a:t>
            </a:r>
            <a:r>
              <a:rPr lang="en-US" sz="36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Identify)</a:t>
            </a:r>
            <a:r>
              <a:rPr lang="th-TH" sz="36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โดยศึกษาสภาพแท้จริงของงาน </a:t>
            </a: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การประเมินอันตราย (</a:t>
            </a:r>
            <a:r>
              <a:rPr lang="en-US" sz="36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Evaluation) </a:t>
            </a:r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เมื่อทราบปัญหาแล้ว จะต้องมีการประเมินระดับอันตรายที่อาจเกิดขึ้นว่ามีผลต่อสุขภาพคนงานหรือไม่และมากน้อยเพียงใด </a:t>
            </a:r>
          </a:p>
          <a:p>
            <a:pPr marL="0" algn="thaiDist">
              <a:spcBef>
                <a:spcPts val="0"/>
              </a:spcBef>
            </a:pPr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 การควบคุม (</a:t>
            </a:r>
            <a:r>
              <a:rPr lang="en-US" sz="36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Control)</a:t>
            </a:r>
            <a:r>
              <a:rPr lang="th-TH" sz="36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เป็นงานที่ต่อเนื่องจากทั้งสองขั้นตอนข้างต้น นำมาสู่การดำเนินการควบคุมและป้องกันอันตราย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5770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rection presentation (widescreen).potx" id="{D17AB31B-F25B-45F4-B34E-C6982D129A29}" vid="{B63A7B92-8C2A-4E6A-9062-768A2448E61C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direction presentation (widescreen)</Template>
  <TotalTime>178</TotalTime>
  <Words>932</Words>
  <Application>Microsoft Office PowerPoint</Application>
  <PresentationFormat>Widescreen</PresentationFormat>
  <Paragraphs>66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</vt:lpstr>
      <vt:lpstr>Book Antiqua</vt:lpstr>
      <vt:lpstr>Cordia New</vt:lpstr>
      <vt:lpstr>TH SarabunPSK</vt:lpstr>
      <vt:lpstr>Sales Direction 16X9</vt:lpstr>
      <vt:lpstr>MSPhotoEd.3</vt:lpstr>
      <vt:lpstr>Tom 2206   การป้องกันการสูญเสีย</vt:lpstr>
      <vt:lpstr>ความหมายของงานอาชีวอนามัยและความปลอดภัย</vt:lpstr>
      <vt:lpstr>ความหมายของงานอาชีวอนามัยและความปลอดภัย</vt:lpstr>
      <vt:lpstr>ลักษณะงานอาชีวอนามัยและความปลอดภัย</vt:lpstr>
      <vt:lpstr>วัตถุประสงค์ของงานอาชีวอนามัยและความปลอดภัย</vt:lpstr>
      <vt:lpstr>LPS (Loss Preventive System)</vt:lpstr>
      <vt:lpstr>หลักการทำงานของ  LPS  </vt:lpstr>
      <vt:lpstr>ขอบเขตของงานอาชีวอนามัยและความปลอดภัย</vt:lpstr>
      <vt:lpstr>ขอบเขตของงานอาชีวอนามัยและความปลอดภัย</vt:lpstr>
      <vt:lpstr>รูปสามเหลี่ยมความสัมพันธ์ของความสูญเสีย (LOSS – RATIO TRIANGLE)</vt:lpstr>
      <vt:lpstr>บุคลากรในงานอาชีวอนามัยและความปลอดภัย</vt:lpstr>
      <vt:lpstr>แบบทดสอบท้ายบท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 2206   การป้องกันการสูญเสีย</dc:title>
  <dc:creator>ปิยมาส กล้าแข็ง</dc:creator>
  <cp:lastModifiedBy>ปิยมาส กล้าแข็ง</cp:lastModifiedBy>
  <cp:revision>5</cp:revision>
  <dcterms:created xsi:type="dcterms:W3CDTF">2021-12-01T02:18:47Z</dcterms:created>
  <dcterms:modified xsi:type="dcterms:W3CDTF">2021-12-14T07:54:52Z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