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8" r:id="rId9"/>
    <p:sldId id="269" r:id="rId10"/>
    <p:sldId id="272" r:id="rId11"/>
    <p:sldId id="270" r:id="rId12"/>
    <p:sldId id="273" r:id="rId13"/>
    <p:sldId id="275" r:id="rId14"/>
    <p:sldId id="274" r:id="rId15"/>
    <p:sldId id="276" r:id="rId16"/>
    <p:sldId id="260" r:id="rId17"/>
    <p:sldId id="263" r:id="rId18"/>
    <p:sldId id="264" r:id="rId19"/>
    <p:sldId id="265" r:id="rId20"/>
    <p:sldId id="266" r:id="rId21"/>
    <p:sldId id="333" r:id="rId22"/>
    <p:sldId id="277" r:id="rId23"/>
    <p:sldId id="278" r:id="rId24"/>
    <p:sldId id="280" r:id="rId25"/>
    <p:sldId id="281" r:id="rId26"/>
    <p:sldId id="284" r:id="rId27"/>
    <p:sldId id="283" r:id="rId28"/>
    <p:sldId id="282" r:id="rId29"/>
    <p:sldId id="334" r:id="rId30"/>
    <p:sldId id="332" r:id="rId31"/>
    <p:sldId id="27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1EABF-9B8E-40A3-8B51-D52AD85046F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65AF831-CB5F-4C72-8B22-132B82869F4C}">
      <dgm:prSet phldrT="[ข้อความ]"/>
      <dgm:spPr/>
      <dgm:t>
        <a:bodyPr/>
        <a:lstStyle/>
        <a:p>
          <a:r>
            <a:rPr lang="th-TH" b="1" i="0">
              <a:solidFill>
                <a:schemeClr val="tx1"/>
              </a:solidFill>
              <a:effectLst/>
              <a:latin typeface="CS ChatThaiUI"/>
            </a:rPr>
            <a:t>องค์ประกอบของกลยุทธ์</a:t>
          </a:r>
          <a:endParaRPr lang="th-TH" dirty="0">
            <a:solidFill>
              <a:schemeClr val="tx1"/>
            </a:solidFill>
          </a:endParaRPr>
        </a:p>
      </dgm:t>
    </dgm:pt>
    <dgm:pt modelId="{89F3B077-9609-469A-AC71-527D62ABC608}" type="parTrans" cxnId="{5AB0696F-A01D-4A7E-A2F3-F06844773644}">
      <dgm:prSet/>
      <dgm:spPr/>
      <dgm:t>
        <a:bodyPr/>
        <a:lstStyle/>
        <a:p>
          <a:endParaRPr lang="th-TH"/>
        </a:p>
      </dgm:t>
    </dgm:pt>
    <dgm:pt modelId="{2768B1C8-1062-486E-A74B-77D8AED92AD8}" type="sibTrans" cxnId="{5AB0696F-A01D-4A7E-A2F3-F06844773644}">
      <dgm:prSet/>
      <dgm:spPr/>
      <dgm:t>
        <a:bodyPr/>
        <a:lstStyle/>
        <a:p>
          <a:endParaRPr lang="th-TH"/>
        </a:p>
      </dgm:t>
    </dgm:pt>
    <dgm:pt modelId="{D1D76E7C-51CF-4CD6-A9F3-06E82147D0C9}">
      <dgm:prSet phldrT="[ข้อความ]" custT="1"/>
      <dgm:spPr/>
      <dgm:t>
        <a:bodyPr/>
        <a:lstStyle/>
        <a:p>
          <a:r>
            <a:rPr lang="th-TH" sz="2800" b="1" i="0">
              <a:solidFill>
                <a:schemeClr val="tx1"/>
              </a:solidFill>
            </a:rPr>
            <a:t>เป้าหมายในระยะยาว</a:t>
          </a:r>
          <a:endParaRPr lang="th-TH" sz="2800" dirty="0">
            <a:solidFill>
              <a:schemeClr val="tx1"/>
            </a:solidFill>
          </a:endParaRPr>
        </a:p>
      </dgm:t>
    </dgm:pt>
    <dgm:pt modelId="{1BFF8F19-10FE-4AB6-8F35-9705C6807A46}" type="parTrans" cxnId="{7F0BE3C6-E375-46B8-902A-C6DD28DFFE4A}">
      <dgm:prSet/>
      <dgm:spPr/>
      <dgm:t>
        <a:bodyPr/>
        <a:lstStyle/>
        <a:p>
          <a:endParaRPr lang="th-TH"/>
        </a:p>
      </dgm:t>
    </dgm:pt>
    <dgm:pt modelId="{58344451-4810-483A-8272-2BAE4FBD8AB3}" type="sibTrans" cxnId="{7F0BE3C6-E375-46B8-902A-C6DD28DFFE4A}">
      <dgm:prSet/>
      <dgm:spPr/>
      <dgm:t>
        <a:bodyPr/>
        <a:lstStyle/>
        <a:p>
          <a:endParaRPr lang="th-TH"/>
        </a:p>
      </dgm:t>
    </dgm:pt>
    <dgm:pt modelId="{4DA70FF9-0F9A-40FA-9D6D-F83FC7A8686E}">
      <dgm:prSet phldrT="[ข้อความ]" custT="1"/>
      <dgm:spPr/>
      <dgm:t>
        <a:bodyPr/>
        <a:lstStyle/>
        <a:p>
          <a:r>
            <a:rPr lang="th-TH" sz="2800" b="1" i="0">
              <a:solidFill>
                <a:schemeClr val="tx1"/>
              </a:solidFill>
            </a:rPr>
            <a:t>กำหนดขอบเขต</a:t>
          </a:r>
          <a:endParaRPr lang="th-TH" sz="2800" dirty="0">
            <a:solidFill>
              <a:schemeClr val="tx1"/>
            </a:solidFill>
          </a:endParaRPr>
        </a:p>
      </dgm:t>
    </dgm:pt>
    <dgm:pt modelId="{F4FB7C6D-5AC7-4732-9050-DA40BFB7CC91}" type="parTrans" cxnId="{CD3A6845-F691-4B59-B5D4-A1D729FED3FF}">
      <dgm:prSet/>
      <dgm:spPr/>
      <dgm:t>
        <a:bodyPr/>
        <a:lstStyle/>
        <a:p>
          <a:endParaRPr lang="th-TH"/>
        </a:p>
      </dgm:t>
    </dgm:pt>
    <dgm:pt modelId="{84227497-F993-48F0-8BBB-F6979B7CDE5B}" type="sibTrans" cxnId="{CD3A6845-F691-4B59-B5D4-A1D729FED3FF}">
      <dgm:prSet/>
      <dgm:spPr/>
      <dgm:t>
        <a:bodyPr/>
        <a:lstStyle/>
        <a:p>
          <a:endParaRPr lang="th-TH"/>
        </a:p>
      </dgm:t>
    </dgm:pt>
    <dgm:pt modelId="{B83B94A4-9058-4586-BAF4-6DFE6A562CFF}">
      <dgm:prSet phldrT="[ข้อความ]"/>
      <dgm:spPr/>
      <dgm:t>
        <a:bodyPr/>
        <a:lstStyle/>
        <a:p>
          <a:r>
            <a:rPr lang="th-TH" b="1" i="0">
              <a:solidFill>
                <a:schemeClr val="tx1"/>
              </a:solidFill>
            </a:rPr>
            <a:t>ถ้อยคำแถลงการณ์</a:t>
          </a:r>
          <a:endParaRPr lang="th-TH" b="1" dirty="0">
            <a:solidFill>
              <a:schemeClr val="tx1"/>
            </a:solidFill>
          </a:endParaRPr>
        </a:p>
      </dgm:t>
    </dgm:pt>
    <dgm:pt modelId="{A85D3E35-DE16-42D0-9948-29BE24401EC2}" type="parTrans" cxnId="{17665F6B-D9EE-4F15-AEE4-C4A2EF83823A}">
      <dgm:prSet/>
      <dgm:spPr/>
      <dgm:t>
        <a:bodyPr/>
        <a:lstStyle/>
        <a:p>
          <a:endParaRPr lang="th-TH"/>
        </a:p>
      </dgm:t>
    </dgm:pt>
    <dgm:pt modelId="{E3803AF1-0376-4885-81BE-370AB1504F39}" type="sibTrans" cxnId="{17665F6B-D9EE-4F15-AEE4-C4A2EF83823A}">
      <dgm:prSet/>
      <dgm:spPr/>
      <dgm:t>
        <a:bodyPr/>
        <a:lstStyle/>
        <a:p>
          <a:endParaRPr lang="th-TH"/>
        </a:p>
      </dgm:t>
    </dgm:pt>
    <dgm:pt modelId="{3463EDEB-A9C0-4C41-9245-DF5D2984EFEB}">
      <dgm:prSet phldrT="[ข้อความ]" custT="1"/>
      <dgm:spPr/>
      <dgm:t>
        <a:bodyPr/>
        <a:lstStyle/>
        <a:p>
          <a:r>
            <a:rPr lang="th-TH" sz="3200" b="1" i="0">
              <a:solidFill>
                <a:schemeClr val="tx1"/>
              </a:solidFill>
            </a:rPr>
            <a:t>การแข่งขันภายใน</a:t>
          </a:r>
          <a:endParaRPr lang="th-TH" sz="3200" dirty="0">
            <a:solidFill>
              <a:schemeClr val="tx1"/>
            </a:solidFill>
          </a:endParaRPr>
        </a:p>
      </dgm:t>
    </dgm:pt>
    <dgm:pt modelId="{977133A5-E52C-4F17-B87B-015F82506970}" type="parTrans" cxnId="{BD800C4D-1DD2-4007-B04D-47B0922D344D}">
      <dgm:prSet/>
      <dgm:spPr/>
      <dgm:t>
        <a:bodyPr/>
        <a:lstStyle/>
        <a:p>
          <a:endParaRPr lang="th-TH"/>
        </a:p>
      </dgm:t>
    </dgm:pt>
    <dgm:pt modelId="{68F9C731-7985-44FE-91B6-17ABDF1A6ADF}" type="sibTrans" cxnId="{BD800C4D-1DD2-4007-B04D-47B0922D344D}">
      <dgm:prSet/>
      <dgm:spPr/>
      <dgm:t>
        <a:bodyPr/>
        <a:lstStyle/>
        <a:p>
          <a:endParaRPr lang="th-TH"/>
        </a:p>
      </dgm:t>
    </dgm:pt>
    <dgm:pt modelId="{83B30939-21D2-43F2-9BE9-AEFD708C05EC}" type="pres">
      <dgm:prSet presAssocID="{A3F1EABF-9B8E-40A3-8B51-D52AD85046F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0B7007-FB23-4D44-80C7-ADDFF0CB0FB9}" type="pres">
      <dgm:prSet presAssocID="{065AF831-CB5F-4C72-8B22-132B82869F4C}" presName="centerShape" presStyleLbl="node0" presStyleIdx="0" presStyleCnt="1" custScaleX="121084"/>
      <dgm:spPr/>
    </dgm:pt>
    <dgm:pt modelId="{4C52B95B-48A5-4049-9405-8491E8DCAE6E}" type="pres">
      <dgm:prSet presAssocID="{1BFF8F19-10FE-4AB6-8F35-9705C6807A46}" presName="parTrans" presStyleLbl="sibTrans2D1" presStyleIdx="0" presStyleCnt="4"/>
      <dgm:spPr/>
    </dgm:pt>
    <dgm:pt modelId="{009150C9-5860-414E-A4A6-F4BB8627CD5B}" type="pres">
      <dgm:prSet presAssocID="{1BFF8F19-10FE-4AB6-8F35-9705C6807A46}" presName="connectorText" presStyleLbl="sibTrans2D1" presStyleIdx="0" presStyleCnt="4"/>
      <dgm:spPr/>
    </dgm:pt>
    <dgm:pt modelId="{C3AE1190-97A9-4C37-94A2-9C35E5CA7530}" type="pres">
      <dgm:prSet presAssocID="{D1D76E7C-51CF-4CD6-A9F3-06E82147D0C9}" presName="node" presStyleLbl="node1" presStyleIdx="0" presStyleCnt="4" custScaleX="139898">
        <dgm:presLayoutVars>
          <dgm:bulletEnabled val="1"/>
        </dgm:presLayoutVars>
      </dgm:prSet>
      <dgm:spPr/>
    </dgm:pt>
    <dgm:pt modelId="{891CD458-3719-4DBF-8546-8F9385B23EA1}" type="pres">
      <dgm:prSet presAssocID="{F4FB7C6D-5AC7-4732-9050-DA40BFB7CC91}" presName="parTrans" presStyleLbl="sibTrans2D1" presStyleIdx="1" presStyleCnt="4"/>
      <dgm:spPr/>
    </dgm:pt>
    <dgm:pt modelId="{5C6E47B8-A962-4396-BD1A-21E53A708CB9}" type="pres">
      <dgm:prSet presAssocID="{F4FB7C6D-5AC7-4732-9050-DA40BFB7CC91}" presName="connectorText" presStyleLbl="sibTrans2D1" presStyleIdx="1" presStyleCnt="4"/>
      <dgm:spPr/>
    </dgm:pt>
    <dgm:pt modelId="{378BC0BE-F17A-44BA-9D72-CD8C3696E004}" type="pres">
      <dgm:prSet presAssocID="{4DA70FF9-0F9A-40FA-9D6D-F83FC7A8686E}" presName="node" presStyleLbl="node1" presStyleIdx="1" presStyleCnt="4" custScaleX="140581">
        <dgm:presLayoutVars>
          <dgm:bulletEnabled val="1"/>
        </dgm:presLayoutVars>
      </dgm:prSet>
      <dgm:spPr/>
    </dgm:pt>
    <dgm:pt modelId="{177DE20E-721B-488D-9E4D-A41E05F0836F}" type="pres">
      <dgm:prSet presAssocID="{A85D3E35-DE16-42D0-9948-29BE24401EC2}" presName="parTrans" presStyleLbl="sibTrans2D1" presStyleIdx="2" presStyleCnt="4"/>
      <dgm:spPr/>
    </dgm:pt>
    <dgm:pt modelId="{C5C2E97E-4FE7-462B-B916-74CA621CD8C6}" type="pres">
      <dgm:prSet presAssocID="{A85D3E35-DE16-42D0-9948-29BE24401EC2}" presName="connectorText" presStyleLbl="sibTrans2D1" presStyleIdx="2" presStyleCnt="4"/>
      <dgm:spPr/>
    </dgm:pt>
    <dgm:pt modelId="{4C35C032-7690-4550-82F0-49D06AE432BB}" type="pres">
      <dgm:prSet presAssocID="{B83B94A4-9058-4586-BAF4-6DFE6A562CFF}" presName="node" presStyleLbl="node1" presStyleIdx="2" presStyleCnt="4" custScaleX="151195" custRadScaleRad="98029" custRadScaleInc="-9283">
        <dgm:presLayoutVars>
          <dgm:bulletEnabled val="1"/>
        </dgm:presLayoutVars>
      </dgm:prSet>
      <dgm:spPr/>
    </dgm:pt>
    <dgm:pt modelId="{6AAE876D-2BCE-4D28-B89F-211388957191}" type="pres">
      <dgm:prSet presAssocID="{977133A5-E52C-4F17-B87B-015F82506970}" presName="parTrans" presStyleLbl="sibTrans2D1" presStyleIdx="3" presStyleCnt="4"/>
      <dgm:spPr/>
    </dgm:pt>
    <dgm:pt modelId="{39DE0E60-9375-4DA9-A892-7648375A4E68}" type="pres">
      <dgm:prSet presAssocID="{977133A5-E52C-4F17-B87B-015F82506970}" presName="connectorText" presStyleLbl="sibTrans2D1" presStyleIdx="3" presStyleCnt="4"/>
      <dgm:spPr/>
    </dgm:pt>
    <dgm:pt modelId="{E5E85598-9F7C-429E-99ED-475C1D68B5EE}" type="pres">
      <dgm:prSet presAssocID="{3463EDEB-A9C0-4C41-9245-DF5D2984EFEB}" presName="node" presStyleLbl="node1" presStyleIdx="3" presStyleCnt="4" custScaleX="133965">
        <dgm:presLayoutVars>
          <dgm:bulletEnabled val="1"/>
        </dgm:presLayoutVars>
      </dgm:prSet>
      <dgm:spPr/>
    </dgm:pt>
  </dgm:ptLst>
  <dgm:cxnLst>
    <dgm:cxn modelId="{E9B3B202-5513-4698-8A0D-656370AC08C2}" type="presOf" srcId="{1BFF8F19-10FE-4AB6-8F35-9705C6807A46}" destId="{009150C9-5860-414E-A4A6-F4BB8627CD5B}" srcOrd="1" destOrd="0" presId="urn:microsoft.com/office/officeart/2005/8/layout/radial5"/>
    <dgm:cxn modelId="{1A35ED1B-1C55-4856-9E94-78F67E404C82}" type="presOf" srcId="{A85D3E35-DE16-42D0-9948-29BE24401EC2}" destId="{177DE20E-721B-488D-9E4D-A41E05F0836F}" srcOrd="0" destOrd="0" presId="urn:microsoft.com/office/officeart/2005/8/layout/radial5"/>
    <dgm:cxn modelId="{7D72DA20-DF1B-4A81-85FB-208FF3A84258}" type="presOf" srcId="{065AF831-CB5F-4C72-8B22-132B82869F4C}" destId="{DD0B7007-FB23-4D44-80C7-ADDFF0CB0FB9}" srcOrd="0" destOrd="0" presId="urn:microsoft.com/office/officeart/2005/8/layout/radial5"/>
    <dgm:cxn modelId="{5ACDF02F-F5A3-4D02-A498-4BD38BE8A07E}" type="presOf" srcId="{A3F1EABF-9B8E-40A3-8B51-D52AD85046FE}" destId="{83B30939-21D2-43F2-9BE9-AEFD708C05EC}" srcOrd="0" destOrd="0" presId="urn:microsoft.com/office/officeart/2005/8/layout/radial5"/>
    <dgm:cxn modelId="{C6D42130-F258-4158-B28C-61E773BA1ABF}" type="presOf" srcId="{1BFF8F19-10FE-4AB6-8F35-9705C6807A46}" destId="{4C52B95B-48A5-4049-9405-8491E8DCAE6E}" srcOrd="0" destOrd="0" presId="urn:microsoft.com/office/officeart/2005/8/layout/radial5"/>
    <dgm:cxn modelId="{1320A639-5231-4D48-8B98-1C8B2F3E1CBD}" type="presOf" srcId="{D1D76E7C-51CF-4CD6-A9F3-06E82147D0C9}" destId="{C3AE1190-97A9-4C37-94A2-9C35E5CA7530}" srcOrd="0" destOrd="0" presId="urn:microsoft.com/office/officeart/2005/8/layout/radial5"/>
    <dgm:cxn modelId="{CD3A6845-F691-4B59-B5D4-A1D729FED3FF}" srcId="{065AF831-CB5F-4C72-8B22-132B82869F4C}" destId="{4DA70FF9-0F9A-40FA-9D6D-F83FC7A8686E}" srcOrd="1" destOrd="0" parTransId="{F4FB7C6D-5AC7-4732-9050-DA40BFB7CC91}" sibTransId="{84227497-F993-48F0-8BBB-F6979B7CDE5B}"/>
    <dgm:cxn modelId="{7FB08449-EF47-44C5-B0D6-8C9B9C5CA9BB}" type="presOf" srcId="{977133A5-E52C-4F17-B87B-015F82506970}" destId="{39DE0E60-9375-4DA9-A892-7648375A4E68}" srcOrd="1" destOrd="0" presId="urn:microsoft.com/office/officeart/2005/8/layout/radial5"/>
    <dgm:cxn modelId="{AFAA0A6B-F69B-40CA-9EA1-EB5310A6386A}" type="presOf" srcId="{977133A5-E52C-4F17-B87B-015F82506970}" destId="{6AAE876D-2BCE-4D28-B89F-211388957191}" srcOrd="0" destOrd="0" presId="urn:microsoft.com/office/officeart/2005/8/layout/radial5"/>
    <dgm:cxn modelId="{17665F6B-D9EE-4F15-AEE4-C4A2EF83823A}" srcId="{065AF831-CB5F-4C72-8B22-132B82869F4C}" destId="{B83B94A4-9058-4586-BAF4-6DFE6A562CFF}" srcOrd="2" destOrd="0" parTransId="{A85D3E35-DE16-42D0-9948-29BE24401EC2}" sibTransId="{E3803AF1-0376-4885-81BE-370AB1504F39}"/>
    <dgm:cxn modelId="{BD800C4D-1DD2-4007-B04D-47B0922D344D}" srcId="{065AF831-CB5F-4C72-8B22-132B82869F4C}" destId="{3463EDEB-A9C0-4C41-9245-DF5D2984EFEB}" srcOrd="3" destOrd="0" parTransId="{977133A5-E52C-4F17-B87B-015F82506970}" sibTransId="{68F9C731-7985-44FE-91B6-17ABDF1A6ADF}"/>
    <dgm:cxn modelId="{5AB0696F-A01D-4A7E-A2F3-F06844773644}" srcId="{A3F1EABF-9B8E-40A3-8B51-D52AD85046FE}" destId="{065AF831-CB5F-4C72-8B22-132B82869F4C}" srcOrd="0" destOrd="0" parTransId="{89F3B077-9609-469A-AC71-527D62ABC608}" sibTransId="{2768B1C8-1062-486E-A74B-77D8AED92AD8}"/>
    <dgm:cxn modelId="{BCE1A779-4EEF-4C13-B5A4-D86E433D4530}" type="presOf" srcId="{3463EDEB-A9C0-4C41-9245-DF5D2984EFEB}" destId="{E5E85598-9F7C-429E-99ED-475C1D68B5EE}" srcOrd="0" destOrd="0" presId="urn:microsoft.com/office/officeart/2005/8/layout/radial5"/>
    <dgm:cxn modelId="{8720C19E-B244-48DC-9EAE-F307B6A91D4C}" type="presOf" srcId="{4DA70FF9-0F9A-40FA-9D6D-F83FC7A8686E}" destId="{378BC0BE-F17A-44BA-9D72-CD8C3696E004}" srcOrd="0" destOrd="0" presId="urn:microsoft.com/office/officeart/2005/8/layout/radial5"/>
    <dgm:cxn modelId="{7DB1B8AF-F013-4EE0-BAD9-3B90621A36C1}" type="presOf" srcId="{F4FB7C6D-5AC7-4732-9050-DA40BFB7CC91}" destId="{891CD458-3719-4DBF-8546-8F9385B23EA1}" srcOrd="0" destOrd="0" presId="urn:microsoft.com/office/officeart/2005/8/layout/radial5"/>
    <dgm:cxn modelId="{379BEAAF-1829-44B1-B392-97C1392B7B2A}" type="presOf" srcId="{A85D3E35-DE16-42D0-9948-29BE24401EC2}" destId="{C5C2E97E-4FE7-462B-B916-74CA621CD8C6}" srcOrd="1" destOrd="0" presId="urn:microsoft.com/office/officeart/2005/8/layout/radial5"/>
    <dgm:cxn modelId="{6277F4BF-FAA4-49BB-8030-95642E0CD189}" type="presOf" srcId="{B83B94A4-9058-4586-BAF4-6DFE6A562CFF}" destId="{4C35C032-7690-4550-82F0-49D06AE432BB}" srcOrd="0" destOrd="0" presId="urn:microsoft.com/office/officeart/2005/8/layout/radial5"/>
    <dgm:cxn modelId="{7F0BE3C6-E375-46B8-902A-C6DD28DFFE4A}" srcId="{065AF831-CB5F-4C72-8B22-132B82869F4C}" destId="{D1D76E7C-51CF-4CD6-A9F3-06E82147D0C9}" srcOrd="0" destOrd="0" parTransId="{1BFF8F19-10FE-4AB6-8F35-9705C6807A46}" sibTransId="{58344451-4810-483A-8272-2BAE4FBD8AB3}"/>
    <dgm:cxn modelId="{A5ACBFEF-B2E6-4621-82A9-5A43A3D156FC}" type="presOf" srcId="{F4FB7C6D-5AC7-4732-9050-DA40BFB7CC91}" destId="{5C6E47B8-A962-4396-BD1A-21E53A708CB9}" srcOrd="1" destOrd="0" presId="urn:microsoft.com/office/officeart/2005/8/layout/radial5"/>
    <dgm:cxn modelId="{3988497B-F2D3-4010-8BD6-73791DC129C5}" type="presParOf" srcId="{83B30939-21D2-43F2-9BE9-AEFD708C05EC}" destId="{DD0B7007-FB23-4D44-80C7-ADDFF0CB0FB9}" srcOrd="0" destOrd="0" presId="urn:microsoft.com/office/officeart/2005/8/layout/radial5"/>
    <dgm:cxn modelId="{51582AC7-4129-43AE-98DD-933EE81C431D}" type="presParOf" srcId="{83B30939-21D2-43F2-9BE9-AEFD708C05EC}" destId="{4C52B95B-48A5-4049-9405-8491E8DCAE6E}" srcOrd="1" destOrd="0" presId="urn:microsoft.com/office/officeart/2005/8/layout/radial5"/>
    <dgm:cxn modelId="{E4BF4468-7AFE-479B-93E4-00CC0729ED9B}" type="presParOf" srcId="{4C52B95B-48A5-4049-9405-8491E8DCAE6E}" destId="{009150C9-5860-414E-A4A6-F4BB8627CD5B}" srcOrd="0" destOrd="0" presId="urn:microsoft.com/office/officeart/2005/8/layout/radial5"/>
    <dgm:cxn modelId="{3F86D391-0A3A-4617-BDDC-49A131223321}" type="presParOf" srcId="{83B30939-21D2-43F2-9BE9-AEFD708C05EC}" destId="{C3AE1190-97A9-4C37-94A2-9C35E5CA7530}" srcOrd="2" destOrd="0" presId="urn:microsoft.com/office/officeart/2005/8/layout/radial5"/>
    <dgm:cxn modelId="{16347752-9FDA-418A-877D-74F3FA1C5DAC}" type="presParOf" srcId="{83B30939-21D2-43F2-9BE9-AEFD708C05EC}" destId="{891CD458-3719-4DBF-8546-8F9385B23EA1}" srcOrd="3" destOrd="0" presId="urn:microsoft.com/office/officeart/2005/8/layout/radial5"/>
    <dgm:cxn modelId="{666D37BB-75AB-4815-A6B6-8EDFA62FC615}" type="presParOf" srcId="{891CD458-3719-4DBF-8546-8F9385B23EA1}" destId="{5C6E47B8-A962-4396-BD1A-21E53A708CB9}" srcOrd="0" destOrd="0" presId="urn:microsoft.com/office/officeart/2005/8/layout/radial5"/>
    <dgm:cxn modelId="{33089AF1-D726-4DC7-A469-B3D3EE320D00}" type="presParOf" srcId="{83B30939-21D2-43F2-9BE9-AEFD708C05EC}" destId="{378BC0BE-F17A-44BA-9D72-CD8C3696E004}" srcOrd="4" destOrd="0" presId="urn:microsoft.com/office/officeart/2005/8/layout/radial5"/>
    <dgm:cxn modelId="{FE15038F-BBD8-4CEE-8FFF-2B6D8EA5C0C1}" type="presParOf" srcId="{83B30939-21D2-43F2-9BE9-AEFD708C05EC}" destId="{177DE20E-721B-488D-9E4D-A41E05F0836F}" srcOrd="5" destOrd="0" presId="urn:microsoft.com/office/officeart/2005/8/layout/radial5"/>
    <dgm:cxn modelId="{C6C6C7EC-B29A-42F6-8BEE-99E2B45D1039}" type="presParOf" srcId="{177DE20E-721B-488D-9E4D-A41E05F0836F}" destId="{C5C2E97E-4FE7-462B-B916-74CA621CD8C6}" srcOrd="0" destOrd="0" presId="urn:microsoft.com/office/officeart/2005/8/layout/radial5"/>
    <dgm:cxn modelId="{8A50F7C4-4343-464A-AB47-5FD4FEA9042A}" type="presParOf" srcId="{83B30939-21D2-43F2-9BE9-AEFD708C05EC}" destId="{4C35C032-7690-4550-82F0-49D06AE432BB}" srcOrd="6" destOrd="0" presId="urn:microsoft.com/office/officeart/2005/8/layout/radial5"/>
    <dgm:cxn modelId="{3EBD7E60-A080-42EE-BCBA-123AAECE949C}" type="presParOf" srcId="{83B30939-21D2-43F2-9BE9-AEFD708C05EC}" destId="{6AAE876D-2BCE-4D28-B89F-211388957191}" srcOrd="7" destOrd="0" presId="urn:microsoft.com/office/officeart/2005/8/layout/radial5"/>
    <dgm:cxn modelId="{171631CB-9F9B-4576-9F59-F4C66BFD6E2A}" type="presParOf" srcId="{6AAE876D-2BCE-4D28-B89F-211388957191}" destId="{39DE0E60-9375-4DA9-A892-7648375A4E68}" srcOrd="0" destOrd="0" presId="urn:microsoft.com/office/officeart/2005/8/layout/radial5"/>
    <dgm:cxn modelId="{BD27B4C7-5E7F-4C55-AB6D-AD39AF16EE88}" type="presParOf" srcId="{83B30939-21D2-43F2-9BE9-AEFD708C05EC}" destId="{E5E85598-9F7C-429E-99ED-475C1D68B5E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6EACF5-DC47-4B7F-8E17-A6D1154DA5B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A5A4F-D10A-426B-A391-A092E9DDD366}">
      <dgm:prSet custT="1"/>
      <dgm:spPr/>
      <dgm:t>
        <a:bodyPr/>
        <a:lstStyle/>
        <a:p>
          <a:r>
            <a:rPr lang="th-TH" sz="3600" b="1" i="0" dirty="0"/>
            <a:t>การพัฒนาองค์การอย่างเป็นระบบ </a:t>
          </a:r>
          <a:endParaRPr lang="en-US" sz="3600" dirty="0"/>
        </a:p>
      </dgm:t>
    </dgm:pt>
    <dgm:pt modelId="{6DA86E41-0621-40F8-A64B-A334D40D38E5}" type="parTrans" cxnId="{AEFEF79B-DA3E-4BED-A4DC-20CA3AECA382}">
      <dgm:prSet/>
      <dgm:spPr/>
      <dgm:t>
        <a:bodyPr/>
        <a:lstStyle/>
        <a:p>
          <a:endParaRPr lang="en-US"/>
        </a:p>
      </dgm:t>
    </dgm:pt>
    <dgm:pt modelId="{D9AA31D1-20AE-49D8-BEBD-BAB09106B049}" type="sibTrans" cxnId="{AEFEF79B-DA3E-4BED-A4DC-20CA3AECA382}">
      <dgm:prSet/>
      <dgm:spPr/>
      <dgm:t>
        <a:bodyPr/>
        <a:lstStyle/>
        <a:p>
          <a:endParaRPr lang="en-US"/>
        </a:p>
      </dgm:t>
    </dgm:pt>
    <dgm:pt modelId="{059A4176-0B11-4A08-9F25-F0A64726B214}">
      <dgm:prSet custT="1"/>
      <dgm:spPr/>
      <dgm:t>
        <a:bodyPr/>
        <a:lstStyle/>
        <a:p>
          <a:r>
            <a:rPr lang="th-TH" sz="3200" i="0" u="sng" dirty="0"/>
            <a:t>ควรมีการสร้างแผนแม่แบบในการเปลี่ยนแปลง </a:t>
          </a:r>
          <a:r>
            <a:rPr lang="th-TH" sz="2800" b="0" i="0" dirty="0"/>
            <a:t>จะต้องมีการประเมินสถานการณ์ขององค์การ เพื่อให้เห็นช่องว่างของความแตกต่างระหว่างองค์การในปัจจุบันกับองค์การที่ควรจะเป็นในอนาคต </a:t>
          </a:r>
          <a:endParaRPr lang="en-US" sz="2000" dirty="0"/>
        </a:p>
      </dgm:t>
    </dgm:pt>
    <dgm:pt modelId="{FCAF7575-7E5B-410B-B09C-DEA3C5111EFD}" type="parTrans" cxnId="{3092B1ED-E48F-4E4A-A19D-78D71D89A475}">
      <dgm:prSet/>
      <dgm:spPr/>
      <dgm:t>
        <a:bodyPr/>
        <a:lstStyle/>
        <a:p>
          <a:endParaRPr lang="en-US"/>
        </a:p>
      </dgm:t>
    </dgm:pt>
    <dgm:pt modelId="{36577273-6AA9-4528-8338-1E742AFFD9B8}" type="sibTrans" cxnId="{3092B1ED-E48F-4E4A-A19D-78D71D89A475}">
      <dgm:prSet/>
      <dgm:spPr/>
      <dgm:t>
        <a:bodyPr/>
        <a:lstStyle/>
        <a:p>
          <a:endParaRPr lang="en-US"/>
        </a:p>
      </dgm:t>
    </dgm:pt>
    <dgm:pt modelId="{5E85298F-336A-45A9-8A67-D6F4F3DD5C7C}">
      <dgm:prSet custT="1"/>
      <dgm:spPr/>
      <dgm:t>
        <a:bodyPr/>
        <a:lstStyle/>
        <a:p>
          <a:r>
            <a:rPr lang="th-TH" sz="3200" b="0" i="0" u="sng" dirty="0"/>
            <a:t>มีการวิเคราะห์จุดแข็ง จุดอ่อน โอกาส และอุปสรรคขององค์การ </a:t>
          </a:r>
          <a:r>
            <a:rPr lang="th-TH" sz="2900" b="0" i="0" dirty="0"/>
            <a:t>เพื่อที่จะนำจุดแข็งขององค์การมาผลักดันการพัฒนาองค์การ โดยมีกลไกการควบคุมทิศทางที่แน่นอน </a:t>
          </a:r>
          <a:endParaRPr lang="en-US" sz="2900" dirty="0"/>
        </a:p>
      </dgm:t>
    </dgm:pt>
    <dgm:pt modelId="{9E540758-7914-40C9-999B-7466287CE9F1}" type="parTrans" cxnId="{E1F9B785-C239-41BF-B674-68A9978F6B61}">
      <dgm:prSet/>
      <dgm:spPr/>
      <dgm:t>
        <a:bodyPr/>
        <a:lstStyle/>
        <a:p>
          <a:endParaRPr lang="en-US"/>
        </a:p>
      </dgm:t>
    </dgm:pt>
    <dgm:pt modelId="{A50C2F0D-D292-42F5-BDF9-E03954E3B8FB}" type="sibTrans" cxnId="{E1F9B785-C239-41BF-B674-68A9978F6B61}">
      <dgm:prSet/>
      <dgm:spPr/>
      <dgm:t>
        <a:bodyPr/>
        <a:lstStyle/>
        <a:p>
          <a:endParaRPr lang="en-US"/>
        </a:p>
      </dgm:t>
    </dgm:pt>
    <dgm:pt modelId="{1E32109C-563B-4C27-9B66-1455B988B462}" type="pres">
      <dgm:prSet presAssocID="{9E6EACF5-DC47-4B7F-8E17-A6D1154DA5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1D69F6-4D04-453A-B8A3-335C9666972A}" type="pres">
      <dgm:prSet presAssocID="{9E6A5A4F-D10A-426B-A391-A092E9DDD366}" presName="hierRoot1" presStyleCnt="0"/>
      <dgm:spPr/>
    </dgm:pt>
    <dgm:pt modelId="{AB4CF594-4CE2-4A3D-B368-EEF0506D9E2C}" type="pres">
      <dgm:prSet presAssocID="{9E6A5A4F-D10A-426B-A391-A092E9DDD366}" presName="composite" presStyleCnt="0"/>
      <dgm:spPr/>
    </dgm:pt>
    <dgm:pt modelId="{9B186C8D-2ADA-4AEE-A4B3-775FC67431E6}" type="pres">
      <dgm:prSet presAssocID="{9E6A5A4F-D10A-426B-A391-A092E9DDD366}" presName="background" presStyleLbl="node0" presStyleIdx="0" presStyleCnt="3"/>
      <dgm:spPr/>
    </dgm:pt>
    <dgm:pt modelId="{FC9D23B7-2B6E-4538-88AB-486571B35DD6}" type="pres">
      <dgm:prSet presAssocID="{9E6A5A4F-D10A-426B-A391-A092E9DDD366}" presName="text" presStyleLbl="fgAcc0" presStyleIdx="0" presStyleCnt="3" custScaleX="924921" custScaleY="947896" custLinFactNeighborX="34910" custLinFactNeighborY="25699">
        <dgm:presLayoutVars>
          <dgm:chPref val="3"/>
        </dgm:presLayoutVars>
      </dgm:prSet>
      <dgm:spPr/>
    </dgm:pt>
    <dgm:pt modelId="{AB28AEE5-1705-4BFA-91F4-ABBAA41199DE}" type="pres">
      <dgm:prSet presAssocID="{9E6A5A4F-D10A-426B-A391-A092E9DDD366}" presName="hierChild2" presStyleCnt="0"/>
      <dgm:spPr/>
    </dgm:pt>
    <dgm:pt modelId="{04F3AFD2-84F2-4279-BF28-C4052B095672}" type="pres">
      <dgm:prSet presAssocID="{059A4176-0B11-4A08-9F25-F0A64726B214}" presName="hierRoot1" presStyleCnt="0"/>
      <dgm:spPr/>
    </dgm:pt>
    <dgm:pt modelId="{D5BED360-92B5-416C-BFA2-221F79214BDF}" type="pres">
      <dgm:prSet presAssocID="{059A4176-0B11-4A08-9F25-F0A64726B214}" presName="composite" presStyleCnt="0"/>
      <dgm:spPr/>
    </dgm:pt>
    <dgm:pt modelId="{997C32B6-614E-43C6-A2EB-CD280A2B813D}" type="pres">
      <dgm:prSet presAssocID="{059A4176-0B11-4A08-9F25-F0A64726B214}" presName="background" presStyleLbl="node0" presStyleIdx="1" presStyleCnt="3"/>
      <dgm:spPr/>
    </dgm:pt>
    <dgm:pt modelId="{B2C165DD-4A61-47B8-8F87-F7480F48362C}" type="pres">
      <dgm:prSet presAssocID="{059A4176-0B11-4A08-9F25-F0A64726B214}" presName="text" presStyleLbl="fgAcc0" presStyleIdx="1" presStyleCnt="3" custScaleX="1360770" custScaleY="1271605" custLinFactX="232856" custLinFactY="-346723" custLinFactNeighborX="300000" custLinFactNeighborY="-400000">
        <dgm:presLayoutVars>
          <dgm:chPref val="3"/>
        </dgm:presLayoutVars>
      </dgm:prSet>
      <dgm:spPr/>
    </dgm:pt>
    <dgm:pt modelId="{631208E3-760B-453C-8AEA-461E7FE0FD65}" type="pres">
      <dgm:prSet presAssocID="{059A4176-0B11-4A08-9F25-F0A64726B214}" presName="hierChild2" presStyleCnt="0"/>
      <dgm:spPr/>
    </dgm:pt>
    <dgm:pt modelId="{0E8D7AF5-5BEE-4F7D-92EB-C5A94A0DCCB7}" type="pres">
      <dgm:prSet presAssocID="{5E85298F-336A-45A9-8A67-D6F4F3DD5C7C}" presName="hierRoot1" presStyleCnt="0"/>
      <dgm:spPr/>
    </dgm:pt>
    <dgm:pt modelId="{6CF851A6-54D3-4360-97FF-F3C30870DFF6}" type="pres">
      <dgm:prSet presAssocID="{5E85298F-336A-45A9-8A67-D6F4F3DD5C7C}" presName="composite" presStyleCnt="0"/>
      <dgm:spPr/>
    </dgm:pt>
    <dgm:pt modelId="{BAAAB338-B73C-476F-947E-BE5DDBFEF57F}" type="pres">
      <dgm:prSet presAssocID="{5E85298F-336A-45A9-8A67-D6F4F3DD5C7C}" presName="background" presStyleLbl="node0" presStyleIdx="2" presStyleCnt="3"/>
      <dgm:spPr/>
    </dgm:pt>
    <dgm:pt modelId="{70A7E1F8-7B92-4334-9292-1AC4DF25CA76}" type="pres">
      <dgm:prSet presAssocID="{5E85298F-336A-45A9-8A67-D6F4F3DD5C7C}" presName="text" presStyleLbl="fgAcc0" presStyleIdx="2" presStyleCnt="3" custScaleX="1360460" custScaleY="1313836" custLinFactX="-400000" custLinFactY="310918" custLinFactNeighborX="-428463" custLinFactNeighborY="400000">
        <dgm:presLayoutVars>
          <dgm:chPref val="3"/>
        </dgm:presLayoutVars>
      </dgm:prSet>
      <dgm:spPr/>
    </dgm:pt>
    <dgm:pt modelId="{EEB61AA8-44D2-492D-AC9F-6344BC21B28E}" type="pres">
      <dgm:prSet presAssocID="{5E85298F-336A-45A9-8A67-D6F4F3DD5C7C}" presName="hierChild2" presStyleCnt="0"/>
      <dgm:spPr/>
    </dgm:pt>
  </dgm:ptLst>
  <dgm:cxnLst>
    <dgm:cxn modelId="{FE62C436-900C-486C-AA84-F28E6D6D4FAF}" type="presOf" srcId="{059A4176-0B11-4A08-9F25-F0A64726B214}" destId="{B2C165DD-4A61-47B8-8F87-F7480F48362C}" srcOrd="0" destOrd="0" presId="urn:microsoft.com/office/officeart/2005/8/layout/hierarchy1"/>
    <dgm:cxn modelId="{E1F9B785-C239-41BF-B674-68A9978F6B61}" srcId="{9E6EACF5-DC47-4B7F-8E17-A6D1154DA5B1}" destId="{5E85298F-336A-45A9-8A67-D6F4F3DD5C7C}" srcOrd="2" destOrd="0" parTransId="{9E540758-7914-40C9-999B-7466287CE9F1}" sibTransId="{A50C2F0D-D292-42F5-BDF9-E03954E3B8FB}"/>
    <dgm:cxn modelId="{F2B0108C-52A8-4F26-B61E-40C5EFCA8BB4}" type="presOf" srcId="{9E6A5A4F-D10A-426B-A391-A092E9DDD366}" destId="{FC9D23B7-2B6E-4538-88AB-486571B35DD6}" srcOrd="0" destOrd="0" presId="urn:microsoft.com/office/officeart/2005/8/layout/hierarchy1"/>
    <dgm:cxn modelId="{AEFEF79B-DA3E-4BED-A4DC-20CA3AECA382}" srcId="{9E6EACF5-DC47-4B7F-8E17-A6D1154DA5B1}" destId="{9E6A5A4F-D10A-426B-A391-A092E9DDD366}" srcOrd="0" destOrd="0" parTransId="{6DA86E41-0621-40F8-A64B-A334D40D38E5}" sibTransId="{D9AA31D1-20AE-49D8-BEBD-BAB09106B049}"/>
    <dgm:cxn modelId="{6DE980D2-0CE6-49AB-9901-87B0E233B581}" type="presOf" srcId="{5E85298F-336A-45A9-8A67-D6F4F3DD5C7C}" destId="{70A7E1F8-7B92-4334-9292-1AC4DF25CA76}" srcOrd="0" destOrd="0" presId="urn:microsoft.com/office/officeart/2005/8/layout/hierarchy1"/>
    <dgm:cxn modelId="{C69B14DC-CF5F-44AB-9BBA-48F2582AA95D}" type="presOf" srcId="{9E6EACF5-DC47-4B7F-8E17-A6D1154DA5B1}" destId="{1E32109C-563B-4C27-9B66-1455B988B462}" srcOrd="0" destOrd="0" presId="urn:microsoft.com/office/officeart/2005/8/layout/hierarchy1"/>
    <dgm:cxn modelId="{3092B1ED-E48F-4E4A-A19D-78D71D89A475}" srcId="{9E6EACF5-DC47-4B7F-8E17-A6D1154DA5B1}" destId="{059A4176-0B11-4A08-9F25-F0A64726B214}" srcOrd="1" destOrd="0" parTransId="{FCAF7575-7E5B-410B-B09C-DEA3C5111EFD}" sibTransId="{36577273-6AA9-4528-8338-1E742AFFD9B8}"/>
    <dgm:cxn modelId="{711CA7B9-0215-4E62-80A5-0D3F5D33D5C1}" type="presParOf" srcId="{1E32109C-563B-4C27-9B66-1455B988B462}" destId="{2E1D69F6-4D04-453A-B8A3-335C9666972A}" srcOrd="0" destOrd="0" presId="urn:microsoft.com/office/officeart/2005/8/layout/hierarchy1"/>
    <dgm:cxn modelId="{408A3047-327C-4D5F-AE83-1030F09DF382}" type="presParOf" srcId="{2E1D69F6-4D04-453A-B8A3-335C9666972A}" destId="{AB4CF594-4CE2-4A3D-B368-EEF0506D9E2C}" srcOrd="0" destOrd="0" presId="urn:microsoft.com/office/officeart/2005/8/layout/hierarchy1"/>
    <dgm:cxn modelId="{528BE277-5AF1-42E9-9307-A8CC26286597}" type="presParOf" srcId="{AB4CF594-4CE2-4A3D-B368-EEF0506D9E2C}" destId="{9B186C8D-2ADA-4AEE-A4B3-775FC67431E6}" srcOrd="0" destOrd="0" presId="urn:microsoft.com/office/officeart/2005/8/layout/hierarchy1"/>
    <dgm:cxn modelId="{269F9BCB-CC31-44DE-8318-B851DC5F46CD}" type="presParOf" srcId="{AB4CF594-4CE2-4A3D-B368-EEF0506D9E2C}" destId="{FC9D23B7-2B6E-4538-88AB-486571B35DD6}" srcOrd="1" destOrd="0" presId="urn:microsoft.com/office/officeart/2005/8/layout/hierarchy1"/>
    <dgm:cxn modelId="{4BAB67F4-461E-464F-BB7A-718ED76F8AF8}" type="presParOf" srcId="{2E1D69F6-4D04-453A-B8A3-335C9666972A}" destId="{AB28AEE5-1705-4BFA-91F4-ABBAA41199DE}" srcOrd="1" destOrd="0" presId="urn:microsoft.com/office/officeart/2005/8/layout/hierarchy1"/>
    <dgm:cxn modelId="{1ACF6392-D6A1-4975-9844-E40A7D49907C}" type="presParOf" srcId="{1E32109C-563B-4C27-9B66-1455B988B462}" destId="{04F3AFD2-84F2-4279-BF28-C4052B095672}" srcOrd="1" destOrd="0" presId="urn:microsoft.com/office/officeart/2005/8/layout/hierarchy1"/>
    <dgm:cxn modelId="{6571FEC3-73D8-4F27-8BA0-700E5174D9F6}" type="presParOf" srcId="{04F3AFD2-84F2-4279-BF28-C4052B095672}" destId="{D5BED360-92B5-416C-BFA2-221F79214BDF}" srcOrd="0" destOrd="0" presId="urn:microsoft.com/office/officeart/2005/8/layout/hierarchy1"/>
    <dgm:cxn modelId="{C0435A7E-59ED-4709-A20B-2DD706E53930}" type="presParOf" srcId="{D5BED360-92B5-416C-BFA2-221F79214BDF}" destId="{997C32B6-614E-43C6-A2EB-CD280A2B813D}" srcOrd="0" destOrd="0" presId="urn:microsoft.com/office/officeart/2005/8/layout/hierarchy1"/>
    <dgm:cxn modelId="{078AA06C-B75A-47A5-97E3-65F757BF0141}" type="presParOf" srcId="{D5BED360-92B5-416C-BFA2-221F79214BDF}" destId="{B2C165DD-4A61-47B8-8F87-F7480F48362C}" srcOrd="1" destOrd="0" presId="urn:microsoft.com/office/officeart/2005/8/layout/hierarchy1"/>
    <dgm:cxn modelId="{57D5BF4F-F13B-4139-813E-255245777BF5}" type="presParOf" srcId="{04F3AFD2-84F2-4279-BF28-C4052B095672}" destId="{631208E3-760B-453C-8AEA-461E7FE0FD65}" srcOrd="1" destOrd="0" presId="urn:microsoft.com/office/officeart/2005/8/layout/hierarchy1"/>
    <dgm:cxn modelId="{1A373666-3C8E-449C-AEB6-A9858C15B5B3}" type="presParOf" srcId="{1E32109C-563B-4C27-9B66-1455B988B462}" destId="{0E8D7AF5-5BEE-4F7D-92EB-C5A94A0DCCB7}" srcOrd="2" destOrd="0" presId="urn:microsoft.com/office/officeart/2005/8/layout/hierarchy1"/>
    <dgm:cxn modelId="{13434A33-466A-4526-908D-925DAD7BBE9D}" type="presParOf" srcId="{0E8D7AF5-5BEE-4F7D-92EB-C5A94A0DCCB7}" destId="{6CF851A6-54D3-4360-97FF-F3C30870DFF6}" srcOrd="0" destOrd="0" presId="urn:microsoft.com/office/officeart/2005/8/layout/hierarchy1"/>
    <dgm:cxn modelId="{877B4EDE-8CAA-449D-B276-E5DB066A081E}" type="presParOf" srcId="{6CF851A6-54D3-4360-97FF-F3C30870DFF6}" destId="{BAAAB338-B73C-476F-947E-BE5DDBFEF57F}" srcOrd="0" destOrd="0" presId="urn:microsoft.com/office/officeart/2005/8/layout/hierarchy1"/>
    <dgm:cxn modelId="{780BC652-94DA-4E52-8674-930A7FE0A00E}" type="presParOf" srcId="{6CF851A6-54D3-4360-97FF-F3C30870DFF6}" destId="{70A7E1F8-7B92-4334-9292-1AC4DF25CA76}" srcOrd="1" destOrd="0" presId="urn:microsoft.com/office/officeart/2005/8/layout/hierarchy1"/>
    <dgm:cxn modelId="{8D7B307E-65F8-4E5A-9A69-9B41295AD6C6}" type="presParOf" srcId="{0E8D7AF5-5BEE-4F7D-92EB-C5A94A0DCCB7}" destId="{EEB61AA8-44D2-492D-AC9F-6344BC21B2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B7007-FB23-4D44-80C7-ADDFF0CB0FB9}">
      <dsp:nvSpPr>
        <dsp:cNvPr id="0" name=""/>
        <dsp:cNvSpPr/>
      </dsp:nvSpPr>
      <dsp:spPr>
        <a:xfrm>
          <a:off x="5687564" y="2222022"/>
          <a:ext cx="1642723" cy="1356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b="1" i="0" kern="1200">
              <a:solidFill>
                <a:schemeClr val="tx1"/>
              </a:solidFill>
              <a:effectLst/>
              <a:latin typeface="CS ChatThaiUI"/>
            </a:rPr>
            <a:t>องค์ประกอบของกลยุทธ์</a:t>
          </a:r>
          <a:endParaRPr lang="th-TH" sz="2700" kern="1200" dirty="0">
            <a:solidFill>
              <a:schemeClr val="tx1"/>
            </a:solidFill>
          </a:endParaRPr>
        </a:p>
      </dsp:txBody>
      <dsp:txXfrm>
        <a:off x="5928135" y="2420703"/>
        <a:ext cx="1161581" cy="959318"/>
      </dsp:txXfrm>
    </dsp:sp>
    <dsp:sp modelId="{4C52B95B-48A5-4049-9405-8491E8DCAE6E}">
      <dsp:nvSpPr>
        <dsp:cNvPr id="0" name=""/>
        <dsp:cNvSpPr/>
      </dsp:nvSpPr>
      <dsp:spPr>
        <a:xfrm rot="16200000">
          <a:off x="6325196" y="1626503"/>
          <a:ext cx="367458" cy="518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/>
        </a:p>
      </dsp:txBody>
      <dsp:txXfrm>
        <a:off x="6380315" y="1785326"/>
        <a:ext cx="257221" cy="311112"/>
      </dsp:txXfrm>
    </dsp:sp>
    <dsp:sp modelId="{C3AE1190-97A9-4C37-94A2-9C35E5CA7530}">
      <dsp:nvSpPr>
        <dsp:cNvPr id="0" name=""/>
        <dsp:cNvSpPr/>
      </dsp:nvSpPr>
      <dsp:spPr>
        <a:xfrm>
          <a:off x="5442161" y="3644"/>
          <a:ext cx="2133529" cy="1525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i="0" kern="1200">
              <a:solidFill>
                <a:schemeClr val="tx1"/>
              </a:solidFill>
            </a:rPr>
            <a:t>เป้าหมายในระยะยาว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5754609" y="226984"/>
        <a:ext cx="1508633" cy="1078380"/>
      </dsp:txXfrm>
    </dsp:sp>
    <dsp:sp modelId="{891CD458-3719-4DBF-8546-8F9385B23EA1}">
      <dsp:nvSpPr>
        <dsp:cNvPr id="0" name=""/>
        <dsp:cNvSpPr/>
      </dsp:nvSpPr>
      <dsp:spPr>
        <a:xfrm>
          <a:off x="7383275" y="2641102"/>
          <a:ext cx="127652" cy="518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/>
        </a:p>
      </dsp:txBody>
      <dsp:txXfrm>
        <a:off x="7383275" y="2744806"/>
        <a:ext cx="89356" cy="311112"/>
      </dsp:txXfrm>
    </dsp:sp>
    <dsp:sp modelId="{378BC0BE-F17A-44BA-9D72-CD8C3696E004}">
      <dsp:nvSpPr>
        <dsp:cNvPr id="0" name=""/>
        <dsp:cNvSpPr/>
      </dsp:nvSpPr>
      <dsp:spPr>
        <a:xfrm>
          <a:off x="7571141" y="2137832"/>
          <a:ext cx="2143945" cy="1525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i="0" kern="1200">
              <a:solidFill>
                <a:schemeClr val="tx1"/>
              </a:solidFill>
            </a:rPr>
            <a:t>กำหนดขอบเขต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7885114" y="2361172"/>
        <a:ext cx="1515999" cy="1078380"/>
      </dsp:txXfrm>
    </dsp:sp>
    <dsp:sp modelId="{177DE20E-721B-488D-9E4D-A41E05F0836F}">
      <dsp:nvSpPr>
        <dsp:cNvPr id="0" name=""/>
        <dsp:cNvSpPr/>
      </dsp:nvSpPr>
      <dsp:spPr>
        <a:xfrm rot="5149359">
          <a:off x="6409200" y="3632401"/>
          <a:ext cx="344255" cy="518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/>
        </a:p>
      </dsp:txBody>
      <dsp:txXfrm>
        <a:off x="6457076" y="3684604"/>
        <a:ext cx="240979" cy="311112"/>
      </dsp:txXfrm>
    </dsp:sp>
    <dsp:sp modelId="{4C35C032-7690-4550-82F0-49D06AE432BB}">
      <dsp:nvSpPr>
        <dsp:cNvPr id="0" name=""/>
        <dsp:cNvSpPr/>
      </dsp:nvSpPr>
      <dsp:spPr>
        <a:xfrm>
          <a:off x="5508416" y="4224397"/>
          <a:ext cx="2305815" cy="1525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b="1" i="0" kern="1200">
              <a:solidFill>
                <a:schemeClr val="tx1"/>
              </a:solidFill>
            </a:rPr>
            <a:t>ถ้อยคำแถลงการณ์</a:t>
          </a:r>
          <a:endParaRPr lang="th-TH" sz="2700" b="1" kern="1200" dirty="0">
            <a:solidFill>
              <a:schemeClr val="tx1"/>
            </a:solidFill>
          </a:endParaRPr>
        </a:p>
      </dsp:txBody>
      <dsp:txXfrm>
        <a:off x="5846095" y="4447737"/>
        <a:ext cx="1630457" cy="1078380"/>
      </dsp:txXfrm>
    </dsp:sp>
    <dsp:sp modelId="{6AAE876D-2BCE-4D28-B89F-211388957191}">
      <dsp:nvSpPr>
        <dsp:cNvPr id="0" name=""/>
        <dsp:cNvSpPr/>
      </dsp:nvSpPr>
      <dsp:spPr>
        <a:xfrm rot="10800000">
          <a:off x="5469087" y="2641102"/>
          <a:ext cx="154390" cy="518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/>
        </a:p>
      </dsp:txBody>
      <dsp:txXfrm rot="10800000">
        <a:off x="5515404" y="2744806"/>
        <a:ext cx="108073" cy="311112"/>
      </dsp:txXfrm>
    </dsp:sp>
    <dsp:sp modelId="{E5E85598-9F7C-429E-99ED-475C1D68B5EE}">
      <dsp:nvSpPr>
        <dsp:cNvPr id="0" name=""/>
        <dsp:cNvSpPr/>
      </dsp:nvSpPr>
      <dsp:spPr>
        <a:xfrm>
          <a:off x="3353214" y="2137832"/>
          <a:ext cx="2043047" cy="1525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i="0" kern="1200">
              <a:solidFill>
                <a:schemeClr val="tx1"/>
              </a:solidFill>
            </a:rPr>
            <a:t>การแข่งขันภายใน</a:t>
          </a:r>
          <a:endParaRPr lang="th-TH" sz="3200" kern="1200" dirty="0">
            <a:solidFill>
              <a:schemeClr val="tx1"/>
            </a:solidFill>
          </a:endParaRPr>
        </a:p>
      </dsp:txBody>
      <dsp:txXfrm>
        <a:off x="3652411" y="2361172"/>
        <a:ext cx="1444653" cy="1078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86C8D-2ADA-4AEE-A4B3-775FC67431E6}">
      <dsp:nvSpPr>
        <dsp:cNvPr id="0" name=""/>
        <dsp:cNvSpPr/>
      </dsp:nvSpPr>
      <dsp:spPr>
        <a:xfrm>
          <a:off x="104028" y="1776510"/>
          <a:ext cx="2673908" cy="174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D23B7-2B6E-4538-88AB-486571B35DD6}">
      <dsp:nvSpPr>
        <dsp:cNvPr id="0" name=""/>
        <dsp:cNvSpPr/>
      </dsp:nvSpPr>
      <dsp:spPr>
        <a:xfrm>
          <a:off x="136149" y="1807026"/>
          <a:ext cx="2673908" cy="1740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i="0" kern="1200" dirty="0"/>
            <a:t>การพัฒนาองค์การอย่างเป็นระบบ </a:t>
          </a:r>
          <a:endParaRPr lang="en-US" sz="3600" kern="1200" dirty="0"/>
        </a:p>
      </dsp:txBody>
      <dsp:txXfrm>
        <a:off x="187115" y="1857992"/>
        <a:ext cx="2571976" cy="1638176"/>
      </dsp:txXfrm>
    </dsp:sp>
    <dsp:sp modelId="{997C32B6-614E-43C6-A2EB-CD280A2B813D}">
      <dsp:nvSpPr>
        <dsp:cNvPr id="0" name=""/>
        <dsp:cNvSpPr/>
      </dsp:nvSpPr>
      <dsp:spPr>
        <a:xfrm>
          <a:off x="4281721" y="358530"/>
          <a:ext cx="3933929" cy="2334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165DD-4A61-47B8-8F87-F7480F48362C}">
      <dsp:nvSpPr>
        <dsp:cNvPr id="0" name=""/>
        <dsp:cNvSpPr/>
      </dsp:nvSpPr>
      <dsp:spPr>
        <a:xfrm>
          <a:off x="4313843" y="389046"/>
          <a:ext cx="3933929" cy="2334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i="0" u="sng" kern="1200" dirty="0"/>
            <a:t>ควรมีการสร้างแผนแม่แบบในการเปลี่ยนแปลง </a:t>
          </a:r>
          <a:r>
            <a:rPr lang="th-TH" sz="2800" b="0" i="0" kern="1200" dirty="0"/>
            <a:t>จะต้องมีการประเมินสถานการณ์ขององค์การ เพื่อให้เห็นช่องว่างของความแตกต่างระหว่างองค์การในปัจจุบันกับองค์การที่ควรจะเป็นในอนาคต </a:t>
          </a:r>
          <a:endParaRPr lang="en-US" sz="2000" kern="1200" dirty="0"/>
        </a:p>
      </dsp:txBody>
      <dsp:txXfrm>
        <a:off x="4382214" y="457417"/>
        <a:ext cx="3797187" cy="2197618"/>
      </dsp:txXfrm>
    </dsp:sp>
    <dsp:sp modelId="{BAAAB338-B73C-476F-947E-BE5DDBFEF57F}">
      <dsp:nvSpPr>
        <dsp:cNvPr id="0" name=""/>
        <dsp:cNvSpPr/>
      </dsp:nvSpPr>
      <dsp:spPr>
        <a:xfrm>
          <a:off x="4344377" y="3034407"/>
          <a:ext cx="3933033" cy="2411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7E1F8-7B92-4334-9292-1AC4DF25CA76}">
      <dsp:nvSpPr>
        <dsp:cNvPr id="0" name=""/>
        <dsp:cNvSpPr/>
      </dsp:nvSpPr>
      <dsp:spPr>
        <a:xfrm>
          <a:off x="4376499" y="3064923"/>
          <a:ext cx="3933033" cy="2411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0" i="0" u="sng" kern="1200" dirty="0"/>
            <a:t>มีการวิเคราะห์จุดแข็ง จุดอ่อน โอกาส และอุปสรรคขององค์การ </a:t>
          </a:r>
          <a:r>
            <a:rPr lang="th-TH" sz="2900" b="0" i="0" kern="1200" dirty="0"/>
            <a:t>เพื่อที่จะนำจุดแข็งขององค์การมาผลักดันการพัฒนาองค์การ โดยมีกลไกการควบคุมทิศทางที่แน่นอน </a:t>
          </a:r>
          <a:endParaRPr lang="en-US" sz="2900" kern="1200" dirty="0"/>
        </a:p>
      </dsp:txBody>
      <dsp:txXfrm>
        <a:off x="4447141" y="3135565"/>
        <a:ext cx="3791749" cy="2270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60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682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848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676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53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234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4717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0787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267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47B12BC3-A2D1-3435-7436-93455CD0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Footer Placeholder 21">
            <a:extLst>
              <a:ext uri="{FF2B5EF4-FFF2-40B4-BE49-F238E27FC236}">
                <a16:creationId xmlns:a16="http://schemas.microsoft.com/office/drawing/2014/main" id="{9B3C55ED-9C43-0CE2-EBF3-2CDBF48A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B64B42C8-8410-6E06-AF2B-8321C970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5EA4-D9B4-4A52-9747-308C6658687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2480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29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370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51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382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189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3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652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950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B26C2B-9618-4F4E-B6F3-3A528E9C8356}" type="datetimeFigureOut">
              <a:rPr lang="th-TH" smtClean="0"/>
              <a:t>08/07/66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B432A0-69FD-4C15-BF0B-028CFA72A6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289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lassroom.google.com/c/MzIwMDMzMTU1NzY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EA55A44-555C-BB46-ED4B-C1ECE8DAA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5104" y="1477885"/>
            <a:ext cx="10448260" cy="873421"/>
          </a:xfrm>
        </p:spPr>
        <p:txBody>
          <a:bodyPr>
            <a:noAutofit/>
          </a:bodyPr>
          <a:lstStyle/>
          <a:p>
            <a:pPr marR="0" algn="l" eaLnBrk="1" hangingPunct="1">
              <a:lnSpc>
                <a:spcPct val="80000"/>
              </a:lnSpc>
            </a:pPr>
            <a:r>
              <a:rPr lang="en-US" altLang="th-TH" sz="4800" b="1" u="sng" dirty="0">
                <a:solidFill>
                  <a:srgbClr val="002060"/>
                </a:solidFill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 3202 </a:t>
            </a:r>
            <a:r>
              <a:rPr lang="th-TH" altLang="th-TH" sz="4800" b="1" u="sng" dirty="0">
                <a:solidFill>
                  <a:srgbClr val="002060"/>
                </a:solidFill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การวัดผล การวิเคราะห์ และการปรับปรุ</a:t>
            </a:r>
            <a:r>
              <a:rPr lang="th-TH" altLang="th-TH" sz="4800" b="1" u="sng" dirty="0">
                <a:solidFill>
                  <a:srgbClr val="002060"/>
                </a:solidFill>
                <a:latin typeface="Google Sans"/>
              </a:rPr>
              <a:t>งงานขนส่ง</a:t>
            </a:r>
          </a:p>
        </p:txBody>
      </p:sp>
      <p:pic>
        <p:nvPicPr>
          <p:cNvPr id="4" name="Picture 4" descr="Copy of logistics">
            <a:extLst>
              <a:ext uri="{FF2B5EF4-FFF2-40B4-BE49-F238E27FC236}">
                <a16:creationId xmlns:a16="http://schemas.microsoft.com/office/drawing/2014/main" id="{BAFC5E0A-BE6F-E270-CB0B-26FE4CED8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4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4"/>
          <a:stretch/>
        </p:blipFill>
        <p:spPr bwMode="auto">
          <a:xfrm>
            <a:off x="5114260" y="2351306"/>
            <a:ext cx="7077740" cy="40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13163D5-DCE1-F185-45D9-67EA14A2B558}"/>
              </a:ext>
            </a:extLst>
          </p:cNvPr>
          <p:cNvSpPr txBox="1">
            <a:spLocks/>
          </p:cNvSpPr>
          <p:nvPr/>
        </p:nvSpPr>
        <p:spPr>
          <a:xfrm>
            <a:off x="3149674" y="3126587"/>
            <a:ext cx="8619461" cy="18872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800" b="1" dirty="0">
                <a:solidFill>
                  <a:srgbClr val="C0504D"/>
                </a:solidFill>
                <a:latin typeface="system-ui"/>
              </a:rPr>
              <a:t> </a:t>
            </a:r>
            <a:r>
              <a:rPr lang="th-TH" sz="5800" b="1" dirty="0">
                <a:solidFill>
                  <a:srgbClr val="C0504D"/>
                </a:solidFill>
                <a:latin typeface="system-ui"/>
              </a:rPr>
              <a:t>บทที่ </a:t>
            </a:r>
            <a:r>
              <a:rPr lang="en-US" sz="5800" b="1" dirty="0">
                <a:solidFill>
                  <a:srgbClr val="C0504D"/>
                </a:solidFill>
                <a:latin typeface="system-ui"/>
              </a:rPr>
              <a:t>2    </a:t>
            </a:r>
            <a:r>
              <a:rPr lang="th-TH" sz="5400" b="1" dirty="0">
                <a:solidFill>
                  <a:srgbClr val="002060"/>
                </a:solidFill>
                <a:latin typeface="system-ui"/>
              </a:rPr>
              <a:t>การบริหารงานโดยวางแผนกลยุทธ์ทางธุรกิจ</a:t>
            </a:r>
            <a:br>
              <a:rPr lang="th-TH" b="1" dirty="0">
                <a:solidFill>
                  <a:srgbClr val="212529"/>
                </a:solidFill>
                <a:latin typeface="system-ui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687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7D27B98-27CF-0929-8232-A81A3C964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428625"/>
            <a:ext cx="10460040" cy="6286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600" b="1" i="0" dirty="0">
                <a:solidFill>
                  <a:srgbClr val="002060"/>
                </a:solidFill>
                <a:effectLst/>
                <a:latin typeface="CS ChatThaiUI"/>
              </a:rPr>
              <a:t>	กลยุทธ์ระดับธุรกิจ</a:t>
            </a:r>
            <a:r>
              <a:rPr lang="th-TH" sz="3600" b="1" i="0" dirty="0">
                <a:solidFill>
                  <a:srgbClr val="363636"/>
                </a:solidFill>
                <a:effectLst/>
                <a:latin typeface="CS ChatThaiUI"/>
              </a:rPr>
              <a:t> (</a:t>
            </a:r>
            <a:r>
              <a:rPr lang="en-US" sz="3600" b="1" i="0" dirty="0">
                <a:solidFill>
                  <a:srgbClr val="363636"/>
                </a:solidFill>
                <a:effectLst/>
                <a:latin typeface="CS ChatThaiUI"/>
              </a:rPr>
              <a:t>Business Level) </a:t>
            </a:r>
            <a:r>
              <a:rPr lang="th-TH" sz="3600" b="0" i="0" dirty="0">
                <a:solidFill>
                  <a:srgbClr val="363636"/>
                </a:solidFill>
                <a:effectLst/>
                <a:latin typeface="CS ChatThaiUI"/>
              </a:rPr>
              <a:t>เป็น</a:t>
            </a:r>
            <a:r>
              <a:rPr lang="th-TH" sz="3600" b="0" i="0" u="sng" dirty="0">
                <a:solidFill>
                  <a:srgbClr val="FF0000"/>
                </a:solidFill>
                <a:effectLst/>
                <a:latin typeface="CS ChatThaiUI"/>
              </a:rPr>
              <a:t>การวิเคราะห์ </a:t>
            </a:r>
            <a:r>
              <a:rPr lang="en-US" sz="3600" b="0" i="0" u="sng" dirty="0">
                <a:solidFill>
                  <a:srgbClr val="FF0000"/>
                </a:solidFill>
                <a:effectLst/>
                <a:latin typeface="CS ChatThaiUI"/>
              </a:rPr>
              <a:t>SWOT </a:t>
            </a:r>
            <a:r>
              <a:rPr lang="th-TH" sz="3600" b="0" i="0" dirty="0">
                <a:solidFill>
                  <a:srgbClr val="363636"/>
                </a:solidFill>
                <a:effectLst/>
                <a:latin typeface="CS ChatThaiUI"/>
              </a:rPr>
              <a:t>และจะสนับสนุนกลยุทธ์ระดับองค์กรได้อย่างไร กลยุทธ์ในระดับองค์กร มาระบุแผนงาน หรือวิธีการที่จะใช้กับแต่ละตลาดให้มีความเหมาะสม ขับเคลื่อนโดยผู้จัดการและพนักงานในส่วนที่รับผิดชอบด้านการขับเคลื่อนแผนธุรกิจ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	Cost Leadership</a:t>
            </a:r>
            <a:r>
              <a:rPr lang="en-US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 – </a:t>
            </a:r>
            <a:r>
              <a:rPr lang="th-TH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กลยุทธ์สร้างราคาต้นทุนที่ต่ำกว่า และก้าวเป็นผู้ที่สามารถกำหนดราคาสินค้าในตลาดได้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	Differentiation</a:t>
            </a:r>
            <a:r>
              <a:rPr lang="en-US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 – </a:t>
            </a:r>
            <a:r>
              <a:rPr lang="th-TH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กลยุทธ์การสร้างความแตกต่าง ด้วยการหา </a:t>
            </a:r>
            <a:r>
              <a:rPr lang="en-US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Positioning </a:t>
            </a:r>
            <a:r>
              <a:rPr lang="th-TH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ใหม่ขององค์กรที่ยังไม่มีคู่แข่ง เพื่อให้ดึงดูดความสนใจและเจ</a:t>
            </a:r>
            <a:r>
              <a:rPr lang="th-TH" dirty="0">
                <a:solidFill>
                  <a:srgbClr val="464547"/>
                </a:solidFill>
                <a:latin typeface="Montserrat" panose="00000500000000000000" pitchFamily="2" charset="0"/>
              </a:rPr>
              <a:t>า</a:t>
            </a:r>
            <a:r>
              <a:rPr lang="th-TH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ะกลุ่มลูกค้าใหม่ได้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	Customer Centric</a:t>
            </a:r>
            <a:r>
              <a:rPr lang="en-US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 – </a:t>
            </a:r>
            <a:r>
              <a:rPr lang="th-TH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กลยุทธ์การปรับตัวตามความต้องการของลูกค้าผ่านการเอาลูกค้าเป็นที่ตั้ง ไม่ว่าจะเป็นการคิดค้นผลิตภัณฑ์หรือออกแบบบริการให้สามารถตอบสนองต่อความต้องการของลูกค้าได้อยู่เสมอ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	Niche Market </a:t>
            </a:r>
            <a:r>
              <a:rPr lang="en-US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– </a:t>
            </a:r>
            <a:r>
              <a:rPr lang="th-TH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กลยุทธ์การเจาะตลาดเฉพาะกลุ่มด้วยการกำหนดกลุ่มลูกค้าที่มีความเฉพาะ ไม่จำเป็นต้องขายทุกคนบนโลก แต่เลือกเฉพาะกลุ่ม ซึ่งข้อดีคือจะทำให้องค์กรของเรามีเอกลักษณ์เฉพาะตัวได้อย่างชัดเจน และไม่จำเป็นต้องแข่งกับองค์กรอื่นมากนัก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	Cost Focus </a:t>
            </a:r>
            <a:r>
              <a:rPr lang="en-US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– </a:t>
            </a:r>
            <a:r>
              <a:rPr lang="th-TH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กลยุทธ์ที่เป็นการประยุกต์รวมกันของ </a:t>
            </a:r>
            <a:r>
              <a:rPr lang="en-US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Cost Leadership </a:t>
            </a:r>
            <a:r>
              <a:rPr lang="th-TH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และ </a:t>
            </a:r>
            <a:r>
              <a:rPr lang="en-US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Niche market </a:t>
            </a:r>
            <a:r>
              <a:rPr lang="th-TH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ที่เน้นขายให้กับกลุ่มที่เฉพาะเจาะจงกว่าในต้นทุนที่ต่ำ เช่น สายการบินราคาประหยักสำหรับนักศึกษา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71785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ED4BB2B-990E-EAF1-3EDF-DE41839E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700"/>
            <a:ext cx="10018713" cy="659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i="0" dirty="0">
                <a:solidFill>
                  <a:srgbClr val="002060"/>
                </a:solidFill>
                <a:effectLst/>
                <a:latin typeface="CS ChatThaiUI"/>
              </a:rPr>
              <a:t>	กลยุทธ์ระดับปฏิบัติการ </a:t>
            </a:r>
            <a:r>
              <a:rPr lang="th-TH" sz="3200" b="1" i="0" dirty="0">
                <a:solidFill>
                  <a:srgbClr val="363636"/>
                </a:solidFill>
                <a:effectLst/>
                <a:latin typeface="CS ChatThaiUI"/>
              </a:rPr>
              <a:t>(</a:t>
            </a:r>
            <a:r>
              <a:rPr lang="en-US" sz="3200" b="1" i="0" dirty="0">
                <a:solidFill>
                  <a:srgbClr val="363636"/>
                </a:solidFill>
                <a:effectLst/>
                <a:latin typeface="CS ChatThaiUI"/>
              </a:rPr>
              <a:t>Functional Level) </a:t>
            </a:r>
            <a:r>
              <a:rPr lang="th-TH" sz="3200" b="0" i="0" dirty="0">
                <a:solidFill>
                  <a:srgbClr val="363636"/>
                </a:solidFill>
                <a:effectLst/>
                <a:latin typeface="CS ChatThaiUI"/>
              </a:rPr>
              <a:t>เป็นระดับของทีมที่อยู่เบื้องหลังความสำเร็จ เช่น ผู้จัดการฝ่ายการเงิน ผู้จัดการฝ่ายการตลาด ผู้จัดการฝ่ายไอที และอื่นๆที่เกี่ยวข้อง ที่ต้องนำกลยุทธ์ตั้งแต่ระดับองค์กรและธุรกิจมาทำให้สำเร็จ ผ่านการทำงานและการวางแผนในแต่ละวัน </a:t>
            </a:r>
            <a:r>
              <a:rPr lang="th-TH" sz="3200" i="0" u="sng" dirty="0">
                <a:solidFill>
                  <a:srgbClr val="FF0000"/>
                </a:solidFill>
                <a:effectLst/>
                <a:latin typeface="CS ChatThaiUI"/>
              </a:rPr>
              <a:t>และต้องมีการประเมินและวัดผลได้</a:t>
            </a:r>
          </a:p>
          <a:p>
            <a:pPr marL="0" indent="0" algn="l">
              <a:buNone/>
            </a:pPr>
            <a:r>
              <a:rPr lang="en-US" sz="2800" b="1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	Implementation (</a:t>
            </a:r>
            <a:r>
              <a:rPr lang="th-TH" sz="2800" b="1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ฝ่ายปฏิบัติการ)</a:t>
            </a:r>
            <a:r>
              <a:rPr lang="th-TH" sz="2800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 – กลยุทธ์เพื่อการพัฒนาสายผ่านการผลิตให้ได้ผลผลิตที่รวดเร็วควบคู่ไปกับคุณภาพ และเตรียมพร้อมสำหรับการจัดลำดับความสำคัญ การพัฒนาความคิดริเริ่มการเปลี่ยนแปลง และการวางแผนพัฒนาการเปลี่ยนแปลง</a:t>
            </a:r>
          </a:p>
          <a:p>
            <a:pPr marL="0" indent="0" algn="l">
              <a:buNone/>
            </a:pPr>
            <a:r>
              <a:rPr lang="en-US" sz="2800" b="1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	Marketing (</a:t>
            </a:r>
            <a:r>
              <a:rPr lang="th-TH" sz="2800" b="1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การตลาด) </a:t>
            </a:r>
            <a:r>
              <a:rPr lang="th-TH" sz="2800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– กลยุทธ์เพื่อการวางแผน </a:t>
            </a:r>
            <a:r>
              <a:rPr lang="en-US" sz="2800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Brand positioning </a:t>
            </a:r>
            <a:r>
              <a:rPr lang="th-TH" sz="2800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และ </a:t>
            </a:r>
            <a:r>
              <a:rPr lang="en-US" sz="2800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Brand identity </a:t>
            </a:r>
            <a:r>
              <a:rPr lang="th-TH" sz="2800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เพื่อให้เป็น </a:t>
            </a:r>
            <a:r>
              <a:rPr lang="en-US" sz="2800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Top-of-mind </a:t>
            </a:r>
            <a:r>
              <a:rPr lang="th-TH" sz="2800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ในตลาด รวมถึงการบริหารค่าใช้จ่ายให้คุ้มค่ากับการลงทุน (</a:t>
            </a:r>
            <a:r>
              <a:rPr lang="en-US" sz="2800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Return on Investment)</a:t>
            </a:r>
          </a:p>
          <a:p>
            <a:pPr marL="0" indent="0" algn="l">
              <a:buNone/>
            </a:pPr>
            <a:r>
              <a:rPr lang="en-US" sz="2800" b="1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	Financial (</a:t>
            </a:r>
            <a:r>
              <a:rPr lang="th-TH" sz="2800" b="1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การเงิน) </a:t>
            </a:r>
            <a:r>
              <a:rPr lang="th-TH" sz="2800" b="0" i="0" dirty="0">
                <a:solidFill>
                  <a:srgbClr val="464547"/>
                </a:solidFill>
                <a:effectLst/>
                <a:latin typeface="Montserrat" panose="00000500000000000000" pitchFamily="2" charset="0"/>
              </a:rPr>
              <a:t>– กลยุทธ์เพื่อการบริหารจัดการกระแสเงินสดซึ่งเปรียบเสมือนกับเส้นเลือดของธุรกิจอย่างไรให้เพียงพอต่อค่าใช้จ่าย รวมไปถึงการมองหาโอกาสของแหล่งเงินทุน เพื่อให้องค์กรสามารถดำเนินงานได้อย่างราบรื่น</a:t>
            </a:r>
          </a:p>
        </p:txBody>
      </p:sp>
    </p:spTree>
    <p:extLst>
      <p:ext uri="{BB962C8B-B14F-4D97-AF65-F5344CB8AC3E}">
        <p14:creationId xmlns:p14="http://schemas.microsoft.com/office/powerpoint/2010/main" val="358522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ABDA00B-B215-D2F6-9314-71FD9894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814" y="221974"/>
            <a:ext cx="10018713" cy="1182757"/>
          </a:xfrm>
        </p:spPr>
        <p:txBody>
          <a:bodyPr>
            <a:normAutofit/>
          </a:bodyPr>
          <a:lstStyle/>
          <a:p>
            <a:r>
              <a:rPr lang="th-TH" sz="6000" b="1" i="0" dirty="0">
                <a:solidFill>
                  <a:srgbClr val="002060"/>
                </a:solidFill>
                <a:effectLst/>
                <a:latin typeface="system-ui"/>
              </a:rPr>
              <a:t>การนำกลยุทธ์ไปใช้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ACC9F9F-9840-8CCA-B864-D5D4033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86" y="940904"/>
            <a:ext cx="10634736" cy="591709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4000" b="1" i="0" dirty="0">
                <a:solidFill>
                  <a:srgbClr val="212529"/>
                </a:solidFill>
                <a:effectLst/>
                <a:latin typeface="system-ui"/>
              </a:rPr>
              <a:t>	การนำกลยุทธ์ไปใช้ในทางปฏิบัติให้เกิดผล  </a:t>
            </a:r>
            <a:r>
              <a:rPr lang="th-TH" sz="4000" b="0" i="0" dirty="0">
                <a:solidFill>
                  <a:srgbClr val="212529"/>
                </a:solidFill>
                <a:effectLst/>
                <a:latin typeface="system-ui"/>
              </a:rPr>
              <a:t>บทบาทของ</a:t>
            </a:r>
            <a:r>
              <a:rPr lang="th-TH" sz="4000" b="0" i="0" dirty="0">
                <a:solidFill>
                  <a:srgbClr val="002060"/>
                </a:solidFill>
                <a:effectLst/>
                <a:latin typeface="system-ui"/>
              </a:rPr>
              <a:t>ผู้นำ</a:t>
            </a:r>
            <a:r>
              <a:rPr lang="th-TH" sz="4000" b="0" i="0" dirty="0">
                <a:solidFill>
                  <a:srgbClr val="212529"/>
                </a:solidFill>
                <a:effectLst/>
                <a:latin typeface="system-ui"/>
              </a:rPr>
              <a:t>องค์การมีความสำคัญมากที่สุด  ขั้นตอนแห่งการปฏิบัตินี้ เป็นขั้นตอนที่ต่อเนื่องกับ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system-ui"/>
              </a:rPr>
              <a:t>กระบวนการสร้าง </a:t>
            </a:r>
            <a:r>
              <a:rPr lang="th-TH" sz="4000" b="0" i="0" dirty="0">
                <a:solidFill>
                  <a:srgbClr val="212529"/>
                </a:solidFill>
                <a:effectLst/>
                <a:latin typeface="system-ui"/>
              </a:rPr>
              <a:t>และ</a:t>
            </a:r>
            <a:r>
              <a:rPr lang="th-TH" sz="4000" b="0" i="0" dirty="0">
                <a:solidFill>
                  <a:srgbClr val="FF0000"/>
                </a:solidFill>
                <a:effectLst/>
                <a:latin typeface="system-ui"/>
              </a:rPr>
              <a:t>ประกอบขึ้นซึ่งกลยุทธ์ </a:t>
            </a:r>
            <a:r>
              <a:rPr lang="th-TH" sz="4000" b="0" i="0" dirty="0">
                <a:solidFill>
                  <a:srgbClr val="212529"/>
                </a:solidFill>
                <a:effectLst/>
                <a:latin typeface="system-ui"/>
              </a:rPr>
              <a:t>ที่จะทำให้การปฏิบัติเป็นไปได้ อย่างสัมฤทธิ์ผลทางด้านประสิทธิภาพแห่งการบริหารองค์การ การแบ่งและจัดสรรงาน การจัดตั้งกระบวนการในการควบคุมและ</a:t>
            </a:r>
            <a:r>
              <a:rPr lang="th-TH" sz="4000" b="0" i="0" u="sng" dirty="0">
                <a:solidFill>
                  <a:srgbClr val="FF0000"/>
                </a:solidFill>
                <a:effectLst/>
                <a:latin typeface="system-ui"/>
              </a:rPr>
              <a:t>การวัดประสิทธิภาพ</a:t>
            </a:r>
            <a:r>
              <a:rPr lang="th-TH" sz="4000" b="0" i="0" dirty="0">
                <a:solidFill>
                  <a:srgbClr val="212529"/>
                </a:solidFill>
                <a:effectLst/>
                <a:latin typeface="system-ui"/>
              </a:rPr>
              <a:t>แห่งการปฏิบัติงานอย่างเป็นระบบ เพื่อให้ภารกิจต่างๆได้รับการนำไปปฏิบัติและเป็นไปในทิศทางเดียวกับที่จะนำไปสู่การบรรลุเป้าหมาย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80883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8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9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D04F84-E484-81F9-5144-6F2C4AAC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9" y="98526"/>
            <a:ext cx="7345891" cy="883607"/>
          </a:xfrm>
        </p:spPr>
        <p:txBody>
          <a:bodyPr>
            <a:normAutofit/>
          </a:bodyPr>
          <a:lstStyle/>
          <a:p>
            <a:r>
              <a:rPr lang="th-TH" sz="4400" b="1" i="0" dirty="0">
                <a:effectLst/>
                <a:latin typeface="system-ui"/>
              </a:rPr>
              <a:t>ลักษณะของกลยุทธ์ที่ดี</a:t>
            </a:r>
            <a:endParaRPr lang="th-TH" sz="4400" dirty="0"/>
          </a:p>
        </p:txBody>
      </p:sp>
      <p:pic>
        <p:nvPicPr>
          <p:cNvPr id="5" name="Picture 4" descr="หนึ่งในฝูงชน">
            <a:extLst>
              <a:ext uri="{FF2B5EF4-FFF2-40B4-BE49-F238E27FC236}">
                <a16:creationId xmlns:a16="http://schemas.microsoft.com/office/drawing/2014/main" id="{67614A81-B1A7-C527-70FC-1E0D0BA41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80" r="26990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0158035-136B-F775-6139-8B67A50A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558" y="718457"/>
            <a:ext cx="8403955" cy="615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i="0" dirty="0">
                <a:solidFill>
                  <a:srgbClr val="00206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ลักษณะของกลยุทธ์ที่ดี  </a:t>
            </a:r>
            <a:r>
              <a:rPr lang="th-TH" sz="40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พิจารณาได้จากหลักเกณฑ์ดังต่อไปนี้</a:t>
            </a:r>
          </a:p>
          <a:p>
            <a:pPr lvl="1"/>
            <a:r>
              <a:rPr lang="th-TH" sz="40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1. เป้าหมาย อยู่ในระดับที่สามารถจะบรรลุได้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th-TH" sz="40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2. นโยบายตลอดจนวิถีทางในทางปฏิบัติ ครอบคลุมทุกเป้าหมาย</a:t>
            </a:r>
          </a:p>
          <a:p>
            <a:pPr lvl="1"/>
            <a:r>
              <a:rPr lang="th-TH" sz="40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ประโยชน์ของ</a:t>
            </a:r>
            <a:r>
              <a:rPr lang="th-TH" sz="40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กลยุทธ์ที่พัฒนาขึ้นกับโอกาสทางธุรกิจ</a:t>
            </a:r>
          </a:p>
          <a:p>
            <a:pPr lvl="1"/>
            <a:r>
              <a:rPr lang="th-TH" sz="40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4. กลยุทธ์ที่พัฒนานั้นเหมาะสม กับ ความเสี่ยง</a:t>
            </a:r>
          </a:p>
          <a:p>
            <a:pPr lvl="1"/>
            <a:r>
              <a:rPr lang="th-TH" sz="40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5. เป้าหมายและวิถีทางในทางปฏิบัติกับสภาพแวดล้อม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4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D04F84-E484-81F9-5144-6F2C4AAC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93" y="168966"/>
            <a:ext cx="10018713" cy="1036983"/>
          </a:xfrm>
        </p:spPr>
        <p:txBody>
          <a:bodyPr>
            <a:normAutofit/>
          </a:bodyPr>
          <a:lstStyle/>
          <a:p>
            <a:r>
              <a:rPr lang="th-TH" sz="5400" b="1" i="0">
                <a:solidFill>
                  <a:srgbClr val="212529"/>
                </a:solidFill>
                <a:effectLst/>
                <a:latin typeface="system-ui"/>
              </a:rPr>
              <a:t>ลักษณะของกลยุทธ์ที่ดี</a:t>
            </a:r>
            <a:endParaRPr lang="th-TH" sz="54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0158035-136B-F775-6139-8B67A50A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94" y="861390"/>
            <a:ext cx="10548664" cy="5996609"/>
          </a:xfrm>
        </p:spPr>
        <p:txBody>
          <a:bodyPr>
            <a:normAutofit/>
          </a:bodyPr>
          <a:lstStyle/>
          <a:p>
            <a:pPr lvl="1"/>
            <a:r>
              <a:rPr lang="th-TH" sz="3600" b="0" i="0">
                <a:solidFill>
                  <a:srgbClr val="212529"/>
                </a:solidFill>
                <a:effectLst/>
                <a:latin typeface="system-ui"/>
              </a:rPr>
              <a:t>6. เป้าหมายและวิถีทางในทางปฏิบัติ เหมาะสม กับกำลังและความสามารถ</a:t>
            </a:r>
          </a:p>
          <a:p>
            <a:pPr lvl="1"/>
            <a:r>
              <a:rPr lang="th-TH" sz="3600" b="0" i="0">
                <a:solidFill>
                  <a:srgbClr val="212529"/>
                </a:solidFill>
                <a:effectLst/>
                <a:latin typeface="system-ui"/>
              </a:rPr>
              <a:t>7. เป้าหมายและวิถีทางในทางปฏิบัติ ความสอดคล้องกับจุเด่นขององค์การธุรกิจ</a:t>
            </a:r>
          </a:p>
          <a:p>
            <a:pPr lvl="1"/>
            <a:r>
              <a:rPr lang="th-TH" sz="3600" b="0" i="0">
                <a:solidFill>
                  <a:srgbClr val="212529"/>
                </a:solidFill>
                <a:effectLst/>
                <a:latin typeface="system-ui"/>
              </a:rPr>
              <a:t>8. เป้าหมายและวิถีทางในทางปฏิบัติ กับ ทัศนคติ ค่านิยม และความเชื่อถือของผู้นำผู้รับผิดชอบในทางปฏิบัติ</a:t>
            </a:r>
          </a:p>
          <a:p>
            <a:pPr lvl="1"/>
            <a:r>
              <a:rPr lang="th-TH" sz="4000" b="0" i="0">
                <a:solidFill>
                  <a:srgbClr val="212529"/>
                </a:solidFill>
                <a:effectLst/>
                <a:latin typeface="system-ui"/>
              </a:rPr>
              <a:t>9. ผู้รับผิดชอบต่อการนำกลยุทธ์ไปปฏิบัติ มีความเข้าใจในเป้าหมายกลยุทธ์และวิถีทางในทางปฏิบัติ</a:t>
            </a:r>
          </a:p>
          <a:p>
            <a:pPr lvl="1"/>
            <a:r>
              <a:rPr lang="th-TH" sz="3600" b="0" i="0">
                <a:solidFill>
                  <a:srgbClr val="212529"/>
                </a:solidFill>
                <a:effectLst/>
                <a:latin typeface="system-ui"/>
              </a:rPr>
              <a:t>10. องค์การธุรกิจมีความสามารถในการจัดกรและการบริหาร นำกลยุทธ์ไปใช้ในทางปฏิบัติได้อย่างมีประสิทธิผล</a:t>
            </a:r>
            <a:endParaRPr lang="th-TH" sz="3600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50006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E770D7-5907-EDF1-F9BC-28128047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96" y="794657"/>
            <a:ext cx="10018713" cy="1185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dirty="0" err="1"/>
              <a:t>ความแตกต่างระหว่างกลยุทธ์ทางธุรกิจและกลยุทธ์องค์กร</a:t>
            </a:r>
            <a:endParaRPr lang="en-US" dirty="0"/>
          </a:p>
        </p:txBody>
      </p:sp>
      <p:pic>
        <p:nvPicPr>
          <p:cNvPr id="9" name="Graphic 8" descr="คำถาม">
            <a:extLst>
              <a:ext uri="{FF2B5EF4-FFF2-40B4-BE49-F238E27FC236}">
                <a16:creationId xmlns:a16="http://schemas.microsoft.com/office/drawing/2014/main" id="{79B994FE-D5E6-CD27-7165-A598A7C96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4884" y="0"/>
            <a:ext cx="2717116" cy="271711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CDA997A-3DDC-7D8E-40A8-94B6909B4590}"/>
              </a:ext>
            </a:extLst>
          </p:cNvPr>
          <p:cNvSpPr txBox="1"/>
          <p:nvPr/>
        </p:nvSpPr>
        <p:spPr>
          <a:xfrm>
            <a:off x="1475579" y="2860642"/>
            <a:ext cx="1001871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h-TH" sz="3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กลยุทธ์ทางธุรกิจ</a:t>
            </a:r>
            <a:r>
              <a:rPr lang="th-TH" sz="3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th-TH" sz="3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เกี่ยวข้องกับการตัดสินใจเชิงกลยุทธ์เกี่ยวกับการเลือกผลิตภัณฑ์ความได้เปรียบในการแข่งขันความพึงพอใจของลูกค้า ฯลฯ ในทางกลับกัน</a:t>
            </a:r>
          </a:p>
          <a:p>
            <a:pPr>
              <a:spcAft>
                <a:spcPts val="600"/>
              </a:spcAft>
            </a:pPr>
            <a:endParaRPr lang="th-TH" sz="3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th-TH" sz="3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กลยุทธ์ขององค์กร</a:t>
            </a:r>
            <a:r>
              <a:rPr lang="th-TH" sz="3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th-TH" sz="3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นั้นเกี่ยวข้องกับวัตถุประสงค์โดยรวมและขอบเขตของธุรกิจเพื่อตอบสนองความคาดหวังของผู้มีส่วนได้เสีย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42899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41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2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D4A8CFE8-063B-55F8-A74B-CCBF58E2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9" y="-12876"/>
            <a:ext cx="7345891" cy="1413933"/>
          </a:xfrm>
        </p:spPr>
        <p:txBody>
          <a:bodyPr>
            <a:normAutofit/>
          </a:bodyPr>
          <a:lstStyle/>
          <a:p>
            <a:r>
              <a:rPr lang="th-TH" sz="4400" b="1" dirty="0"/>
              <a:t>การวางแผนกลยุทธ์ทางธุรกิจ</a:t>
            </a:r>
            <a:endParaRPr lang="th-TH" sz="4400" dirty="0"/>
          </a:p>
        </p:txBody>
      </p:sp>
      <p:pic>
        <p:nvPicPr>
          <p:cNvPr id="21" name="Picture 20" descr="กลุ่มเรือกระดาษสีขาวนำโดยเรือสีเหลือง">
            <a:extLst>
              <a:ext uri="{FF2B5EF4-FFF2-40B4-BE49-F238E27FC236}">
                <a16:creationId xmlns:a16="http://schemas.microsoft.com/office/drawing/2014/main" id="{678E98EF-E4EB-AD5E-AB59-731F60F7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56" r="19375" b="-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469F54D-C423-8BF4-1001-ECAE767B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914400"/>
            <a:ext cx="7938830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i="0" dirty="0">
                <a:effectLst/>
                <a:latin typeface="Catamaran"/>
              </a:rPr>
              <a:t>สรุปได้ว่า </a:t>
            </a:r>
          </a:p>
          <a:p>
            <a:pPr marL="0" indent="0">
              <a:buNone/>
            </a:pPr>
            <a:r>
              <a:rPr lang="th-TH" sz="4000" dirty="0">
                <a:latin typeface="Catamaran"/>
              </a:rPr>
              <a:t>	</a:t>
            </a:r>
            <a:r>
              <a:rPr lang="th-TH" sz="4000" b="1" i="0" dirty="0">
                <a:effectLst/>
                <a:latin typeface="Catamaran"/>
              </a:rPr>
              <a:t>การวางแผนกลยุทธ์ คือ </a:t>
            </a:r>
            <a:r>
              <a:rPr lang="th-TH" sz="4000" b="0" i="0" dirty="0">
                <a:effectLst/>
                <a:latin typeface="Catamaran"/>
              </a:rPr>
              <a:t>กระบวนการตัดสินใจเพื่อขั้นตอนดำเนินงานขององค์กร ให้บรรลุวัตถุประสงค์ แม้จะต้องเผชิญกับสภาวะอันไม่แน่นอน การวางแผนกลยุทธ์จะต้องประกอบด้วย  ขั้นตอนศึกษาข้อมูลเบื้องต้น , นำข้อมูลที่ได้มาวิเคราะห์เพื่อนำไปใช้ในการจัดวางทิศทางขององค์กร หลังจากนั้นจึงค่อยกำหนดกลยุทธ์ว่าควรจะทำอย่างไร เพื่อให้เป็นไปตามทิศทางที่กำหนด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13502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AC5F00-6872-248A-8A05-61EAD5CC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212112"/>
          </a:xfrm>
        </p:spPr>
        <p:txBody>
          <a:bodyPr/>
          <a:lstStyle/>
          <a:p>
            <a:r>
              <a:rPr lang="th-TH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การพัฒนาองค์การ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C209718-82A9-001D-F120-34D72C33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956930"/>
            <a:ext cx="10707690" cy="549703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th-TH" sz="3200" b="1" i="0" dirty="0">
                <a:effectLst/>
                <a:latin typeface="Open sans" panose="020B0606030504020204" pitchFamily="34" charset="0"/>
              </a:rPr>
              <a:t>	การพัฒนาองค์การ </a:t>
            </a:r>
            <a:r>
              <a:rPr lang="th-TH" sz="3200" b="0" i="0" dirty="0">
                <a:effectLst/>
                <a:latin typeface="Open sans" panose="020B0606030504020204" pitchFamily="34" charset="0"/>
              </a:rPr>
              <a:t>จะมีลักษณะต่างๆ หลายประการ ซึ่งผู้บริหารระดับสูงและทีมที่ปรึกษาจะต้องพิจารณาควบคู่กันไป เช่น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3200" b="0" i="0" dirty="0">
                <a:effectLst/>
                <a:latin typeface="Open sans" panose="020B0606030504020204" pitchFamily="34" charset="0"/>
              </a:rPr>
              <a:t>การพัฒนาจะมุ่งเน้นไปที่วัฒนธรรมขององค์การ (</a:t>
            </a:r>
            <a:r>
              <a:rPr lang="en-US" sz="3200" b="0" i="0" dirty="0">
                <a:effectLst/>
                <a:latin typeface="Open sans" panose="020B0606030504020204" pitchFamily="34" charset="0"/>
              </a:rPr>
              <a:t>Organization Cultural)</a:t>
            </a:r>
            <a:endParaRPr lang="th-TH" sz="3200" b="0" i="0" dirty="0"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3200" b="0" i="0" dirty="0">
                <a:effectLst/>
                <a:latin typeface="Open sans" panose="020B0606030504020204" pitchFamily="34" charset="0"/>
              </a:rPr>
              <a:t>ค่านิยม (</a:t>
            </a:r>
            <a:r>
              <a:rPr lang="en-US" sz="3200" b="0" i="0" dirty="0">
                <a:effectLst/>
                <a:latin typeface="Open sans" panose="020B0606030504020204" pitchFamily="34" charset="0"/>
              </a:rPr>
              <a:t>Value) </a:t>
            </a:r>
            <a:r>
              <a:rPr lang="th-TH" sz="3200" b="0" i="0" dirty="0">
                <a:effectLst/>
                <a:latin typeface="Open sans" panose="020B0606030504020204" pitchFamily="34" charset="0"/>
              </a:rPr>
              <a:t>ทัศนคติของบุคคลภายในองค์การ โดยการพัฒนาจะต้องกระทำเป็นระบบ ซึ่งจำเป็นจะต้องกระทำอย่างต่อเนื่อง </a:t>
            </a:r>
            <a:endParaRPr lang="th-TH" sz="3200" dirty="0"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3200" b="0" i="0" dirty="0">
                <a:effectLst/>
                <a:latin typeface="Open sans" panose="020B0606030504020204" pitchFamily="34" charset="0"/>
              </a:rPr>
              <a:t>การสอดแทรกข้อคิด (</a:t>
            </a:r>
            <a:r>
              <a:rPr lang="en-US" sz="3200" b="0" i="0" dirty="0">
                <a:effectLst/>
                <a:latin typeface="Open sans" panose="020B0606030504020204" pitchFamily="34" charset="0"/>
              </a:rPr>
              <a:t>Intervention) </a:t>
            </a:r>
            <a:r>
              <a:rPr lang="th-TH" sz="3200" b="0" i="0" dirty="0">
                <a:effectLst/>
                <a:latin typeface="Open sans" panose="020B0606030504020204" pitchFamily="34" charset="0"/>
              </a:rPr>
              <a:t>เพื่อทำให้เกิดการเปลี่ยนแปลง </a:t>
            </a:r>
          </a:p>
          <a:p>
            <a:pPr marL="0" indent="0" algn="l">
              <a:buNone/>
            </a:pPr>
            <a:r>
              <a:rPr lang="th-TH" sz="3200" dirty="0">
                <a:latin typeface="Open sans" panose="020B0606030504020204" pitchFamily="34" charset="0"/>
              </a:rPr>
              <a:t>	</a:t>
            </a:r>
            <a:r>
              <a:rPr lang="th-TH" sz="3200" b="0" i="0" dirty="0">
                <a:effectLst/>
                <a:latin typeface="Open sans" panose="020B0606030504020204" pitchFamily="34" charset="0"/>
              </a:rPr>
              <a:t>การพัฒนาจะต้องเริ่มที่ผู้บริหารระดับสูงสุดและ คณะกรรมการบริหารจะต้องให้ความร่วมมือในการเปลี่ยนแปลงที่จะเกิดขึ้น เพื่อวัดประสิทธิภาพที่ได้จากการพัฒนาองค์การ การพัฒนาองค์การจะต้องใช้เทคนิค และเทคโนโลยีใหม่ๆ  เพื่อพัฒนาความสามารถของบุคคล และมุ่งขจัดความขัดแย้งในองค์การ</a:t>
            </a:r>
            <a:endParaRPr lang="th-TH" sz="4000" b="0" i="0" dirty="0">
              <a:effectLst/>
              <a:latin typeface="Catamaran"/>
            </a:endParaRPr>
          </a:p>
        </p:txBody>
      </p:sp>
    </p:spTree>
    <p:extLst>
      <p:ext uri="{BB962C8B-B14F-4D97-AF65-F5344CB8AC3E}">
        <p14:creationId xmlns:p14="http://schemas.microsoft.com/office/powerpoint/2010/main" val="162333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AC5F00-6872-248A-8A05-61EAD5CC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956929"/>
          </a:xfrm>
        </p:spPr>
        <p:txBody>
          <a:bodyPr/>
          <a:lstStyle/>
          <a:p>
            <a:r>
              <a:rPr lang="th-TH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การพัฒนาองค์การอย่างเป็นระบบ</a:t>
            </a:r>
            <a:endParaRPr lang="th-TH" dirty="0">
              <a:solidFill>
                <a:srgbClr val="002060"/>
              </a:solidFill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C0B2457B-27C0-58B6-C416-2478B61B2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853970"/>
              </p:ext>
            </p:extLst>
          </p:nvPr>
        </p:nvGraphicFramePr>
        <p:xfrm>
          <a:off x="1484310" y="956930"/>
          <a:ext cx="10707690" cy="590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6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AC5F00-6872-248A-8A05-61EAD5CC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212112"/>
          </a:xfrm>
        </p:spPr>
        <p:txBody>
          <a:bodyPr/>
          <a:lstStyle/>
          <a:p>
            <a:r>
              <a:rPr lang="th-TH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การพัฒนาองค์การอย่างเป็นระบบ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C209718-82A9-001D-F120-34D72C33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956930"/>
            <a:ext cx="10707690" cy="549703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th-TH" sz="2800" b="1" i="0" dirty="0">
                <a:effectLst/>
                <a:latin typeface="Open sans" panose="020B0606030504020204" pitchFamily="34" charset="0"/>
              </a:rPr>
              <a:t>	</a:t>
            </a:r>
            <a:r>
              <a:rPr lang="th-TH" sz="4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การพัฒนาองค์การอย่างเป็นระบบ </a:t>
            </a:r>
          </a:p>
          <a:p>
            <a:pPr marL="0" indent="0" algn="l">
              <a:buNone/>
            </a:pPr>
            <a:r>
              <a:rPr lang="th-TH" sz="4000" b="1" dirty="0">
                <a:solidFill>
                  <a:srgbClr val="002060"/>
                </a:solidFill>
                <a:latin typeface="Open sans" panose="020B0606030504020204" pitchFamily="34" charset="0"/>
              </a:rPr>
              <a:t>		</a:t>
            </a:r>
            <a:r>
              <a:rPr lang="th-TH" sz="3200" b="0" i="0" dirty="0">
                <a:effectLst/>
                <a:latin typeface="Open sans" panose="020B0606030504020204" pitchFamily="34" charset="0"/>
              </a:rPr>
              <a:t>การพัฒนาองค์การจะต้องพิจารณาว่าองค์การที่จะพัฒนา </a:t>
            </a:r>
            <a:r>
              <a:rPr lang="th-TH" sz="32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เป็นแบบเปิด หรือ แบบปิด </a:t>
            </a:r>
            <a:r>
              <a:rPr lang="th-TH" sz="3200" b="1" dirty="0">
                <a:solidFill>
                  <a:srgbClr val="FF0000"/>
                </a:solidFill>
                <a:latin typeface="Open sans" panose="020B0606030504020204" pitchFamily="34" charset="0"/>
              </a:rPr>
              <a:t>                </a:t>
            </a:r>
            <a:r>
              <a:rPr lang="th-TH" sz="36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แบบเปิด </a:t>
            </a:r>
            <a:r>
              <a:rPr lang="th-TH" sz="3200" b="0" i="0" dirty="0">
                <a:effectLst/>
                <a:latin typeface="Open sans" panose="020B0606030504020204" pitchFamily="34" charset="0"/>
              </a:rPr>
              <a:t>ทุกคนจะต้องมีส่วนร่วมแก้ปัญหาร่วมรับผิดชอบโดยเน้นที่เป้าหมายขององค์การเป็นหลัก ลักษณะโครงสร้างขององค์การจะเป็นแบบกว้าง  อาศัยการให้คำแนะนำมากกว่าสั่งการ  การ บริหารงานลักษณะนี้ พนักงานจะมีความซื่อสัตย์และมีจิตสำนึกในความสำเร็จของงานมากกว่าตัวบุคคล </a:t>
            </a:r>
          </a:p>
          <a:p>
            <a:pPr marL="0" indent="0" algn="l">
              <a:buNone/>
            </a:pPr>
            <a:r>
              <a:rPr lang="th-TH" sz="36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แบบปิด </a:t>
            </a:r>
            <a:r>
              <a:rPr lang="th-TH" sz="3200" b="0" i="0" dirty="0">
                <a:effectLst/>
                <a:latin typeface="Open sans" panose="020B0606030504020204" pitchFamily="34" charset="0"/>
              </a:rPr>
              <a:t>หรือแบบระบบราชการ การพัฒนาองค์การจะทำได้ยากลำบาก ทั้งนี้เนื่องมาจากมีการแบ่งงานตามหน้าที่ ลักษณะงาน ซ้ำๆ กัน  มีความรับผิดชอบตามหน้าที่ของหน่วยงานที่สังกัดอยู่ มีสายการบังคับบัญชาในลักษณะแนวดิ่ง ยึดถือตัวบุคคลเป็นหลักไม่เน้นทีมงานและความสำคัญของงาน ลักษณะเช่นนี้พัฒนาได้ยาก เนื่องจากมีแรงต้านมากเห็นแก่ญาติพวกพ้องครอบครัว </a:t>
            </a:r>
            <a:endParaRPr lang="th-TH" sz="3600" b="0" i="0" dirty="0">
              <a:effectLst/>
              <a:latin typeface="Catamaran"/>
            </a:endParaRPr>
          </a:p>
        </p:txBody>
      </p:sp>
    </p:spTree>
    <p:extLst>
      <p:ext uri="{BB962C8B-B14F-4D97-AF65-F5344CB8AC3E}">
        <p14:creationId xmlns:p14="http://schemas.microsoft.com/office/powerpoint/2010/main" val="248919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A32F23-E109-58DD-35CB-06D59772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062" y="115678"/>
            <a:ext cx="7345891" cy="905048"/>
          </a:xfrm>
        </p:spPr>
        <p:txBody>
          <a:bodyPr>
            <a:normAutofit/>
          </a:bodyPr>
          <a:lstStyle/>
          <a:p>
            <a:r>
              <a:rPr lang="th-TH" b="1" dirty="0"/>
              <a:t>ความหมาย ความสำคัญ</a:t>
            </a:r>
          </a:p>
        </p:txBody>
      </p:sp>
      <p:pic>
        <p:nvPicPr>
          <p:cNvPr id="5" name="Picture 4" descr="รูปวาดบนกระดาษแบบมีสีสัน">
            <a:extLst>
              <a:ext uri="{FF2B5EF4-FFF2-40B4-BE49-F238E27FC236}">
                <a16:creationId xmlns:a16="http://schemas.microsoft.com/office/drawing/2014/main" id="{85C7522F-873C-1CF1-FED8-A572AE0E7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37" r="43294" b="-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E544729-ECE6-1E46-6634-102CFBFE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600" y="929710"/>
            <a:ext cx="8826700" cy="602866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th-TH" sz="3200" b="1" i="0" dirty="0">
                <a:effectLst/>
                <a:latin typeface="arial" panose="020B0604020202020204" pitchFamily="34" charset="0"/>
                <a:cs typeface="+mj-cs"/>
              </a:rPr>
              <a:t>การบริหาร </a:t>
            </a:r>
            <a:r>
              <a:rPr lang="th-TH" sz="3200" i="0" dirty="0">
                <a:effectLst/>
                <a:latin typeface="arial" panose="020B0604020202020204" pitchFamily="34" charset="0"/>
                <a:cs typeface="+mj-cs"/>
              </a:rPr>
              <a:t>คือ กลุ่มของกิจกรรม ประกอบด้วย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h-TH" sz="2800" i="0" dirty="0">
                <a:effectLst/>
                <a:latin typeface="arial" panose="020B0604020202020204" pitchFamily="34" charset="0"/>
                <a:cs typeface="+mj-cs"/>
              </a:rPr>
              <a:t>	การวางแผน (</a:t>
            </a:r>
            <a:r>
              <a:rPr lang="en-US" sz="2800" i="0" dirty="0">
                <a:effectLst/>
                <a:latin typeface="arial" panose="020B0604020202020204" pitchFamily="34" charset="0"/>
                <a:cs typeface="+mj-cs"/>
              </a:rPr>
              <a:t>Planning) </a:t>
            </a:r>
            <a:endParaRPr lang="th-TH" sz="2800" i="0" dirty="0">
              <a:effectLst/>
              <a:latin typeface="arial" panose="020B0604020202020204" pitchFamily="34" charset="0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2800" i="0" dirty="0">
                <a:effectLst/>
                <a:latin typeface="arial" panose="020B0604020202020204" pitchFamily="34" charset="0"/>
                <a:cs typeface="+mj-cs"/>
              </a:rPr>
              <a:t>	การจัดองค์กร (</a:t>
            </a:r>
            <a:r>
              <a:rPr lang="en-US" sz="2800" i="0" dirty="0">
                <a:effectLst/>
                <a:latin typeface="arial" panose="020B0604020202020204" pitchFamily="34" charset="0"/>
                <a:cs typeface="+mj-cs"/>
              </a:rPr>
              <a:t>Organizing) </a:t>
            </a:r>
            <a:endParaRPr lang="th-TH" sz="2800" i="0" dirty="0">
              <a:effectLst/>
              <a:latin typeface="arial" panose="020B0604020202020204" pitchFamily="34" charset="0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2800" i="0" dirty="0">
                <a:effectLst/>
                <a:latin typeface="arial" panose="020B0604020202020204" pitchFamily="34" charset="0"/>
                <a:cs typeface="+mj-cs"/>
              </a:rPr>
              <a:t>	การสั่งการ (</a:t>
            </a:r>
            <a:r>
              <a:rPr lang="en-US" sz="2800" i="0" dirty="0">
                <a:effectLst/>
                <a:latin typeface="arial" panose="020B0604020202020204" pitchFamily="34" charset="0"/>
                <a:cs typeface="+mj-cs"/>
              </a:rPr>
              <a:t>Leading/Directing) </a:t>
            </a:r>
            <a:endParaRPr lang="th-TH" sz="2800" i="0" dirty="0">
              <a:effectLst/>
              <a:latin typeface="arial" panose="020B0604020202020204" pitchFamily="34" charset="0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2800" dirty="0">
                <a:latin typeface="arial" panose="020B0604020202020204" pitchFamily="34" charset="0"/>
                <a:cs typeface="+mj-cs"/>
              </a:rPr>
              <a:t>	</a:t>
            </a:r>
            <a:r>
              <a:rPr lang="th-TH" sz="2800" i="0" dirty="0">
                <a:effectLst/>
                <a:latin typeface="arial" panose="020B0604020202020204" pitchFamily="34" charset="0"/>
                <a:cs typeface="+mj-cs"/>
              </a:rPr>
              <a:t>หรือ การอำนวย และการควบคุม (</a:t>
            </a:r>
            <a:r>
              <a:rPr lang="en-US" sz="2800" i="0" dirty="0">
                <a:effectLst/>
                <a:latin typeface="arial" panose="020B0604020202020204" pitchFamily="34" charset="0"/>
                <a:cs typeface="+mj-cs"/>
              </a:rPr>
              <a:t>Controlling) </a:t>
            </a:r>
            <a:endParaRPr lang="th-TH" sz="2800" i="0" dirty="0">
              <a:effectLst/>
              <a:latin typeface="arial" panose="020B0604020202020204" pitchFamily="34" charset="0"/>
              <a:cs typeface="+mj-cs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th-TH" sz="3200" b="1" i="0" dirty="0">
                <a:effectLst/>
                <a:latin typeface="arial" panose="020B0604020202020204" pitchFamily="34" charset="0"/>
                <a:cs typeface="+mj-cs"/>
              </a:rPr>
              <a:t>มีความ สัมพันธ์โดยตรงกับ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h-TH" sz="2800" i="0" dirty="0">
                <a:effectLst/>
                <a:latin typeface="arial" panose="020B0604020202020204" pitchFamily="34" charset="0"/>
                <a:cs typeface="+mj-cs"/>
              </a:rPr>
              <a:t>	ทรัพยากรขององค์กร (</a:t>
            </a:r>
            <a:r>
              <a:rPr lang="en-US" sz="2800" i="0" dirty="0">
                <a:effectLst/>
                <a:latin typeface="arial" panose="020B0604020202020204" pitchFamily="34" charset="0"/>
                <a:cs typeface="+mj-cs"/>
              </a:rPr>
              <a:t>Man) </a:t>
            </a:r>
            <a:endParaRPr lang="th-TH" sz="2800" i="0" dirty="0">
              <a:effectLst/>
              <a:latin typeface="arial" panose="020B0604020202020204" pitchFamily="34" charset="0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2800" i="0" dirty="0">
                <a:effectLst/>
                <a:latin typeface="arial" panose="020B0604020202020204" pitchFamily="34" charset="0"/>
                <a:cs typeface="+mj-cs"/>
              </a:rPr>
              <a:t>	เงิน (</a:t>
            </a:r>
            <a:r>
              <a:rPr lang="en-US" sz="2800" i="0" dirty="0">
                <a:effectLst/>
                <a:latin typeface="arial" panose="020B0604020202020204" pitchFamily="34" charset="0"/>
                <a:cs typeface="+mj-cs"/>
              </a:rPr>
              <a:t>Money) </a:t>
            </a:r>
            <a:endParaRPr lang="th-TH" sz="2800" i="0" dirty="0">
              <a:effectLst/>
              <a:latin typeface="arial" panose="020B0604020202020204" pitchFamily="34" charset="0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2800" i="0" dirty="0">
                <a:effectLst/>
                <a:latin typeface="arial" panose="020B0604020202020204" pitchFamily="34" charset="0"/>
                <a:cs typeface="+mj-cs"/>
              </a:rPr>
              <a:t>	วัตถุดิบ (</a:t>
            </a:r>
            <a:r>
              <a:rPr lang="en-US" sz="2800" i="0" dirty="0">
                <a:effectLst/>
                <a:latin typeface="arial" panose="020B0604020202020204" pitchFamily="34" charset="0"/>
                <a:cs typeface="+mj-cs"/>
              </a:rPr>
              <a:t>Material) </a:t>
            </a:r>
            <a:endParaRPr lang="th-TH" sz="2800" i="0" dirty="0">
              <a:effectLst/>
              <a:latin typeface="arial" panose="020B0604020202020204" pitchFamily="34" charset="0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2800" i="0" dirty="0">
                <a:effectLst/>
                <a:latin typeface="arial" panose="020B0604020202020204" pitchFamily="34" charset="0"/>
                <a:cs typeface="+mj-cs"/>
              </a:rPr>
              <a:t>	เครื่องจักร (</a:t>
            </a:r>
            <a:r>
              <a:rPr lang="en-US" sz="2800" i="0" dirty="0">
                <a:effectLst/>
                <a:latin typeface="arial" panose="020B0604020202020204" pitchFamily="34" charset="0"/>
                <a:cs typeface="+mj-cs"/>
              </a:rPr>
              <a:t>Machine)</a:t>
            </a:r>
            <a:endParaRPr lang="th-TH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2394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AC5F00-6872-248A-8A05-61EAD5CC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038224"/>
          </a:xfrm>
        </p:spPr>
        <p:txBody>
          <a:bodyPr/>
          <a:lstStyle/>
          <a:p>
            <a:r>
              <a:rPr lang="th-TH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การพัฒนาองค์การอย่างเป็นระบบ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C209718-82A9-001D-F120-34D72C33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5" y="942975"/>
            <a:ext cx="10772775" cy="552029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th-TH" sz="2800" b="1" i="0" dirty="0">
                <a:effectLst/>
                <a:latin typeface="Open sans" panose="020B0606030504020204" pitchFamily="34" charset="0"/>
              </a:rPr>
              <a:t>	</a:t>
            </a:r>
            <a:r>
              <a:rPr lang="th-TH" sz="4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การพัฒนาองค์การอย่างเป็นระบบ </a:t>
            </a:r>
          </a:p>
          <a:p>
            <a:pPr marL="0" indent="0" algn="l">
              <a:buNone/>
            </a:pPr>
            <a:r>
              <a:rPr lang="th-TH" sz="4000" b="1" dirty="0">
                <a:solidFill>
                  <a:srgbClr val="002060"/>
                </a:solidFill>
                <a:latin typeface="Open sans" panose="020B0606030504020204" pitchFamily="34" charset="0"/>
              </a:rPr>
              <a:t>		</a:t>
            </a:r>
            <a:r>
              <a:rPr lang="th-TH" sz="2800" b="0" i="0" dirty="0">
                <a:effectLst/>
                <a:latin typeface="Open sans" panose="020B0606030504020204" pitchFamily="34" charset="0"/>
              </a:rPr>
              <a:t>มุ่งเปลี่ยนวัฒนธรรมองค์การและสร้างความรู้สึกเป็นเจ้าของ สนับสนุนให้ทำงานร่วมกันระหว่างแผนกเพื่อเป้าหมายขององค์การที่สูงขึ้น นอกจากนั้นยังเกิดจาก </a:t>
            </a:r>
            <a:r>
              <a:rPr lang="th-TH" sz="28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แรงผลักดันภายในและแรงผลักดันภายนอก </a:t>
            </a:r>
            <a:r>
              <a:rPr lang="th-TH" sz="2800" b="0" i="0" dirty="0">
                <a:effectLst/>
                <a:latin typeface="Open sans" panose="020B0606030504020204" pitchFamily="34" charset="0"/>
              </a:rPr>
              <a:t>ที่ทำให้องค์การต้องพัฒนา  </a:t>
            </a:r>
          </a:p>
          <a:p>
            <a:pPr marL="0" indent="0" algn="l">
              <a:buNone/>
            </a:pPr>
            <a:r>
              <a:rPr lang="th-TH" sz="36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แรงผลักภาย </a:t>
            </a:r>
            <a:r>
              <a:rPr lang="th-TH" sz="2800" b="0" i="0" dirty="0">
                <a:effectLst/>
                <a:latin typeface="Open sans" panose="020B0606030504020204" pitchFamily="34" charset="0"/>
              </a:rPr>
              <a:t>ในหมายความถึงการเปลี่ยนแปลงกลยุทธ์ การเปลี่ยนโครงสร้างใหม่ การเปลี่ยนแปลงพฤติกรรมองค์การ ค่านิยม วัฒนธรรม ความอึดอัดในการทำงาน ความขัดแย้งในกฎระเบียบ อัตราการเข้าออกของพนักงาน</a:t>
            </a:r>
          </a:p>
          <a:p>
            <a:pPr marL="0" indent="0" algn="l">
              <a:buNone/>
            </a:pPr>
            <a:r>
              <a:rPr lang="th-TH" sz="36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แรงผลักดันภายนอก </a:t>
            </a:r>
            <a:r>
              <a:rPr lang="th-TH" sz="2800" b="0" i="0" dirty="0">
                <a:effectLst/>
                <a:latin typeface="Open sans" panose="020B0606030504020204" pitchFamily="34" charset="0"/>
              </a:rPr>
              <a:t>ได้แก่ การเปลี่ยนแปลงในวงการธุรกิจ เช่น การเปลี่ยนแปลงของตลาด การเปลี่ยนแปลงกำลังคน การขาดแคลนแรงงาน การหันมาใช้เครื่องจักร การไม่สามารถบริการลูกค้าได้ การเปลี่ยนผู้บริหาร และการนำเทคโนโลยีใหม่เข้ามาใช้ </a:t>
            </a:r>
          </a:p>
          <a:p>
            <a:pPr marL="0" indent="0" algn="l">
              <a:buNone/>
            </a:pPr>
            <a:r>
              <a:rPr lang="th-TH" sz="2800" dirty="0">
                <a:latin typeface="Open sans" panose="020B0606030504020204" pitchFamily="34" charset="0"/>
              </a:rPr>
              <a:t>	</a:t>
            </a:r>
            <a:r>
              <a:rPr lang="th-TH" sz="2800" b="0" i="0" dirty="0">
                <a:effectLst/>
                <a:latin typeface="Open sans" panose="020B0606030504020204" pitchFamily="34" charset="0"/>
              </a:rPr>
              <a:t>การพัฒนาองค์การจะต้องเปลี่ยนแปลงระบบทั้งหมดขององค์การ เช่น แรงงานคน  โครงสร้างและระบบงาน  งานและปัญหา เทคโนโลยี โดยมี สิ่งแวดล้อมเป็นตัวประกอบ เช่น สังคม การเมือง และเศรษฐกิจ โดยมีแรงผลักดันภายนอกและภายในเป็นตัวกระตุ้นให้มีการปรับโครงสร้างเดิมให้ เป็นโครงสร้างใหม่ </a:t>
            </a:r>
            <a:endParaRPr lang="th-TH" sz="4000" b="0" i="0" dirty="0">
              <a:effectLst/>
              <a:latin typeface="Catamaran"/>
            </a:endParaRPr>
          </a:p>
        </p:txBody>
      </p:sp>
    </p:spTree>
    <p:extLst>
      <p:ext uri="{BB962C8B-B14F-4D97-AF65-F5344CB8AC3E}">
        <p14:creationId xmlns:p14="http://schemas.microsoft.com/office/powerpoint/2010/main" val="2010946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AC5F00-6872-248A-8A05-61EAD5CC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038224"/>
          </a:xfrm>
        </p:spPr>
        <p:txBody>
          <a:bodyPr/>
          <a:lstStyle/>
          <a:p>
            <a:r>
              <a:rPr lang="th-TH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การพัฒนาองค์การอย่างเป็นระบบ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C209718-82A9-001D-F120-34D72C33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5" y="942975"/>
            <a:ext cx="10488523" cy="552029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th-TH" sz="4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การพัฒนาองค์การอย่างเป็นระบบแรงผลักดันภายในและแรงผลักดันภายนอก </a:t>
            </a:r>
          </a:p>
          <a:p>
            <a:pPr marL="0" indent="0" algn="l">
              <a:buNone/>
            </a:pPr>
            <a:r>
              <a:rPr lang="th-TH" sz="4000" b="1" dirty="0">
                <a:solidFill>
                  <a:srgbClr val="002060"/>
                </a:solidFill>
                <a:latin typeface="Open sans" panose="020B0606030504020204" pitchFamily="34" charset="0"/>
              </a:rPr>
              <a:t>		</a:t>
            </a:r>
            <a:r>
              <a:rPr lang="th-TH" sz="2800" dirty="0">
                <a:latin typeface="Open sans" panose="020B0606030504020204" pitchFamily="34" charset="0"/>
              </a:rPr>
              <a:t>	</a:t>
            </a:r>
            <a:r>
              <a:rPr lang="th-TH" sz="4000" b="0" i="0" dirty="0">
                <a:effectLst/>
                <a:latin typeface="Open sans" panose="020B0606030504020204" pitchFamily="34" charset="0"/>
              </a:rPr>
              <a:t>การพัฒนาองค์การจะต้องเปลี่ยนแปลงระบบทั้งหมดขององค์การ เช่น แรงงานคน  โครงสร้างและระบบงาน  งานและปัญหา เทคโนโลยี </a:t>
            </a:r>
          </a:p>
          <a:p>
            <a:pPr marL="0" indent="0" algn="l">
              <a:buNone/>
            </a:pPr>
            <a:r>
              <a:rPr lang="th-TH" sz="4000" dirty="0">
                <a:latin typeface="Open sans" panose="020B0606030504020204" pitchFamily="34" charset="0"/>
              </a:rPr>
              <a:t>			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โดยมี</a:t>
            </a:r>
            <a:r>
              <a:rPr lang="th-TH" sz="4000" b="0" i="0" dirty="0">
                <a:effectLst/>
                <a:latin typeface="Open sans" panose="020B0606030504020204" pitchFamily="34" charset="0"/>
              </a:rPr>
              <a:t>	สิ่งแวดล้อมเป็นตัวประกอบ เช่น สังคม การเมือง และเศรษฐกิจ 			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โดยมี </a:t>
            </a:r>
            <a:r>
              <a:rPr lang="th-TH" sz="4000" b="0" i="0" dirty="0">
                <a:effectLst/>
                <a:latin typeface="Open sans" panose="020B0606030504020204" pitchFamily="34" charset="0"/>
              </a:rPr>
              <a:t>แรงผลักดันภายนอกและภายในเป็นตัวกระตุ้นให้มีการปรับ</a:t>
            </a:r>
            <a:r>
              <a:rPr lang="th-TH" sz="4000" b="1" i="0" dirty="0">
                <a:effectLst/>
                <a:latin typeface="Open sans" panose="020B0606030504020204" pitchFamily="34" charset="0"/>
              </a:rPr>
              <a:t>โครงสร้างเดิม </a:t>
            </a:r>
            <a:r>
              <a:rPr lang="th-TH" sz="4000" b="0" i="0" dirty="0">
                <a:effectLst/>
                <a:latin typeface="Open sans" panose="020B0606030504020204" pitchFamily="34" charset="0"/>
              </a:rPr>
              <a:t>ให้เป็น </a:t>
            </a:r>
            <a:r>
              <a:rPr lang="th-TH" sz="48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โครงสร้างใหม่ </a:t>
            </a:r>
            <a:endParaRPr lang="th-TH" sz="4000" b="1" i="0" dirty="0">
              <a:solidFill>
                <a:srgbClr val="002060"/>
              </a:solidFill>
              <a:effectLst/>
              <a:latin typeface="Catamaran"/>
            </a:endParaRPr>
          </a:p>
        </p:txBody>
      </p:sp>
    </p:spTree>
    <p:extLst>
      <p:ext uri="{BB962C8B-B14F-4D97-AF65-F5344CB8AC3E}">
        <p14:creationId xmlns:p14="http://schemas.microsoft.com/office/powerpoint/2010/main" val="1258658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F4D26D-51A2-02B1-DD80-B382BFB0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>
                <a:solidFill>
                  <a:srgbClr val="FF0000"/>
                </a:solidFill>
              </a:rPr>
              <a:t>กรณีศึกษา </a:t>
            </a:r>
            <a:br>
              <a:rPr lang="th-TH" b="1"/>
            </a:br>
            <a:r>
              <a:rPr lang="th-TH" b="1"/>
              <a:t>กลยุทธ์การพัฒนาการได้เปรียบทางการแข่งขันของธุรกิจขนส่งสินค้าทางถนน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DD16073-412E-8983-97A1-D4C8A8CE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กลยุทธ์การแข่งขันและกลยุทธ์ธุรกิจของ ผู้ประกอบการธุรกิจขนส่งสินค้าทางถนน และการได้เปรียบทางการแข่งขันของธุรกิจขนส่งสินค้าทางถนน </a:t>
            </a:r>
          </a:p>
          <a:p>
            <a:r>
              <a:rPr lang="th-TH" sz="4000" dirty="0"/>
              <a:t>ความสัมพันธ์ระหว่างกลยุทธ์การแข่งขันและกลยุทธ์ธุรกิจของผู้ประกอบการ กับการ ได้เปรียบทางการแข่งขันของธุรกิจขนส่งสินค้าทางถนน</a:t>
            </a:r>
          </a:p>
        </p:txBody>
      </p:sp>
    </p:spTree>
    <p:extLst>
      <p:ext uri="{BB962C8B-B14F-4D97-AF65-F5344CB8AC3E}">
        <p14:creationId xmlns:p14="http://schemas.microsoft.com/office/powerpoint/2010/main" val="3447776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63121D-AD86-7E6A-0FB8-26212A9F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>
                <a:solidFill>
                  <a:srgbClr val="002060"/>
                </a:solidFill>
              </a:rPr>
              <a:t>กลยุทธ์การแข่งขัน</a:t>
            </a:r>
            <a:r>
              <a:rPr lang="th-TH" sz="4800" b="1"/>
              <a:t>และ</a:t>
            </a:r>
            <a:r>
              <a:rPr lang="th-TH" sz="5400" b="1">
                <a:solidFill>
                  <a:srgbClr val="002060"/>
                </a:solidFill>
              </a:rPr>
              <a:t>กลยุทธ์ธุรกิจ</a:t>
            </a:r>
            <a:br>
              <a:rPr lang="th-TH" sz="5400" b="1">
                <a:solidFill>
                  <a:srgbClr val="002060"/>
                </a:solidFill>
              </a:rPr>
            </a:br>
            <a:r>
              <a:rPr lang="th-TH" sz="4800" b="1"/>
              <a:t>ของธุรกิจขนส่งสินค้าทางถนน</a:t>
            </a:r>
            <a:endParaRPr lang="th-TH" sz="4800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95FDC1C-A51B-E970-7791-1DACAE6C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17643"/>
            <a:ext cx="10018713" cy="31242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4800" b="1" dirty="0">
                <a:solidFill>
                  <a:srgbClr val="002060"/>
                </a:solidFill>
              </a:rPr>
              <a:t>แนวคิดกลยุทธ์การแข่งขัน</a:t>
            </a:r>
          </a:p>
          <a:p>
            <a:r>
              <a:rPr lang="th-TH" sz="3600" dirty="0"/>
              <a:t>กลยุทธ์ต้นทุนต่ำหรือการเป็นผู้นำด้านต้นทุน (</a:t>
            </a:r>
            <a:r>
              <a:rPr lang="en-US" sz="3600" dirty="0"/>
              <a:t>Cost Leadership Strategy) </a:t>
            </a:r>
            <a:endParaRPr lang="th-TH" sz="3600" dirty="0"/>
          </a:p>
          <a:p>
            <a:r>
              <a:rPr lang="th-TH" sz="3600" dirty="0"/>
              <a:t>กลยุทธ์สร้างความ แตกต่าง (</a:t>
            </a:r>
            <a:r>
              <a:rPr lang="en-US" sz="3600" dirty="0"/>
              <a:t>Differentiate Strategy) </a:t>
            </a:r>
            <a:endParaRPr lang="th-TH" sz="3600" dirty="0"/>
          </a:p>
          <a:p>
            <a:r>
              <a:rPr lang="th-TH" sz="3600" dirty="0"/>
              <a:t>กลยุทธ์มุ่งลูกค้าเฉพาะกลุ่ม (</a:t>
            </a:r>
            <a:r>
              <a:rPr lang="en-US" sz="3600" dirty="0"/>
              <a:t>Focus Strategy)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616953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63121D-AD86-7E6A-0FB8-26212A9F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331843"/>
          </a:xfrm>
        </p:spPr>
        <p:txBody>
          <a:bodyPr>
            <a:normAutofit/>
          </a:bodyPr>
          <a:lstStyle/>
          <a:p>
            <a:r>
              <a:rPr lang="th-TH" sz="4800" b="1" dirty="0"/>
              <a:t>กลยุทธ์การแข่งขันและกลยุทธ์ธุรกิจ ของธุรกิจขนส่งสินค้าทางถนน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95FDC1C-A51B-E970-7791-1DACAE6C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17643"/>
            <a:ext cx="10018713" cy="3985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>
                <a:solidFill>
                  <a:srgbClr val="002060"/>
                </a:solidFill>
              </a:rPr>
              <a:t>แนวคิดกลยุทธ์ธุรกิจ </a:t>
            </a:r>
          </a:p>
          <a:p>
            <a:pPr marL="0" indent="0">
              <a:buNone/>
            </a:pPr>
            <a:r>
              <a:rPr lang="th-TH" sz="3600" dirty="0"/>
              <a:t>กลยุทธ์สร้างความแตกต่าง (</a:t>
            </a:r>
            <a:r>
              <a:rPr lang="en-US" sz="3600" dirty="0"/>
              <a:t>Differentiate Strategy) </a:t>
            </a:r>
            <a:endParaRPr lang="th-TH" sz="3600" dirty="0"/>
          </a:p>
          <a:p>
            <a:pPr marL="0" indent="0">
              <a:buNone/>
            </a:pPr>
            <a:r>
              <a:rPr lang="th-TH" sz="3600" dirty="0"/>
              <a:t>กลยุทธ์มุ่งลูกค้าเฉพาะกลุ่ม (</a:t>
            </a:r>
            <a:r>
              <a:rPr lang="en-US" sz="3600" dirty="0"/>
              <a:t>Focus Strategy) </a:t>
            </a:r>
            <a:endParaRPr lang="th-TH" sz="3600" dirty="0"/>
          </a:p>
          <a:p>
            <a:pPr marL="0" indent="0">
              <a:buNone/>
            </a:pPr>
            <a:r>
              <a:rPr lang="th-TH" sz="3600" dirty="0"/>
              <a:t>กลยุทธ์ธุรกิจห่วงโซ่คุณค่า (</a:t>
            </a:r>
            <a:r>
              <a:rPr lang="en-US" sz="3600" dirty="0"/>
              <a:t>Value Chain) </a:t>
            </a:r>
            <a:endParaRPr lang="th-TH" sz="3600" dirty="0"/>
          </a:p>
          <a:p>
            <a:pPr marL="0" indent="0">
              <a:buNone/>
            </a:pPr>
            <a:r>
              <a:rPr lang="th-TH" sz="3600" dirty="0"/>
              <a:t>       ภายใต้กิจกรรมสนับสนุน ประกอบด้วย โครงสร้างองค์กร เทคโนโลยี บุคลากร</a:t>
            </a:r>
          </a:p>
        </p:txBody>
      </p:sp>
    </p:spTree>
    <p:extLst>
      <p:ext uri="{BB962C8B-B14F-4D97-AF65-F5344CB8AC3E}">
        <p14:creationId xmlns:p14="http://schemas.microsoft.com/office/powerpoint/2010/main" val="122904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D5DEBEA0-A378-DA93-123F-770D97CB7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148" t="30303" r="37443" b="20000"/>
          <a:stretch/>
        </p:blipFill>
        <p:spPr>
          <a:xfrm>
            <a:off x="3207279" y="1824230"/>
            <a:ext cx="8083037" cy="3878124"/>
          </a:xfrm>
          <a:prstGeom prst="rect">
            <a:avLst/>
          </a:prstGeom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CA486B26-442A-CBD9-3BF3-EC82C2127675}"/>
              </a:ext>
            </a:extLst>
          </p:cNvPr>
          <p:cNvSpPr txBox="1"/>
          <p:nvPr/>
        </p:nvSpPr>
        <p:spPr>
          <a:xfrm>
            <a:off x="3105150" y="870123"/>
            <a:ext cx="81851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/>
              <a:t>ความสัมพันธ์ระหว่างกลยุทธ์การแข่งขันและกลยุทธ์ธุรกิจของผู้ประกอบการ </a:t>
            </a:r>
          </a:p>
          <a:p>
            <a:r>
              <a:rPr lang="th-TH" sz="3200" b="1" dirty="0"/>
              <a:t>กับการได้เปรียบทางการแข่งขันของธุรกิจขนส่งสินค้าทางถนน</a:t>
            </a:r>
          </a:p>
        </p:txBody>
      </p:sp>
    </p:spTree>
    <p:extLst>
      <p:ext uri="{BB962C8B-B14F-4D97-AF65-F5344CB8AC3E}">
        <p14:creationId xmlns:p14="http://schemas.microsoft.com/office/powerpoint/2010/main" val="2767735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50EDB5-8229-257E-8D03-B84124EB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111" y="76201"/>
            <a:ext cx="10018713" cy="1331360"/>
          </a:xfrm>
        </p:spPr>
        <p:txBody>
          <a:bodyPr/>
          <a:lstStyle/>
          <a:p>
            <a:r>
              <a:rPr lang="th-TH" b="1" dirty="0"/>
              <a:t>อภิปรายผล กรณีศึกษา </a:t>
            </a:r>
            <a:br>
              <a:rPr lang="th-TH" b="1" dirty="0"/>
            </a:br>
            <a:r>
              <a:rPr lang="th-TH" b="1" dirty="0"/>
              <a:t>กลยุทธ์การพัฒนาการได้เปรียบทางการแข่งขันของธุรกิจขนส่งสินค้าทางถนน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E00E42A-53E7-3A8F-DADD-9E06B5F2E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254" y="1714500"/>
            <a:ext cx="11001696" cy="4724399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กลยุทธ์การแข่งขัน</a:t>
            </a:r>
            <a:r>
              <a:rPr lang="th-TH" sz="3200" dirty="0"/>
              <a:t> ด้านต้นทุน ด้านมุ่งลูกค้าเฉพาะกลุ่ม และกลยุทธ์ธุรกิจ ด้านเทคโนโลยี ด้านบุคลากร มีผลต่อความสัมพันธ์เชิงบวกในการพัฒนาการได้เปรียบทางการแข่งขันของธุรกิจขนส่ง สินค้าทางถนน</a:t>
            </a:r>
          </a:p>
          <a:p>
            <a:r>
              <a:rPr lang="th-TH" sz="3200" dirty="0"/>
              <a:t>การใช้กลยุทธ์ความสัมพันธ์ระหว่างผู้ซื้อและผู้ขายซึ่งประกอบด้วยมีการสร้างความสัมพันธ์ กันอย่างต่อเนื่อง มีการกำหนดระดับการใช้ความสำคัญซึ่งกันและกัน </a:t>
            </a:r>
          </a:p>
          <a:p>
            <a:r>
              <a:rPr lang="th-TH" sz="3200" dirty="0"/>
              <a:t>นอกจากนี้ยังต้องมีการสื่อสารที่ดีพอ มีผลโดยตรงที่ทำให้องค์กรเกิดความฉับไวในการทำงาน และมีผลต่อความร่วมมือระหว่างองค์กร ซึ่งประกอบด้วยการสร้างความเชื่อมโยงระหว่างองค์กร การปรับปรุงการทำงานร่วมกันซึ่งต้องอาศัยการ วางแผนงาน การแบ่งปันผลประโยชน์ นอกจากนี้ยังต้องมีการใช้เทคโนโลยีสารสนเทศเข้าช่วยในการ ทำงาน ซึ่งประกอบด้วย การใช้เทคโนโลยีสารสนเทศในหน่วยงานต่างๆ ในองค์กร การพัฒนาปรับปรุง เทคโนโลยีสารสนเทศ การสื่อสารด้วยเทคโนโลยีสารสนเทศ ในความสัมพันธ์ดังกล่าวพบว่า ปัจจัย ดังกล่าวนี้ส่งผลให้องค์กรเกิดความฉับไวในการทำงาน</a:t>
            </a:r>
          </a:p>
        </p:txBody>
      </p:sp>
    </p:spTree>
    <p:extLst>
      <p:ext uri="{BB962C8B-B14F-4D97-AF65-F5344CB8AC3E}">
        <p14:creationId xmlns:p14="http://schemas.microsoft.com/office/powerpoint/2010/main" val="416761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50EDB5-8229-257E-8D03-B84124EB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563" y="-162339"/>
            <a:ext cx="10018713" cy="1355035"/>
          </a:xfrm>
        </p:spPr>
        <p:txBody>
          <a:bodyPr/>
          <a:lstStyle/>
          <a:p>
            <a:r>
              <a:rPr lang="th-TH" b="1" dirty="0"/>
              <a:t>อภิปรายผล กรณีศึกษา </a:t>
            </a:r>
            <a:br>
              <a:rPr lang="th-TH" b="1" dirty="0"/>
            </a:br>
            <a:r>
              <a:rPr lang="th-TH" b="1" dirty="0"/>
              <a:t>กลยุทธ์การพัฒนาการได้เปรียบทางการแข่งขันของธุรกิจขนส่งสินค้าทางถนน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E00E42A-53E7-3A8F-DADD-9E06B5F2E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461" y="1099930"/>
            <a:ext cx="11118574" cy="565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400" b="1" dirty="0">
                <a:solidFill>
                  <a:srgbClr val="FF0000"/>
                </a:solidFill>
              </a:rPr>
              <a:t>กลยุทธ์ธุรกิจด้านโครงสร้างองค์กร </a:t>
            </a:r>
            <a:r>
              <a:rPr lang="th-TH" sz="3400" dirty="0"/>
              <a:t>และด้านบุคลการ มีความสัมพันธ์ในการพัฒนาการ ได้เปรียบทางการแข่งขันของธุรกิจขนส่งสินค้าทางถนนอยู่ใน ระดับปานกลางทิศทางเดียวกัน เพราะประสบการณ์และความชำนาญของบุคลากรในการ ประสานงานติดต่อกับลูกค้าเป็นส่วนสำคัญของคุณภาพงานบริการ แต่จะต้องขึ้นอยู่กับนโยบายและ เป้าหมายขององค์กรว่าจะให้ความสำคัญกับคุณภาพของการบริการแค่ไหน  </a:t>
            </a:r>
          </a:p>
          <a:p>
            <a:r>
              <a:rPr lang="th-TH" sz="3400" b="1" dirty="0">
                <a:solidFill>
                  <a:srgbClr val="FF0000"/>
                </a:solidFill>
              </a:rPr>
              <a:t>ปัจจัยที่มีอิทธิพลต่อการประสานความร่วมมือกันทางธุรกิจคือการสร้างความสามัคคีกันในองค์กร </a:t>
            </a:r>
            <a:r>
              <a:rPr lang="th-TH" sz="3400" dirty="0"/>
              <a:t>และ การสร้างความเชื่อถือและความไว้วางใจกันระหว่าง ธุรกิจและการบริหารที่มีต้นทุนต่ำ ประกอบไปด้วย ต้นทุนองค์กรต่ำ ความแตกต่างของสินค้าหรือ บริการที่เหนือกว่าคู่แข่งขัน และความสามารถในการตอบสนองที่รวดเร็ว </a:t>
            </a:r>
          </a:p>
        </p:txBody>
      </p:sp>
    </p:spTree>
    <p:extLst>
      <p:ext uri="{BB962C8B-B14F-4D97-AF65-F5344CB8AC3E}">
        <p14:creationId xmlns:p14="http://schemas.microsoft.com/office/powerpoint/2010/main" val="361819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50EDB5-8229-257E-8D03-B84124EB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th-TH" b="1"/>
              <a:t>อภิปรายผล กรณีศึกษา </a:t>
            </a:r>
            <a:br>
              <a:rPr lang="th-TH" b="1"/>
            </a:br>
            <a:r>
              <a:rPr lang="th-TH" b="1"/>
              <a:t>กลยุทธ์การพัฒนาการได้เปรียบทางการแข่งขันของธุรกิจขนส่งสินค้าทางถนน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E00E42A-53E7-3A8F-DADD-9E06B5F2E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376" y="1602769"/>
            <a:ext cx="10598099" cy="4957281"/>
          </a:xfrm>
        </p:spPr>
        <p:txBody>
          <a:bodyPr>
            <a:normAutofit/>
          </a:bodyPr>
          <a:lstStyle/>
          <a:p>
            <a:r>
              <a:rPr lang="th-TH" sz="3200" b="1">
                <a:solidFill>
                  <a:srgbClr val="FF0000"/>
                </a:solidFill>
              </a:rPr>
              <a:t>กลยุทธ์การแข่งขันภาพรวม </a:t>
            </a:r>
            <a:r>
              <a:rPr lang="th-TH" sz="3200"/>
              <a:t>และรายด้านทุกด้าน มีความสัมพันธ์ในการพัฒนาการ ได้เปรียบทางการแข่งขันของธุรกิจขนส่งสินค้าทางถนน อยู่ในระดับสูงทิศทางเดียวกัน อาจเป็นเพราะผู้ประกอบธุรกิจเล็งเห็นว่าในประกอบธุรกิจจะต้องกลยุทธ์การ แข่งขันทุกด้านเพื่อการดำเนินธุรกิจได้อย่างมั่นคง ยั่งยืน</a:t>
            </a:r>
          </a:p>
          <a:p>
            <a:r>
              <a:rPr lang="th-TH" sz="3200">
                <a:solidFill>
                  <a:srgbClr val="FF0000"/>
                </a:solidFill>
              </a:rPr>
              <a:t>ปัจจัยที่มีผลต่อประสิทธิภาพการบริหารจัดการโลจิสติกส์ของผู้ประกอบการขนส่งสินค้า </a:t>
            </a:r>
            <a:r>
              <a:rPr lang="th-TH" sz="3200"/>
              <a:t>ได้แก่ ประเภทของสินค้าที่ขนส่ง ปริมาณของสินค้าที่จัดส่งในแต่ละครั้ง การคิดต้นทุนในการขนส่งสินค้าแต่ละเที่ยวจาก ค่าใช้จ่ายในการขนส่งสินค้าต่อคัน</a:t>
            </a:r>
          </a:p>
          <a:p>
            <a:r>
              <a:rPr lang="th-TH" sz="3200"/>
              <a:t>ผู้ประกอบการมีการบริหารจัดการการขนส่งสินค้าโดยรถบรรทุก ด้านการวางแผน ด้านการจัดองค์การและด้านการจูงใจ มีการปฏิบัติอยู่ในระดับปานกลาง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0181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5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6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4F519DD-9A02-D4AA-D9B7-938EAEE6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530" y="-53520"/>
            <a:ext cx="9131450" cy="1854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h-TH" sz="4400" b="1" dirty="0"/>
              <a:t>อภิปรายผล กรณีศึกษากลยุทธ์การพัฒนาการได้เปรียบ</a:t>
            </a:r>
            <a:br>
              <a:rPr lang="th-TH" sz="4400" b="1" dirty="0"/>
            </a:br>
            <a:r>
              <a:rPr lang="th-TH" sz="4400" b="1" dirty="0"/>
              <a:t>ทางการแข่งขันของธุรกิจขนส่งสินค้าทางถนน</a:t>
            </a:r>
            <a:endParaRPr lang="th-TH" sz="4400" dirty="0"/>
          </a:p>
        </p:txBody>
      </p:sp>
      <p:pic>
        <p:nvPicPr>
          <p:cNvPr id="5" name="Picture 4" descr="หลอดไฟบนพื้นหลังสีเหลืองที่มีเส้นสเก็ตช์รูปแสงไฟและสายไฟ">
            <a:extLst>
              <a:ext uri="{FF2B5EF4-FFF2-40B4-BE49-F238E27FC236}">
                <a16:creationId xmlns:a16="http://schemas.microsoft.com/office/drawing/2014/main" id="{11A1925C-4EC8-AB05-F3E0-95399005F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15" r="12064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4EA4A05-FB5D-36DB-2874-75F2322E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582" y="1854163"/>
            <a:ext cx="7659156" cy="3742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/>
              <a:t>ผลการวิเคราะห์ชี้ให้เห็นว่า </a:t>
            </a:r>
          </a:p>
          <a:p>
            <a:pPr marL="0" indent="0">
              <a:buNone/>
            </a:pPr>
            <a:r>
              <a:rPr lang="th-TH" sz="4400" dirty="0"/>
              <a:t>	การใช้กลยุทธ์ทางด้านโลจิสติก</a:t>
            </a:r>
            <a:r>
              <a:rPr lang="th-TH" sz="4400" dirty="0" err="1"/>
              <a:t>ส์</a:t>
            </a:r>
            <a:r>
              <a:rPr lang="th-TH" sz="4400" dirty="0"/>
              <a:t>มีความสำคัญต่อการเพิ่มความสามารถในการแข่งขัน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434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B0271A-75CC-BBD1-728D-3C7926DD7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208" y="691116"/>
            <a:ext cx="10675792" cy="6023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0" i="0" dirty="0">
                <a:effectLst/>
                <a:latin typeface="Open sans" panose="020B0606030504020204" pitchFamily="34" charset="0"/>
                <a:cs typeface="+mj-cs"/>
              </a:rPr>
              <a:t>	</a:t>
            </a:r>
            <a:r>
              <a:rPr lang="th-TH" sz="3200" b="1" i="0" dirty="0">
                <a:effectLst/>
                <a:latin typeface="Open sans" panose="020B0606030504020204" pitchFamily="34" charset="0"/>
                <a:cs typeface="+mj-cs"/>
              </a:rPr>
              <a:t>การบริหารงาน</a:t>
            </a:r>
            <a:r>
              <a:rPr lang="th-TH" sz="3200" b="1" i="0" dirty="0">
                <a:solidFill>
                  <a:srgbClr val="8E8E8E"/>
                </a:solidFill>
                <a:effectLst/>
                <a:latin typeface="Open sans" panose="020B0606030504020204" pitchFamily="34" charset="0"/>
                <a:cs typeface="+mj-cs"/>
              </a:rPr>
              <a:t> </a:t>
            </a:r>
            <a:r>
              <a:rPr lang="th-TH" sz="32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cs typeface="+mj-cs"/>
              </a:rPr>
              <a:t>คือ การดำเนินงานเพื่อบรรลุจุดมุ่งหมายหรือวัตถุประสงค์ที่กำหนดไว้โดย </a:t>
            </a:r>
          </a:p>
          <a:p>
            <a:pPr marL="0" indent="0">
              <a:buNone/>
            </a:pPr>
            <a:r>
              <a:rPr lang="th-TH" sz="32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cs typeface="+mj-cs"/>
              </a:rPr>
              <a:t>เพื่อให้เกิดประสิทธิภาพสุงสุดการบริหารและการพัฒนาองค์การ</a:t>
            </a:r>
          </a:p>
          <a:p>
            <a:pPr marL="0" indent="0">
              <a:buNone/>
            </a:pPr>
            <a:r>
              <a:rPr lang="th-TH" sz="3200" b="0" i="0" dirty="0">
                <a:solidFill>
                  <a:srgbClr val="8E8E8E"/>
                </a:solidFill>
                <a:effectLst/>
                <a:latin typeface="Open sans" panose="020B0606030504020204" pitchFamily="34" charset="0"/>
                <a:cs typeface="+mj-cs"/>
              </a:rPr>
              <a:t>	</a:t>
            </a:r>
            <a:r>
              <a:rPr lang="th-TH" sz="32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cs typeface="+mj-cs"/>
              </a:rPr>
              <a:t>ผู้บริหารไม่ใช่เป็นผู้ลงมือปฏิบัติ  </a:t>
            </a:r>
            <a:r>
              <a:rPr lang="th-TH" sz="3200" b="0" i="0" dirty="0">
                <a:effectLst/>
                <a:latin typeface="Open sans" panose="020B0606030504020204" pitchFamily="34" charset="0"/>
                <a:cs typeface="+mj-cs"/>
              </a:rPr>
              <a:t>แต่ จะเป็นผู้ใช้ศิลปะใน</a:t>
            </a:r>
            <a:r>
              <a:rPr lang="th-TH" sz="3200" b="0" i="0" dirty="0" err="1">
                <a:effectLst/>
                <a:latin typeface="Open sans" panose="020B0606030504020204" pitchFamily="34" charset="0"/>
                <a:cs typeface="+mj-cs"/>
              </a:rPr>
              <a:t>การทำ</a:t>
            </a:r>
            <a:r>
              <a:rPr lang="th-TH" sz="3200" b="0" i="0" dirty="0">
                <a:effectLst/>
                <a:latin typeface="Open sans" panose="020B0606030504020204" pitchFamily="34" charset="0"/>
                <a:cs typeface="+mj-cs"/>
              </a:rPr>
              <a:t>ให้ผู้ปฏิบัติ ทำงานจนสำเร็จตามจุดมุ่งหมายตามที่ผู้บริหารตั้งใจ </a:t>
            </a:r>
          </a:p>
          <a:p>
            <a:pPr marL="0" indent="0">
              <a:buNone/>
            </a:pPr>
            <a:r>
              <a:rPr lang="th-TH" sz="3200" b="0" i="0" dirty="0">
                <a:solidFill>
                  <a:srgbClr val="8E8E8E"/>
                </a:solidFill>
                <a:effectLst/>
                <a:latin typeface="Open sans" panose="020B0606030504020204" pitchFamily="34" charset="0"/>
                <a:cs typeface="+mj-cs"/>
              </a:rPr>
              <a:t>	</a:t>
            </a:r>
            <a:r>
              <a:rPr lang="th-TH" sz="32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  <a:cs typeface="+mj-cs"/>
              </a:rPr>
              <a:t>สถานการณ์ที่หลากหลาย </a:t>
            </a:r>
            <a:r>
              <a:rPr lang="th-TH" sz="3200" b="0" i="0" dirty="0">
                <a:effectLst/>
                <a:latin typeface="Open sans" panose="020B0606030504020204" pitchFamily="34" charset="0"/>
                <a:cs typeface="+mj-cs"/>
              </a:rPr>
              <a:t>ท้าทาย และเปลี่ยนแปลงไปจากเดิมมาก จะต้องทำงานโดยมุ่งเน้นแก้ปัญหาที่ซับซ้อนตลอดเวลา ต้องเผชิญกับการแข่งขัน ต้องปฏิบัติตามระเบียบข้อบังคับต่างๆ อัน เนื่องมาจากสถานการณ์ที่เกิดขึ้นโดยไม่คาดคิด ภาวะวิกฤติทางด้านเศรษฐกิจ สังคม การเมือง และเทคโนโลยีใหม่ๆ ที่เกิดขึ้น ลักษณะงานบริหารจึงไม่แน่นอน เสี่ยงกับสภาวการณ์ที่เปลี่ยนแปลงและความหลากหลายต่างๆ </a:t>
            </a:r>
          </a:p>
          <a:p>
            <a:pPr marL="0" indent="0">
              <a:buNone/>
            </a:pPr>
            <a:r>
              <a:rPr lang="th-TH" sz="3200" b="0" i="0" dirty="0">
                <a:solidFill>
                  <a:srgbClr val="8E8E8E"/>
                </a:solidFill>
                <a:effectLst/>
                <a:latin typeface="Open sans" panose="020B0606030504020204" pitchFamily="34" charset="0"/>
                <a:cs typeface="+mj-cs"/>
              </a:rPr>
              <a:t>	</a:t>
            </a:r>
            <a:r>
              <a:rPr lang="th-TH" sz="32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  <a:cs typeface="+mj-cs"/>
              </a:rPr>
              <a:t>เปลี่ยนวิกฤติให้เป็นโอกาส </a:t>
            </a:r>
            <a:r>
              <a:rPr lang="th-TH" sz="3200" b="0" i="0" dirty="0">
                <a:effectLst/>
                <a:latin typeface="Open sans" panose="020B0606030504020204" pitchFamily="34" charset="0"/>
                <a:cs typeface="+mj-cs"/>
              </a:rPr>
              <a:t>โดยการมุ่งเน้นพัฒนาองค์การในรูปแบบต่างๆ อย่างเป็นระบบ โดยไม่คำนึงถึงตัวบุคคลแต่ให้พิจารณาที่ผลงานเป็นหลัก</a:t>
            </a:r>
            <a:endParaRPr lang="th-TH" sz="3200" dirty="0">
              <a:cs typeface="+mj-cs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FC7AF3F4-E643-B47E-AD78-7B4EE5D8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341" y="0"/>
            <a:ext cx="7345891" cy="905048"/>
          </a:xfrm>
        </p:spPr>
        <p:txBody>
          <a:bodyPr>
            <a:normAutofit/>
          </a:bodyPr>
          <a:lstStyle/>
          <a:p>
            <a:r>
              <a:rPr lang="th-TH" b="1"/>
              <a:t>ความหมาย ความสำคัญ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156522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19D887-1E64-6A11-0C6A-177ECA4D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/>
              <a:t>แบบฝึกหัดท้ายบท </a:t>
            </a:r>
            <a:r>
              <a:rPr lang="en-US" b="1" dirty="0"/>
              <a:t> </a:t>
            </a:r>
            <a:r>
              <a:rPr lang="th-TH" b="1" dirty="0"/>
              <a:t>(</a:t>
            </a:r>
            <a:r>
              <a:rPr lang="en-US" b="1" dirty="0"/>
              <a:t>3 </a:t>
            </a:r>
            <a:r>
              <a:rPr lang="th-TH" b="1" dirty="0"/>
              <a:t>คะแนน)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A2793FB2-992A-5B71-0E25-0205558E83E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1160980" y="838200"/>
            <a:ext cx="10870058" cy="586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ให้นักศึกษา ค้นคว้างานวิจัยที่เกี่ยวข้องกับคำนิยามศัพท์  ดังต่อไปนี้  แล้วทำการสรุปความหมายของคำนิยามศัพท์  แต่ละคำ    </a:t>
            </a:r>
          </a:p>
          <a:p>
            <a:pPr marL="109537" indent="0">
              <a:buNone/>
              <a:defRPr/>
            </a:pPr>
            <a:r>
              <a:rPr lang="th-TH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</a:t>
            </a:r>
            <a:r>
              <a:rPr lang="en-US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1</a:t>
            </a:r>
            <a:r>
              <a:rPr lang="th-TH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การจัดองค์กร (</a:t>
            </a:r>
            <a:r>
              <a:rPr lang="en-US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Organization Management)  </a:t>
            </a:r>
            <a:r>
              <a:rPr lang="th-TH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</a:t>
            </a:r>
          </a:p>
          <a:p>
            <a:pPr marL="109537" indent="0">
              <a:buNone/>
              <a:defRPr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		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b="1" i="0" dirty="0">
                <a:solidFill>
                  <a:srgbClr val="5F6368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การวางแผนกลยุทธ์</a:t>
            </a:r>
            <a:r>
              <a:rPr lang="th-TH" b="0" i="0" dirty="0">
                <a:solidFill>
                  <a:srgbClr val="4D5156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 (</a:t>
            </a:r>
            <a:r>
              <a:rPr lang="en-US" b="0" i="0" dirty="0">
                <a:solidFill>
                  <a:srgbClr val="4D5156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Strategic Planning)  </a:t>
            </a:r>
            <a:r>
              <a:rPr lang="th-TH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</a:t>
            </a:r>
          </a:p>
          <a:p>
            <a:pPr marL="109537" indent="0">
              <a:buNone/>
              <a:defRPr/>
            </a:pPr>
            <a:r>
              <a:rPr lang="th-TH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 </a:t>
            </a:r>
            <a:r>
              <a:rPr lang="en-US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3. </a:t>
            </a:r>
            <a:r>
              <a:rPr lang="th-TH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การเปลี่ยนแปลงรูปแบบการดำเนินธุรกิจ (</a:t>
            </a:r>
            <a:r>
              <a:rPr lang="en-US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Changing Business Model) </a:t>
            </a:r>
            <a:r>
              <a:rPr lang="th-TH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alt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</a:t>
            </a:r>
          </a:p>
          <a:p>
            <a:pPr indent="457200" algn="thaiDist">
              <a:lnSpc>
                <a:spcPct val="115000"/>
              </a:lnSpc>
              <a:spcAft>
                <a:spcPts val="1000"/>
              </a:spcAft>
            </a:pPr>
            <a:r>
              <a:rPr lang="th-TH" sz="2000" b="1" dirty="0">
                <a:solidFill>
                  <a:srgbClr val="FF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ตัวอย่าง</a:t>
            </a:r>
            <a:r>
              <a:rPr lang="th-TH" sz="2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18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การตอบสนอง (</a:t>
            </a:r>
            <a:r>
              <a:rPr lang="en-US" sz="18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Responsiveness)</a:t>
            </a: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หมายถึง กระบวนการเชิงกลยุทธ์แบบองค์รวมมีไว้เพื่อการปรับปรุงประสิทธิภาพทางธุรกิจโดย สามารถตอบสนองความต้องการของลูกค้าและรับประกันความพร้อมใช้งานของผลิตภัณฑ์ในการส่งมอบตรงเวลาและรักษาประสิทธิภาพด้านต้นทุน  </a:t>
            </a:r>
          </a:p>
          <a:p>
            <a:pPr indent="457200" algn="thaiDist">
              <a:lnSpc>
                <a:spcPct val="115000"/>
              </a:lnSpc>
              <a:spcAft>
                <a:spcPts val="1000"/>
              </a:spcAft>
            </a:pP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โดยมีบทความวิจัยต่างๆที่เกี่ยวข้อง การตอบสนอง (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Responsiveness) </a:t>
            </a: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ดังนี้ นันท์พิพัฒน์ ธนาว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ริศ</a:t>
            </a: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วัฒนา และคณะ (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2563); </a:t>
            </a: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สุขสรรณ์ ท้าวเม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้ย</a:t>
            </a: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และราเชนทร์ นพณัฐวงศกร (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2563); </a:t>
            </a: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ณ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ิช</a:t>
            </a: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ชา ทรงพร และอารง 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สุทธา</a:t>
            </a: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ศาสตร์ (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2562); </a:t>
            </a: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จรีพร จารุกรสกุล (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2561); Wallin et al. (2020); Asamoah et al. (2020); Costa and Andreaus (2020); </a:t>
            </a:r>
            <a:r>
              <a:rPr lang="en-US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Nantee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and </a:t>
            </a:r>
            <a:r>
              <a:rPr lang="en-US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Sureeyatanapas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(2020); Kurniawan et al., (2020); </a:t>
            </a:r>
            <a:r>
              <a:rPr lang="en-US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Anisur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et al. (2019); </a:t>
            </a:r>
            <a:r>
              <a:rPr lang="en-US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Namagembe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(2020);Sharma et al. (2019); </a:t>
            </a:r>
            <a:r>
              <a:rPr lang="en-US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Irfani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et al. (2019); </a:t>
            </a:r>
            <a:r>
              <a:rPr lang="en-US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Demirbas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et al. (2018); </a:t>
            </a: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คมสัน โสมณวัตร (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2560); </a:t>
            </a:r>
            <a:r>
              <a:rPr lang="en-US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Faroque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et al. (2019); </a:t>
            </a: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ธนะสาร พาน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ิช</a:t>
            </a:r>
            <a:r>
              <a:rPr lang="th-TH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ยากรณ์ (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2561); Asamoah et al. (2020); </a:t>
            </a:r>
            <a:r>
              <a:rPr lang="en-US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Ruiqin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et al., 2019); </a:t>
            </a:r>
            <a:r>
              <a:rPr lang="en-US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Jermsittiparsert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et al. (2019); Lin et al.(2018); </a:t>
            </a:r>
            <a:r>
              <a:rPr lang="en-US" sz="1800" dirty="0" err="1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Demirbas</a:t>
            </a:r>
            <a:r>
              <a:rPr lang="en-US" sz="18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et al.(2018)</a:t>
            </a:r>
          </a:p>
          <a:p>
            <a:pPr marL="457200" indent="450215" algn="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   </a:t>
            </a:r>
            <a:r>
              <a:rPr lang="th-TH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หมายเหตุ  อย่างน้อย </a:t>
            </a:r>
            <a:r>
              <a:rPr lang="en-US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บทความภาษาไทย และอย่างน้อย </a:t>
            </a:r>
            <a:r>
              <a:rPr lang="en-US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บทความ ภาษาอังกฤษ)</a:t>
            </a:r>
          </a:p>
          <a:p>
            <a:pPr marL="457200" indent="450215"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                                      							งานวิจัยตีพิมพ์ภายในระยะเวลาไม่เกิน </a:t>
            </a:r>
            <a:r>
              <a:rPr lang="en-US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2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ปี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DE47280D-9DF4-4EC0-870E-F5799F7AD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 37">
            <a:extLst>
              <a:ext uri="{FF2B5EF4-FFF2-40B4-BE49-F238E27FC236}">
                <a16:creationId xmlns:a16="http://schemas.microsoft.com/office/drawing/2014/main" id="{7ED3A13C-2CCC-4715-A54F-87795E0CE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2"/>
            <a:ext cx="8005382" cy="6857999"/>
          </a:xfrm>
          <a:custGeom>
            <a:avLst/>
            <a:gdLst>
              <a:gd name="connsiteX0" fmla="*/ 0 w 8005382"/>
              <a:gd name="connsiteY0" fmla="*/ 0 h 6857999"/>
              <a:gd name="connsiteX1" fmla="*/ 7723450 w 8005382"/>
              <a:gd name="connsiteY1" fmla="*/ 0 h 6857999"/>
              <a:gd name="connsiteX2" fmla="*/ 6859850 w 8005382"/>
              <a:gd name="connsiteY2" fmla="*/ 5223932 h 6857999"/>
              <a:gd name="connsiteX3" fmla="*/ 8005382 w 8005382"/>
              <a:gd name="connsiteY3" fmla="*/ 6857999 h 6857999"/>
              <a:gd name="connsiteX4" fmla="*/ 0 w 8005382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5382" h="6857999">
                <a:moveTo>
                  <a:pt x="0" y="0"/>
                </a:moveTo>
                <a:lnTo>
                  <a:pt x="7723450" y="0"/>
                </a:lnTo>
                <a:lnTo>
                  <a:pt x="6859850" y="5223932"/>
                </a:lnTo>
                <a:lnTo>
                  <a:pt x="8005382" y="6857999"/>
                </a:lnTo>
                <a:lnTo>
                  <a:pt x="0" y="6857999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FB6C0892-83F6-4C98-B806-06627C732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4293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6E9889C-BAC7-429B-86C0-2D7736A39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84616D5-1F3D-4B55-BA27-B53B56376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883E9B-59DA-4777-AC43-55F9164D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F5442FF4-005F-4930-92FB-6594E29C4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48BA981-E918-4543-BE19-51E03C571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03A6AFED-BD81-4CCC-AADE-1E8923376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F9C7A2-0A22-ED8A-4D93-440C232F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910" y="1023257"/>
            <a:ext cx="3235083" cy="4767943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th-TH">
                <a:solidFill>
                  <a:srgbClr val="000000"/>
                </a:solidFill>
              </a:rPr>
              <a:t>เอกสารอ้างอิง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2787F33-0924-C7CD-FD79-976643EA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35" y="1023257"/>
            <a:ext cx="5968515" cy="4767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h-TH" sz="2000"/>
              <a:t>กลยุทธ์การพัฒนาการได้เปรียบทางการแข่งขันของธุรกิจขนส่งสินค้าทางถนน ภาคตะวันออกเฉียงเหนือตอนล่าง 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Strategies to Improve Competitiveness on Road Transportation in the Lower Northeastern Region</a:t>
            </a:r>
          </a:p>
          <a:p>
            <a:pPr marL="0" indent="0">
              <a:buNone/>
            </a:pPr>
            <a:r>
              <a:rPr lang="th-TH" sz="2000"/>
              <a:t>จิดาภา ง่วนเฮงเส็ง1 จิราภรณ์ ขันทอง2</a:t>
            </a:r>
          </a:p>
          <a:p>
            <a:pPr marL="0" indent="0">
              <a:buNone/>
            </a:pPr>
            <a:r>
              <a:rPr lang="en-US" sz="2000"/>
              <a:t>JOURNAL OF NAKHONRATCHASIMA COLLEGE Vol.12 No.2 May – August 2018</a:t>
            </a:r>
            <a:endParaRPr lang="th-TH" sz="2000"/>
          </a:p>
        </p:txBody>
      </p:sp>
    </p:spTree>
    <p:extLst>
      <p:ext uri="{BB962C8B-B14F-4D97-AF65-F5344CB8AC3E}">
        <p14:creationId xmlns:p14="http://schemas.microsoft.com/office/powerpoint/2010/main" val="390853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81F8F8-3C6C-C0C4-BC9B-9ACFF797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85" y="230819"/>
            <a:ext cx="9944284" cy="1504335"/>
          </a:xfrm>
        </p:spPr>
        <p:txBody>
          <a:bodyPr>
            <a:normAutofit/>
          </a:bodyPr>
          <a:lstStyle/>
          <a:p>
            <a:r>
              <a:rPr lang="th-TH" b="1" dirty="0"/>
              <a:t>การวางแผนกลยุทธ์ทางธุรกิจ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378A056-05C3-7AFE-12A6-2C5597C7E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089" y="3134830"/>
            <a:ext cx="5456260" cy="426063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h-TH" sz="4400" b="0" i="0" dirty="0">
                <a:effectLst/>
                <a:latin typeface="arial" panose="020B0604020202020204" pitchFamily="34" charset="0"/>
              </a:rPr>
              <a:t>	</a:t>
            </a:r>
            <a:r>
              <a:rPr lang="th-TH" sz="4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การวางแผนกลยุทธ์  </a:t>
            </a:r>
            <a:r>
              <a:rPr lang="th-TH" sz="4400" b="0" i="0" dirty="0">
                <a:effectLst/>
                <a:latin typeface="arial" panose="020B0604020202020204" pitchFamily="34" charset="0"/>
              </a:rPr>
              <a:t>คือ </a:t>
            </a:r>
            <a:r>
              <a:rPr lang="th-TH" sz="4400" b="1" i="0" dirty="0">
                <a:effectLst/>
                <a:latin typeface="arial" panose="020B0604020202020204" pitchFamily="34" charset="0"/>
              </a:rPr>
              <a:t>แนวคิดเกี่ยวกับการวางแผนทางธุรกิจ จากการใช้กลยุทธ์ต่างๆ นำมาแก้ไขปัญหา</a:t>
            </a:r>
            <a:r>
              <a:rPr lang="th-TH" sz="4400" b="0" i="0" dirty="0">
                <a:effectLst/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th-TH" sz="3200" dirty="0">
                <a:latin typeface="arial" panose="020B0604020202020204" pitchFamily="34" charset="0"/>
              </a:rPr>
              <a:t>	</a:t>
            </a:r>
            <a:endParaRPr lang="th-TH" sz="3200" dirty="0"/>
          </a:p>
        </p:txBody>
      </p:sp>
      <p:pic>
        <p:nvPicPr>
          <p:cNvPr id="3074" name="Picture 2" descr="Strategic planning">
            <a:extLst>
              <a:ext uri="{FF2B5EF4-FFF2-40B4-BE49-F238E27FC236}">
                <a16:creationId xmlns:a16="http://schemas.microsoft.com/office/drawing/2014/main" id="{5D9DB47C-77B4-A70E-FE7E-818EE4A9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981" y="2998380"/>
            <a:ext cx="4602614" cy="2876633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8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AC5F00-6872-248A-8A05-61EAD5CC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605" y="65313"/>
            <a:ext cx="6660090" cy="965200"/>
          </a:xfrm>
        </p:spPr>
        <p:txBody>
          <a:bodyPr>
            <a:normAutofit/>
          </a:bodyPr>
          <a:lstStyle/>
          <a:p>
            <a:r>
              <a:rPr lang="th-TH" b="1" i="0" dirty="0">
                <a:effectLst/>
                <a:latin typeface="Catamaran"/>
              </a:rPr>
              <a:t>ความสำคัญของการวางแผนกลยุทธ์</a:t>
            </a:r>
            <a:endParaRPr lang="th-TH" dirty="0"/>
          </a:p>
        </p:txBody>
      </p:sp>
      <p:pic>
        <p:nvPicPr>
          <p:cNvPr id="5" name="Picture 4" descr="จิ๊กซอว์สีขาวกับจิ๊กซอว์สีแดงหนึ่งชิ้น">
            <a:extLst>
              <a:ext uri="{FF2B5EF4-FFF2-40B4-BE49-F238E27FC236}">
                <a16:creationId xmlns:a16="http://schemas.microsoft.com/office/drawing/2014/main" id="{B321579E-E932-0BD7-5670-B75E831A8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tretch/>
        </p:blipFill>
        <p:spPr>
          <a:xfrm>
            <a:off x="-5" y="-65313"/>
            <a:ext cx="12192005" cy="6858000"/>
          </a:xfrm>
          <a:prstGeom prst="roundRect">
            <a:avLst>
              <a:gd name="adj" fmla="val 39539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C209718-82A9-001D-F120-34D72C33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304" y="235131"/>
            <a:ext cx="10974649" cy="6387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sz="2800" b="1" i="0" dirty="0">
                <a:effectLst/>
                <a:latin typeface="Catamaran"/>
              </a:rPr>
              <a:t>ช่วยทำให้หน่วยงานพัฒนาตนเองได้อย่างมีประสิทธิภาพ </a:t>
            </a:r>
            <a:r>
              <a:rPr lang="th-TH" sz="2800" b="0" i="0" dirty="0">
                <a:effectLst/>
                <a:latin typeface="Catamaran"/>
              </a:rPr>
              <a:t>เท่าทันกับสภาพการเปลี่ยนแปลงได้อย่างเหมาะสม เนื่องจากการวางแผนกลยุทธ์ให้ความสำคัญกับการศึกษา รวมทั้งการวิเคราะห์บริบทและสภาพแวดล้อมภายนอกหน่วยงาน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sz="2800" b="1" i="0" dirty="0">
                <a:effectLst/>
                <a:latin typeface="Catamaran"/>
              </a:rPr>
              <a:t>ช่วยทำให้หน่วยงานภาครัฐในทุกระดับมีความเป็นตัวของตัวเองมากขึ้น </a:t>
            </a:r>
            <a:r>
              <a:rPr lang="th-TH" sz="2800" b="0" i="0" dirty="0">
                <a:effectLst/>
                <a:latin typeface="Catamaran"/>
              </a:rPr>
              <a:t>และรับผิดชอบต่อทั้งความสำเร็จ รวมทั้งความล้มเหลวของตัวเองมากขึ้น เนื่องจากการวางแผนกลยุทธ์ จัดเป็นการวางแผนขององค์กร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sz="2800" b="1" i="0" dirty="0">
                <a:effectLst/>
                <a:latin typeface="Catamaran"/>
              </a:rPr>
              <a:t>เป็นรูปแบบของการวางแผนที่สอดคล้องกับการกระจายอำนาจได้อย่างผสมกลมเกลียว</a:t>
            </a:r>
            <a:r>
              <a:rPr lang="th-TH" sz="2800" b="0" i="0" dirty="0">
                <a:effectLst/>
                <a:latin typeface="Catamaran"/>
              </a:rPr>
              <a:t>กัน ในการพัฒนางาน ไปสู่มิติใหม่ของการปฏิรูปขั้นตอนทำงานต่างๆ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sz="2800" b="1" i="0" dirty="0">
                <a:effectLst/>
                <a:latin typeface="Catamaran"/>
              </a:rPr>
              <a:t>เป็นหนึ่งในเงื่อนไขที่จัดทำระบบงบประมาณแบบมุ่งเน้นผลงาน </a:t>
            </a:r>
            <a:r>
              <a:rPr lang="th-TH" sz="2800" b="0" i="0" dirty="0">
                <a:effectLst/>
                <a:latin typeface="Catamaran"/>
              </a:rPr>
              <a:t>โดยการจัดสรรงบประมาณเป็นเงินก้อนที่เห็นอย่างเด่นชัดลงไปให้หน่วยงานนั้นๆ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h-TH" sz="2800" b="1" i="0" dirty="0">
                <a:effectLst/>
                <a:latin typeface="Catamaran"/>
              </a:rPr>
              <a:t>เป็นการวางแผนที่ให้ความสำคัญกับการกำหนดกลยุทธ์ </a:t>
            </a:r>
            <a:r>
              <a:rPr lang="th-TH" sz="2800" b="0" i="0" dirty="0">
                <a:effectLst/>
                <a:latin typeface="Catamaran"/>
              </a:rPr>
              <a:t>เป็นหัวใจหลัก ในการคิดวิเคราะห์ในรูปแบบใหม่ๆ ที่ไม่ผูกอยู่กับปัญหาเก่าในอดีต ไม่นำข้อจำกัดทางด้านทรัพยากร รวมทั้งงบประมาณมาเป็นข้ออ้างอีกต่อไป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40903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051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052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055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56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57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58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59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60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1026" name="Picture 2" descr="กลยุทธ์ คือ 5 ธุรกิจ [Business Strategy] การ วางแผน ระดับองค์กร องค์ประกอบ  ของ บริษัท">
            <a:extLst>
              <a:ext uri="{FF2B5EF4-FFF2-40B4-BE49-F238E27FC236}">
                <a16:creationId xmlns:a16="http://schemas.microsoft.com/office/drawing/2014/main" id="{73C93D9B-3F0F-AF71-3C23-F8BEC29FF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9" t="441" r="28380" b="-444"/>
          <a:stretch/>
        </p:blipFill>
        <p:spPr bwMode="auto">
          <a:xfrm>
            <a:off x="-170069" y="-15420"/>
            <a:ext cx="4332494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F2D5A5-4B12-9C73-5BC0-D9BAF1908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96" y="100013"/>
            <a:ext cx="7659156" cy="6196012"/>
          </a:xfrm>
        </p:spPr>
        <p:txBody>
          <a:bodyPr>
            <a:normAutofit/>
          </a:bodyPr>
          <a:lstStyle/>
          <a:p>
            <a:r>
              <a:rPr lang="th-TH" sz="3600" b="1" i="0" dirty="0">
                <a:solidFill>
                  <a:srgbClr val="002060"/>
                </a:solidFill>
                <a:effectLst/>
                <a:latin typeface="CS ChatThaiUI"/>
              </a:rPr>
              <a:t>กลยุทธ์</a:t>
            </a:r>
            <a:r>
              <a:rPr lang="th-TH" sz="3600" b="0" i="0" dirty="0">
                <a:effectLst/>
                <a:latin typeface="CS ChatThaiUI"/>
              </a:rPr>
              <a:t> หมายถึง แผนการ แนวทาง ที่ทำให้เกิดการกระทำเพื่อนำไปสู่จุดมุ่งหมาย หรือความสำเร็จที่ได้ตั้งไว้ อันที่จริงกลยุทธ์มีลักษณะทั้งความเป็นแบบแผน รูปแบบของกิจกรรมบางอย่าง สถานะ ตำแหน่ง หรือมุมมองขององค์กร </a:t>
            </a:r>
          </a:p>
          <a:p>
            <a:r>
              <a:rPr lang="th-TH" sz="3600" b="1" i="0" dirty="0">
                <a:solidFill>
                  <a:srgbClr val="002060"/>
                </a:solidFill>
                <a:effectLst/>
                <a:latin typeface="CS ChatThaiUI"/>
              </a:rPr>
              <a:t>ความสำคัญของกลยุทธ์ </a:t>
            </a:r>
            <a:r>
              <a:rPr lang="th-TH" sz="3600" b="0" i="0" dirty="0">
                <a:effectLst/>
                <a:latin typeface="CS ChatThaiUI"/>
              </a:rPr>
              <a:t>คือ </a:t>
            </a:r>
          </a:p>
          <a:p>
            <a:pPr marL="0" indent="0">
              <a:buNone/>
            </a:pPr>
            <a:r>
              <a:rPr lang="th-TH" sz="3600" dirty="0">
                <a:latin typeface="CS ChatThaiUI"/>
              </a:rPr>
              <a:t>	</a:t>
            </a:r>
            <a:r>
              <a:rPr lang="th-TH" sz="3600" b="0" i="0" dirty="0">
                <a:effectLst/>
                <a:latin typeface="CS ChatThaiUI"/>
              </a:rPr>
              <a:t>เพื่ออะไร (</a:t>
            </a:r>
            <a:r>
              <a:rPr lang="en-US" sz="3600" b="0" i="0" dirty="0">
                <a:effectLst/>
                <a:latin typeface="CS ChatThaiUI"/>
              </a:rPr>
              <a:t>What) </a:t>
            </a:r>
            <a:endParaRPr lang="th-TH" sz="3600" b="0" i="0" dirty="0">
              <a:effectLst/>
              <a:latin typeface="CS ChatThaiUI"/>
            </a:endParaRPr>
          </a:p>
          <a:p>
            <a:pPr marL="0" indent="0">
              <a:buNone/>
            </a:pPr>
            <a:r>
              <a:rPr lang="th-TH" sz="3600" dirty="0">
                <a:latin typeface="CS ChatThaiUI"/>
              </a:rPr>
              <a:t>	</a:t>
            </a:r>
            <a:r>
              <a:rPr lang="th-TH" sz="3600" b="0" i="0" dirty="0">
                <a:effectLst/>
                <a:latin typeface="CS ChatThaiUI"/>
              </a:rPr>
              <a:t>เราอยู่ที่จุดไหน (</a:t>
            </a:r>
            <a:r>
              <a:rPr lang="en-US" sz="3600" b="0" i="0" dirty="0">
                <a:effectLst/>
                <a:latin typeface="CS ChatThaiUI"/>
              </a:rPr>
              <a:t>Where) </a:t>
            </a:r>
            <a:endParaRPr lang="th-TH" sz="3600" b="0" i="0" dirty="0">
              <a:effectLst/>
              <a:latin typeface="CS ChatThaiUI"/>
            </a:endParaRPr>
          </a:p>
          <a:p>
            <a:pPr marL="0" indent="0">
              <a:buNone/>
            </a:pPr>
            <a:r>
              <a:rPr lang="th-TH" sz="3600" dirty="0">
                <a:latin typeface="CS ChatThaiUI"/>
              </a:rPr>
              <a:t>	</a:t>
            </a:r>
            <a:r>
              <a:rPr lang="th-TH" sz="3600" b="0" i="0" dirty="0">
                <a:effectLst/>
                <a:latin typeface="CS ChatThaiUI"/>
              </a:rPr>
              <a:t>เราจะไปสู่จุดนั้นๆได้อย่างไร (</a:t>
            </a:r>
            <a:r>
              <a:rPr lang="en-US" sz="3600" b="0" i="0" dirty="0">
                <a:effectLst/>
                <a:latin typeface="CS ChatThaiUI"/>
              </a:rPr>
              <a:t>How)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89173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6F857B-06C3-BF28-1CF4-5FC0CA47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6" y="66675"/>
            <a:ext cx="10018713" cy="923925"/>
          </a:xfrm>
        </p:spPr>
        <p:txBody>
          <a:bodyPr/>
          <a:lstStyle/>
          <a:p>
            <a:r>
              <a:rPr lang="th-TH" b="1" i="0" dirty="0">
                <a:solidFill>
                  <a:srgbClr val="363636"/>
                </a:solidFill>
                <a:effectLst/>
                <a:latin typeface="CS ChatThaiUI"/>
              </a:rPr>
              <a:t>องค์ประกอบของกลยุทธ์</a:t>
            </a:r>
            <a:endParaRPr lang="th-TH" dirty="0"/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37DFE2A7-7FBA-7CC1-EDB1-6A2A2E530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233098"/>
              </p:ext>
            </p:extLst>
          </p:nvPr>
        </p:nvGraphicFramePr>
        <p:xfrm>
          <a:off x="-180976" y="962025"/>
          <a:ext cx="13068301" cy="580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26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067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68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69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70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71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72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7FF78026-DEBB-4D5A-9A4E-872456603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E05E1684-CF44-4EAD-B3A4-FCE98461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trategy หรือกลยุทธ์เป็นจุดเริ่มต้นที่สำคัญที่สุดในการทำธุรกิจเพื่อให้องค์กรสามารถขับเคลื่อนได้ตามเป้าหมายและกรอบเวลาที่กำหนดไว้ ซึ่งสามารถแบ่งออกมาได้เป็น 3 ระดับของการออกแบบกลยุทธ์ได้แก่ กลยุทธ์ระดับองค์กร  กลยุทธ์ระดับธุรกิจ และกลยุทธ์ระดับปฏิบัติการ โดยแต่ละระดับจะใช้สำหรับการวางแผนในแต่ละส่วน เพื่อให้ครอบคลุมกับการทำงานของทั้งองค์กร">
            <a:extLst>
              <a:ext uri="{FF2B5EF4-FFF2-40B4-BE49-F238E27FC236}">
                <a16:creationId xmlns:a16="http://schemas.microsoft.com/office/drawing/2014/main" id="{1E503216-001B-FD95-F0AA-78387D1A2E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1143959" y="643467"/>
            <a:ext cx="990408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24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79748F-761B-4804-A6B6-468A7DBD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54801"/>
            <a:ext cx="11763376" cy="453203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th-TH" sz="3600" b="1" dirty="0">
                <a:solidFill>
                  <a:srgbClr val="002060"/>
                </a:solidFill>
              </a:rPr>
              <a:t>กลยุทธ์ระดับองค์กร </a:t>
            </a:r>
            <a:r>
              <a:rPr lang="th-TH" sz="3600" dirty="0"/>
              <a:t>(</a:t>
            </a:r>
            <a:r>
              <a:rPr lang="en-US" sz="3600" dirty="0"/>
              <a:t>Corporate Level) </a:t>
            </a:r>
            <a:r>
              <a:rPr lang="th-TH" sz="3600" dirty="0"/>
              <a:t>เป็นเรื่องเกี่ยวกับ</a:t>
            </a:r>
            <a:br>
              <a:rPr lang="th-TH" sz="3600" dirty="0"/>
            </a:br>
            <a:r>
              <a:rPr lang="th-TH" sz="3600" u="sng" dirty="0">
                <a:solidFill>
                  <a:srgbClr val="FF0000"/>
                </a:solidFill>
              </a:rPr>
              <a:t>วิสัยทัศน์ พันธกิจ และวัตถุประสงค์ </a:t>
            </a:r>
            <a:r>
              <a:rPr lang="th-TH" sz="3600" dirty="0"/>
              <a:t>เป็นหน้าที่ของ</a:t>
            </a:r>
            <a:r>
              <a:rPr lang="th-TH" sz="3600" dirty="0" err="1"/>
              <a:t>ซีอี</a:t>
            </a:r>
            <a:r>
              <a:rPr lang="th-TH" sz="3600" dirty="0"/>
              <a:t>โอ ผู้บริหารระดับสูง และส่วนที่เกี่ยวข้องในการกำหนดภาพรวมขององค์กร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	  Growth – </a:t>
            </a:r>
            <a:r>
              <a:rPr lang="th-TH" sz="3600" dirty="0"/>
              <a:t>กลยุทธ์เพื่อเน้นการเติบโตด้วยวิธีต่าง ๆ เช่น การขยายตลาด </a:t>
            </a:r>
            <a:r>
              <a:rPr lang="en-US" sz="3600" dirty="0"/>
              <a:t>	</a:t>
            </a:r>
            <a:br>
              <a:rPr lang="en-US" sz="3600" dirty="0"/>
            </a:br>
            <a:r>
              <a:rPr lang="en-US" sz="3600" dirty="0"/>
              <a:t>       Stability – </a:t>
            </a:r>
            <a:r>
              <a:rPr lang="th-TH" sz="3600" dirty="0"/>
              <a:t>กลยุทธ์แบบคงตัวที่ไม่ค่อยมีการเปลี่ยนแปลงหรือลงทุนอะไรเพิ่มเติม</a:t>
            </a:r>
            <a:br>
              <a:rPr lang="th-TH" sz="3600" dirty="0"/>
            </a:br>
            <a:r>
              <a:rPr lang="en-US" sz="3600" dirty="0"/>
              <a:t>	  Retrenchment – </a:t>
            </a:r>
            <a:r>
              <a:rPr lang="th-TH" sz="3600" dirty="0"/>
              <a:t>กลยุทธ์แบบหดตัว ซึ่งมักจะพบในกลุ่มบริษัทที่มีความต้องการที่          </a:t>
            </a:r>
            <a:br>
              <a:rPr lang="th-TH" sz="3600" dirty="0"/>
            </a:br>
            <a:r>
              <a:rPr lang="th-TH" sz="3600" dirty="0"/>
              <a:t>                                      ลดลง อาทิ กลุ่มธนาคารเมื่อมีการเข้ามาของ </a:t>
            </a:r>
            <a:r>
              <a:rPr lang="en-US" sz="3600" dirty="0"/>
              <a:t>FinTech</a:t>
            </a:r>
          </a:p>
        </p:txBody>
      </p:sp>
    </p:spTree>
    <p:extLst>
      <p:ext uri="{BB962C8B-B14F-4D97-AF65-F5344CB8AC3E}">
        <p14:creationId xmlns:p14="http://schemas.microsoft.com/office/powerpoint/2010/main" val="2859208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1593</TotalTime>
  <Words>3193</Words>
  <Application>Microsoft Office PowerPoint</Application>
  <PresentationFormat>แบบจอกว้าง</PresentationFormat>
  <Paragraphs>140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43" baseType="lpstr">
      <vt:lpstr>Arial</vt:lpstr>
      <vt:lpstr>Arial</vt:lpstr>
      <vt:lpstr>Catamaran</vt:lpstr>
      <vt:lpstr>Corbel</vt:lpstr>
      <vt:lpstr>CS ChatThaiUI</vt:lpstr>
      <vt:lpstr>Google Sans</vt:lpstr>
      <vt:lpstr>Montserrat</vt:lpstr>
      <vt:lpstr>Open sans</vt:lpstr>
      <vt:lpstr>roboto</vt:lpstr>
      <vt:lpstr>system-ui</vt:lpstr>
      <vt:lpstr>TH Sarabun New</vt:lpstr>
      <vt:lpstr>Parallax</vt:lpstr>
      <vt:lpstr>งานนำเสนอ PowerPoint</vt:lpstr>
      <vt:lpstr>ความหมาย ความสำคัญ</vt:lpstr>
      <vt:lpstr>ความหมาย ความสำคัญ</vt:lpstr>
      <vt:lpstr>การวางแผนกลยุทธ์ทางธุรกิจ</vt:lpstr>
      <vt:lpstr>ความสำคัญของการวางแผนกลยุทธ์</vt:lpstr>
      <vt:lpstr>งานนำเสนอ PowerPoint</vt:lpstr>
      <vt:lpstr>องค์ประกอบของกลยุทธ์</vt:lpstr>
      <vt:lpstr>งานนำเสนอ PowerPoint</vt:lpstr>
      <vt:lpstr>กลยุทธ์ระดับองค์กร (Corporate Level) เป็นเรื่องเกี่ยวกับ วิสัยทัศน์ พันธกิจ และวัตถุประสงค์ เป็นหน้าที่ของซีอีโอ ผู้บริหารระดับสูง และส่วนที่เกี่ยวข้องในการกำหนดภาพรวมขององค์กร      Growth – กลยุทธ์เพื่อเน้นการเติบโตด้วยวิธีต่าง ๆ เช่น การขยายตลาด          Stability – กลยุทธ์แบบคงตัวที่ไม่ค่อยมีการเปลี่ยนแปลงหรือลงทุนอะไรเพิ่มเติม    Retrenchment – กลยุทธ์แบบหดตัว ซึ่งมักจะพบในกลุ่มบริษัทที่มีความต้องการที่                                                 ลดลง อาทิ กลุ่มธนาคารเมื่อมีการเข้ามาของ FinTech</vt:lpstr>
      <vt:lpstr>งานนำเสนอ PowerPoint</vt:lpstr>
      <vt:lpstr>งานนำเสนอ PowerPoint</vt:lpstr>
      <vt:lpstr>การนำกลยุทธ์ไปใช้</vt:lpstr>
      <vt:lpstr>ลักษณะของกลยุทธ์ที่ดี</vt:lpstr>
      <vt:lpstr>ลักษณะของกลยุทธ์ที่ดี</vt:lpstr>
      <vt:lpstr>ความแตกต่างระหว่างกลยุทธ์ทางธุรกิจและกลยุทธ์องค์กร</vt:lpstr>
      <vt:lpstr>การวางแผนกลยุทธ์ทางธุรกิจ</vt:lpstr>
      <vt:lpstr>การพัฒนาองค์การ</vt:lpstr>
      <vt:lpstr>การพัฒนาองค์การอย่างเป็นระบบ</vt:lpstr>
      <vt:lpstr>การพัฒนาองค์การอย่างเป็นระบบ</vt:lpstr>
      <vt:lpstr>การพัฒนาองค์การอย่างเป็นระบบ</vt:lpstr>
      <vt:lpstr>การพัฒนาองค์การอย่างเป็นระบบ</vt:lpstr>
      <vt:lpstr>กรณีศึกษา  กลยุทธ์การพัฒนาการได้เปรียบทางการแข่งขันของธุรกิจขนส่งสินค้าทางถนน</vt:lpstr>
      <vt:lpstr>กลยุทธ์การแข่งขันและกลยุทธ์ธุรกิจ ของธุรกิจขนส่งสินค้าทางถนน</vt:lpstr>
      <vt:lpstr>กลยุทธ์การแข่งขันและกลยุทธ์ธุรกิจ ของธุรกิจขนส่งสินค้าทางถนน</vt:lpstr>
      <vt:lpstr>งานนำเสนอ PowerPoint</vt:lpstr>
      <vt:lpstr>อภิปรายผล กรณีศึกษา  กลยุทธ์การพัฒนาการได้เปรียบทางการแข่งขันของธุรกิจขนส่งสินค้าทางถนน</vt:lpstr>
      <vt:lpstr>อภิปรายผล กรณีศึกษา  กลยุทธ์การพัฒนาการได้เปรียบทางการแข่งขันของธุรกิจขนส่งสินค้าทางถนน</vt:lpstr>
      <vt:lpstr>อภิปรายผล กรณีศึกษา  กลยุทธ์การพัฒนาการได้เปรียบทางการแข่งขันของธุรกิจขนส่งสินค้าทางถนน</vt:lpstr>
      <vt:lpstr>อภิปรายผล กรณีศึกษากลยุทธ์การพัฒนาการได้เปรียบ ทางการแข่งขันของธุรกิจขนส่งสินค้าทางถนน</vt:lpstr>
      <vt:lpstr>แบบฝึกหัดท้ายบท  (3 คะแนน)</vt:lpstr>
      <vt:lpstr>เอกสารอ้างอิง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การวัด การวิเคราะห์ และการจัดการความรู้ </dc:title>
  <dc:creator>ปิยมาส กล้าแข็ง</dc:creator>
  <cp:lastModifiedBy>ปิยมาส กล้าแข็ง</cp:lastModifiedBy>
  <cp:revision>9</cp:revision>
  <dcterms:created xsi:type="dcterms:W3CDTF">2021-08-25T04:35:54Z</dcterms:created>
  <dcterms:modified xsi:type="dcterms:W3CDTF">2023-07-09T11:42:18Z</dcterms:modified>
</cp:coreProperties>
</file>