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1"/>
  </p:notesMasterIdLst>
  <p:sldIdLst>
    <p:sldId id="256" r:id="rId2"/>
    <p:sldId id="295" r:id="rId3"/>
    <p:sldId id="296" r:id="rId4"/>
    <p:sldId id="308" r:id="rId5"/>
    <p:sldId id="310" r:id="rId6"/>
    <p:sldId id="311" r:id="rId7"/>
    <p:sldId id="303" r:id="rId8"/>
    <p:sldId id="312" r:id="rId9"/>
    <p:sldId id="313" r:id="rId10"/>
    <p:sldId id="314" r:id="rId11"/>
    <p:sldId id="343" r:id="rId12"/>
    <p:sldId id="297" r:id="rId13"/>
    <p:sldId id="298" r:id="rId14"/>
    <p:sldId id="299" r:id="rId15"/>
    <p:sldId id="300" r:id="rId16"/>
    <p:sldId id="304" r:id="rId17"/>
    <p:sldId id="305" r:id="rId18"/>
    <p:sldId id="306" r:id="rId19"/>
    <p:sldId id="307" r:id="rId20"/>
    <p:sldId id="262" r:id="rId21"/>
    <p:sldId id="263" r:id="rId22"/>
    <p:sldId id="264" r:id="rId23"/>
    <p:sldId id="265" r:id="rId24"/>
    <p:sldId id="266" r:id="rId25"/>
    <p:sldId id="267" r:id="rId26"/>
    <p:sldId id="257" r:id="rId27"/>
    <p:sldId id="273" r:id="rId28"/>
    <p:sldId id="274" r:id="rId29"/>
    <p:sldId id="275" r:id="rId30"/>
    <p:sldId id="276" r:id="rId31"/>
    <p:sldId id="277" r:id="rId32"/>
    <p:sldId id="278" r:id="rId33"/>
    <p:sldId id="280" r:id="rId34"/>
    <p:sldId id="279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94" r:id="rId44"/>
    <p:sldId id="289" r:id="rId45"/>
    <p:sldId id="290" r:id="rId46"/>
    <p:sldId id="291" r:id="rId47"/>
    <p:sldId id="292" r:id="rId48"/>
    <p:sldId id="293" r:id="rId49"/>
    <p:sldId id="315" r:id="rId50"/>
    <p:sldId id="316" r:id="rId51"/>
    <p:sldId id="317" r:id="rId52"/>
    <p:sldId id="318" r:id="rId53"/>
    <p:sldId id="319" r:id="rId54"/>
    <p:sldId id="320" r:id="rId55"/>
    <p:sldId id="322" r:id="rId56"/>
    <p:sldId id="323" r:id="rId57"/>
    <p:sldId id="324" r:id="rId58"/>
    <p:sldId id="328" r:id="rId59"/>
    <p:sldId id="321" r:id="rId60"/>
    <p:sldId id="325" r:id="rId61"/>
    <p:sldId id="326" r:id="rId62"/>
    <p:sldId id="327" r:id="rId63"/>
    <p:sldId id="329" r:id="rId64"/>
    <p:sldId id="330" r:id="rId65"/>
    <p:sldId id="331" r:id="rId66"/>
    <p:sldId id="333" r:id="rId67"/>
    <p:sldId id="271" r:id="rId68"/>
    <p:sldId id="332" r:id="rId69"/>
    <p:sldId id="272" r:id="rId70"/>
    <p:sldId id="260" r:id="rId71"/>
    <p:sldId id="334" r:id="rId72"/>
    <p:sldId id="335" r:id="rId73"/>
    <p:sldId id="336" r:id="rId74"/>
    <p:sldId id="261" r:id="rId75"/>
    <p:sldId id="337" r:id="rId76"/>
    <p:sldId id="338" r:id="rId77"/>
    <p:sldId id="340" r:id="rId78"/>
    <p:sldId id="341" r:id="rId79"/>
    <p:sldId id="342" r:id="rId80"/>
  </p:sldIdLst>
  <p:sldSz cx="12192000" cy="6858000"/>
  <p:notesSz cx="6858000" cy="9144000"/>
  <p:defaultTextStyle>
    <a:defPPr>
      <a:defRPr lang="th-TH"/>
    </a:defPPr>
    <a:lvl1pPr marL="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9" d="100"/>
          <a:sy n="69" d="100"/>
        </p:scale>
        <p:origin x="56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theme" Target="theme/theme1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E7C7E-DE9D-43D0-A6C2-CCCA889D3546}" type="datetimeFigureOut">
              <a:rPr lang="th-TH" smtClean="0"/>
              <a:t>09/03/65</a:t>
            </a:fld>
            <a:endParaRPr lang="th-TH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h-TH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92C2E7-5053-4378-8333-DF303223FF52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982408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https://www.youtube.com/watch?v=7wROq3MAfak</a:t>
            </a:r>
            <a:endParaRPr lang="th-TH" dirty="0" smtClean="0"/>
          </a:p>
          <a:p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89979-29DE-4D58-9AC6-AE01E1E172F3}" type="slidenum">
              <a:rPr lang="th-TH" smtClean="0"/>
              <a:t>7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8913776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fld id="{F3BBF4BA-1DB9-41F5-A29E-BDBEB99047A1}" type="slidenum">
              <a:rPr lang="en-US" altLang="en-US" sz="1200">
                <a:latin typeface="Arial" panose="020B0604020202020204" pitchFamily="34" charset="0"/>
              </a:rPr>
              <a:pPr/>
              <a:t>9</a:t>
            </a:fld>
            <a:endParaRPr lang="th-TH" altLang="en-US" sz="1200">
              <a:latin typeface="Arial" panose="020B0604020202020204" pitchFamily="34" charset="0"/>
            </a:endParaRPr>
          </a:p>
        </p:txBody>
      </p:sp>
      <p:sp>
        <p:nvSpPr>
          <p:cNvPr id="54275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FD2C23B7-81CD-4E8C-83E1-2A18E6AB2473}" type="slidenum">
              <a:rPr lang="en-US" altLang="en-US" sz="1200"/>
              <a:pPr algn="r"/>
              <a:t>9</a:t>
            </a:fld>
            <a:endParaRPr lang="th-TH" altLang="en-US" sz="1200"/>
          </a:p>
        </p:txBody>
      </p:sp>
      <p:sp>
        <p:nvSpPr>
          <p:cNvPr id="5427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-92075" y="690563"/>
            <a:ext cx="6954838" cy="3913187"/>
          </a:xfrm>
          <a:ln/>
        </p:spPr>
      </p:sp>
      <p:sp>
        <p:nvSpPr>
          <p:cNvPr id="5427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458200" y="4316413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101" tIns="45550" rIns="91101" bIns="45550"/>
          <a:lstStyle/>
          <a:p>
            <a:pPr eaLnBrk="1" hangingPunct="1"/>
            <a:r>
              <a:rPr lang="en-US" altLang="en-US" smtClean="0">
                <a:cs typeface="Cordia New" panose="020B0304020202020204" pitchFamily="34" charset="-34"/>
              </a:rPr>
              <a:t>Questions:</a:t>
            </a:r>
          </a:p>
          <a:p>
            <a:pPr eaLnBrk="1" hangingPunct="1"/>
            <a:r>
              <a:rPr lang="en-US" altLang="en-US" smtClean="0">
                <a:cs typeface="Cordia New" panose="020B0304020202020204" pitchFamily="34" charset="-34"/>
              </a:rPr>
              <a:t>Should we add “Money flow” ?</a:t>
            </a:r>
          </a:p>
          <a:p>
            <a:pPr eaLnBrk="1" hangingPunct="1"/>
            <a:r>
              <a:rPr lang="en-US" altLang="en-US" smtClean="0">
                <a:cs typeface="Cordia New" panose="020B0304020202020204" pitchFamily="34" charset="-34"/>
              </a:rPr>
              <a:t>Is the “Return Channel” a process?</a:t>
            </a:r>
          </a:p>
        </p:txBody>
      </p:sp>
    </p:spTree>
    <p:extLst>
      <p:ext uri="{BB962C8B-B14F-4D97-AF65-F5344CB8AC3E}">
        <p14:creationId xmlns:p14="http://schemas.microsoft.com/office/powerpoint/2010/main" val="36942462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https://www.youtube.com/watch?v=7wROq3MAfak</a:t>
            </a:r>
            <a:endParaRPr lang="th-TH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A989979-29DE-4D58-9AC6-AE01E1E172F3}" type="slidenum">
              <a:rPr lang="th-TH" smtClean="0"/>
              <a:t>15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76972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2B5C-D0B7-4068-805A-10A1F0A07493}" type="datetimeFigureOut">
              <a:rPr lang="th-TH" smtClean="0"/>
              <a:t>09/03/65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A018-0825-4E7B-A630-1CAD2C145EE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246052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2B5C-D0B7-4068-805A-10A1F0A07493}" type="datetimeFigureOut">
              <a:rPr lang="th-TH" smtClean="0"/>
              <a:t>09/03/65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A018-0825-4E7B-A630-1CAD2C145EE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6629256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2B5C-D0B7-4068-805A-10A1F0A07493}" type="datetimeFigureOut">
              <a:rPr lang="th-TH" smtClean="0"/>
              <a:t>09/03/65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A018-0825-4E7B-A630-1CAD2C145EE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029870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2B5C-D0B7-4068-805A-10A1F0A07493}" type="datetimeFigureOut">
              <a:rPr lang="th-TH" smtClean="0"/>
              <a:t>09/03/65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A018-0825-4E7B-A630-1CAD2C145EE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060608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2B5C-D0B7-4068-805A-10A1F0A07493}" type="datetimeFigureOut">
              <a:rPr lang="th-TH" smtClean="0"/>
              <a:t>09/03/65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A018-0825-4E7B-A630-1CAD2C145EE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5573713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2B5C-D0B7-4068-805A-10A1F0A07493}" type="datetimeFigureOut">
              <a:rPr lang="th-TH" smtClean="0"/>
              <a:t>09/03/65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A018-0825-4E7B-A630-1CAD2C145EE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2583777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2B5C-D0B7-4068-805A-10A1F0A07493}" type="datetimeFigureOut">
              <a:rPr lang="th-TH" smtClean="0"/>
              <a:t>09/03/65</a:t>
            </a:fld>
            <a:endParaRPr lang="th-TH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A018-0825-4E7B-A630-1CAD2C145EE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6348300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2B5C-D0B7-4068-805A-10A1F0A07493}" type="datetimeFigureOut">
              <a:rPr lang="th-TH" smtClean="0"/>
              <a:t>09/03/65</a:t>
            </a:fld>
            <a:endParaRPr lang="th-TH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A018-0825-4E7B-A630-1CAD2C145EE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009522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2B5C-D0B7-4068-805A-10A1F0A07493}" type="datetimeFigureOut">
              <a:rPr lang="th-TH" smtClean="0"/>
              <a:t>09/03/65</a:t>
            </a:fld>
            <a:endParaRPr lang="th-TH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A018-0825-4E7B-A630-1CAD2C145EE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4854136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2B5C-D0B7-4068-805A-10A1F0A07493}" type="datetimeFigureOut">
              <a:rPr lang="th-TH" smtClean="0"/>
              <a:t>09/03/65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A018-0825-4E7B-A630-1CAD2C145EE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366606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h-TH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DF2B5C-D0B7-4068-805A-10A1F0A07493}" type="datetimeFigureOut">
              <a:rPr lang="th-TH" smtClean="0"/>
              <a:t>09/03/65</a:t>
            </a:fld>
            <a:endParaRPr lang="th-TH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h-TH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3DA018-0825-4E7B-A630-1CAD2C145EE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36520223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th-TH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th-TH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DF2B5C-D0B7-4068-805A-10A1F0A07493}" type="datetimeFigureOut">
              <a:rPr lang="th-TH" smtClean="0"/>
              <a:t>09/03/65</a:t>
            </a:fld>
            <a:endParaRPr lang="th-TH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h-TH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3DA018-0825-4E7B-A630-1CAD2C145EEA}" type="slidenum">
              <a:rPr lang="th-TH" smtClean="0"/>
              <a:t>‹#›</a:t>
            </a:fld>
            <a:endParaRPr lang="th-TH"/>
          </a:p>
        </p:txBody>
      </p:sp>
    </p:spTree>
    <p:extLst>
      <p:ext uri="{BB962C8B-B14F-4D97-AF65-F5344CB8AC3E}">
        <p14:creationId xmlns:p14="http://schemas.microsoft.com/office/powerpoint/2010/main" val="18392535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h-TH"/>
      </a:defPPr>
      <a:lvl1pPr marL="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1962727" y="701963"/>
            <a:ext cx="9093200" cy="121609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sz="72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/>
            </a:r>
            <a:br>
              <a:rPr lang="th-TH" sz="72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th-TH" sz="72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การจัดการความสัมพันธ์กับลูกค้า </a:t>
            </a:r>
            <a:endParaRPr lang="th-TH" sz="72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ชื่อเรื่องรอง 2"/>
          <p:cNvSpPr txBox="1">
            <a:spLocks/>
          </p:cNvSpPr>
          <p:nvPr/>
        </p:nvSpPr>
        <p:spPr>
          <a:xfrm>
            <a:off x="2369127" y="1935523"/>
            <a:ext cx="9093200" cy="99060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th-TH" sz="44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Customer Relationship Management </a:t>
            </a:r>
            <a:endParaRPr lang="th-TH" altLang="th-TH" sz="44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9226" name="Picture 10" descr="Client Relationship Icon - 384x384 PNG Download - PNGki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2727" y="3370769"/>
            <a:ext cx="7810500" cy="2762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9601828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0308" y="230909"/>
            <a:ext cx="5165437" cy="1210397"/>
          </a:xfrm>
        </p:spPr>
        <p:txBody>
          <a:bodyPr/>
          <a:lstStyle/>
          <a:p>
            <a:r>
              <a:rPr lang="en-US" b="1" u="sng" dirty="0" smtClean="0">
                <a:solidFill>
                  <a:schemeClr val="accent1">
                    <a:lumMod val="50000"/>
                  </a:schemeClr>
                </a:solidFill>
              </a:rPr>
              <a:t>Supply Chain Diagram</a:t>
            </a:r>
            <a:endParaRPr lang="th-TH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4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2" y="1270885"/>
            <a:ext cx="10799399" cy="5374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9900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</a:rPr>
              <a:t>Supply Chain Vs Demand Chain</a:t>
            </a:r>
            <a:endParaRPr lang="th-TH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26" name="Picture 2" descr="SCM en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2148996"/>
            <a:ext cx="11785600" cy="3394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59387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8655" y="507015"/>
            <a:ext cx="10515600" cy="1325563"/>
          </a:xfrm>
        </p:spPr>
        <p:txBody>
          <a:bodyPr>
            <a:normAutofit/>
          </a:bodyPr>
          <a:lstStyle/>
          <a:p>
            <a:r>
              <a:rPr lang="th-TH" sz="7200" b="1" i="1" u="sng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ความสำคัญของการให้บริการ</a:t>
            </a:r>
            <a:endParaRPr lang="th-TH" sz="7200" b="1" i="1" u="sng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3814" y="4940203"/>
            <a:ext cx="11238186" cy="102793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“…</a:t>
            </a:r>
            <a:r>
              <a:rPr lang="th-TH" sz="5400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ทุกครั้งที่คุณให้บริการหรือติดต่อกับลูกค้าคุณมีโอกาสที่จะ </a:t>
            </a:r>
            <a:r>
              <a:rPr lang="th-TH" sz="5400" b="1" i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สร้าง/ทำลาย </a:t>
            </a:r>
            <a:r>
              <a:rPr lang="th-TH" sz="5400" dirty="0" smtClean="0"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th-TH" sz="5400" b="1" i="1" dirty="0" smtClean="0">
                <a:solidFill>
                  <a:srgbClr val="C0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เพิ่ม/ลด </a:t>
            </a:r>
            <a:r>
              <a:rPr lang="th-TH" sz="5400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ความผูกพันของลูกค้า...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”</a:t>
            </a:r>
            <a:endParaRPr lang="th-TH" sz="5400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2058" name="Picture 10" descr="row of colorful vector rating smiley buttons / Reihe Bewertung Kritik  Smilie vektor Symbole bunt Stock Vector | Adobe Stock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559" y="2702131"/>
            <a:ext cx="6272377" cy="1368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288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297816" y="1252700"/>
            <a:ext cx="8895384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8800" b="1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  <a:cs typeface="TH SarabunPSK" panose="020B0500040200020003" pitchFamily="34" charset="-34"/>
              </a:rPr>
              <a:t>ความผูกพัน        ของลูกค้า</a:t>
            </a:r>
            <a:endParaRPr lang="th-TH" sz="8800" b="1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  <a:cs typeface="TH SarabunPSK" panose="020B0500040200020003" pitchFamily="34" charset="-34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687891" y="3226737"/>
            <a:ext cx="865527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h-TH" sz="5400" dirty="0" smtClean="0">
                <a:solidFill>
                  <a:schemeClr val="accent5">
                    <a:lumMod val="50000"/>
                  </a:schemeClr>
                </a:solidFill>
                <a:latin typeface="Bahnschrift Condensed" panose="020B0502040204020203" pitchFamily="34" charset="0"/>
              </a:rPr>
              <a:t>ความผูกพันของลูกค้า คือ ระดับความสัมพันธ์ทั้งหมด รวมทั้งด้านเหตุผลและอารมณ์ ที่ถูกสร้างขึ้นระหว่างองค์กรและลูกค้า </a:t>
            </a:r>
            <a:endParaRPr lang="th-TH" sz="5400" dirty="0">
              <a:solidFill>
                <a:schemeClr val="accent5">
                  <a:lumMod val="50000"/>
                </a:schemeClr>
              </a:solidFill>
              <a:latin typeface="Bahnschrift Condensed" panose="020B0502040204020203" pitchFamily="34" charset="0"/>
            </a:endParaRPr>
          </a:p>
        </p:txBody>
      </p:sp>
      <p:pic>
        <p:nvPicPr>
          <p:cNvPr id="3076" name="Picture 4" descr="Customer Relationship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829" y="725213"/>
            <a:ext cx="1819395" cy="1819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20925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1279" y="819806"/>
            <a:ext cx="8440513" cy="5208505"/>
          </a:xfrm>
        </p:spPr>
      </p:pic>
    </p:spTree>
    <p:extLst>
      <p:ext uri="{BB962C8B-B14F-4D97-AF65-F5344CB8AC3E}">
        <p14:creationId xmlns:p14="http://schemas.microsoft.com/office/powerpoint/2010/main" val="274182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50428" y="1516007"/>
            <a:ext cx="11290737" cy="1325563"/>
          </a:xfrm>
        </p:spPr>
        <p:txBody>
          <a:bodyPr>
            <a:normAutofit/>
          </a:bodyPr>
          <a:lstStyle/>
          <a:p>
            <a:r>
              <a:rPr lang="th-TH" sz="8800" b="1" dirty="0" smtClean="0">
                <a:solidFill>
                  <a:schemeClr val="accent6">
                    <a:lumMod val="75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แล้ว</a:t>
            </a:r>
            <a:r>
              <a:rPr lang="th-TH" sz="72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ทำให้ลูกค้า</a:t>
            </a:r>
            <a:r>
              <a:rPr lang="th-TH" sz="7300" b="1" dirty="0" smtClean="0">
                <a:solidFill>
                  <a:srgbClr val="FF0000"/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ผูกพัน</a:t>
            </a:r>
            <a:r>
              <a:rPr lang="th-TH" sz="66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มันดีอย่างไร</a:t>
            </a:r>
            <a:r>
              <a:rPr lang="en-US" sz="66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…….?</a:t>
            </a:r>
            <a:endParaRPr lang="th-TH" sz="66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4098" name="Picture 2" descr="10 Tips for Providing Great Customer Service to Your Clients | The JZero  Blo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5250" y="3439674"/>
            <a:ext cx="4384653" cy="274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024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717" y="648904"/>
            <a:ext cx="10515600" cy="1325563"/>
          </a:xfrm>
          <a:solidFill>
            <a:schemeClr val="bg1">
              <a:lumMod val="95000"/>
            </a:schemeClr>
          </a:solidFill>
        </p:spPr>
        <p:txBody>
          <a:bodyPr/>
          <a:lstStyle/>
          <a:p>
            <a:r>
              <a:rPr lang="th-TH" sz="72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เทคนิคที่ถูกต้องเกี่ยวกับลูกค้า</a:t>
            </a:r>
            <a:endParaRPr lang="th-TH" sz="72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6765" y="2267059"/>
            <a:ext cx="10515600" cy="4351338"/>
          </a:xfrm>
        </p:spPr>
        <p:txBody>
          <a:bodyPr>
            <a:normAutofit/>
          </a:bodyPr>
          <a:lstStyle/>
          <a:p>
            <a:r>
              <a:rPr lang="th-TH" sz="4800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ลูกค้าอาจไม่ถูกเสมอ....แต่ลูกค้าสำคัญ</a:t>
            </a:r>
          </a:p>
          <a:p>
            <a:r>
              <a:rPr lang="th-TH" sz="4800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ลูกค้าจ่ายเงินแล้ว อยากได้สิ่งที่ดีที่สุด</a:t>
            </a:r>
          </a:p>
          <a:p>
            <a:r>
              <a:rPr lang="th-TH" sz="4800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ปัจจุบันลูกค้าถูก </a:t>
            </a:r>
            <a:r>
              <a:rPr lang="en-US" sz="4800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Spoil </a:t>
            </a:r>
            <a:r>
              <a:rPr lang="th-TH" sz="4800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จึงเอาแต่ใจ</a:t>
            </a:r>
          </a:p>
          <a:p>
            <a:r>
              <a:rPr lang="th-TH" sz="4800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ถ้าเราดูแลลูกค้าไม่ดี......มีคนอื่นพร้อมที่จะดูแลเขาแทนเราทันที</a:t>
            </a:r>
          </a:p>
          <a:p>
            <a:r>
              <a:rPr lang="th-TH" sz="4800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ลูกค้าแต่ละคนไม่เหมือนกัน</a:t>
            </a:r>
            <a:endParaRPr lang="th-TH" sz="4800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4" name="AutoShape 2" descr="Consumer Icon Png Transparent Images – Free PNG Images Vector, PSD,  Clipart, Templates"/>
          <p:cNvSpPr>
            <a:spLocks noChangeAspect="1" noChangeArrowheads="1"/>
          </p:cNvSpPr>
          <p:nvPr/>
        </p:nvSpPr>
        <p:spPr bwMode="auto">
          <a:xfrm>
            <a:off x="190500" y="-212725"/>
            <a:ext cx="2158562" cy="2158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th-TH"/>
          </a:p>
        </p:txBody>
      </p:sp>
      <p:pic>
        <p:nvPicPr>
          <p:cNvPr id="8196" name="Picture 4" descr="Consumer Market Research Icons - Download Free Vector Icons | Noun Projec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555" y="1974467"/>
            <a:ext cx="2996762" cy="2996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30135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68821" y="1768256"/>
            <a:ext cx="10515600" cy="1325563"/>
          </a:xfrm>
        </p:spPr>
        <p:txBody>
          <a:bodyPr>
            <a:normAutofit/>
          </a:bodyPr>
          <a:lstStyle/>
          <a:p>
            <a:r>
              <a:rPr lang="th-TH" sz="7200" b="1" dirty="0" smtClean="0">
                <a:solidFill>
                  <a:schemeClr val="accent5">
                    <a:lumMod val="50000"/>
                  </a:schemeClr>
                </a:solidFill>
              </a:rPr>
              <a:t>ลูกค้าอยากได้รับการบริการแบบใด </a:t>
            </a:r>
            <a:r>
              <a:rPr lang="en-US" sz="7200" b="1" dirty="0" smtClean="0">
                <a:solidFill>
                  <a:schemeClr val="accent5">
                    <a:lumMod val="50000"/>
                  </a:schemeClr>
                </a:solidFill>
              </a:rPr>
              <a:t>??</a:t>
            </a:r>
            <a:endParaRPr lang="th-TH" sz="72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9218" name="Picture 2" descr="Consumer Icon Png #117968 - Free Icons Librar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940" y="3269977"/>
            <a:ext cx="3292693" cy="3292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3033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7111" y="867104"/>
            <a:ext cx="8757203" cy="4963976"/>
          </a:xfrm>
        </p:spPr>
      </p:pic>
    </p:spTree>
    <p:extLst>
      <p:ext uri="{BB962C8B-B14F-4D97-AF65-F5344CB8AC3E}">
        <p14:creationId xmlns:p14="http://schemas.microsoft.com/office/powerpoint/2010/main" val="3961283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1878" y="520262"/>
            <a:ext cx="8670140" cy="5789695"/>
          </a:xfrm>
        </p:spPr>
      </p:pic>
    </p:spTree>
    <p:extLst>
      <p:ext uri="{BB962C8B-B14F-4D97-AF65-F5344CB8AC3E}">
        <p14:creationId xmlns:p14="http://schemas.microsoft.com/office/powerpoint/2010/main" val="491960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5207" y="2505229"/>
            <a:ext cx="7071814" cy="1325563"/>
          </a:xfrm>
        </p:spPr>
        <p:txBody>
          <a:bodyPr>
            <a:normAutofit/>
          </a:bodyPr>
          <a:lstStyle/>
          <a:p>
            <a:r>
              <a:rPr lang="th-TH" sz="88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ลูกค้าต้องการอะไร</a:t>
            </a:r>
            <a:r>
              <a:rPr lang="en-US" sz="8800" b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..??</a:t>
            </a:r>
            <a:endParaRPr lang="th-TH" sz="8800" b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5122" name="Picture 2" descr="Free Icon | Human group with questions and doubt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2733" y="2027557"/>
            <a:ext cx="3895274" cy="3895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2511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ชื่อเรื่อง 1"/>
          <p:cNvSpPr txBox="1">
            <a:spLocks/>
          </p:cNvSpPr>
          <p:nvPr/>
        </p:nvSpPr>
        <p:spPr>
          <a:xfrm>
            <a:off x="512617" y="468601"/>
            <a:ext cx="10095785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th-TH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การจัดการความสัมพันธ์กับลูกค้า</a:t>
            </a: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>
              <a:defRPr/>
            </a:pPr>
            <a:r>
              <a:rPr lang="en-US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(customer relationship management)</a:t>
            </a:r>
            <a:endParaRPr lang="th-TH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ตัวแทนเนื้อหา 2"/>
          <p:cNvSpPr txBox="1">
            <a:spLocks/>
          </p:cNvSpPr>
          <p:nvPr/>
        </p:nvSpPr>
        <p:spPr>
          <a:xfrm>
            <a:off x="891310" y="1827357"/>
            <a:ext cx="10857345" cy="48736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thaiDist">
              <a:buNone/>
            </a:pPr>
            <a:r>
              <a:rPr lang="th-TH" altLang="th-TH" sz="48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th-TH" altLang="th-TH" sz="44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หากพิจารณาจากมุมมองของโลจิสติกส์และโซ่อุปทาน ลูกค้าจะแบ่งออกเป็น 2 ประเภท คือ </a:t>
            </a:r>
            <a:r>
              <a:rPr lang="th-TH" altLang="th-TH" sz="48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</a:p>
          <a:p>
            <a:pPr marL="0" indent="0" algn="thaiDist">
              <a:buNone/>
            </a:pPr>
            <a:r>
              <a:rPr lang="th-TH" altLang="th-TH" sz="48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altLang="th-TH" sz="48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</a:t>
            </a:r>
            <a:r>
              <a:rPr lang="th-TH" alt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ลูกค้ารายย่อยทั่วไปหรือครอบครัว (</a:t>
            </a:r>
            <a:r>
              <a:rPr lang="en-US" alt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Consumer end users) </a:t>
            </a:r>
            <a:r>
              <a:rPr lang="th-TH" alt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ที่ซื้อสินค้าไปใช้เอง </a:t>
            </a:r>
          </a:p>
          <a:p>
            <a:pPr marL="0" indent="0" algn="thaiDist">
              <a:buNone/>
            </a:pPr>
            <a:r>
              <a:rPr lang="th-TH" altLang="th-TH" sz="40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</a:t>
            </a:r>
            <a:r>
              <a:rPr lang="en-US" alt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</a:t>
            </a:r>
            <a:r>
              <a:rPr lang="th-TH" alt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ลูกค้าที่เป็นองค์กรหรือบริษัท (</a:t>
            </a:r>
            <a:r>
              <a:rPr lang="en-US" alt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Organizational end users) </a:t>
            </a:r>
            <a:r>
              <a:rPr lang="th-TH" alt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เช่น โรงงานผลิตสินค้า ร้านค้าส่ง ร้านค้าปลีก ซึ่งซื้อสินค้าไปเพื่อผลิต หรือนำไปจำหน่ายให้ลูกค้ารายย่อยต่อไป </a:t>
            </a:r>
            <a:endParaRPr lang="th-TH" altLang="th-TH" sz="4000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98005130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1890855" y="2052928"/>
            <a:ext cx="8056707" cy="2052637"/>
          </a:xfrm>
        </p:spPr>
        <p:txBody>
          <a:bodyPr>
            <a:noAutofit/>
          </a:bodyPr>
          <a:lstStyle/>
          <a:p>
            <a:pPr algn="thaiDist">
              <a:defRPr/>
            </a:pPr>
            <a:r>
              <a:rPr lang="th-TH" sz="7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เกณฑ์วัดผลการให้บริการลูกค้าใน</a:t>
            </a:r>
            <a:r>
              <a:rPr lang="th-TH" sz="7200" b="1" dirty="0" err="1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มิติโล</a:t>
            </a:r>
            <a:r>
              <a:rPr lang="th-TH" sz="7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จิ</a:t>
            </a:r>
            <a:r>
              <a:rPr lang="th-TH" sz="7200" b="1" dirty="0" err="1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สติกส์และซัพ</a:t>
            </a:r>
            <a:r>
              <a:rPr lang="th-TH" sz="72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ลายเชน</a:t>
            </a:r>
          </a:p>
        </p:txBody>
      </p:sp>
    </p:spTree>
    <p:extLst>
      <p:ext uri="{BB962C8B-B14F-4D97-AF65-F5344CB8AC3E}">
        <p14:creationId xmlns:p14="http://schemas.microsoft.com/office/powerpoint/2010/main" val="11129593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ชื่อเรื่อง 1"/>
          <p:cNvSpPr>
            <a:spLocks noGrp="1"/>
          </p:cNvSpPr>
          <p:nvPr>
            <p:ph type="title"/>
          </p:nvPr>
        </p:nvSpPr>
        <p:spPr>
          <a:xfrm>
            <a:off x="561109" y="365125"/>
            <a:ext cx="10515600" cy="1325563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th-TH" sz="48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เกณฑ์วัดผลการให้บริการลูกค้าใน</a:t>
            </a:r>
            <a:r>
              <a:rPr lang="th-TH" sz="4800" b="1" dirty="0" err="1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มิติโล</a:t>
            </a:r>
            <a:r>
              <a:rPr lang="th-TH" sz="48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จิ</a:t>
            </a:r>
            <a:r>
              <a:rPr lang="th-TH" sz="4800" b="1" dirty="0" err="1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สติกส์และซัพ</a:t>
            </a:r>
            <a:r>
              <a:rPr lang="th-TH" sz="48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ลายเชน</a:t>
            </a:r>
          </a:p>
        </p:txBody>
      </p:sp>
      <p:sp>
        <p:nvSpPr>
          <p:cNvPr id="11267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3310949" y="1690688"/>
            <a:ext cx="8218488" cy="4873625"/>
          </a:xfrm>
        </p:spPr>
        <p:txBody>
          <a:bodyPr>
            <a:normAutofit/>
          </a:bodyPr>
          <a:lstStyle/>
          <a:p>
            <a:pPr algn="thaiDist" eaLnBrk="1" hangingPunct="1"/>
            <a:r>
              <a:rPr lang="th-TH" altLang="th-TH" sz="36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1. ระยะเวลา (</a:t>
            </a:r>
            <a:r>
              <a:rPr lang="en-US" altLang="th-TH" sz="36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Time) </a:t>
            </a:r>
            <a:r>
              <a:rPr lang="th-TH" alt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ระยะเวลาในการสั่งซื้อ (</a:t>
            </a:r>
            <a:r>
              <a:rPr lang="en-US" alt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Order cycle time </a:t>
            </a:r>
            <a:r>
              <a:rPr lang="th-TH" alt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หรือ </a:t>
            </a:r>
            <a:r>
              <a:rPr lang="en-US" alt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Lead time) </a:t>
            </a:r>
            <a:r>
              <a:rPr lang="th-TH" alt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ซึ่งนับตั้งแต่บริษัทได้รับคำสั่งซื้อของลูกค้าจนกระทั่งส่งสินค้าถึงลูกค้า กระบวนการในขั้นตอนนี้จึงได้แก่ การประมวลผลคำสั่งซื้อจนถึงการจัดส่งสินค้า เป็นต้น ซึ่งระยะเวลาที่ใช้ทั้งหมดจะต้องเหมาะสมและเป็นไปตามมาตรฐานที่ลูกค้ายอมรับได้ การยกระดับการให้บริการลูกค้าจึงทำได้โดยการจัดส่งสินค้าให้ถึงผู้รับให้รวดเร็วขึ้น แต่ทั้งนี้ต้องคำนึงถึงต้นทุนที่เกิดขึ้นด้วยว่าคุ้มหรือไม่ โดยการหารือและทำตกลงกับลูกค้า แต่ละรายหรือแต่ละกลุ่มก่อน </a:t>
            </a:r>
          </a:p>
          <a:p>
            <a:pPr algn="thaiDist" eaLnBrk="1" hangingPunct="1"/>
            <a:endParaRPr lang="th-TH" altLang="th-TH" sz="3600" dirty="0" smtClean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 algn="thaiDist" eaLnBrk="1" hangingPunct="1"/>
            <a:endParaRPr lang="th-TH" altLang="th-TH" sz="3600" dirty="0" smtClean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26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862" y="2543175"/>
            <a:ext cx="2986087" cy="2987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635785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1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2737717" y="734725"/>
            <a:ext cx="9260320" cy="4873625"/>
          </a:xfrm>
        </p:spPr>
        <p:txBody>
          <a:bodyPr>
            <a:noAutofit/>
          </a:bodyPr>
          <a:lstStyle/>
          <a:p>
            <a:pPr algn="thaiDist" eaLnBrk="1" hangingPunct="1"/>
            <a:r>
              <a:rPr lang="th-TH" altLang="th-TH" sz="40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2. ความเชื่อถือได้ (</a:t>
            </a:r>
            <a:r>
              <a:rPr lang="en-US" altLang="th-TH" sz="40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Dependability) </a:t>
            </a:r>
            <a:r>
              <a:rPr lang="th-TH" alt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ปัจจัยที่มีความสำคัญยิ่งกว่าระยะเวลาหากบริษัทสามารถจัดส่งสินค้าให้ถึงลูกค้าได้ตามกำหนดอย่างสม่ำเสมอ จะทำให้ลูกค้าเกิดความเชื่อถือในคุณภาพบริการของบริษัท โดยเฉพาะลูกค้าที่เป็นร้านค้าปลีก และร้านค้าส่งสามารถวางแผนการบริหารจัดการสินค้าคงคลังได้อย่างแน่นอน เช่น กำหนดได้ว่าจะต้องมีสต๊อกเก็บสำรอง (</a:t>
            </a:r>
            <a:r>
              <a:rPr lang="en-US" alt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Safety stock) </a:t>
            </a:r>
            <a:r>
              <a:rPr lang="th-TH" alt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ไว้จำนวนเท่าใดเพื่อป้องกันการเกิดปัญหาสินค้าขาดสต๊อก (</a:t>
            </a:r>
            <a:r>
              <a:rPr lang="en-US" alt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Stock outs)</a:t>
            </a:r>
            <a:r>
              <a:rPr lang="th-TH" alt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  <a:r>
              <a:rPr lang="th-TH" altLang="th-TH" sz="4000" u="sng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ความเชื่อถือของลูกค้านอกจากเกิดขึ้นจากการได้รับสินค้าตรงตามกำหนดเวลาที่แน่นอนแล้ว ยังเกิดจากการได้รับสินค้าครบตามจำนวนและอยู่ในสภาพเรียบร้อยด้วย</a:t>
            </a:r>
          </a:p>
        </p:txBody>
      </p:sp>
      <p:pic>
        <p:nvPicPr>
          <p:cNvPr id="1229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0" y="4369522"/>
            <a:ext cx="1905000" cy="190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90" y="1405948"/>
            <a:ext cx="2047875" cy="2124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671322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300181" y="244620"/>
            <a:ext cx="11688619" cy="4873625"/>
          </a:xfrm>
        </p:spPr>
        <p:txBody>
          <a:bodyPr>
            <a:noAutofit/>
          </a:bodyPr>
          <a:lstStyle/>
          <a:p>
            <a:pPr marL="0" indent="0" algn="thaiDist">
              <a:buNone/>
              <a:defRPr/>
            </a:pPr>
            <a:r>
              <a:rPr lang="th-TH" sz="36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3. การติดต่อสื่อสาร (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Communication) </a:t>
            </a:r>
            <a:r>
              <a:rPr lang="th-TH" sz="36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การสื่อสาร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ข้อมูลคำสั่งซื้อ</a:t>
            </a:r>
            <a:r>
              <a:rPr lang="th-TH" sz="36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ของลูกค้าและบริษัทซึ่งจะต้องเป็นข้อมูลที่ถูกต้องและ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รวดเร็ว ที่</a:t>
            </a:r>
            <a:r>
              <a:rPr lang="th-TH" sz="36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บริษัท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สามารถนำมาดำเนินการ</a:t>
            </a:r>
            <a:r>
              <a:rPr lang="th-TH" sz="36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ภายในต่อ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ได้ ตั้งแต่</a:t>
            </a:r>
            <a:r>
              <a:rPr lang="th-TH" sz="36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การจัดสินค้า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ตามคำสั่งซื้อ </a:t>
            </a:r>
            <a:r>
              <a:rPr lang="th-TH" sz="36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การเข้าหีบห่อ การขนสินค้าขึ้นรถบรรทุกและขนส่งไปยังลูกค้าโดยไม่เกิดความ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ผิดพลาดและล่าช้า </a:t>
            </a:r>
            <a:r>
              <a:rPr lang="th-TH" sz="36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ดังนั้นบริษัทจึงต้องมีเทคโนโลยีมาช่วยเพื่อเพิ่มประสิทธิภาพกา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รทำงาน</a:t>
            </a:r>
            <a:r>
              <a:rPr lang="th-TH" sz="36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และการให้บริการ เช่น การให้รหัสแท่ง (</a:t>
            </a:r>
            <a:r>
              <a:rPr lang="en-US" sz="36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Barcode) </a:t>
            </a:r>
            <a:r>
              <a:rPr lang="th-TH" sz="36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บนสินค้าที่</a:t>
            </a:r>
            <a:r>
              <a:rPr lang="th-TH" sz="3600" u="sng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สามารถใช้เครื่องสแกนได้อย่างรวดเร็วและถูกต้อง 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</a:t>
            </a:r>
          </a:p>
          <a:p>
            <a:pPr marL="0" indent="0" algn="thaiDist">
              <a:buNone/>
              <a:defRPr/>
            </a:pP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** การ</a:t>
            </a:r>
            <a:r>
              <a:rPr lang="th-TH" sz="36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ติดต่อสื่อสารกับลูกค้าอย่าง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สม่ำเสมอ</a:t>
            </a:r>
            <a:r>
              <a:rPr lang="th-TH" sz="36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เป็นความ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จำเป็นอ</a:t>
            </a:r>
            <a:r>
              <a:rPr lang="th-TH" sz="36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ย่างยิ่งเพื่อให้ลูกค้าได้รับทราบข้อมูลข่าวสารต่างๆ อย่างรวดเร็วซึ่งการสื่อสารควรเป็นแบบ 2 ทาง คือ การติดต่อจากลูกค้ามายัง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บริษัท และ</a:t>
            </a:r>
            <a:r>
              <a:rPr lang="th-TH" sz="3600" dirty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การติดต่อจากบริษัทไปยังลูกค้า ไม่ว่าในกรณีการให้บริการปกติ หรือกรณีเกิดปัญหาขัดข้อง เช่น การส่งสินค้าล่าช้ากว่ามาตรฐาน การส่งสินค้าผิดประเภทที่ลูกค้าสั่งซื้อ 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**</a:t>
            </a:r>
            <a:endParaRPr lang="th-TH" sz="3600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31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2126" y="5492750"/>
            <a:ext cx="2124075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2464" y="5656264"/>
            <a:ext cx="5216525" cy="1036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4825" y="5440364"/>
            <a:ext cx="1417638" cy="1417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84314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ตัวแทนเนื้อหา 2"/>
          <p:cNvSpPr>
            <a:spLocks noGrp="1"/>
          </p:cNvSpPr>
          <p:nvPr>
            <p:ph sz="quarter" idx="1"/>
          </p:nvPr>
        </p:nvSpPr>
        <p:spPr>
          <a:xfrm>
            <a:off x="346363" y="519547"/>
            <a:ext cx="10801927" cy="4873625"/>
          </a:xfrm>
        </p:spPr>
        <p:txBody>
          <a:bodyPr>
            <a:noAutofit/>
          </a:bodyPr>
          <a:lstStyle/>
          <a:p>
            <a:pPr marL="0" indent="0" algn="thaiDist" eaLnBrk="1" hangingPunct="1">
              <a:buNone/>
            </a:pPr>
            <a:r>
              <a:rPr lang="th-TH" altLang="th-TH" sz="40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4. ความสะดวก (</a:t>
            </a:r>
            <a:r>
              <a:rPr lang="en-US" altLang="th-TH" sz="40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Convenience) </a:t>
            </a:r>
            <a:r>
              <a:rPr lang="th-TH" altLang="th-TH" sz="4000" u="sng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หมายถึง การให้บริการลูกค้าต้องมีความยืดหยุ่น เช่น กรณีลูกค้าต้องการสินค้าให้ส่งถึงเร็วกว่าปกติ ลูกค้าต้องการสินค้าในปริมาณมากกว่าที่เคยสั่ง </a:t>
            </a:r>
            <a:r>
              <a:rPr lang="th-TH" alt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เป็นต้น ซึ่งหากบริษัทสามารถตอบสนองความต้องการเหล่านี้ได้ ย่อมแสดงว่าบริษัทมีความพร้อมในการให้บริการ ทำให้ลูกค้าเกิดความพึงพอใจและยินดีที่จะสั่งซื้อจากบริษัทต่อไป ดังนั้นบริษัทจึงต้องบริหารจัดการระบบโลจิสติกส์และซัพพลายเชนให้มีความยืดหยุ่นคล่องตัว โดยกำหนดแผนการสำรองไว้รองรับสถานการณ์ต่างๆ ที่อาจเกิดขึ้นได้</a:t>
            </a:r>
            <a:endParaRPr lang="th-TH" altLang="th-TH" sz="4000" u="sng" dirty="0" smtClean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434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8043" y="4775488"/>
            <a:ext cx="2146300" cy="1689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0781" y="4548475"/>
            <a:ext cx="2143125" cy="2143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5391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87582" y="135457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80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การ</a:t>
            </a:r>
            <a:r>
              <a:rPr lang="th-TH" sz="80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พัฒนาลูกค้าจากศูนย์ถึงหนึ่ง</a:t>
            </a:r>
          </a:p>
          <a:p>
            <a:pPr marL="0" indent="0">
              <a:buNone/>
            </a:pPr>
            <a:r>
              <a:rPr lang="th-TH" sz="80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80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Customer Development from Zero to One)</a:t>
            </a:r>
            <a:endParaRPr lang="th-TH" sz="80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28002502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th-TH" sz="66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การพัฒนาลูกค้าจากศูนย์ถึงหนึ่ง</a:t>
            </a:r>
            <a:endParaRPr lang="th-TH" sz="66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th-TH" sz="44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(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Customer Development from Zero to One)</a:t>
            </a:r>
          </a:p>
          <a:p>
            <a:pPr marL="0" indent="0">
              <a:buNone/>
            </a:pPr>
            <a:r>
              <a:rPr lang="th-TH" sz="44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หัวข้อที่ 1: การเข้าใจลูกค้าในช่วงวิกฤตการณ์ 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COVID-19</a:t>
            </a:r>
          </a:p>
          <a:p>
            <a:pPr marL="0" indent="0">
              <a:buNone/>
            </a:pPr>
            <a:r>
              <a:rPr lang="th-TH" sz="44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หัวข้อที่ 2: การค้นหาลูกค้าที่ใช่</a:t>
            </a:r>
          </a:p>
          <a:p>
            <a:pPr marL="0" indent="0">
              <a:buNone/>
            </a:pPr>
            <a:r>
              <a:rPr lang="th-TH" sz="44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หัวข้อที่ 3: การเข้าใจลูกค้าผ่าน 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Customer Persona</a:t>
            </a:r>
          </a:p>
          <a:p>
            <a:pPr marL="0" indent="0">
              <a:buNone/>
            </a:pPr>
            <a:r>
              <a:rPr lang="th-TH" sz="44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หัวข้อที่ 4: การเข้าใจลูกค้าผ่าน </a:t>
            </a:r>
            <a:r>
              <a:rPr lang="en-US" sz="44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Customer </a:t>
            </a:r>
            <a:r>
              <a:rPr lang="th-TH" sz="44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จากศูนย์ถึงหนึ่งจะชนะใจลูกค้าได้อย่างไร</a:t>
            </a:r>
            <a:endParaRPr lang="th-TH" sz="4400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69001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3545" y="837334"/>
            <a:ext cx="10515600" cy="163801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th-TH" sz="48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หัวข้อที่ 1: การเข้าใจลูกค้า</a:t>
            </a:r>
          </a:p>
          <a:p>
            <a:pPr marL="0" indent="0">
              <a:buNone/>
            </a:pPr>
            <a:r>
              <a:rPr lang="th-TH" sz="48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ในช่วงวิกฤตการณ์ 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COVID-19</a:t>
            </a:r>
            <a:endParaRPr lang="th-TH" sz="48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6386" name="Picture 2" descr="How COVID-19 Has Changed Consumer Behavior and the Future of Retail - NoHo  Arts District - Theatre, Food, Bars, Shopping and a buzzing community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3737" y="2678834"/>
            <a:ext cx="8915400" cy="407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6603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5691" y="434108"/>
            <a:ext cx="10515600" cy="170165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4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EY Future Consumer </a:t>
            </a:r>
            <a:r>
              <a:rPr lang="th-TH" sz="44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ทำการสำรวจผู้บริโภค 14,500 คน</a:t>
            </a:r>
          </a:p>
          <a:p>
            <a:pPr marL="0" indent="0">
              <a:buNone/>
            </a:pPr>
            <a:r>
              <a:rPr lang="th-TH" sz="44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 20 ประเทศทั่วโลกเพื่อสำรวจพฤติกรรมการจับจ่ายใช้สอย</a:t>
            </a:r>
            <a:endParaRPr lang="th-TH" sz="44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7410" name="Picture 2" descr="Marketing in an age of infinite change: how brands can stay relevant |  University of Lond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8754" y="1976509"/>
            <a:ext cx="8316192" cy="4677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062936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3832" y="341970"/>
            <a:ext cx="8297839" cy="5985119"/>
          </a:xfrm>
        </p:spPr>
      </p:pic>
    </p:spTree>
    <p:extLst>
      <p:ext uri="{BB962C8B-B14F-4D97-AF65-F5344CB8AC3E}">
        <p14:creationId xmlns:p14="http://schemas.microsoft.com/office/powerpoint/2010/main" val="2302466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209627" cy="6858000"/>
          </a:xfrm>
        </p:spPr>
      </p:pic>
    </p:spTree>
    <p:extLst>
      <p:ext uri="{BB962C8B-B14F-4D97-AF65-F5344CB8AC3E}">
        <p14:creationId xmlns:p14="http://schemas.microsoft.com/office/powerpoint/2010/main" val="395302804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23920" cy="6858000"/>
          </a:xfrm>
        </p:spPr>
      </p:pic>
    </p:spTree>
    <p:extLst>
      <p:ext uri="{BB962C8B-B14F-4D97-AF65-F5344CB8AC3E}">
        <p14:creationId xmlns:p14="http://schemas.microsoft.com/office/powerpoint/2010/main" val="33455796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78532211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92001" cy="6858001"/>
          </a:xfrm>
        </p:spPr>
      </p:pic>
    </p:spTree>
    <p:extLst>
      <p:ext uri="{BB962C8B-B14F-4D97-AF65-F5344CB8AC3E}">
        <p14:creationId xmlns:p14="http://schemas.microsoft.com/office/powerpoint/2010/main" val="8667072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291164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213859968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7526493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94591930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6618" cy="6858001"/>
          </a:xfrm>
        </p:spPr>
      </p:pic>
    </p:spTree>
    <p:extLst>
      <p:ext uri="{BB962C8B-B14F-4D97-AF65-F5344CB8AC3E}">
        <p14:creationId xmlns:p14="http://schemas.microsoft.com/office/powerpoint/2010/main" val="289964673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50164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5072" y="124978"/>
            <a:ext cx="10515600" cy="1325563"/>
          </a:xfrm>
        </p:spPr>
        <p:txBody>
          <a:bodyPr>
            <a:normAutofit/>
          </a:bodyPr>
          <a:lstStyle/>
          <a:p>
            <a:pPr marL="0" indent="0" algn="ctr"/>
            <a:r>
              <a:rPr lang="th-TH" sz="53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ความหมายและความสำคัญของความสัมพันธ์กับลูกค้า</a:t>
            </a:r>
            <a:endParaRPr lang="th-TH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7836" y="1450541"/>
            <a:ext cx="11732492" cy="435133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การจัดการความสัมพันธ์กับลูกค้าเป็นการ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เพิ่ม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โอกาสโดยการ</a:t>
            </a:r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ใช้ข้อมูล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ในการ</a:t>
            </a:r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ทำความเข้าใจลูกค้า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</a:t>
            </a:r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การสร้างคุณค่า 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ซึ่งเกิดจาก</a:t>
            </a:r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การบูรณาการกระบวนการ 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บุคลากร วิธีการปฏิบัติ และขีดความสามารถทางการตลาดด้วยการใช้ข้อมูล เทคโนโลยี และการประยุกต์ ดังนั้น การจัดการความสัมพันธ์กับลูกค้า(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Customer Relationship Management) 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จึง</a:t>
            </a:r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เป็นความสัมพันธ์ของกลยุทธ์การตลาด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IT (information technology) </a:t>
            </a:r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เพื่อสร้างกำไร ในด้านความสัมพันธ์ระยะยาวกับลูกค้า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และผู้มีส่วนได้ส่วนเสียอื่นๆ โดยการสร้างการปรับปรุงคุณค่าของผู้มีส่วนได้ส่วนเสีย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 (shareholder value) 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รวมถึงการพัฒนาความเหมาะสมของความสัมพันธ์ระหว่างลูกค้าหลักและลูกค้าในแต่ละส่วน โดยหลักการจัดการความสัมพันธ์กับลูกค้าและระบบช่วยให้องค์กรมีจุดมุ่งเน้นในการสร้างคุณค่าสำหรับหุ้นส่วน อันหมายถึง</a:t>
            </a:r>
            <a:r>
              <a:rPr lang="th-TH" sz="36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การเกิดกำไรในระยะยาวและการสร้างคุณค่าหรือคุณประโยชน์สำหรับลูกค้า</a:t>
            </a:r>
            <a:endParaRPr lang="th-TH" sz="36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41227704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92516088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9093" cy="6858001"/>
          </a:xfrm>
        </p:spPr>
      </p:pic>
    </p:spTree>
    <p:extLst>
      <p:ext uri="{BB962C8B-B14F-4D97-AF65-F5344CB8AC3E}">
        <p14:creationId xmlns:p14="http://schemas.microsoft.com/office/powerpoint/2010/main" val="40547404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4422" cy="6858000"/>
          </a:xfrm>
        </p:spPr>
      </p:pic>
    </p:spTree>
    <p:extLst>
      <p:ext uri="{BB962C8B-B14F-4D97-AF65-F5344CB8AC3E}">
        <p14:creationId xmlns:p14="http://schemas.microsoft.com/office/powerpoint/2010/main" val="193747235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19768" cy="6858001"/>
          </a:xfrm>
        </p:spPr>
      </p:pic>
    </p:spTree>
    <p:extLst>
      <p:ext uri="{BB962C8B-B14F-4D97-AF65-F5344CB8AC3E}">
        <p14:creationId xmlns:p14="http://schemas.microsoft.com/office/powerpoint/2010/main" val="224724559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20427" cy="6858001"/>
          </a:xfrm>
        </p:spPr>
      </p:pic>
    </p:spTree>
    <p:extLst>
      <p:ext uri="{BB962C8B-B14F-4D97-AF65-F5344CB8AC3E}">
        <p14:creationId xmlns:p14="http://schemas.microsoft.com/office/powerpoint/2010/main" val="75166189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3422" cy="6858001"/>
          </a:xfrm>
        </p:spPr>
      </p:pic>
    </p:spTree>
    <p:extLst>
      <p:ext uri="{BB962C8B-B14F-4D97-AF65-F5344CB8AC3E}">
        <p14:creationId xmlns:p14="http://schemas.microsoft.com/office/powerpoint/2010/main" val="30716322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12181473" cy="6858001"/>
          </a:xfrm>
        </p:spPr>
      </p:pic>
    </p:spTree>
    <p:extLst>
      <p:ext uri="{BB962C8B-B14F-4D97-AF65-F5344CB8AC3E}">
        <p14:creationId xmlns:p14="http://schemas.microsoft.com/office/powerpoint/2010/main" val="321486287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8576317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402099462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11673" cy="6858000"/>
          </a:xfrm>
        </p:spPr>
      </p:pic>
    </p:spTree>
    <p:extLst>
      <p:ext uri="{BB962C8B-B14F-4D97-AF65-F5344CB8AC3E}">
        <p14:creationId xmlns:p14="http://schemas.microsoft.com/office/powerpoint/2010/main" val="38940543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5056" y="157017"/>
            <a:ext cx="8070302" cy="6635207"/>
          </a:xfrm>
        </p:spPr>
      </p:pic>
    </p:spTree>
    <p:extLst>
      <p:ext uri="{BB962C8B-B14F-4D97-AF65-F5344CB8AC3E}">
        <p14:creationId xmlns:p14="http://schemas.microsoft.com/office/powerpoint/2010/main" val="1629904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0136" cy="6858000"/>
          </a:xfrm>
        </p:spPr>
      </p:pic>
    </p:spTree>
    <p:extLst>
      <p:ext uri="{BB962C8B-B14F-4D97-AF65-F5344CB8AC3E}">
        <p14:creationId xmlns:p14="http://schemas.microsoft.com/office/powerpoint/2010/main" val="96751317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</p:spPr>
      </p:pic>
    </p:spTree>
    <p:extLst>
      <p:ext uri="{BB962C8B-B14F-4D97-AF65-F5344CB8AC3E}">
        <p14:creationId xmlns:p14="http://schemas.microsoft.com/office/powerpoint/2010/main" val="1650035058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39277" cy="6858000"/>
          </a:xfrm>
        </p:spPr>
      </p:pic>
    </p:spTree>
    <p:extLst>
      <p:ext uri="{BB962C8B-B14F-4D97-AF65-F5344CB8AC3E}">
        <p14:creationId xmlns:p14="http://schemas.microsoft.com/office/powerpoint/2010/main" val="31809699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5622" cy="6858001"/>
          </a:xfrm>
        </p:spPr>
      </p:pic>
    </p:spTree>
    <p:extLst>
      <p:ext uri="{BB962C8B-B14F-4D97-AF65-F5344CB8AC3E}">
        <p14:creationId xmlns:p14="http://schemas.microsoft.com/office/powerpoint/2010/main" val="132757865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378337985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83067195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17117153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5904" cy="6858000"/>
          </a:xfrm>
        </p:spPr>
      </p:pic>
    </p:spTree>
    <p:extLst>
      <p:ext uri="{BB962C8B-B14F-4D97-AF65-F5344CB8AC3E}">
        <p14:creationId xmlns:p14="http://schemas.microsoft.com/office/powerpoint/2010/main" val="255791358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2853" y="886690"/>
            <a:ext cx="5137728" cy="1325563"/>
          </a:xfrm>
        </p:spPr>
        <p:txBody>
          <a:bodyPr>
            <a:noAutofit/>
          </a:bodyPr>
          <a:lstStyle/>
          <a:p>
            <a:r>
              <a:rPr lang="th-TH" sz="60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การฝึกสังเกตลูกค้า</a:t>
            </a:r>
            <a:endParaRPr lang="th-TH" sz="60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5362" name="Picture 2" descr="การสังเกต • MisterDevelopment บริหารการขาย, โค้ชชิ่ง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795" y="886690"/>
            <a:ext cx="5240256" cy="55843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3093833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0374" cy="6858001"/>
          </a:xfrm>
        </p:spPr>
      </p:pic>
    </p:spTree>
    <p:extLst>
      <p:ext uri="{BB962C8B-B14F-4D97-AF65-F5344CB8AC3E}">
        <p14:creationId xmlns:p14="http://schemas.microsoft.com/office/powerpoint/2010/main" val="15242045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3689" y="1699490"/>
            <a:ext cx="10818091" cy="1549545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th-TH" sz="6000" b="1" dirty="0" smtClean="0">
                <a:solidFill>
                  <a:schemeClr val="accent1">
                    <a:lumMod val="50000"/>
                  </a:schemeClr>
                </a:solidFill>
              </a:rPr>
              <a:t>ประโยชน์ของการจัดการความสัมพันธ์กับลูกค้า </a:t>
            </a:r>
            <a:r>
              <a:rPr lang="en-US" sz="6000" b="1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th-TH" sz="6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4338" name="Picture 2" descr="Customer Relationship Icon Png, Transparent Png - kind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0536" y="3124055"/>
            <a:ext cx="3390900" cy="2667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710964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1864" cy="6858000"/>
          </a:xfrm>
        </p:spPr>
      </p:pic>
    </p:spTree>
    <p:extLst>
      <p:ext uri="{BB962C8B-B14F-4D97-AF65-F5344CB8AC3E}">
        <p14:creationId xmlns:p14="http://schemas.microsoft.com/office/powerpoint/2010/main" val="2669000233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581" y="0"/>
            <a:ext cx="11532741" cy="6858000"/>
          </a:xfrm>
        </p:spPr>
      </p:pic>
    </p:spTree>
    <p:extLst>
      <p:ext uri="{BB962C8B-B14F-4D97-AF65-F5344CB8AC3E}">
        <p14:creationId xmlns:p14="http://schemas.microsoft.com/office/powerpoint/2010/main" val="2205683925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38950" cy="6858001"/>
          </a:xfrm>
        </p:spPr>
      </p:pic>
    </p:spTree>
    <p:extLst>
      <p:ext uri="{BB962C8B-B14F-4D97-AF65-F5344CB8AC3E}">
        <p14:creationId xmlns:p14="http://schemas.microsoft.com/office/powerpoint/2010/main" val="303529871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761" y="0"/>
            <a:ext cx="12063239" cy="6788727"/>
          </a:xfrm>
        </p:spPr>
      </p:pic>
    </p:spTree>
    <p:extLst>
      <p:ext uri="{BB962C8B-B14F-4D97-AF65-F5344CB8AC3E}">
        <p14:creationId xmlns:p14="http://schemas.microsoft.com/office/powerpoint/2010/main" val="2507049340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1963402" cy="6858001"/>
          </a:xfrm>
        </p:spPr>
      </p:pic>
    </p:spTree>
    <p:extLst>
      <p:ext uri="{BB962C8B-B14F-4D97-AF65-F5344CB8AC3E}">
        <p14:creationId xmlns:p14="http://schemas.microsoft.com/office/powerpoint/2010/main" val="4232136822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3422" y="67377"/>
            <a:ext cx="3575323" cy="1325563"/>
          </a:xfrm>
        </p:spPr>
        <p:txBody>
          <a:bodyPr>
            <a:normAutofit/>
          </a:bodyPr>
          <a:lstStyle/>
          <a:p>
            <a:r>
              <a:rPr lang="en-US" sz="6000" b="1" u="sng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PERSONA</a:t>
            </a:r>
            <a:endParaRPr lang="th-TH" sz="60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00704" y="576154"/>
            <a:ext cx="4238884" cy="4351338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ชื่อ-นามสกุล</a:t>
            </a:r>
          </a:p>
          <a:p>
            <a:pPr>
              <a:buFontTx/>
              <a:buChar char="-"/>
            </a:pP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เพศ</a:t>
            </a:r>
          </a:p>
          <a:p>
            <a:pPr>
              <a:buFontTx/>
              <a:buChar char="-"/>
            </a:pP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อายุ</a:t>
            </a:r>
          </a:p>
          <a:p>
            <a:pPr>
              <a:buFontTx/>
              <a:buChar char="-"/>
            </a:pP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การศึกษาสูงสุด</a:t>
            </a:r>
          </a:p>
          <a:p>
            <a:pPr>
              <a:buFontTx/>
              <a:buChar char="-"/>
            </a:pP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อาชีพ</a:t>
            </a:r>
          </a:p>
          <a:p>
            <a:pPr>
              <a:buFontTx/>
              <a:buChar char="-"/>
            </a:pP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รายได้ รายจ่าย</a:t>
            </a:r>
          </a:p>
          <a:p>
            <a:pPr>
              <a:buFontTx/>
              <a:buChar char="-"/>
            </a:pP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ภูมิลำเนา</a:t>
            </a:r>
            <a:endParaRPr lang="en-US" sz="4000" dirty="0" smtClean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Tx/>
              <a:buChar char="-"/>
            </a:pP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Lifestyle</a:t>
            </a:r>
            <a:endParaRPr lang="th-TH" sz="4000" dirty="0" smtClean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  <a:p>
            <a:pPr>
              <a:buFontTx/>
              <a:buChar char="-"/>
            </a:pP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บุคลิกภาพ</a:t>
            </a:r>
            <a:endParaRPr lang="th-TH" sz="4000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1266" name="Picture 2" descr="16 Free vector user avatar icons - Freebiesbug | Person icon, People icon,  People illustra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422" y="1062109"/>
            <a:ext cx="5524500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68918018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37686" y="163629"/>
            <a:ext cx="3185160" cy="1161934"/>
          </a:xfrm>
        </p:spPr>
        <p:txBody>
          <a:bodyPr>
            <a:normAutofit/>
          </a:bodyPr>
          <a:lstStyle/>
          <a:p>
            <a:r>
              <a:rPr lang="en-US" sz="4800" b="1" u="sng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PERSONA</a:t>
            </a:r>
            <a:endParaRPr lang="th-TH" sz="48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83280" y="1197711"/>
            <a:ext cx="6679132" cy="4351338"/>
          </a:xfrm>
        </p:spPr>
        <p:txBody>
          <a:bodyPr>
            <a:noAutofit/>
          </a:bodyPr>
          <a:lstStyle/>
          <a:p>
            <a:pPr>
              <a:buFontTx/>
              <a:buChar char="-"/>
            </a:pP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Social Media </a:t>
            </a: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ที่ใช้</a:t>
            </a:r>
          </a:p>
          <a:p>
            <a:pPr>
              <a:buFontTx/>
              <a:buChar char="-"/>
            </a:pP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เพจบุคคลที่ติดตาม</a:t>
            </a:r>
          </a:p>
          <a:p>
            <a:pPr>
              <a:buFontTx/>
              <a:buChar char="-"/>
            </a:pP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ความถี่ในการใช้ </a:t>
            </a:r>
            <a:r>
              <a:rPr lang="en-US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Social Media (</a:t>
            </a: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นาที่/วัน)</a:t>
            </a:r>
          </a:p>
          <a:p>
            <a:pPr>
              <a:buFontTx/>
              <a:buChar char="-"/>
            </a:pP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ทำไมถึงซื้อสินค้า/บริการนี้</a:t>
            </a:r>
          </a:p>
          <a:p>
            <a:pPr>
              <a:buFontTx/>
              <a:buChar char="-"/>
            </a:pP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สินค้า/บริการนี้ช่วยอะไรเขาได้บ้าง</a:t>
            </a:r>
          </a:p>
          <a:p>
            <a:pPr>
              <a:buFontTx/>
              <a:buChar char="-"/>
            </a:pP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สินค้า/บริการนี้ไม่ตอบโจทย์เขาในด้านใดบ้าง</a:t>
            </a:r>
          </a:p>
          <a:p>
            <a:pPr>
              <a:buFontTx/>
              <a:buChar char="-"/>
            </a:pP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สถานที่ซื้อสินค้า/บริการ</a:t>
            </a:r>
          </a:p>
          <a:p>
            <a:pPr>
              <a:buFontTx/>
              <a:buChar char="-"/>
            </a:pPr>
            <a:r>
              <a:rPr lang="th-TH" sz="40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ลักษณะการซื้อสินค้า</a:t>
            </a:r>
            <a:endParaRPr lang="th-TH" sz="4000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3314" name="Picture 2" descr="✓ persona free vector eps, cdr, ai, svg vector illustration graphic ar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7927" y="1084889"/>
            <a:ext cx="5219657" cy="52196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75636159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91" y="0"/>
            <a:ext cx="7428346" cy="1066945"/>
          </a:xfrm>
        </p:spPr>
        <p:txBody>
          <a:bodyPr>
            <a:normAutofit/>
          </a:bodyPr>
          <a:lstStyle/>
          <a:p>
            <a:r>
              <a:rPr lang="th-TH" sz="48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ตัวอย่างของการทำ 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Customer </a:t>
            </a:r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Persona</a:t>
            </a:r>
            <a:endParaRPr lang="th-TH" sz="48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pic>
        <p:nvPicPr>
          <p:cNvPr id="10242" name="Picture 2" descr="https://thewisdom.co/wp-content/uploads/2021/02/66791f9b93480ca574dd196751f2db2c.jpg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752" y="2300215"/>
            <a:ext cx="5921665" cy="4441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https://thewisdom.co/wp-content/uploads/2021/02/fd7fcd06ad2bb5a730bed3ac82486e6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207" y="2300215"/>
            <a:ext cx="5372100" cy="4340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29753" y="1028090"/>
            <a:ext cx="1170362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	การ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ทำ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Persona 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อาศัยการเข้าใจ ศึกษาตัวบุคคลที่มีคนจริง ๆซึ่งขึ้นอยู่กับแต่ละธุรกิจ การทำ </a:t>
            </a:r>
            <a:r>
              <a:rPr lang="en-US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Person </a:t>
            </a:r>
            <a:r>
              <a:rPr lang="th-TH" sz="3600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จึงมีรูปแบบที่หลากหลายขึ้นอยู่กับสิ่งที่แบรนด์ต้องการอยากรู้ และสินค้านั้นๆ</a:t>
            </a:r>
            <a:endParaRPr lang="th-TH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273934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0372" cy="6858000"/>
          </a:xfrm>
        </p:spPr>
      </p:pic>
    </p:spTree>
    <p:extLst>
      <p:ext uri="{BB962C8B-B14F-4D97-AF65-F5344CB8AC3E}">
        <p14:creationId xmlns:p14="http://schemas.microsoft.com/office/powerpoint/2010/main" val="150263596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209570" cy="6858000"/>
          </a:xfrm>
        </p:spPr>
      </p:pic>
    </p:spTree>
    <p:extLst>
      <p:ext uri="{BB962C8B-B14F-4D97-AF65-F5344CB8AC3E}">
        <p14:creationId xmlns:p14="http://schemas.microsoft.com/office/powerpoint/2010/main" val="20652200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86759" y="1738366"/>
            <a:ext cx="10515600" cy="1325563"/>
          </a:xfrm>
        </p:spPr>
        <p:txBody>
          <a:bodyPr>
            <a:noAutofit/>
          </a:bodyPr>
          <a:lstStyle/>
          <a:p>
            <a:r>
              <a:rPr lang="en-US" sz="9600" b="1" i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#</a:t>
            </a:r>
            <a:r>
              <a:rPr lang="th-TH" sz="9600" b="1" i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ลูกค้าถูกเสมอ </a:t>
            </a:r>
            <a:br>
              <a:rPr lang="th-TH" sz="9600" b="1" i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</a:br>
            <a:r>
              <a:rPr lang="en-US" sz="9600" b="1" i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#</a:t>
            </a:r>
            <a:r>
              <a:rPr lang="th-TH" sz="9600" b="1" i="1" dirty="0" smtClean="0">
                <a:solidFill>
                  <a:schemeClr val="accent5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ลูกค้าคือพระเจ้า</a:t>
            </a:r>
            <a:endParaRPr lang="th-TH" sz="9600" b="1" i="1" dirty="0">
              <a:solidFill>
                <a:schemeClr val="accent5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76552" y="4650828"/>
            <a:ext cx="10148932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7200" b="1" dirty="0" smtClean="0">
                <a:solidFill>
                  <a:schemeClr val="accent5">
                    <a:lumMod val="50000"/>
                  </a:schemeClr>
                </a:solidFill>
              </a:rPr>
              <a:t>จริงไหม</a:t>
            </a:r>
            <a:r>
              <a:rPr lang="th-TH" sz="6600" dirty="0" smtClean="0">
                <a:solidFill>
                  <a:schemeClr val="accent5">
                    <a:lumMod val="50000"/>
                  </a:schemeClr>
                </a:solidFill>
              </a:rPr>
              <a:t>..คุณมีความคิดเห็นอย่างไร........</a:t>
            </a:r>
            <a:r>
              <a:rPr lang="en-US" sz="6600" dirty="0" smtClean="0">
                <a:solidFill>
                  <a:schemeClr val="accent5">
                    <a:lumMod val="50000"/>
                  </a:schemeClr>
                </a:solidFill>
              </a:rPr>
              <a:t>?</a:t>
            </a:r>
            <a:endParaRPr lang="th-TH" sz="6600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6146" name="Picture 2" descr="God - Free people icons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445" y="809789"/>
            <a:ext cx="1968117" cy="19681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1560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57974367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80799" cy="6858001"/>
          </a:xfrm>
        </p:spPr>
      </p:pic>
    </p:spTree>
    <p:extLst>
      <p:ext uri="{BB962C8B-B14F-4D97-AF65-F5344CB8AC3E}">
        <p14:creationId xmlns:p14="http://schemas.microsoft.com/office/powerpoint/2010/main" val="184137638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4578" cy="6858001"/>
          </a:xfrm>
        </p:spPr>
      </p:pic>
    </p:spTree>
    <p:extLst>
      <p:ext uri="{BB962C8B-B14F-4D97-AF65-F5344CB8AC3E}">
        <p14:creationId xmlns:p14="http://schemas.microsoft.com/office/powerpoint/2010/main" val="132996311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4499" cy="6858000"/>
          </a:xfrm>
        </p:spPr>
      </p:pic>
    </p:spTree>
    <p:extLst>
      <p:ext uri="{BB962C8B-B14F-4D97-AF65-F5344CB8AC3E}">
        <p14:creationId xmlns:p14="http://schemas.microsoft.com/office/powerpoint/2010/main" val="126924160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116197956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258858991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</p:spPr>
      </p:pic>
    </p:spTree>
    <p:extLst>
      <p:ext uri="{BB962C8B-B14F-4D97-AF65-F5344CB8AC3E}">
        <p14:creationId xmlns:p14="http://schemas.microsoft.com/office/powerpoint/2010/main" val="3243716638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8374" cy="6858001"/>
          </a:xfrm>
        </p:spPr>
      </p:pic>
    </p:spTree>
    <p:extLst>
      <p:ext uri="{BB962C8B-B14F-4D97-AF65-F5344CB8AC3E}">
        <p14:creationId xmlns:p14="http://schemas.microsoft.com/office/powerpoint/2010/main" val="653807056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th-TH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03813" cy="6858001"/>
          </a:xfrm>
        </p:spPr>
      </p:pic>
    </p:spTree>
    <p:extLst>
      <p:ext uri="{BB962C8B-B14F-4D97-AF65-F5344CB8AC3E}">
        <p14:creationId xmlns:p14="http://schemas.microsoft.com/office/powerpoint/2010/main" val="2931066464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31910" y="46990"/>
            <a:ext cx="567559" cy="72211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8297" y="0"/>
            <a:ext cx="713703" cy="816095"/>
          </a:xfrm>
          <a:prstGeom prst="rect">
            <a:avLst/>
          </a:prstGeom>
        </p:spPr>
      </p:pic>
      <p:cxnSp>
        <p:nvCxnSpPr>
          <p:cNvPr id="4" name="Straight Connector 3"/>
          <p:cNvCxnSpPr/>
          <p:nvPr/>
        </p:nvCxnSpPr>
        <p:spPr>
          <a:xfrm flipV="1">
            <a:off x="4270925" y="6207291"/>
            <a:ext cx="4745421" cy="15766"/>
          </a:xfrm>
          <a:prstGeom prst="line">
            <a:avLst/>
          </a:prstGeom>
          <a:ln w="76200">
            <a:solidFill>
              <a:schemeClr val="tx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364" name="Picture 4" descr="Love Airplane Route. Romantic Travel, Heart Line Trace and Plane Routes.  Hearted Airplane Path, Flight Air Trace Love Valentine Stock Vector -  Illustration of decorative, flight: 16904179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2313">
            <a:off x="4115642" y="3875952"/>
            <a:ext cx="2741973" cy="1681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06731" y="1451775"/>
            <a:ext cx="4301177" cy="264687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600" dirty="0" smtClean="0">
                <a:solidFill>
                  <a:schemeClr val="accent5">
                    <a:lumMod val="50000"/>
                  </a:schemeClr>
                </a:solidFill>
              </a:rPr>
              <a:t>Q&amp;A</a:t>
            </a:r>
            <a:endParaRPr lang="th-TH" sz="16600" dirty="0">
              <a:solidFill>
                <a:schemeClr val="accent5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0123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RM Process Model Source: Adapted from Hazard et al. (2005)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210" y="1838470"/>
            <a:ext cx="10285489" cy="4269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135418" y="277092"/>
            <a:ext cx="5477782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b="1" dirty="0" smtClean="0">
                <a:solidFill>
                  <a:schemeClr val="accent1">
                    <a:lumMod val="50000"/>
                  </a:schemeClr>
                </a:solidFill>
                <a:latin typeface="TH SarabunPSK" panose="020B0500040200020003" pitchFamily="34" charset="-34"/>
                <a:cs typeface="TH SarabunPSK" panose="020B0500040200020003" pitchFamily="34" charset="-34"/>
              </a:rPr>
              <a:t>CRM Process Model</a:t>
            </a:r>
            <a:endParaRPr lang="th-TH" sz="6600" b="1" dirty="0">
              <a:solidFill>
                <a:schemeClr val="accent1">
                  <a:lumMod val="50000"/>
                </a:schemeClr>
              </a:solidFill>
              <a:latin typeface="TH SarabunPSK" panose="020B0500040200020003" pitchFamily="34" charset="-34"/>
              <a:cs typeface="TH SarabunPSK" panose="020B05000402000200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7388546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Oval 2"/>
          <p:cNvSpPr>
            <a:spLocks noChangeArrowheads="1"/>
          </p:cNvSpPr>
          <p:nvPr/>
        </p:nvSpPr>
        <p:spPr bwMode="auto">
          <a:xfrm>
            <a:off x="2008189" y="5581651"/>
            <a:ext cx="1004887" cy="485775"/>
          </a:xfrm>
          <a:prstGeom prst="ellipse">
            <a:avLst/>
          </a:prstGeom>
          <a:solidFill>
            <a:srgbClr val="7B7B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2008189" y="2279650"/>
            <a:ext cx="1004887" cy="3606800"/>
          </a:xfrm>
          <a:prstGeom prst="rect">
            <a:avLst/>
          </a:prstGeom>
          <a:solidFill>
            <a:srgbClr val="7B7B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2017713" y="5872163"/>
            <a:ext cx="901700" cy="74612"/>
          </a:xfrm>
          <a:prstGeom prst="rect">
            <a:avLst/>
          </a:prstGeom>
          <a:solidFill>
            <a:srgbClr val="7B7B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33" name="Oval 5"/>
          <p:cNvSpPr>
            <a:spLocks noChangeArrowheads="1"/>
          </p:cNvSpPr>
          <p:nvPr/>
        </p:nvSpPr>
        <p:spPr bwMode="auto">
          <a:xfrm>
            <a:off x="2008189" y="2022475"/>
            <a:ext cx="1004887" cy="546100"/>
          </a:xfrm>
          <a:prstGeom prst="ellipse">
            <a:avLst/>
          </a:prstGeom>
          <a:solidFill>
            <a:srgbClr val="7B7B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34" name="Text Box 6"/>
          <p:cNvSpPr txBox="1">
            <a:spLocks noChangeArrowheads="1"/>
          </p:cNvSpPr>
          <p:nvPr/>
        </p:nvSpPr>
        <p:spPr bwMode="auto">
          <a:xfrm>
            <a:off x="4133850" y="1157288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6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35" name="Rectangle 7"/>
          <p:cNvSpPr>
            <a:spLocks noChangeAspect="1" noChangeArrowheads="1"/>
          </p:cNvSpPr>
          <p:nvPr/>
        </p:nvSpPr>
        <p:spPr bwMode="auto">
          <a:xfrm rot="-5400000">
            <a:off x="162719" y="3931444"/>
            <a:ext cx="32146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Supply Chain Business Processes</a:t>
            </a:r>
          </a:p>
        </p:txBody>
      </p:sp>
      <p:sp>
        <p:nvSpPr>
          <p:cNvPr id="22536" name="Rectangle 8"/>
          <p:cNvSpPr>
            <a:spLocks noChangeAspect="1" noChangeArrowheads="1"/>
          </p:cNvSpPr>
          <p:nvPr/>
        </p:nvSpPr>
        <p:spPr bwMode="auto">
          <a:xfrm>
            <a:off x="3011488" y="1600201"/>
            <a:ext cx="8572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Tier 1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Supplier</a:t>
            </a:r>
          </a:p>
        </p:txBody>
      </p:sp>
      <p:sp>
        <p:nvSpPr>
          <p:cNvPr id="22537" name="Rectangle 9"/>
          <p:cNvSpPr>
            <a:spLocks noChangeAspect="1" noChangeArrowheads="1"/>
          </p:cNvSpPr>
          <p:nvPr/>
        </p:nvSpPr>
        <p:spPr bwMode="auto">
          <a:xfrm>
            <a:off x="2076451" y="1600201"/>
            <a:ext cx="855663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Tier 2</a:t>
            </a:r>
          </a:p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Supplier</a:t>
            </a:r>
          </a:p>
        </p:txBody>
      </p:sp>
      <p:sp>
        <p:nvSpPr>
          <p:cNvPr id="26634" name="Text Box 10"/>
          <p:cNvSpPr txBox="1">
            <a:spLocks noChangeArrowheads="1"/>
          </p:cNvSpPr>
          <p:nvPr/>
        </p:nvSpPr>
        <p:spPr bwMode="auto">
          <a:xfrm>
            <a:off x="1524000" y="-53975"/>
            <a:ext cx="8458200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3200" b="1" dirty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chemeClr val="bg1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SUPPLY CHAIN MANAGEMENT</a:t>
            </a:r>
          </a:p>
        </p:txBody>
      </p:sp>
      <p:sp>
        <p:nvSpPr>
          <p:cNvPr id="22539" name="Line 11"/>
          <p:cNvSpPr>
            <a:spLocks noChangeShapeType="1"/>
          </p:cNvSpPr>
          <p:nvPr/>
        </p:nvSpPr>
        <p:spPr bwMode="auto">
          <a:xfrm>
            <a:off x="1524000" y="476250"/>
            <a:ext cx="88392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0" name="Line 12"/>
          <p:cNvSpPr>
            <a:spLocks noChangeShapeType="1"/>
          </p:cNvSpPr>
          <p:nvPr/>
        </p:nvSpPr>
        <p:spPr bwMode="auto">
          <a:xfrm>
            <a:off x="6105525" y="1230314"/>
            <a:ext cx="0" cy="295275"/>
          </a:xfrm>
          <a:prstGeom prst="line">
            <a:avLst/>
          </a:prstGeom>
          <a:noFill/>
          <a:ln w="9525">
            <a:solidFill>
              <a:srgbClr val="00CC66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1" name="Line 13"/>
          <p:cNvSpPr>
            <a:spLocks noChangeShapeType="1"/>
          </p:cNvSpPr>
          <p:nvPr/>
        </p:nvSpPr>
        <p:spPr bwMode="auto">
          <a:xfrm>
            <a:off x="8616951" y="1208089"/>
            <a:ext cx="206375" cy="492125"/>
          </a:xfrm>
          <a:prstGeom prst="line">
            <a:avLst/>
          </a:prstGeom>
          <a:noFill/>
          <a:ln w="9525">
            <a:solidFill>
              <a:srgbClr val="00CC66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2" name="Line 14"/>
          <p:cNvSpPr>
            <a:spLocks noChangeShapeType="1"/>
          </p:cNvSpPr>
          <p:nvPr/>
        </p:nvSpPr>
        <p:spPr bwMode="auto">
          <a:xfrm>
            <a:off x="9455151" y="1184276"/>
            <a:ext cx="282575" cy="555625"/>
          </a:xfrm>
          <a:prstGeom prst="line">
            <a:avLst/>
          </a:prstGeom>
          <a:noFill/>
          <a:ln w="9525">
            <a:solidFill>
              <a:srgbClr val="00CC66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3" name="Line 15"/>
          <p:cNvSpPr>
            <a:spLocks noChangeShapeType="1"/>
          </p:cNvSpPr>
          <p:nvPr/>
        </p:nvSpPr>
        <p:spPr bwMode="auto">
          <a:xfrm flipH="1">
            <a:off x="3470276" y="1208088"/>
            <a:ext cx="168275" cy="423862"/>
          </a:xfrm>
          <a:prstGeom prst="line">
            <a:avLst/>
          </a:prstGeom>
          <a:noFill/>
          <a:ln w="9525">
            <a:solidFill>
              <a:srgbClr val="00CC66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4" name="Line 16"/>
          <p:cNvSpPr>
            <a:spLocks noChangeShapeType="1"/>
          </p:cNvSpPr>
          <p:nvPr/>
        </p:nvSpPr>
        <p:spPr bwMode="auto">
          <a:xfrm flipH="1">
            <a:off x="2586038" y="1184275"/>
            <a:ext cx="214312" cy="412750"/>
          </a:xfrm>
          <a:prstGeom prst="line">
            <a:avLst/>
          </a:prstGeom>
          <a:noFill/>
          <a:ln w="9525">
            <a:solidFill>
              <a:srgbClr val="00CC66"/>
            </a:solidFill>
            <a:round/>
            <a:headEnd type="stealth" w="med" len="lg"/>
            <a:tailEnd type="stealth" w="med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45" name="Oval 17"/>
          <p:cNvSpPr>
            <a:spLocks noChangeArrowheads="1"/>
          </p:cNvSpPr>
          <p:nvPr/>
        </p:nvSpPr>
        <p:spPr bwMode="auto">
          <a:xfrm>
            <a:off x="2097088" y="2100263"/>
            <a:ext cx="296862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46" name="Oval 18"/>
          <p:cNvSpPr>
            <a:spLocks noChangeArrowheads="1"/>
          </p:cNvSpPr>
          <p:nvPr/>
        </p:nvSpPr>
        <p:spPr bwMode="auto">
          <a:xfrm>
            <a:off x="2640013" y="2111375"/>
            <a:ext cx="296862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47" name="Text Box 19"/>
          <p:cNvSpPr txBox="1">
            <a:spLocks noChangeArrowheads="1"/>
          </p:cNvSpPr>
          <p:nvPr/>
        </p:nvSpPr>
        <p:spPr bwMode="auto">
          <a:xfrm>
            <a:off x="2855913" y="476251"/>
            <a:ext cx="68897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2000" b="1">
                <a:latin typeface="Times New Roman" panose="02020603050405020304" pitchFamily="18" charset="0"/>
                <a:cs typeface="Times New Roman" panose="02020603050405020304" pitchFamily="18" charset="0"/>
              </a:rPr>
              <a:t>Integrating and Managing Processes Across the Supply Chain</a:t>
            </a:r>
          </a:p>
        </p:txBody>
      </p:sp>
      <p:sp>
        <p:nvSpPr>
          <p:cNvPr id="22548" name="Oval 20"/>
          <p:cNvSpPr>
            <a:spLocks noChangeArrowheads="1"/>
          </p:cNvSpPr>
          <p:nvPr/>
        </p:nvSpPr>
        <p:spPr bwMode="auto">
          <a:xfrm>
            <a:off x="2363788" y="2389188"/>
            <a:ext cx="296862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49" name="Oval 21"/>
          <p:cNvSpPr>
            <a:spLocks noChangeArrowheads="1"/>
          </p:cNvSpPr>
          <p:nvPr/>
        </p:nvSpPr>
        <p:spPr bwMode="auto">
          <a:xfrm>
            <a:off x="2368551" y="2035175"/>
            <a:ext cx="296863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50" name="Oval 22"/>
          <p:cNvSpPr>
            <a:spLocks noChangeArrowheads="1"/>
          </p:cNvSpPr>
          <p:nvPr/>
        </p:nvSpPr>
        <p:spPr bwMode="auto">
          <a:xfrm>
            <a:off x="2928938" y="5581651"/>
            <a:ext cx="1003300" cy="485775"/>
          </a:xfrm>
          <a:prstGeom prst="ellipse">
            <a:avLst/>
          </a:prstGeom>
          <a:solidFill>
            <a:srgbClr val="7B7B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51" name="Rectangle 23"/>
          <p:cNvSpPr>
            <a:spLocks noChangeArrowheads="1"/>
          </p:cNvSpPr>
          <p:nvPr/>
        </p:nvSpPr>
        <p:spPr bwMode="auto">
          <a:xfrm>
            <a:off x="2928938" y="2243138"/>
            <a:ext cx="1003300" cy="3643312"/>
          </a:xfrm>
          <a:prstGeom prst="rect">
            <a:avLst/>
          </a:prstGeom>
          <a:solidFill>
            <a:srgbClr val="7B7B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52" name="Oval 24"/>
          <p:cNvSpPr>
            <a:spLocks noChangeArrowheads="1"/>
          </p:cNvSpPr>
          <p:nvPr/>
        </p:nvSpPr>
        <p:spPr bwMode="auto">
          <a:xfrm>
            <a:off x="2928938" y="2022475"/>
            <a:ext cx="1003300" cy="546100"/>
          </a:xfrm>
          <a:prstGeom prst="ellipse">
            <a:avLst/>
          </a:prstGeom>
          <a:solidFill>
            <a:srgbClr val="7B7B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53" name="Rectangle 25"/>
          <p:cNvSpPr>
            <a:spLocks noChangeArrowheads="1"/>
          </p:cNvSpPr>
          <p:nvPr/>
        </p:nvSpPr>
        <p:spPr bwMode="auto">
          <a:xfrm>
            <a:off x="2941638" y="5856289"/>
            <a:ext cx="863600" cy="111125"/>
          </a:xfrm>
          <a:prstGeom prst="rect">
            <a:avLst/>
          </a:prstGeom>
          <a:solidFill>
            <a:srgbClr val="7B7B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54" name="Oval 26"/>
          <p:cNvSpPr>
            <a:spLocks noChangeArrowheads="1"/>
          </p:cNvSpPr>
          <p:nvPr/>
        </p:nvSpPr>
        <p:spPr bwMode="auto">
          <a:xfrm>
            <a:off x="3011488" y="2100263"/>
            <a:ext cx="296862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55" name="Oval 27"/>
          <p:cNvSpPr>
            <a:spLocks noChangeArrowheads="1"/>
          </p:cNvSpPr>
          <p:nvPr/>
        </p:nvSpPr>
        <p:spPr bwMode="auto">
          <a:xfrm>
            <a:off x="3554413" y="2111375"/>
            <a:ext cx="296862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56" name="Oval 28"/>
          <p:cNvSpPr>
            <a:spLocks noChangeArrowheads="1"/>
          </p:cNvSpPr>
          <p:nvPr/>
        </p:nvSpPr>
        <p:spPr bwMode="auto">
          <a:xfrm>
            <a:off x="3001963" y="2309813"/>
            <a:ext cx="296862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57" name="Oval 29"/>
          <p:cNvSpPr>
            <a:spLocks noChangeArrowheads="1"/>
          </p:cNvSpPr>
          <p:nvPr/>
        </p:nvSpPr>
        <p:spPr bwMode="auto">
          <a:xfrm>
            <a:off x="3554413" y="2311400"/>
            <a:ext cx="296862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58" name="Oval 30"/>
          <p:cNvSpPr>
            <a:spLocks noChangeArrowheads="1"/>
          </p:cNvSpPr>
          <p:nvPr/>
        </p:nvSpPr>
        <p:spPr bwMode="auto">
          <a:xfrm>
            <a:off x="3286126" y="2035175"/>
            <a:ext cx="296863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59" name="Oval 31"/>
          <p:cNvSpPr>
            <a:spLocks noChangeArrowheads="1"/>
          </p:cNvSpPr>
          <p:nvPr/>
        </p:nvSpPr>
        <p:spPr bwMode="auto">
          <a:xfrm>
            <a:off x="3278188" y="2389188"/>
            <a:ext cx="296862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60" name="Oval 32"/>
          <p:cNvSpPr>
            <a:spLocks noChangeArrowheads="1"/>
          </p:cNvSpPr>
          <p:nvPr/>
        </p:nvSpPr>
        <p:spPr bwMode="auto">
          <a:xfrm>
            <a:off x="3829051" y="5402264"/>
            <a:ext cx="4633913" cy="922337"/>
          </a:xfrm>
          <a:prstGeom prst="ellipse">
            <a:avLst/>
          </a:prstGeom>
          <a:solidFill>
            <a:srgbClr val="0000CC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61" name="Rectangle 33"/>
          <p:cNvSpPr>
            <a:spLocks noChangeArrowheads="1"/>
          </p:cNvSpPr>
          <p:nvPr/>
        </p:nvSpPr>
        <p:spPr bwMode="auto">
          <a:xfrm>
            <a:off x="3822701" y="2328863"/>
            <a:ext cx="4645025" cy="3630612"/>
          </a:xfrm>
          <a:prstGeom prst="rect">
            <a:avLst/>
          </a:prstGeom>
          <a:solidFill>
            <a:srgbClr val="0000CC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62" name="Oval 34"/>
          <p:cNvSpPr>
            <a:spLocks noChangeArrowheads="1"/>
          </p:cNvSpPr>
          <p:nvPr/>
        </p:nvSpPr>
        <p:spPr bwMode="auto">
          <a:xfrm>
            <a:off x="3829051" y="1711326"/>
            <a:ext cx="4633913" cy="1090613"/>
          </a:xfrm>
          <a:prstGeom prst="ellipse">
            <a:avLst/>
          </a:prstGeom>
          <a:solidFill>
            <a:srgbClr val="0000CC"/>
          </a:solidFill>
          <a:ln w="28575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63" name="Rectangle 35"/>
          <p:cNvSpPr>
            <a:spLocks noChangeArrowheads="1"/>
          </p:cNvSpPr>
          <p:nvPr/>
        </p:nvSpPr>
        <p:spPr bwMode="auto">
          <a:xfrm>
            <a:off x="3835401" y="5616576"/>
            <a:ext cx="4614863" cy="366713"/>
          </a:xfrm>
          <a:prstGeom prst="rect">
            <a:avLst/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64" name="Rectangle 36"/>
          <p:cNvSpPr>
            <a:spLocks noChangeArrowheads="1"/>
          </p:cNvSpPr>
          <p:nvPr/>
        </p:nvSpPr>
        <p:spPr bwMode="auto">
          <a:xfrm>
            <a:off x="5414963" y="1881188"/>
            <a:ext cx="1422400" cy="1268412"/>
          </a:xfrm>
          <a:prstGeom prst="rect">
            <a:avLst/>
          </a:prstGeom>
          <a:solidFill>
            <a:srgbClr val="CC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65" name="Oval 37"/>
          <p:cNvSpPr>
            <a:spLocks noChangeArrowheads="1"/>
          </p:cNvSpPr>
          <p:nvPr/>
        </p:nvSpPr>
        <p:spPr bwMode="auto">
          <a:xfrm>
            <a:off x="5453063" y="1714501"/>
            <a:ext cx="1428750" cy="371475"/>
          </a:xfrm>
          <a:prstGeom prst="ellipse">
            <a:avLst/>
          </a:prstGeom>
          <a:solidFill>
            <a:srgbClr val="FFC000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Logistics</a:t>
            </a:r>
          </a:p>
        </p:txBody>
      </p:sp>
      <p:sp>
        <p:nvSpPr>
          <p:cNvPr id="22566" name="Rectangle 38"/>
          <p:cNvSpPr>
            <a:spLocks noChangeArrowheads="1"/>
          </p:cNvSpPr>
          <p:nvPr/>
        </p:nvSpPr>
        <p:spPr bwMode="auto">
          <a:xfrm>
            <a:off x="4124326" y="2066925"/>
            <a:ext cx="1431925" cy="1270000"/>
          </a:xfrm>
          <a:prstGeom prst="rect">
            <a:avLst/>
          </a:prstGeom>
          <a:solidFill>
            <a:srgbClr val="CC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67" name="Oval 39"/>
          <p:cNvSpPr>
            <a:spLocks noChangeArrowheads="1"/>
          </p:cNvSpPr>
          <p:nvPr/>
        </p:nvSpPr>
        <p:spPr bwMode="auto">
          <a:xfrm>
            <a:off x="4125913" y="1889125"/>
            <a:ext cx="1428750" cy="369888"/>
          </a:xfrm>
          <a:prstGeom prst="ellipse">
            <a:avLst/>
          </a:prstGeom>
          <a:solidFill>
            <a:srgbClr val="CC0000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Purchasing</a:t>
            </a:r>
          </a:p>
        </p:txBody>
      </p:sp>
      <p:sp>
        <p:nvSpPr>
          <p:cNvPr id="22568" name="Rectangle 40"/>
          <p:cNvSpPr>
            <a:spLocks noChangeArrowheads="1"/>
          </p:cNvSpPr>
          <p:nvPr/>
        </p:nvSpPr>
        <p:spPr bwMode="auto">
          <a:xfrm>
            <a:off x="6737351" y="2044700"/>
            <a:ext cx="1425575" cy="1270000"/>
          </a:xfrm>
          <a:prstGeom prst="rect">
            <a:avLst/>
          </a:prstGeom>
          <a:solidFill>
            <a:srgbClr val="CC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69" name="Oval 41"/>
          <p:cNvSpPr>
            <a:spLocks noChangeArrowheads="1"/>
          </p:cNvSpPr>
          <p:nvPr/>
        </p:nvSpPr>
        <p:spPr bwMode="auto">
          <a:xfrm>
            <a:off x="6735763" y="1865314"/>
            <a:ext cx="1428750" cy="371475"/>
          </a:xfrm>
          <a:prstGeom prst="ellipse">
            <a:avLst/>
          </a:prstGeom>
          <a:solidFill>
            <a:srgbClr val="CC0000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Marketing &amp; Sales</a:t>
            </a:r>
          </a:p>
        </p:txBody>
      </p:sp>
      <p:sp>
        <p:nvSpPr>
          <p:cNvPr id="22570" name="Rectangle 42"/>
          <p:cNvSpPr>
            <a:spLocks noChangeArrowheads="1"/>
          </p:cNvSpPr>
          <p:nvPr/>
        </p:nvSpPr>
        <p:spPr bwMode="auto">
          <a:xfrm>
            <a:off x="4125914" y="2443163"/>
            <a:ext cx="1431925" cy="1270000"/>
          </a:xfrm>
          <a:prstGeom prst="rect">
            <a:avLst/>
          </a:prstGeom>
          <a:solidFill>
            <a:srgbClr val="CC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71" name="Rectangle 43"/>
          <p:cNvSpPr>
            <a:spLocks noChangeArrowheads="1"/>
          </p:cNvSpPr>
          <p:nvPr/>
        </p:nvSpPr>
        <p:spPr bwMode="auto">
          <a:xfrm>
            <a:off x="6735764" y="2457450"/>
            <a:ext cx="1431925" cy="1270000"/>
          </a:xfrm>
          <a:prstGeom prst="rect">
            <a:avLst/>
          </a:prstGeom>
          <a:solidFill>
            <a:srgbClr val="CC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72" name="Rectangle 44"/>
          <p:cNvSpPr>
            <a:spLocks noChangeArrowheads="1"/>
          </p:cNvSpPr>
          <p:nvPr/>
        </p:nvSpPr>
        <p:spPr bwMode="auto">
          <a:xfrm>
            <a:off x="5427663" y="2613026"/>
            <a:ext cx="1422400" cy="1268413"/>
          </a:xfrm>
          <a:prstGeom prst="rect">
            <a:avLst/>
          </a:prstGeom>
          <a:solidFill>
            <a:srgbClr val="CC0000"/>
          </a:solidFill>
          <a:ln w="19050">
            <a:solidFill>
              <a:srgbClr val="8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73" name="Oval 45"/>
          <p:cNvSpPr>
            <a:spLocks noChangeArrowheads="1"/>
          </p:cNvSpPr>
          <p:nvPr/>
        </p:nvSpPr>
        <p:spPr bwMode="auto">
          <a:xfrm>
            <a:off x="5426075" y="2438401"/>
            <a:ext cx="1428750" cy="371475"/>
          </a:xfrm>
          <a:prstGeom prst="ellipse">
            <a:avLst/>
          </a:prstGeom>
          <a:solidFill>
            <a:srgbClr val="CC0000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R&amp;D</a:t>
            </a:r>
          </a:p>
        </p:txBody>
      </p:sp>
      <p:sp>
        <p:nvSpPr>
          <p:cNvPr id="22574" name="Freeform 46"/>
          <p:cNvSpPr>
            <a:spLocks/>
          </p:cNvSpPr>
          <p:nvPr/>
        </p:nvSpPr>
        <p:spPr bwMode="auto">
          <a:xfrm>
            <a:off x="3859214" y="2362201"/>
            <a:ext cx="4471987" cy="1770063"/>
          </a:xfrm>
          <a:custGeom>
            <a:avLst/>
            <a:gdLst>
              <a:gd name="T0" fmla="*/ 2147483647 w 2817"/>
              <a:gd name="T1" fmla="*/ 2147483647 h 1115"/>
              <a:gd name="T2" fmla="*/ 2147483647 w 2817"/>
              <a:gd name="T3" fmla="*/ 2147483647 h 1115"/>
              <a:gd name="T4" fmla="*/ 2147483647 w 2817"/>
              <a:gd name="T5" fmla="*/ 2147483647 h 1115"/>
              <a:gd name="T6" fmla="*/ 2147483647 w 2817"/>
              <a:gd name="T7" fmla="*/ 2147483647 h 1115"/>
              <a:gd name="T8" fmla="*/ 2147483647 w 2817"/>
              <a:gd name="T9" fmla="*/ 2147483647 h 1115"/>
              <a:gd name="T10" fmla="*/ 2147483647 w 2817"/>
              <a:gd name="T11" fmla="*/ 2147483647 h 1115"/>
              <a:gd name="T12" fmla="*/ 2147483647 w 2817"/>
              <a:gd name="T13" fmla="*/ 2147483647 h 1115"/>
              <a:gd name="T14" fmla="*/ 2147483647 w 2817"/>
              <a:gd name="T15" fmla="*/ 2147483647 h 1115"/>
              <a:gd name="T16" fmla="*/ 2147483647 w 2817"/>
              <a:gd name="T17" fmla="*/ 2147483647 h 1115"/>
              <a:gd name="T18" fmla="*/ 2147483647 w 2817"/>
              <a:gd name="T19" fmla="*/ 2147483647 h 1115"/>
              <a:gd name="T20" fmla="*/ 2147483647 w 2817"/>
              <a:gd name="T21" fmla="*/ 2147483647 h 1115"/>
              <a:gd name="T22" fmla="*/ 2147483647 w 2817"/>
              <a:gd name="T23" fmla="*/ 2147483647 h 1115"/>
              <a:gd name="T24" fmla="*/ 2147483647 w 2817"/>
              <a:gd name="T25" fmla="*/ 2147483647 h 1115"/>
              <a:gd name="T26" fmla="*/ 2147483647 w 2817"/>
              <a:gd name="T27" fmla="*/ 2147483647 h 1115"/>
              <a:gd name="T28" fmla="*/ 2147483647 w 2817"/>
              <a:gd name="T29" fmla="*/ 2147483647 h 1115"/>
              <a:gd name="T30" fmla="*/ 2147483647 w 2817"/>
              <a:gd name="T31" fmla="*/ 2147483647 h 1115"/>
              <a:gd name="T32" fmla="*/ 2147483647 w 2817"/>
              <a:gd name="T33" fmla="*/ 2147483647 h 1115"/>
              <a:gd name="T34" fmla="*/ 2147483647 w 2817"/>
              <a:gd name="T35" fmla="*/ 2147483647 h 1115"/>
              <a:gd name="T36" fmla="*/ 2147483647 w 2817"/>
              <a:gd name="T37" fmla="*/ 2147483647 h 1115"/>
              <a:gd name="T38" fmla="*/ 2147483647 w 2817"/>
              <a:gd name="T39" fmla="*/ 2147483647 h 1115"/>
              <a:gd name="T40" fmla="*/ 2147483647 w 2817"/>
              <a:gd name="T41" fmla="*/ 2147483647 h 1115"/>
              <a:gd name="T42" fmla="*/ 2147483647 w 2817"/>
              <a:gd name="T43" fmla="*/ 2147483647 h 1115"/>
              <a:gd name="T44" fmla="*/ 2147483647 w 2817"/>
              <a:gd name="T45" fmla="*/ 2147483647 h 1115"/>
              <a:gd name="T46" fmla="*/ 2147483647 w 2817"/>
              <a:gd name="T47" fmla="*/ 2147483647 h 1115"/>
              <a:gd name="T48" fmla="*/ 2147483647 w 2817"/>
              <a:gd name="T49" fmla="*/ 2147483647 h 1115"/>
              <a:gd name="T50" fmla="*/ 2147483647 w 2817"/>
              <a:gd name="T51" fmla="*/ 2147483647 h 1115"/>
              <a:gd name="T52" fmla="*/ 2147483647 w 2817"/>
              <a:gd name="T53" fmla="*/ 2147483647 h 1115"/>
              <a:gd name="T54" fmla="*/ 2147483647 w 2817"/>
              <a:gd name="T55" fmla="*/ 2147483647 h 1115"/>
              <a:gd name="T56" fmla="*/ 2147483647 w 2817"/>
              <a:gd name="T57" fmla="*/ 2147483647 h 1115"/>
              <a:gd name="T58" fmla="*/ 2147483647 w 2817"/>
              <a:gd name="T59" fmla="*/ 2147483647 h 1115"/>
              <a:gd name="T60" fmla="*/ 2147483647 w 2817"/>
              <a:gd name="T61" fmla="*/ 2147483647 h 1115"/>
              <a:gd name="T62" fmla="*/ 2147483647 w 2817"/>
              <a:gd name="T63" fmla="*/ 2147483647 h 1115"/>
              <a:gd name="T64" fmla="*/ 2147483647 w 2817"/>
              <a:gd name="T65" fmla="*/ 2147483647 h 1115"/>
              <a:gd name="T66" fmla="*/ 2147483647 w 2817"/>
              <a:gd name="T67" fmla="*/ 2147483647 h 1115"/>
              <a:gd name="T68" fmla="*/ 2147483647 w 2817"/>
              <a:gd name="T69" fmla="*/ 2147483647 h 1115"/>
              <a:gd name="T70" fmla="*/ 2147483647 w 2817"/>
              <a:gd name="T71" fmla="*/ 2147483647 h 1115"/>
              <a:gd name="T72" fmla="*/ 2147483647 w 2817"/>
              <a:gd name="T73" fmla="*/ 2147483647 h 1115"/>
              <a:gd name="T74" fmla="*/ 2147483647 w 2817"/>
              <a:gd name="T75" fmla="*/ 2147483647 h 1115"/>
              <a:gd name="T76" fmla="*/ 2147483647 w 2817"/>
              <a:gd name="T77" fmla="*/ 2147483647 h 1115"/>
              <a:gd name="T78" fmla="*/ 2147483647 w 2817"/>
              <a:gd name="T79" fmla="*/ 2147483647 h 1115"/>
              <a:gd name="T80" fmla="*/ 2147483647 w 2817"/>
              <a:gd name="T81" fmla="*/ 2147483647 h 1115"/>
              <a:gd name="T82" fmla="*/ 0 w 2817"/>
              <a:gd name="T83" fmla="*/ 2147483647 h 1115"/>
              <a:gd name="T84" fmla="*/ 2147483647 w 2817"/>
              <a:gd name="T85" fmla="*/ 2147483647 h 1115"/>
              <a:gd name="T86" fmla="*/ 2147483647 w 2817"/>
              <a:gd name="T87" fmla="*/ 2147483647 h 1115"/>
              <a:gd name="T88" fmla="*/ 2147483647 w 2817"/>
              <a:gd name="T89" fmla="*/ 2147483647 h 1115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817"/>
              <a:gd name="T136" fmla="*/ 0 h 1115"/>
              <a:gd name="T137" fmla="*/ 2817 w 2817"/>
              <a:gd name="T138" fmla="*/ 1115 h 1115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817" h="1115">
                <a:moveTo>
                  <a:pt x="19" y="4"/>
                </a:moveTo>
                <a:cubicBezTo>
                  <a:pt x="35" y="8"/>
                  <a:pt x="80" y="53"/>
                  <a:pt x="121" y="73"/>
                </a:cubicBezTo>
                <a:cubicBezTo>
                  <a:pt x="163" y="92"/>
                  <a:pt x="207" y="108"/>
                  <a:pt x="270" y="125"/>
                </a:cubicBezTo>
                <a:cubicBezTo>
                  <a:pt x="334" y="143"/>
                  <a:pt x="397" y="162"/>
                  <a:pt x="504" y="181"/>
                </a:cubicBezTo>
                <a:cubicBezTo>
                  <a:pt x="610" y="201"/>
                  <a:pt x="784" y="228"/>
                  <a:pt x="911" y="240"/>
                </a:cubicBezTo>
                <a:cubicBezTo>
                  <a:pt x="1037" y="253"/>
                  <a:pt x="1161" y="253"/>
                  <a:pt x="1265" y="256"/>
                </a:cubicBezTo>
                <a:cubicBezTo>
                  <a:pt x="1369" y="259"/>
                  <a:pt x="1443" y="257"/>
                  <a:pt x="1532" y="256"/>
                </a:cubicBezTo>
                <a:cubicBezTo>
                  <a:pt x="1621" y="255"/>
                  <a:pt x="1718" y="256"/>
                  <a:pt x="1800" y="252"/>
                </a:cubicBezTo>
                <a:cubicBezTo>
                  <a:pt x="1882" y="248"/>
                  <a:pt x="1952" y="239"/>
                  <a:pt x="2022" y="232"/>
                </a:cubicBezTo>
                <a:cubicBezTo>
                  <a:pt x="2092" y="225"/>
                  <a:pt x="2140" y="222"/>
                  <a:pt x="2222" y="209"/>
                </a:cubicBezTo>
                <a:cubicBezTo>
                  <a:pt x="2304" y="196"/>
                  <a:pt x="2435" y="175"/>
                  <a:pt x="2516" y="154"/>
                </a:cubicBezTo>
                <a:cubicBezTo>
                  <a:pt x="2597" y="133"/>
                  <a:pt x="2663" y="100"/>
                  <a:pt x="2706" y="82"/>
                </a:cubicBezTo>
                <a:cubicBezTo>
                  <a:pt x="2749" y="64"/>
                  <a:pt x="2756" y="54"/>
                  <a:pt x="2772" y="45"/>
                </a:cubicBezTo>
                <a:cubicBezTo>
                  <a:pt x="2788" y="36"/>
                  <a:pt x="2797" y="25"/>
                  <a:pt x="2804" y="29"/>
                </a:cubicBezTo>
                <a:cubicBezTo>
                  <a:pt x="2810" y="33"/>
                  <a:pt x="2812" y="26"/>
                  <a:pt x="2813" y="69"/>
                </a:cubicBezTo>
                <a:cubicBezTo>
                  <a:pt x="2814" y="113"/>
                  <a:pt x="2810" y="229"/>
                  <a:pt x="2810" y="290"/>
                </a:cubicBezTo>
                <a:cubicBezTo>
                  <a:pt x="2810" y="351"/>
                  <a:pt x="2817" y="384"/>
                  <a:pt x="2816" y="439"/>
                </a:cubicBezTo>
                <a:cubicBezTo>
                  <a:pt x="2815" y="494"/>
                  <a:pt x="2808" y="568"/>
                  <a:pt x="2804" y="623"/>
                </a:cubicBezTo>
                <a:cubicBezTo>
                  <a:pt x="2799" y="678"/>
                  <a:pt x="2813" y="719"/>
                  <a:pt x="2791" y="772"/>
                </a:cubicBezTo>
                <a:cubicBezTo>
                  <a:pt x="2769" y="825"/>
                  <a:pt x="2709" y="899"/>
                  <a:pt x="2673" y="937"/>
                </a:cubicBezTo>
                <a:cubicBezTo>
                  <a:pt x="2637" y="974"/>
                  <a:pt x="2644" y="974"/>
                  <a:pt x="2574" y="996"/>
                </a:cubicBezTo>
                <a:cubicBezTo>
                  <a:pt x="2503" y="1018"/>
                  <a:pt x="2340" y="1052"/>
                  <a:pt x="2247" y="1070"/>
                </a:cubicBezTo>
                <a:cubicBezTo>
                  <a:pt x="2154" y="1089"/>
                  <a:pt x="2120" y="1100"/>
                  <a:pt x="2014" y="1108"/>
                </a:cubicBezTo>
                <a:cubicBezTo>
                  <a:pt x="1908" y="1115"/>
                  <a:pt x="1699" y="1115"/>
                  <a:pt x="1610" y="1114"/>
                </a:cubicBezTo>
                <a:cubicBezTo>
                  <a:pt x="1521" y="1113"/>
                  <a:pt x="1529" y="1110"/>
                  <a:pt x="1479" y="1105"/>
                </a:cubicBezTo>
                <a:cubicBezTo>
                  <a:pt x="1430" y="1099"/>
                  <a:pt x="1381" y="1090"/>
                  <a:pt x="1312" y="1083"/>
                </a:cubicBezTo>
                <a:cubicBezTo>
                  <a:pt x="1242" y="1076"/>
                  <a:pt x="1120" y="1062"/>
                  <a:pt x="1063" y="1058"/>
                </a:cubicBezTo>
                <a:cubicBezTo>
                  <a:pt x="1006" y="1054"/>
                  <a:pt x="1004" y="1057"/>
                  <a:pt x="970" y="1055"/>
                </a:cubicBezTo>
                <a:cubicBezTo>
                  <a:pt x="936" y="1053"/>
                  <a:pt x="906" y="1045"/>
                  <a:pt x="858" y="1042"/>
                </a:cubicBezTo>
                <a:cubicBezTo>
                  <a:pt x="810" y="1040"/>
                  <a:pt x="732" y="1041"/>
                  <a:pt x="681" y="1039"/>
                </a:cubicBezTo>
                <a:cubicBezTo>
                  <a:pt x="629" y="1037"/>
                  <a:pt x="620" y="1038"/>
                  <a:pt x="547" y="1030"/>
                </a:cubicBezTo>
                <a:cubicBezTo>
                  <a:pt x="475" y="1022"/>
                  <a:pt x="296" y="999"/>
                  <a:pt x="242" y="990"/>
                </a:cubicBezTo>
                <a:cubicBezTo>
                  <a:pt x="189" y="980"/>
                  <a:pt x="247" y="995"/>
                  <a:pt x="221" y="971"/>
                </a:cubicBezTo>
                <a:cubicBezTo>
                  <a:pt x="195" y="947"/>
                  <a:pt x="113" y="877"/>
                  <a:pt x="87" y="844"/>
                </a:cubicBezTo>
                <a:cubicBezTo>
                  <a:pt x="61" y="810"/>
                  <a:pt x="78" y="791"/>
                  <a:pt x="65" y="769"/>
                </a:cubicBezTo>
                <a:cubicBezTo>
                  <a:pt x="53" y="747"/>
                  <a:pt x="21" y="732"/>
                  <a:pt x="12" y="710"/>
                </a:cubicBezTo>
                <a:cubicBezTo>
                  <a:pt x="4" y="688"/>
                  <a:pt x="11" y="669"/>
                  <a:pt x="12" y="638"/>
                </a:cubicBezTo>
                <a:cubicBezTo>
                  <a:pt x="13" y="607"/>
                  <a:pt x="21" y="559"/>
                  <a:pt x="22" y="520"/>
                </a:cubicBezTo>
                <a:cubicBezTo>
                  <a:pt x="23" y="482"/>
                  <a:pt x="23" y="430"/>
                  <a:pt x="22" y="405"/>
                </a:cubicBezTo>
                <a:cubicBezTo>
                  <a:pt x="21" y="380"/>
                  <a:pt x="18" y="389"/>
                  <a:pt x="16" y="368"/>
                </a:cubicBezTo>
                <a:cubicBezTo>
                  <a:pt x="13" y="347"/>
                  <a:pt x="11" y="307"/>
                  <a:pt x="9" y="281"/>
                </a:cubicBezTo>
                <a:cubicBezTo>
                  <a:pt x="7" y="255"/>
                  <a:pt x="0" y="236"/>
                  <a:pt x="0" y="209"/>
                </a:cubicBezTo>
                <a:cubicBezTo>
                  <a:pt x="0" y="182"/>
                  <a:pt x="6" y="145"/>
                  <a:pt x="9" y="119"/>
                </a:cubicBezTo>
                <a:cubicBezTo>
                  <a:pt x="12" y="93"/>
                  <a:pt x="20" y="68"/>
                  <a:pt x="22" y="51"/>
                </a:cubicBezTo>
                <a:cubicBezTo>
                  <a:pt x="24" y="33"/>
                  <a:pt x="2" y="0"/>
                  <a:pt x="19" y="4"/>
                </a:cubicBezTo>
                <a:close/>
              </a:path>
            </a:pathLst>
          </a:custGeom>
          <a:solidFill>
            <a:srgbClr val="0000CC"/>
          </a:solidFill>
          <a:ln w="2857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th-TH"/>
          </a:p>
        </p:txBody>
      </p:sp>
      <p:sp>
        <p:nvSpPr>
          <p:cNvPr id="22575" name="Freeform 47"/>
          <p:cNvSpPr>
            <a:spLocks/>
          </p:cNvSpPr>
          <p:nvPr/>
        </p:nvSpPr>
        <p:spPr bwMode="auto">
          <a:xfrm>
            <a:off x="3854450" y="2397125"/>
            <a:ext cx="4535488" cy="1824038"/>
          </a:xfrm>
          <a:custGeom>
            <a:avLst/>
            <a:gdLst>
              <a:gd name="T0" fmla="*/ 2147483647 w 2851"/>
              <a:gd name="T1" fmla="*/ 2147483647 h 1149"/>
              <a:gd name="T2" fmla="*/ 2147483647 w 2851"/>
              <a:gd name="T3" fmla="*/ 2147483647 h 1149"/>
              <a:gd name="T4" fmla="*/ 2147483647 w 2851"/>
              <a:gd name="T5" fmla="*/ 2147483647 h 1149"/>
              <a:gd name="T6" fmla="*/ 2147483647 w 2851"/>
              <a:gd name="T7" fmla="*/ 2147483647 h 1149"/>
              <a:gd name="T8" fmla="*/ 2147483647 w 2851"/>
              <a:gd name="T9" fmla="*/ 2147483647 h 1149"/>
              <a:gd name="T10" fmla="*/ 2147483647 w 2851"/>
              <a:gd name="T11" fmla="*/ 2147483647 h 1149"/>
              <a:gd name="T12" fmla="*/ 2147483647 w 2851"/>
              <a:gd name="T13" fmla="*/ 2147483647 h 1149"/>
              <a:gd name="T14" fmla="*/ 2147483647 w 2851"/>
              <a:gd name="T15" fmla="*/ 2147483647 h 1149"/>
              <a:gd name="T16" fmla="*/ 2147483647 w 2851"/>
              <a:gd name="T17" fmla="*/ 2147483647 h 1149"/>
              <a:gd name="T18" fmla="*/ 2147483647 w 2851"/>
              <a:gd name="T19" fmla="*/ 2147483647 h 1149"/>
              <a:gd name="T20" fmla="*/ 2147483647 w 2851"/>
              <a:gd name="T21" fmla="*/ 2147483647 h 1149"/>
              <a:gd name="T22" fmla="*/ 2147483647 w 2851"/>
              <a:gd name="T23" fmla="*/ 2147483647 h 1149"/>
              <a:gd name="T24" fmla="*/ 2147483647 w 2851"/>
              <a:gd name="T25" fmla="*/ 2147483647 h 1149"/>
              <a:gd name="T26" fmla="*/ 2147483647 w 2851"/>
              <a:gd name="T27" fmla="*/ 2147483647 h 1149"/>
              <a:gd name="T28" fmla="*/ 2147483647 w 2851"/>
              <a:gd name="T29" fmla="*/ 2147483647 h 1149"/>
              <a:gd name="T30" fmla="*/ 2147483647 w 2851"/>
              <a:gd name="T31" fmla="*/ 2147483647 h 1149"/>
              <a:gd name="T32" fmla="*/ 2147483647 w 2851"/>
              <a:gd name="T33" fmla="*/ 2147483647 h 1149"/>
              <a:gd name="T34" fmla="*/ 2147483647 w 2851"/>
              <a:gd name="T35" fmla="*/ 2147483647 h 1149"/>
              <a:gd name="T36" fmla="*/ 2147483647 w 2851"/>
              <a:gd name="T37" fmla="*/ 2147483647 h 1149"/>
              <a:gd name="T38" fmla="*/ 2147483647 w 2851"/>
              <a:gd name="T39" fmla="*/ 2147483647 h 1149"/>
              <a:gd name="T40" fmla="*/ 2147483647 w 2851"/>
              <a:gd name="T41" fmla="*/ 2147483647 h 1149"/>
              <a:gd name="T42" fmla="*/ 2147483647 w 2851"/>
              <a:gd name="T43" fmla="*/ 2147483647 h 1149"/>
              <a:gd name="T44" fmla="*/ 2147483647 w 2851"/>
              <a:gd name="T45" fmla="*/ 2147483647 h 1149"/>
              <a:gd name="T46" fmla="*/ 2147483647 w 2851"/>
              <a:gd name="T47" fmla="*/ 2147483647 h 1149"/>
              <a:gd name="T48" fmla="*/ 2147483647 w 2851"/>
              <a:gd name="T49" fmla="*/ 2147483647 h 1149"/>
              <a:gd name="T50" fmla="*/ 2147483647 w 2851"/>
              <a:gd name="T51" fmla="*/ 2147483647 h 1149"/>
              <a:gd name="T52" fmla="*/ 2147483647 w 2851"/>
              <a:gd name="T53" fmla="*/ 2147483647 h 1149"/>
              <a:gd name="T54" fmla="*/ 2147483647 w 2851"/>
              <a:gd name="T55" fmla="*/ 2147483647 h 1149"/>
              <a:gd name="T56" fmla="*/ 2147483647 w 2851"/>
              <a:gd name="T57" fmla="*/ 2147483647 h 1149"/>
              <a:gd name="T58" fmla="*/ 2147483647 w 2851"/>
              <a:gd name="T59" fmla="*/ 2147483647 h 1149"/>
              <a:gd name="T60" fmla="*/ 2147483647 w 2851"/>
              <a:gd name="T61" fmla="*/ 2147483647 h 1149"/>
              <a:gd name="T62" fmla="*/ 2147483647 w 2851"/>
              <a:gd name="T63" fmla="*/ 2147483647 h 1149"/>
              <a:gd name="T64" fmla="*/ 2147483647 w 2851"/>
              <a:gd name="T65" fmla="*/ 2147483647 h 1149"/>
              <a:gd name="T66" fmla="*/ 2147483647 w 2851"/>
              <a:gd name="T67" fmla="*/ 2147483647 h 1149"/>
              <a:gd name="T68" fmla="*/ 2147483647 w 2851"/>
              <a:gd name="T69" fmla="*/ 2147483647 h 1149"/>
              <a:gd name="T70" fmla="*/ 2147483647 w 2851"/>
              <a:gd name="T71" fmla="*/ 2147483647 h 1149"/>
              <a:gd name="T72" fmla="*/ 2147483647 w 2851"/>
              <a:gd name="T73" fmla="*/ 2147483647 h 1149"/>
              <a:gd name="T74" fmla="*/ 2147483647 w 2851"/>
              <a:gd name="T75" fmla="*/ 2147483647 h 1149"/>
              <a:gd name="T76" fmla="*/ 2147483647 w 2851"/>
              <a:gd name="T77" fmla="*/ 2147483647 h 1149"/>
              <a:gd name="T78" fmla="*/ 2147483647 w 2851"/>
              <a:gd name="T79" fmla="*/ 2147483647 h 1149"/>
              <a:gd name="T80" fmla="*/ 2147483647 w 2851"/>
              <a:gd name="T81" fmla="*/ 2147483647 h 1149"/>
              <a:gd name="T82" fmla="*/ 0 w 2851"/>
              <a:gd name="T83" fmla="*/ 2147483647 h 1149"/>
              <a:gd name="T84" fmla="*/ 2147483647 w 2851"/>
              <a:gd name="T85" fmla="*/ 2147483647 h 1149"/>
              <a:gd name="T86" fmla="*/ 2147483647 w 2851"/>
              <a:gd name="T87" fmla="*/ 2147483647 h 1149"/>
              <a:gd name="T88" fmla="*/ 2147483647 w 2851"/>
              <a:gd name="T89" fmla="*/ 2147483647 h 1149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w 2851"/>
              <a:gd name="T136" fmla="*/ 0 h 1149"/>
              <a:gd name="T137" fmla="*/ 2851 w 2851"/>
              <a:gd name="T138" fmla="*/ 1149 h 1149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T135" t="T136" r="T137" b="T138"/>
            <a:pathLst>
              <a:path w="2851" h="1149">
                <a:moveTo>
                  <a:pt x="24" y="4"/>
                </a:moveTo>
                <a:cubicBezTo>
                  <a:pt x="41" y="8"/>
                  <a:pt x="82" y="66"/>
                  <a:pt x="123" y="89"/>
                </a:cubicBezTo>
                <a:cubicBezTo>
                  <a:pt x="164" y="112"/>
                  <a:pt x="209" y="125"/>
                  <a:pt x="273" y="143"/>
                </a:cubicBezTo>
                <a:cubicBezTo>
                  <a:pt x="337" y="160"/>
                  <a:pt x="401" y="179"/>
                  <a:pt x="509" y="199"/>
                </a:cubicBezTo>
                <a:cubicBezTo>
                  <a:pt x="617" y="219"/>
                  <a:pt x="793" y="247"/>
                  <a:pt x="921" y="260"/>
                </a:cubicBezTo>
                <a:cubicBezTo>
                  <a:pt x="1048" y="272"/>
                  <a:pt x="1174" y="272"/>
                  <a:pt x="1279" y="275"/>
                </a:cubicBezTo>
                <a:cubicBezTo>
                  <a:pt x="1384" y="278"/>
                  <a:pt x="1459" y="275"/>
                  <a:pt x="1549" y="275"/>
                </a:cubicBezTo>
                <a:cubicBezTo>
                  <a:pt x="1639" y="275"/>
                  <a:pt x="1741" y="276"/>
                  <a:pt x="1823" y="272"/>
                </a:cubicBezTo>
                <a:cubicBezTo>
                  <a:pt x="1904" y="268"/>
                  <a:pt x="1969" y="254"/>
                  <a:pt x="2039" y="247"/>
                </a:cubicBezTo>
                <a:cubicBezTo>
                  <a:pt x="2110" y="239"/>
                  <a:pt x="2172" y="239"/>
                  <a:pt x="2247" y="228"/>
                </a:cubicBezTo>
                <a:cubicBezTo>
                  <a:pt x="2321" y="216"/>
                  <a:pt x="2409" y="198"/>
                  <a:pt x="2489" y="177"/>
                </a:cubicBezTo>
                <a:cubicBezTo>
                  <a:pt x="2568" y="156"/>
                  <a:pt x="2675" y="117"/>
                  <a:pt x="2728" y="98"/>
                </a:cubicBezTo>
                <a:cubicBezTo>
                  <a:pt x="2780" y="79"/>
                  <a:pt x="2786" y="72"/>
                  <a:pt x="2803" y="60"/>
                </a:cubicBezTo>
                <a:cubicBezTo>
                  <a:pt x="2820" y="48"/>
                  <a:pt x="2825" y="21"/>
                  <a:pt x="2832" y="25"/>
                </a:cubicBezTo>
                <a:cubicBezTo>
                  <a:pt x="2839" y="29"/>
                  <a:pt x="2843" y="39"/>
                  <a:pt x="2844" y="86"/>
                </a:cubicBezTo>
                <a:cubicBezTo>
                  <a:pt x="2845" y="133"/>
                  <a:pt x="2840" y="247"/>
                  <a:pt x="2841" y="310"/>
                </a:cubicBezTo>
                <a:cubicBezTo>
                  <a:pt x="2842" y="373"/>
                  <a:pt x="2851" y="410"/>
                  <a:pt x="2850" y="466"/>
                </a:cubicBezTo>
                <a:cubicBezTo>
                  <a:pt x="2849" y="522"/>
                  <a:pt x="2839" y="592"/>
                  <a:pt x="2834" y="648"/>
                </a:cubicBezTo>
                <a:cubicBezTo>
                  <a:pt x="2829" y="704"/>
                  <a:pt x="2844" y="746"/>
                  <a:pt x="2822" y="800"/>
                </a:cubicBezTo>
                <a:cubicBezTo>
                  <a:pt x="2800" y="854"/>
                  <a:pt x="2739" y="930"/>
                  <a:pt x="2702" y="968"/>
                </a:cubicBezTo>
                <a:cubicBezTo>
                  <a:pt x="2666" y="1006"/>
                  <a:pt x="2673" y="1006"/>
                  <a:pt x="2602" y="1028"/>
                </a:cubicBezTo>
                <a:cubicBezTo>
                  <a:pt x="2531" y="1050"/>
                  <a:pt x="2366" y="1085"/>
                  <a:pt x="2272" y="1104"/>
                </a:cubicBezTo>
                <a:cubicBezTo>
                  <a:pt x="2178" y="1123"/>
                  <a:pt x="2143" y="1134"/>
                  <a:pt x="2036" y="1142"/>
                </a:cubicBezTo>
                <a:cubicBezTo>
                  <a:pt x="1929" y="1149"/>
                  <a:pt x="1718" y="1149"/>
                  <a:pt x="1628" y="1148"/>
                </a:cubicBezTo>
                <a:cubicBezTo>
                  <a:pt x="1538" y="1147"/>
                  <a:pt x="1546" y="1144"/>
                  <a:pt x="1496" y="1138"/>
                </a:cubicBezTo>
                <a:cubicBezTo>
                  <a:pt x="1445" y="1133"/>
                  <a:pt x="1396" y="1124"/>
                  <a:pt x="1326" y="1116"/>
                </a:cubicBezTo>
                <a:cubicBezTo>
                  <a:pt x="1256" y="1109"/>
                  <a:pt x="1132" y="1095"/>
                  <a:pt x="1075" y="1091"/>
                </a:cubicBezTo>
                <a:cubicBezTo>
                  <a:pt x="1017" y="1087"/>
                  <a:pt x="1015" y="1090"/>
                  <a:pt x="980" y="1088"/>
                </a:cubicBezTo>
                <a:cubicBezTo>
                  <a:pt x="946" y="1086"/>
                  <a:pt x="915" y="1077"/>
                  <a:pt x="867" y="1075"/>
                </a:cubicBezTo>
                <a:cubicBezTo>
                  <a:pt x="819" y="1073"/>
                  <a:pt x="741" y="1074"/>
                  <a:pt x="688" y="1072"/>
                </a:cubicBezTo>
                <a:cubicBezTo>
                  <a:pt x="636" y="1070"/>
                  <a:pt x="626" y="1071"/>
                  <a:pt x="553" y="1063"/>
                </a:cubicBezTo>
                <a:cubicBezTo>
                  <a:pt x="480" y="1054"/>
                  <a:pt x="300" y="1031"/>
                  <a:pt x="245" y="1021"/>
                </a:cubicBezTo>
                <a:cubicBezTo>
                  <a:pt x="191" y="1012"/>
                  <a:pt x="249" y="1027"/>
                  <a:pt x="223" y="1003"/>
                </a:cubicBezTo>
                <a:cubicBezTo>
                  <a:pt x="197" y="978"/>
                  <a:pt x="114" y="907"/>
                  <a:pt x="88" y="873"/>
                </a:cubicBezTo>
                <a:cubicBezTo>
                  <a:pt x="62" y="839"/>
                  <a:pt x="79" y="819"/>
                  <a:pt x="66" y="797"/>
                </a:cubicBezTo>
                <a:cubicBezTo>
                  <a:pt x="53" y="775"/>
                  <a:pt x="21" y="759"/>
                  <a:pt x="13" y="737"/>
                </a:cubicBezTo>
                <a:cubicBezTo>
                  <a:pt x="4" y="715"/>
                  <a:pt x="12" y="696"/>
                  <a:pt x="13" y="664"/>
                </a:cubicBezTo>
                <a:cubicBezTo>
                  <a:pt x="14" y="633"/>
                  <a:pt x="21" y="583"/>
                  <a:pt x="22" y="544"/>
                </a:cubicBezTo>
                <a:cubicBezTo>
                  <a:pt x="23" y="505"/>
                  <a:pt x="23" y="452"/>
                  <a:pt x="22" y="427"/>
                </a:cubicBezTo>
                <a:cubicBezTo>
                  <a:pt x="21" y="402"/>
                  <a:pt x="18" y="410"/>
                  <a:pt x="16" y="389"/>
                </a:cubicBezTo>
                <a:cubicBezTo>
                  <a:pt x="14" y="368"/>
                  <a:pt x="12" y="327"/>
                  <a:pt x="9" y="301"/>
                </a:cubicBezTo>
                <a:cubicBezTo>
                  <a:pt x="7" y="274"/>
                  <a:pt x="0" y="255"/>
                  <a:pt x="0" y="228"/>
                </a:cubicBezTo>
                <a:cubicBezTo>
                  <a:pt x="0" y="200"/>
                  <a:pt x="6" y="163"/>
                  <a:pt x="9" y="136"/>
                </a:cubicBezTo>
                <a:cubicBezTo>
                  <a:pt x="13" y="110"/>
                  <a:pt x="20" y="89"/>
                  <a:pt x="22" y="67"/>
                </a:cubicBezTo>
                <a:cubicBezTo>
                  <a:pt x="24" y="45"/>
                  <a:pt x="7" y="0"/>
                  <a:pt x="24" y="4"/>
                </a:cubicBezTo>
                <a:close/>
              </a:path>
            </a:pathLst>
          </a:custGeom>
          <a:solidFill>
            <a:srgbClr val="0000CC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576" name="Oval 48"/>
          <p:cNvSpPr>
            <a:spLocks noChangeArrowheads="1"/>
          </p:cNvSpPr>
          <p:nvPr/>
        </p:nvSpPr>
        <p:spPr bwMode="auto">
          <a:xfrm>
            <a:off x="2636838" y="2311400"/>
            <a:ext cx="296862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77" name="Oval 49"/>
          <p:cNvSpPr>
            <a:spLocks noChangeArrowheads="1"/>
          </p:cNvSpPr>
          <p:nvPr/>
        </p:nvSpPr>
        <p:spPr bwMode="auto">
          <a:xfrm>
            <a:off x="2087563" y="2309813"/>
            <a:ext cx="296862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78" name="Oval 50"/>
          <p:cNvSpPr>
            <a:spLocks noChangeArrowheads="1"/>
          </p:cNvSpPr>
          <p:nvPr/>
        </p:nvSpPr>
        <p:spPr bwMode="auto">
          <a:xfrm>
            <a:off x="8389939" y="5567363"/>
            <a:ext cx="1062037" cy="500062"/>
          </a:xfrm>
          <a:prstGeom prst="ellipse">
            <a:avLst/>
          </a:prstGeom>
          <a:solidFill>
            <a:srgbClr val="7B7B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79" name="Rectangle 51"/>
          <p:cNvSpPr>
            <a:spLocks noChangeArrowheads="1"/>
          </p:cNvSpPr>
          <p:nvPr/>
        </p:nvSpPr>
        <p:spPr bwMode="auto">
          <a:xfrm>
            <a:off x="8389939" y="2297113"/>
            <a:ext cx="1062037" cy="3529012"/>
          </a:xfrm>
          <a:prstGeom prst="rect">
            <a:avLst/>
          </a:prstGeom>
          <a:solidFill>
            <a:srgbClr val="7B7B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80" name="Rectangle 52"/>
          <p:cNvSpPr>
            <a:spLocks noChangeArrowheads="1"/>
          </p:cNvSpPr>
          <p:nvPr/>
        </p:nvSpPr>
        <p:spPr bwMode="auto">
          <a:xfrm>
            <a:off x="8401050" y="5734051"/>
            <a:ext cx="946150" cy="180975"/>
          </a:xfrm>
          <a:prstGeom prst="rect">
            <a:avLst/>
          </a:prstGeom>
          <a:solidFill>
            <a:srgbClr val="7B7B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81" name="Oval 53"/>
          <p:cNvSpPr>
            <a:spLocks noChangeArrowheads="1"/>
          </p:cNvSpPr>
          <p:nvPr/>
        </p:nvSpPr>
        <p:spPr bwMode="auto">
          <a:xfrm>
            <a:off x="8389939" y="2043113"/>
            <a:ext cx="1062037" cy="546100"/>
          </a:xfrm>
          <a:prstGeom prst="ellipse">
            <a:avLst/>
          </a:prstGeom>
          <a:solidFill>
            <a:srgbClr val="7B7B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82" name="Rectangle 54"/>
          <p:cNvSpPr>
            <a:spLocks noChangeAspect="1" noChangeArrowheads="1"/>
          </p:cNvSpPr>
          <p:nvPr/>
        </p:nvSpPr>
        <p:spPr bwMode="auto">
          <a:xfrm>
            <a:off x="8445500" y="1757364"/>
            <a:ext cx="89693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Customer</a:t>
            </a:r>
          </a:p>
        </p:txBody>
      </p:sp>
      <p:sp>
        <p:nvSpPr>
          <p:cNvPr id="22583" name="Oval 55"/>
          <p:cNvSpPr>
            <a:spLocks noChangeArrowheads="1"/>
          </p:cNvSpPr>
          <p:nvPr/>
        </p:nvSpPr>
        <p:spPr bwMode="auto">
          <a:xfrm>
            <a:off x="9058276" y="2120900"/>
            <a:ext cx="296863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84" name="Oval 56"/>
          <p:cNvSpPr>
            <a:spLocks noChangeArrowheads="1"/>
          </p:cNvSpPr>
          <p:nvPr/>
        </p:nvSpPr>
        <p:spPr bwMode="auto">
          <a:xfrm>
            <a:off x="8782051" y="2054225"/>
            <a:ext cx="296863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85" name="Oval 57"/>
          <p:cNvSpPr>
            <a:spLocks noChangeArrowheads="1"/>
          </p:cNvSpPr>
          <p:nvPr/>
        </p:nvSpPr>
        <p:spPr bwMode="auto">
          <a:xfrm>
            <a:off x="8501063" y="2114550"/>
            <a:ext cx="296862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86" name="Rectangle 58"/>
          <p:cNvSpPr>
            <a:spLocks noChangeAspect="1" noChangeArrowheads="1"/>
          </p:cNvSpPr>
          <p:nvPr/>
        </p:nvSpPr>
        <p:spPr bwMode="auto">
          <a:xfrm>
            <a:off x="9372601" y="1676401"/>
            <a:ext cx="9366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Consumer/End-user</a:t>
            </a:r>
          </a:p>
        </p:txBody>
      </p:sp>
      <p:sp>
        <p:nvSpPr>
          <p:cNvPr id="22587" name="Oval 59"/>
          <p:cNvSpPr>
            <a:spLocks noChangeArrowheads="1"/>
          </p:cNvSpPr>
          <p:nvPr/>
        </p:nvSpPr>
        <p:spPr bwMode="auto">
          <a:xfrm>
            <a:off x="9363076" y="5567363"/>
            <a:ext cx="1063625" cy="500062"/>
          </a:xfrm>
          <a:prstGeom prst="ellipse">
            <a:avLst/>
          </a:prstGeom>
          <a:solidFill>
            <a:srgbClr val="7B7B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88" name="Rectangle 60"/>
          <p:cNvSpPr>
            <a:spLocks noChangeArrowheads="1"/>
          </p:cNvSpPr>
          <p:nvPr/>
        </p:nvSpPr>
        <p:spPr bwMode="auto">
          <a:xfrm>
            <a:off x="9363076" y="2293938"/>
            <a:ext cx="1063625" cy="3560762"/>
          </a:xfrm>
          <a:prstGeom prst="rect">
            <a:avLst/>
          </a:prstGeom>
          <a:solidFill>
            <a:srgbClr val="7B7BFF"/>
          </a:solidFill>
          <a:ln w="19050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89" name="Oval 61"/>
          <p:cNvSpPr>
            <a:spLocks noChangeArrowheads="1"/>
          </p:cNvSpPr>
          <p:nvPr/>
        </p:nvSpPr>
        <p:spPr bwMode="auto">
          <a:xfrm>
            <a:off x="9363076" y="2043113"/>
            <a:ext cx="1063625" cy="546100"/>
          </a:xfrm>
          <a:prstGeom prst="ellipse">
            <a:avLst/>
          </a:prstGeom>
          <a:solidFill>
            <a:srgbClr val="7B7BFF"/>
          </a:solidFill>
          <a:ln w="190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90" name="Rectangle 62"/>
          <p:cNvSpPr>
            <a:spLocks noChangeArrowheads="1"/>
          </p:cNvSpPr>
          <p:nvPr/>
        </p:nvSpPr>
        <p:spPr bwMode="auto">
          <a:xfrm>
            <a:off x="9374189" y="5729289"/>
            <a:ext cx="1038225" cy="198437"/>
          </a:xfrm>
          <a:prstGeom prst="rect">
            <a:avLst/>
          </a:prstGeom>
          <a:solidFill>
            <a:srgbClr val="7B7BFF"/>
          </a:solidFill>
          <a:ln>
            <a:noFill/>
          </a:ln>
          <a:extLst>
            <a:ext uri="{91240B29-F687-4F45-9708-019B960494DF}">
              <a14:hiddenLine xmlns:a14="http://schemas.microsoft.com/office/drawing/2010/main" w="317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SzTx/>
              <a:buFontTx/>
              <a:buNone/>
            </a:pPr>
            <a:endParaRPr lang="th-TH" altLang="en-US" sz="1800">
              <a:latin typeface="Times New Roman" panose="02020603050405020304" pitchFamily="18" charset="0"/>
            </a:endParaRPr>
          </a:p>
        </p:txBody>
      </p:sp>
      <p:sp>
        <p:nvSpPr>
          <p:cNvPr id="22591" name="Oval 63"/>
          <p:cNvSpPr>
            <a:spLocks noChangeArrowheads="1"/>
          </p:cNvSpPr>
          <p:nvPr/>
        </p:nvSpPr>
        <p:spPr bwMode="auto">
          <a:xfrm>
            <a:off x="8932863" y="2389188"/>
            <a:ext cx="296862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92" name="Oval 64"/>
          <p:cNvSpPr>
            <a:spLocks noChangeArrowheads="1"/>
          </p:cNvSpPr>
          <p:nvPr/>
        </p:nvSpPr>
        <p:spPr bwMode="auto">
          <a:xfrm>
            <a:off x="8613776" y="2389188"/>
            <a:ext cx="296863" cy="165100"/>
          </a:xfrm>
          <a:prstGeom prst="ellipse">
            <a:avLst/>
          </a:prstGeom>
          <a:solidFill>
            <a:srgbClr val="CC0000"/>
          </a:solidFill>
          <a:ln w="9525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endParaRPr lang="th-TH" altLang="en-US" sz="12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22593" name="Group 65"/>
          <p:cNvGrpSpPr>
            <a:grpSpLocks/>
          </p:cNvGrpSpPr>
          <p:nvPr/>
        </p:nvGrpSpPr>
        <p:grpSpPr bwMode="auto">
          <a:xfrm>
            <a:off x="2016125" y="2809876"/>
            <a:ext cx="8396288" cy="3044825"/>
            <a:chOff x="310" y="1908"/>
            <a:chExt cx="5289" cy="1918"/>
          </a:xfrm>
        </p:grpSpPr>
        <p:sp>
          <p:nvSpPr>
            <p:cNvPr id="22601" name="AutoShape 66"/>
            <p:cNvSpPr>
              <a:spLocks noChangeArrowheads="1"/>
            </p:cNvSpPr>
            <p:nvPr/>
          </p:nvSpPr>
          <p:spPr bwMode="auto">
            <a:xfrm>
              <a:off x="310" y="1908"/>
              <a:ext cx="5289" cy="216"/>
            </a:xfrm>
            <a:prstGeom prst="rightArrow">
              <a:avLst>
                <a:gd name="adj1" fmla="val 50000"/>
                <a:gd name="adj2" fmla="val 132633"/>
              </a:avLst>
            </a:prstGeom>
            <a:solidFill>
              <a:schemeClr val="tx1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lIns="69850" tIns="36512" rIns="69850" bIns="36512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การสร้างความสัมพันธ์กับลูกค้า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(CUSTOMER RELATIONSHIP MANAGEMENT)</a:t>
              </a:r>
            </a:p>
          </p:txBody>
        </p:sp>
        <p:sp>
          <p:nvSpPr>
            <p:cNvPr id="22602" name="AutoShape 67"/>
            <p:cNvSpPr>
              <a:spLocks noChangeArrowheads="1"/>
            </p:cNvSpPr>
            <p:nvPr/>
          </p:nvSpPr>
          <p:spPr bwMode="auto">
            <a:xfrm>
              <a:off x="313" y="2144"/>
              <a:ext cx="5280" cy="217"/>
            </a:xfrm>
            <a:prstGeom prst="rightArrow">
              <a:avLst>
                <a:gd name="adj1" fmla="val 50000"/>
                <a:gd name="adj2" fmla="val 136641"/>
              </a:avLst>
            </a:prstGeom>
            <a:solidFill>
              <a:schemeClr val="tx1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lIns="69850" tIns="36512" rIns="69850" bIns="36512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การจัดการการให้บริการแก่ลูกค้า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(CUSTOMER SERVICE MANAGEMENT)</a:t>
              </a:r>
            </a:p>
          </p:txBody>
        </p:sp>
        <p:sp>
          <p:nvSpPr>
            <p:cNvPr id="22603" name="AutoShape 68"/>
            <p:cNvSpPr>
              <a:spLocks noChangeArrowheads="1"/>
            </p:cNvSpPr>
            <p:nvPr/>
          </p:nvSpPr>
          <p:spPr bwMode="auto">
            <a:xfrm>
              <a:off x="313" y="2382"/>
              <a:ext cx="5280" cy="217"/>
            </a:xfrm>
            <a:prstGeom prst="rightArrow">
              <a:avLst>
                <a:gd name="adj1" fmla="val 50000"/>
                <a:gd name="adj2" fmla="val 136641"/>
              </a:avLst>
            </a:prstGeom>
            <a:solidFill>
              <a:schemeClr val="tx1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lIns="69850" tIns="36512" rIns="69850" bIns="36512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การจัดการความต้องการของลูกค้า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(DEMAND MANAGEMENT)</a:t>
              </a:r>
            </a:p>
          </p:txBody>
        </p:sp>
        <p:sp>
          <p:nvSpPr>
            <p:cNvPr id="22604" name="AutoShape 69"/>
            <p:cNvSpPr>
              <a:spLocks noChangeArrowheads="1"/>
            </p:cNvSpPr>
            <p:nvPr/>
          </p:nvSpPr>
          <p:spPr bwMode="auto">
            <a:xfrm>
              <a:off x="313" y="2632"/>
              <a:ext cx="5280" cy="214"/>
            </a:xfrm>
            <a:prstGeom prst="rightArrow">
              <a:avLst>
                <a:gd name="adj1" fmla="val 50000"/>
                <a:gd name="adj2" fmla="val 136044"/>
              </a:avLst>
            </a:prstGeom>
            <a:solidFill>
              <a:schemeClr val="tx1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lIns="69850" tIns="36512" rIns="69850" bIns="36512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การจัดการคำสั่งซื้อของลูกค้า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(CUSTOMER ORDER  FULFILLMENT)</a:t>
              </a:r>
            </a:p>
          </p:txBody>
        </p:sp>
        <p:sp>
          <p:nvSpPr>
            <p:cNvPr id="22605" name="AutoShape 70"/>
            <p:cNvSpPr>
              <a:spLocks noChangeArrowheads="1"/>
            </p:cNvSpPr>
            <p:nvPr/>
          </p:nvSpPr>
          <p:spPr bwMode="auto">
            <a:xfrm>
              <a:off x="313" y="2880"/>
              <a:ext cx="5280" cy="217"/>
            </a:xfrm>
            <a:prstGeom prst="rightArrow">
              <a:avLst>
                <a:gd name="adj1" fmla="val 50000"/>
                <a:gd name="adj2" fmla="val 134163"/>
              </a:avLst>
            </a:prstGeom>
            <a:solidFill>
              <a:schemeClr val="tx1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lIns="69850" tIns="36512" rIns="69850" bIns="36512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การจัดการการผลิต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MANUFACTURING FLOW MANAGEMENT</a:t>
              </a:r>
            </a:p>
          </p:txBody>
        </p:sp>
        <p:sp>
          <p:nvSpPr>
            <p:cNvPr id="22606" name="AutoShape 71"/>
            <p:cNvSpPr>
              <a:spLocks noChangeArrowheads="1"/>
            </p:cNvSpPr>
            <p:nvPr/>
          </p:nvSpPr>
          <p:spPr bwMode="auto">
            <a:xfrm>
              <a:off x="313" y="3133"/>
              <a:ext cx="5280" cy="218"/>
            </a:xfrm>
            <a:prstGeom prst="rightArrow">
              <a:avLst>
                <a:gd name="adj1" fmla="val 50000"/>
                <a:gd name="adj2" fmla="val 133547"/>
              </a:avLst>
            </a:prstGeom>
            <a:solidFill>
              <a:schemeClr val="tx1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lIns="69850" tIns="36512" rIns="69850" bIns="36512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การบริหารความสัมพันธ์กับผู้ส่งมอบ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(SUPPLIER RELATIONSHIP MANAGEMENT)</a:t>
              </a:r>
            </a:p>
          </p:txBody>
        </p:sp>
        <p:sp>
          <p:nvSpPr>
            <p:cNvPr id="22607" name="AutoShape 72"/>
            <p:cNvSpPr>
              <a:spLocks noChangeArrowheads="1"/>
            </p:cNvSpPr>
            <p:nvPr/>
          </p:nvSpPr>
          <p:spPr bwMode="auto">
            <a:xfrm>
              <a:off x="313" y="3388"/>
              <a:ext cx="5280" cy="217"/>
            </a:xfrm>
            <a:prstGeom prst="rightArrow">
              <a:avLst>
                <a:gd name="adj1" fmla="val 50000"/>
                <a:gd name="adj2" fmla="val 134163"/>
              </a:avLst>
            </a:prstGeom>
            <a:solidFill>
              <a:schemeClr val="tx1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lIns="69850" tIns="36512" rIns="69850" bIns="36512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(การพัฒนาผลิตภัณฑ์)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PRODUCT DEVELOPMENT AND COMMERCIALIZATION</a:t>
              </a:r>
            </a:p>
          </p:txBody>
        </p:sp>
        <p:sp>
          <p:nvSpPr>
            <p:cNvPr id="22608" name="AutoShape 73"/>
            <p:cNvSpPr>
              <a:spLocks noChangeArrowheads="1"/>
            </p:cNvSpPr>
            <p:nvPr/>
          </p:nvSpPr>
          <p:spPr bwMode="auto">
            <a:xfrm flipH="1">
              <a:off x="322" y="3609"/>
              <a:ext cx="5277" cy="217"/>
            </a:xfrm>
            <a:prstGeom prst="rightArrow">
              <a:avLst>
                <a:gd name="adj1" fmla="val 50000"/>
                <a:gd name="adj2" fmla="val 141405"/>
              </a:avLst>
            </a:prstGeom>
            <a:solidFill>
              <a:schemeClr val="tx1"/>
            </a:solidFill>
            <a:ln w="12700">
              <a:solidFill>
                <a:srgbClr val="CC0000"/>
              </a:solidFill>
              <a:miter lim="800000"/>
              <a:headEnd/>
              <a:tailEnd/>
            </a:ln>
          </p:spPr>
          <p:txBody>
            <a:bodyPr wrap="none" lIns="69850" tIns="36512" rIns="69850" bIns="36512" anchor="ctr"/>
            <a:lstStyle>
              <a:lvl1pPr>
                <a:spcBef>
                  <a:spcPct val="20000"/>
                </a:spcBef>
                <a:buClr>
                  <a:schemeClr val="tx2"/>
                </a:buClr>
                <a:buSzPct val="70000"/>
                <a:buFont typeface="Wingdings" panose="05000000000000000000" pitchFamily="2" charset="2"/>
                <a:buChar char="l"/>
                <a:defRPr sz="2800">
                  <a:solidFill>
                    <a:schemeClr val="tx1"/>
                  </a:solidFill>
                  <a:latin typeface="Verdana" panose="020B0604030504040204" pitchFamily="34" charset="0"/>
                </a:defRPr>
              </a:lvl1pPr>
              <a:lvl2pPr marL="742950" indent="-285750">
                <a:spcBef>
                  <a:spcPct val="20000"/>
                </a:spcBef>
                <a:buClr>
                  <a:schemeClr val="tx1"/>
                </a:buClr>
                <a:buSzPct val="85000"/>
                <a:buFont typeface="Arial" panose="020B0604020202020204" pitchFamily="34" charset="0"/>
                <a:buChar char="–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2pPr>
              <a:lvl3pPr marL="1143000" indent="-228600">
                <a:spcBef>
                  <a:spcPct val="20000"/>
                </a:spcBef>
                <a:buClr>
                  <a:schemeClr val="accent1"/>
                </a:buClr>
                <a:buSzPct val="60000"/>
                <a:buFont typeface="Wingdings" panose="05000000000000000000" pitchFamily="2" charset="2"/>
                <a:buChar char="l"/>
                <a:defRPr sz="2400">
                  <a:solidFill>
                    <a:schemeClr val="tx1"/>
                  </a:solidFill>
                  <a:latin typeface="Verdana" panose="020B0604030504040204" pitchFamily="34" charset="0"/>
                </a:defRPr>
              </a:lvl3pPr>
              <a:lvl4pPr marL="1600200" indent="-228600">
                <a:spcBef>
                  <a:spcPct val="20000"/>
                </a:spcBef>
                <a:buClr>
                  <a:schemeClr val="tx1"/>
                </a:buClr>
                <a:buSzPct val="7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4pPr>
              <a:lvl5pPr marL="2057400" indent="-228600">
                <a:spcBef>
                  <a:spcPct val="20000"/>
                </a:spcBef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hlink"/>
                </a:buClr>
                <a:buSzPct val="65000"/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Verdana" panose="020B060403050404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ClrTx/>
                <a:buSzTx/>
                <a:buFontTx/>
                <a:buNone/>
              </a:pPr>
              <a:r>
                <a:rPr lang="th-TH" altLang="en-US" sz="2400" b="1">
                  <a:solidFill>
                    <a:schemeClr val="bg1"/>
                  </a:solidFill>
                  <a:latin typeface="Times New Roman" panose="02020603050405020304" pitchFamily="18" charset="0"/>
                </a:rPr>
                <a:t>(การส่งคืนสินค้า)</a:t>
              </a:r>
              <a:r>
                <a:rPr lang="en-US" altLang="en-US" sz="2400" b="1">
                  <a:solidFill>
                    <a:srgbClr val="FF0000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altLang="en-US" sz="140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RETURNS</a:t>
              </a:r>
            </a:p>
          </p:txBody>
        </p:sp>
      </p:grpSp>
      <p:sp>
        <p:nvSpPr>
          <p:cNvPr id="22594" name="AutoShape 74"/>
          <p:cNvSpPr>
            <a:spLocks noChangeArrowheads="1"/>
          </p:cNvSpPr>
          <p:nvPr/>
        </p:nvSpPr>
        <p:spPr bwMode="auto">
          <a:xfrm>
            <a:off x="2009776" y="2130425"/>
            <a:ext cx="8399463" cy="344488"/>
          </a:xfrm>
          <a:prstGeom prst="rightArrow">
            <a:avLst>
              <a:gd name="adj1" fmla="val 50000"/>
              <a:gd name="adj2" fmla="val 132072"/>
            </a:avLst>
          </a:prstGeom>
          <a:solidFill>
            <a:srgbClr val="B2B2B2"/>
          </a:solidFill>
          <a:ln w="19050">
            <a:solidFill>
              <a:srgbClr val="5F5F5F"/>
            </a:solidFill>
            <a:miter lim="800000"/>
            <a:headEnd/>
            <a:tailEnd/>
          </a:ln>
        </p:spPr>
        <p:txBody>
          <a:bodyPr wrap="none" lIns="69850" tIns="36512" rIns="69850" bIns="36512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400" b="1">
                <a:latin typeface="Times New Roman" panose="02020603050405020304" pitchFamily="18" charset="0"/>
                <a:cs typeface="Times New Roman" panose="02020603050405020304" pitchFamily="18" charset="0"/>
              </a:rPr>
              <a:t>   PRODUCT FLOW</a:t>
            </a:r>
            <a:endParaRPr lang="en-US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95" name="Oval 75"/>
          <p:cNvSpPr>
            <a:spLocks noChangeArrowheads="1"/>
          </p:cNvSpPr>
          <p:nvPr/>
        </p:nvSpPr>
        <p:spPr bwMode="auto">
          <a:xfrm>
            <a:off x="4125914" y="2265364"/>
            <a:ext cx="1430337" cy="369887"/>
          </a:xfrm>
          <a:prstGeom prst="ellipse">
            <a:avLst/>
          </a:prstGeom>
          <a:solidFill>
            <a:srgbClr val="CC0000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Production</a:t>
            </a:r>
          </a:p>
        </p:txBody>
      </p:sp>
      <p:sp>
        <p:nvSpPr>
          <p:cNvPr id="22596" name="Oval 76"/>
          <p:cNvSpPr>
            <a:spLocks noChangeArrowheads="1"/>
          </p:cNvSpPr>
          <p:nvPr/>
        </p:nvSpPr>
        <p:spPr bwMode="auto">
          <a:xfrm>
            <a:off x="6737350" y="2270125"/>
            <a:ext cx="1428750" cy="369888"/>
          </a:xfrm>
          <a:prstGeom prst="ellipse">
            <a:avLst/>
          </a:prstGeom>
          <a:solidFill>
            <a:srgbClr val="CC0000"/>
          </a:solidFill>
          <a:ln w="19050">
            <a:solidFill>
              <a:srgbClr val="800000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Finance</a:t>
            </a:r>
          </a:p>
        </p:txBody>
      </p:sp>
      <p:sp>
        <p:nvSpPr>
          <p:cNvPr id="22597" name="Rectangle 77"/>
          <p:cNvSpPr>
            <a:spLocks noChangeAspect="1" noChangeArrowheads="1"/>
          </p:cNvSpPr>
          <p:nvPr/>
        </p:nvSpPr>
        <p:spPr bwMode="auto">
          <a:xfrm>
            <a:off x="5524500" y="1477964"/>
            <a:ext cx="1214438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200" b="1">
                <a:latin typeface="Times New Roman" panose="02020603050405020304" pitchFamily="18" charset="0"/>
                <a:cs typeface="Times New Roman" panose="02020603050405020304" pitchFamily="18" charset="0"/>
              </a:rPr>
              <a:t>Manufacturer</a:t>
            </a:r>
          </a:p>
        </p:txBody>
      </p:sp>
      <p:sp>
        <p:nvSpPr>
          <p:cNvPr id="22598" name="Oval 78"/>
          <p:cNvSpPr>
            <a:spLocks noChangeAspect="1" noChangeArrowheads="1"/>
          </p:cNvSpPr>
          <p:nvPr/>
        </p:nvSpPr>
        <p:spPr bwMode="auto">
          <a:xfrm>
            <a:off x="2073276" y="914401"/>
            <a:ext cx="8124825" cy="346075"/>
          </a:xfrm>
          <a:prstGeom prst="ellipse">
            <a:avLst/>
          </a:prstGeom>
          <a:solidFill>
            <a:srgbClr val="00CC66"/>
          </a:solidFill>
          <a:ln w="12700">
            <a:solidFill>
              <a:srgbClr val="006600"/>
            </a:solidFill>
            <a:round/>
            <a:headEnd/>
            <a:tailEnd/>
          </a:ln>
        </p:spPr>
        <p:txBody>
          <a:bodyPr wrap="none" lIns="92075" tIns="46038" rIns="92075" bIns="46038" anchor="ctr"/>
          <a:lstStyle>
            <a:lvl1pPr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600" b="1">
                <a:latin typeface="Times New Roman" panose="02020603050405020304" pitchFamily="18" charset="0"/>
                <a:cs typeface="Times New Roman" panose="02020603050405020304" pitchFamily="18" charset="0"/>
              </a:rPr>
              <a:t>Information Flow</a:t>
            </a:r>
            <a:endParaRPr lang="en-US" altLang="en-US" sz="14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599" name="Line 79"/>
          <p:cNvSpPr>
            <a:spLocks noChangeShapeType="1"/>
          </p:cNvSpPr>
          <p:nvPr/>
        </p:nvSpPr>
        <p:spPr bwMode="auto">
          <a:xfrm>
            <a:off x="1752600" y="6461125"/>
            <a:ext cx="876300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th-TH"/>
          </a:p>
        </p:txBody>
      </p:sp>
      <p:sp>
        <p:nvSpPr>
          <p:cNvPr id="22600" name="Text Box 80"/>
          <p:cNvSpPr txBox="1">
            <a:spLocks noChangeArrowheads="1"/>
          </p:cNvSpPr>
          <p:nvPr/>
        </p:nvSpPr>
        <p:spPr bwMode="auto">
          <a:xfrm>
            <a:off x="1524000" y="6461126"/>
            <a:ext cx="91440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lr>
                <a:schemeClr val="tx2"/>
              </a:buClr>
              <a:buSzPct val="70000"/>
              <a:buFont typeface="Wingdings" panose="05000000000000000000" pitchFamily="2" charset="2"/>
              <a:buChar char="l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1"/>
              </a:buClr>
              <a:buSzPct val="85000"/>
              <a:buFont typeface="Arial" panose="020B0604020202020204" pitchFamily="34" charset="0"/>
              <a:buChar char="–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0000"/>
              <a:buFont typeface="Wingdings" panose="05000000000000000000" pitchFamily="2" charset="2"/>
              <a:buChar char="l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tx1"/>
              </a:buClr>
              <a:buSzPct val="7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hlink"/>
              </a:buClr>
              <a:buSzPct val="65000"/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50000"/>
              </a:spcBef>
              <a:buClrTx/>
              <a:buSzTx/>
              <a:buFontTx/>
              <a:buNone/>
            </a:pP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Source: Douglas M. Lambert, Martha C. Cooper, Janus D. Pagh, “Supply Chain Management: Implementation Issues and Research Opportunities”, </a:t>
            </a:r>
            <a:r>
              <a:rPr lang="en-US" altLang="en-US" sz="1000" i="1">
                <a:latin typeface="Times New Roman" panose="02020603050405020304" pitchFamily="18" charset="0"/>
                <a:cs typeface="Times New Roman" panose="02020603050405020304" pitchFamily="18" charset="0"/>
              </a:rPr>
              <a:t>The International Journal of Logistics Management</a:t>
            </a:r>
            <a:r>
              <a:rPr lang="en-US" altLang="en-US" sz="1000">
                <a:latin typeface="Times New Roman" panose="02020603050405020304" pitchFamily="18" charset="0"/>
                <a:cs typeface="Times New Roman" panose="02020603050405020304" pitchFamily="18" charset="0"/>
              </a:rPr>
              <a:t>, Vol. 9, No. 2, 1998, p. 2. </a:t>
            </a:r>
          </a:p>
        </p:txBody>
      </p:sp>
    </p:spTree>
    <p:extLst>
      <p:ext uri="{BB962C8B-B14F-4D97-AF65-F5344CB8AC3E}">
        <p14:creationId xmlns:p14="http://schemas.microsoft.com/office/powerpoint/2010/main" val="31044631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342</TotalTime>
  <Words>1381</Words>
  <Application>Microsoft Office PowerPoint</Application>
  <PresentationFormat>Widescreen</PresentationFormat>
  <Paragraphs>106</Paragraphs>
  <Slides>79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8" baseType="lpstr">
      <vt:lpstr>Angsana New</vt:lpstr>
      <vt:lpstr>Arial</vt:lpstr>
      <vt:lpstr>Bahnschrift Condensed</vt:lpstr>
      <vt:lpstr>Calibri</vt:lpstr>
      <vt:lpstr>Calibri Light</vt:lpstr>
      <vt:lpstr>Cordia New</vt:lpstr>
      <vt:lpstr>TH SarabunPSK</vt:lpstr>
      <vt:lpstr>Times New Roman</vt:lpstr>
      <vt:lpstr>Office Theme</vt:lpstr>
      <vt:lpstr>PowerPoint Presentation</vt:lpstr>
      <vt:lpstr>ลูกค้าต้องการอะไร..??</vt:lpstr>
      <vt:lpstr>PowerPoint Presentation</vt:lpstr>
      <vt:lpstr>ความหมายและความสำคัญของความสัมพันธ์กับลูกค้า</vt:lpstr>
      <vt:lpstr>PowerPoint Presentation</vt:lpstr>
      <vt:lpstr>PowerPoint Presentation</vt:lpstr>
      <vt:lpstr>#ลูกค้าถูกเสมอ  #ลูกค้าคือพระเจ้า</vt:lpstr>
      <vt:lpstr>PowerPoint Presentation</vt:lpstr>
      <vt:lpstr>PowerPoint Presentation</vt:lpstr>
      <vt:lpstr>Supply Chain Diagram</vt:lpstr>
      <vt:lpstr>Supply Chain Vs Demand Chain</vt:lpstr>
      <vt:lpstr>ความสำคัญของการให้บริการ</vt:lpstr>
      <vt:lpstr>PowerPoint Presentation</vt:lpstr>
      <vt:lpstr>PowerPoint Presentation</vt:lpstr>
      <vt:lpstr>แล้วทำให้ลูกค้าผูกพันมันดีอย่างไร…….?</vt:lpstr>
      <vt:lpstr>เทคนิคที่ถูกต้องเกี่ยวกับลูกค้า</vt:lpstr>
      <vt:lpstr>ลูกค้าอยากได้รับการบริการแบบใด ??</vt:lpstr>
      <vt:lpstr>PowerPoint Presentation</vt:lpstr>
      <vt:lpstr>PowerPoint Presentation</vt:lpstr>
      <vt:lpstr>PowerPoint Presentation</vt:lpstr>
      <vt:lpstr>เกณฑ์วัดผลการให้บริการลูกค้าในมิติโลจิสติกส์และซัพลายเชน</vt:lpstr>
      <vt:lpstr>เกณฑ์วัดผลการให้บริการลูกค้าในมิติโลจิสติกส์และซัพลายเชน</vt:lpstr>
      <vt:lpstr>PowerPoint Presentation</vt:lpstr>
      <vt:lpstr>PowerPoint Presentation</vt:lpstr>
      <vt:lpstr>PowerPoint Presentation</vt:lpstr>
      <vt:lpstr>PowerPoint Presentation</vt:lpstr>
      <vt:lpstr>การพัฒนาลูกค้าจากศูนย์ถึงหนึ่ง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การฝึกสังเกตลูกค้า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PERSONA</vt:lpstr>
      <vt:lpstr>PERSONA</vt:lpstr>
      <vt:lpstr>ตัวอย่างของการทำ Customer Persona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cls1208</dc:creator>
  <cp:lastModifiedBy>cls1208</cp:lastModifiedBy>
  <cp:revision>16</cp:revision>
  <dcterms:created xsi:type="dcterms:W3CDTF">2022-03-09T06:13:31Z</dcterms:created>
  <dcterms:modified xsi:type="dcterms:W3CDTF">2022-03-09T15:51:18Z</dcterms:modified>
</cp:coreProperties>
</file>