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42"/>
  </p:notesMasterIdLst>
  <p:sldIdLst>
    <p:sldId id="377" r:id="rId2"/>
    <p:sldId id="420" r:id="rId3"/>
    <p:sldId id="378" r:id="rId4"/>
    <p:sldId id="427" r:id="rId5"/>
    <p:sldId id="379" r:id="rId6"/>
    <p:sldId id="381" r:id="rId7"/>
    <p:sldId id="382" r:id="rId8"/>
    <p:sldId id="383" r:id="rId9"/>
    <p:sldId id="380" r:id="rId10"/>
    <p:sldId id="419" r:id="rId11"/>
    <p:sldId id="424" r:id="rId12"/>
    <p:sldId id="426" r:id="rId13"/>
    <p:sldId id="425" r:id="rId14"/>
    <p:sldId id="390" r:id="rId15"/>
    <p:sldId id="403" r:id="rId16"/>
    <p:sldId id="405" r:id="rId17"/>
    <p:sldId id="422" r:id="rId18"/>
    <p:sldId id="433" r:id="rId19"/>
    <p:sldId id="434" r:id="rId20"/>
    <p:sldId id="435" r:id="rId21"/>
    <p:sldId id="404" r:id="rId22"/>
    <p:sldId id="432" r:id="rId23"/>
    <p:sldId id="443" r:id="rId24"/>
    <p:sldId id="444" r:id="rId25"/>
    <p:sldId id="445" r:id="rId26"/>
    <p:sldId id="446" r:id="rId27"/>
    <p:sldId id="421" r:id="rId28"/>
    <p:sldId id="430" r:id="rId29"/>
    <p:sldId id="428" r:id="rId30"/>
    <p:sldId id="436" r:id="rId31"/>
    <p:sldId id="437" r:id="rId32"/>
    <p:sldId id="438" r:id="rId33"/>
    <p:sldId id="439" r:id="rId34"/>
    <p:sldId id="440" r:id="rId35"/>
    <p:sldId id="441" r:id="rId36"/>
    <p:sldId id="442" r:id="rId37"/>
    <p:sldId id="343" r:id="rId38"/>
    <p:sldId id="447" r:id="rId39"/>
    <p:sldId id="387" r:id="rId40"/>
    <p:sldId id="34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26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EAFA"/>
    <a:srgbClr val="299CFF"/>
    <a:srgbClr val="FF0000"/>
    <a:srgbClr val="220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>
        <p:guide orient="horz" pos="22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3A74-F7EB-4671-AE05-D64FDECF7EB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29406-66F5-4FF3-A855-4D825023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1A6200-235F-4E6F-96A0-ACF566FCB155}" type="slidenum">
              <a:rPr lang="en-US" altLang="en-U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0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>
                <a:solidFill>
                  <a:srgbClr val="31312F"/>
                </a:solidFill>
                <a:latin typeface="Franklin Gothic Medium"/>
              </a:rPr>
              <a:pPr/>
              <a:t>25</a:t>
            </a:fld>
            <a:endParaRPr lang="en-US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92438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>
                <a:solidFill>
                  <a:srgbClr val="31312F"/>
                </a:solidFill>
                <a:latin typeface="Franklin Gothic Medium"/>
              </a:rPr>
              <a:pPr/>
              <a:t>26</a:t>
            </a:fld>
            <a:endParaRPr lang="en-US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27208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01EEEB-5570-406A-8811-7B3A8D7F4F87}" type="slidenum">
              <a:rPr lang="en-US" altLang="en-U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93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4E9A95-23F4-4121-A388-B15927ECA629}" type="slidenum">
              <a:rPr lang="en-US" altLang="en-U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44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>
                <a:solidFill>
                  <a:srgbClr val="31312F"/>
                </a:solidFill>
                <a:latin typeface="Franklin Gothic Medium"/>
              </a:rPr>
              <a:pPr/>
              <a:t>30</a:t>
            </a:fld>
            <a:endParaRPr lang="en-US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540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>
                <a:solidFill>
                  <a:srgbClr val="31312F"/>
                </a:solidFill>
                <a:latin typeface="Franklin Gothic Medium"/>
              </a:rPr>
              <a:pPr/>
              <a:t>31</a:t>
            </a:fld>
            <a:endParaRPr lang="en-US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71563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>
                <a:solidFill>
                  <a:srgbClr val="31312F"/>
                </a:solidFill>
                <a:latin typeface="Franklin Gothic Medium"/>
              </a:rPr>
              <a:pPr/>
              <a:t>32</a:t>
            </a:fld>
            <a:endParaRPr lang="en-US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85883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>
                <a:solidFill>
                  <a:srgbClr val="31312F"/>
                </a:solidFill>
                <a:latin typeface="Franklin Gothic Medium"/>
              </a:rPr>
              <a:pPr/>
              <a:t>33</a:t>
            </a:fld>
            <a:endParaRPr lang="en-US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37923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>
                <a:solidFill>
                  <a:srgbClr val="31312F"/>
                </a:solidFill>
                <a:latin typeface="Franklin Gothic Medium"/>
              </a:rPr>
              <a:pPr/>
              <a:t>34</a:t>
            </a:fld>
            <a:endParaRPr lang="en-US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688968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>
                <a:solidFill>
                  <a:srgbClr val="31312F"/>
                </a:solidFill>
                <a:latin typeface="Franklin Gothic Medium"/>
              </a:rPr>
              <a:pPr/>
              <a:t>35</a:t>
            </a:fld>
            <a:endParaRPr lang="en-US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5441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492E2D-F29C-4AE8-BA7F-A1F84F48BACE}" type="slidenum">
              <a:rPr lang="en-US" altLang="en-U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80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>
                <a:solidFill>
                  <a:srgbClr val="31312F"/>
                </a:solidFill>
                <a:latin typeface="Franklin Gothic Medium"/>
              </a:rPr>
              <a:pPr/>
              <a:t>36</a:t>
            </a:fld>
            <a:endParaRPr lang="en-US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77211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>
                <a:solidFill>
                  <a:srgbClr val="31312F"/>
                </a:solidFill>
                <a:latin typeface="Franklin Gothic Medium"/>
              </a:rPr>
              <a:pPr/>
              <a:t>37</a:t>
            </a:fld>
            <a:endParaRPr lang="en-US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80318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>
                <a:solidFill>
                  <a:srgbClr val="31312F"/>
                </a:solidFill>
                <a:latin typeface="Franklin Gothic Medium"/>
              </a:rPr>
              <a:pPr/>
              <a:t>40</a:t>
            </a:fld>
            <a:endParaRPr lang="en-US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20963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>
                <a:solidFill>
                  <a:srgbClr val="31312F"/>
                </a:solidFill>
                <a:latin typeface="Franklin Gothic Medium"/>
              </a:rPr>
              <a:pPr/>
              <a:t>18</a:t>
            </a:fld>
            <a:endParaRPr lang="en-US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513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>
                <a:solidFill>
                  <a:srgbClr val="31312F"/>
                </a:solidFill>
                <a:latin typeface="Franklin Gothic Medium"/>
              </a:rPr>
              <a:pPr/>
              <a:t>19</a:t>
            </a:fld>
            <a:endParaRPr lang="en-US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3945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>
                <a:solidFill>
                  <a:srgbClr val="31312F"/>
                </a:solidFill>
                <a:latin typeface="Franklin Gothic Medium"/>
              </a:rPr>
              <a:pPr/>
              <a:t>20</a:t>
            </a:fld>
            <a:endParaRPr lang="en-US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93556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C495E9-C778-47F2-A315-267910D69E5A}" type="slidenum">
              <a:rPr lang="en-US" altLang="en-U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6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>
                <a:solidFill>
                  <a:srgbClr val="31312F"/>
                </a:solidFill>
                <a:latin typeface="Franklin Gothic Medium"/>
              </a:rPr>
              <a:pPr/>
              <a:t>22</a:t>
            </a:fld>
            <a:endParaRPr lang="en-US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741882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>
                <a:solidFill>
                  <a:srgbClr val="31312F"/>
                </a:solidFill>
                <a:latin typeface="Franklin Gothic Medium"/>
              </a:rPr>
              <a:pPr/>
              <a:t>23</a:t>
            </a:fld>
            <a:endParaRPr lang="en-US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909844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>
                <a:solidFill>
                  <a:srgbClr val="31312F"/>
                </a:solidFill>
                <a:latin typeface="Franklin Gothic Medium"/>
              </a:rPr>
              <a:pPr/>
              <a:t>24</a:t>
            </a:fld>
            <a:endParaRPr lang="en-US">
              <a:solidFill>
                <a:srgbClr val="31312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63580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07F3-59E3-4FF9-A0E7-653BCAE95B46}" type="datetimeFigureOut">
              <a:rPr lang="th-TH" smtClean="0"/>
              <a:t>03/03/65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EA10-7F2F-4BC5-A2B8-D83F5FD679C2}" type="slidenum">
              <a:rPr lang="th-TH" smtClean="0"/>
              <a:t>‹#›</a:t>
            </a:fld>
            <a:endParaRPr lang="th-TH"/>
          </a:p>
        </p:txBody>
      </p:sp>
      <p:sp>
        <p:nvSpPr>
          <p:cNvPr id="7" name="Rectangle 6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8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0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82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5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07F3-59E3-4FF9-A0E7-653BCAE95B46}" type="datetimeFigureOut">
              <a:rPr lang="th-TH" smtClean="0"/>
              <a:t>03/03/65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EA10-7F2F-4BC5-A2B8-D83F5FD679C2}" type="slidenum">
              <a:rPr lang="th-TH" smtClean="0"/>
              <a:t>‹#›</a:t>
            </a:fld>
            <a:endParaRPr lang="th-TH"/>
          </a:p>
        </p:txBody>
      </p:sp>
      <p:sp>
        <p:nvSpPr>
          <p:cNvPr id="7" name="Rectangle 6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9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0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8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691" r:id="rId12"/>
    <p:sldLayoutId id="214748367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345"/>
            <a:ext cx="12192001" cy="499012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1"/>
            <a:ext cx="12192001" cy="18934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ysClr val="windowText" lastClr="000000">
                      <a:lumMod val="65000"/>
                      <a:lumOff val="35000"/>
                      <a:alpha val="40000"/>
                    </a:sysClr>
                  </a:glo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kumimoji="0" lang="th-TH" sz="60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ysClr val="windowText" lastClr="000000">
                      <a:lumMod val="65000"/>
                      <a:lumOff val="35000"/>
                      <a:alpha val="40000"/>
                    </a:sysClr>
                  </a:glo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การจัดการสินค้าคงคลัง</a:t>
            </a:r>
            <a:r>
              <a:rPr kumimoji="0" lang="en-US" sz="60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ysClr val="windowText" lastClr="000000">
                      <a:lumMod val="65000"/>
                      <a:lumOff val="35000"/>
                      <a:alpha val="40000"/>
                    </a:sysClr>
                  </a:glo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Inventory management</a:t>
            </a:r>
            <a:r>
              <a:rPr kumimoji="0" lang="th-TH" sz="60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ysClr val="windowText" lastClr="000000">
                      <a:lumMod val="65000"/>
                      <a:lumOff val="35000"/>
                      <a:alpha val="40000"/>
                    </a:sysClr>
                  </a:glo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endParaRPr kumimoji="0" lang="en-US" sz="60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38100">
                  <a:sysClr val="windowText" lastClr="000000">
                    <a:lumMod val="65000"/>
                    <a:lumOff val="35000"/>
                    <a:alpha val="40000"/>
                  </a:sysClr>
                </a:glo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42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70897" y="1086138"/>
            <a:ext cx="11487149" cy="5457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r>
              <a:rPr kumimoji="0" lang="th-TH" sz="5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ysClr val="windowText" lastClr="000000">
                      <a:lumMod val="50000"/>
                      <a:lumOff val="50000"/>
                      <a:alpha val="2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สินค้าคงคลัง (</a:t>
            </a:r>
            <a:r>
              <a:rPr kumimoji="0" lang="en-US" sz="5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ysClr val="windowText" lastClr="000000">
                      <a:lumMod val="50000"/>
                      <a:lumOff val="50000"/>
                      <a:alpha val="2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Inventory)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ysClr val="windowText" lastClr="000000">
                      <a:lumMod val="50000"/>
                      <a:lumOff val="50000"/>
                      <a:alpha val="20000"/>
                    </a:sys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kumimoji="0" lang="th-TH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ysClr val="windowText" lastClr="000000">
                      <a:lumMod val="50000"/>
                      <a:lumOff val="50000"/>
                      <a:alpha val="20000"/>
                    </a:sys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สินค้าคงคลังตามเส้นทางของระบบโลจิสติกส์</a:t>
            </a:r>
            <a:r>
              <a:rPr kumimoji="0" lang="en-US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ysClr val="windowText" lastClr="000000">
                      <a:lumMod val="50000"/>
                      <a:lumOff val="50000"/>
                      <a:alpha val="20000"/>
                    </a:sys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ysClr val="windowText" lastClr="000000">
                      <a:lumMod val="50000"/>
                      <a:lumOff val="50000"/>
                      <a:alpha val="20000"/>
                    </a:sys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จะสามารถแบ่งได้เป็น 6 ประเภท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r>
              <a:rPr kumimoji="0" lang="th-TH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ysClr val="windowText" lastClr="000000">
                      <a:lumMod val="50000"/>
                      <a:lumOff val="50000"/>
                      <a:alpha val="20000"/>
                    </a:sys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kumimoji="0" lang="en-US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ysClr val="windowText" lastClr="000000">
                      <a:lumMod val="50000"/>
                      <a:lumOff val="50000"/>
                      <a:alpha val="20000"/>
                    </a:sys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Lambert and Stock) </a:t>
            </a:r>
            <a:r>
              <a:rPr kumimoji="0" lang="th-TH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ysClr val="windowText" lastClr="000000">
                      <a:lumMod val="50000"/>
                      <a:lumOff val="50000"/>
                      <a:alpha val="20000"/>
                    </a:sys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</a:t>
            </a:r>
            <a:endParaRPr kumimoji="0" lang="en-US" sz="3600" b="0" i="0" u="none" strike="noStrike" kern="1200" cap="small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glow rad="38100">
                  <a:sysClr val="windowText" lastClr="000000">
                    <a:lumMod val="50000"/>
                    <a:lumOff val="50000"/>
                    <a:alpha val="20000"/>
                  </a:sys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99CFF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ysClr val="windowText" lastClr="000000">
                      <a:lumMod val="50000"/>
                      <a:lumOff val="50000"/>
                      <a:alpha val="20000"/>
                    </a:sys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สินค้าที่เก็บตามรอบ (</a:t>
            </a:r>
            <a:r>
              <a:rPr kumimoji="0" lang="en-US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ysClr val="windowText" lastClr="000000">
                      <a:lumMod val="50000"/>
                      <a:lumOff val="50000"/>
                      <a:alpha val="20000"/>
                    </a:sys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Cycle Stock)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99CFF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ysClr val="windowText" lastClr="000000">
                      <a:lumMod val="50000"/>
                      <a:lumOff val="50000"/>
                      <a:alpha val="20000"/>
                    </a:sys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สินค้าคงคลังระหว่างทาง (</a:t>
            </a:r>
            <a:r>
              <a:rPr kumimoji="0" lang="en-US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ysClr val="windowText" lastClr="000000">
                      <a:lumMod val="50000"/>
                      <a:lumOff val="50000"/>
                      <a:alpha val="20000"/>
                    </a:sys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In-transit Inventories)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99CFF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ysClr val="windowText" lastClr="000000">
                      <a:lumMod val="50000"/>
                      <a:lumOff val="50000"/>
                      <a:alpha val="20000"/>
                    </a:sys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สินค้าคงคลังสำรอง หรือ สินค้ากันชน (</a:t>
            </a:r>
            <a:r>
              <a:rPr kumimoji="0" lang="en-US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ysClr val="windowText" lastClr="000000">
                      <a:lumMod val="50000"/>
                      <a:lumOff val="50000"/>
                      <a:alpha val="20000"/>
                    </a:sys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Safety or Buffer Stock)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99CFF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ysClr val="windowText" lastClr="000000">
                      <a:lumMod val="50000"/>
                      <a:lumOff val="50000"/>
                      <a:alpha val="20000"/>
                    </a:sys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สินค้าที่เก็บไว้เพื่อเก็งกำไร (</a:t>
            </a:r>
            <a:r>
              <a:rPr kumimoji="0" lang="en-US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ysClr val="windowText" lastClr="000000">
                      <a:lumMod val="50000"/>
                      <a:lumOff val="50000"/>
                      <a:alpha val="20000"/>
                    </a:sys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Speculative Stock)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99CFF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ysClr val="windowText" lastClr="000000">
                      <a:lumMod val="50000"/>
                      <a:lumOff val="50000"/>
                      <a:alpha val="20000"/>
                    </a:sys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สินค้าที่เก็บไว้ตามฤดูกาล (</a:t>
            </a:r>
            <a:r>
              <a:rPr kumimoji="0" lang="en-US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ysClr val="windowText" lastClr="000000">
                      <a:lumMod val="50000"/>
                      <a:lumOff val="50000"/>
                      <a:alpha val="20000"/>
                    </a:sys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Seasonal Stock)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99CFF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ysClr val="windowText" lastClr="000000">
                      <a:lumMod val="50000"/>
                      <a:lumOff val="50000"/>
                      <a:alpha val="20000"/>
                    </a:sys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สินค้าที่ไม่เคลื่อนไหว (</a:t>
            </a:r>
            <a:r>
              <a:rPr kumimoji="0" lang="en-US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ysClr val="windowText" lastClr="000000">
                      <a:lumMod val="50000"/>
                      <a:lumOff val="50000"/>
                      <a:alpha val="20000"/>
                    </a:sys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Dead Stock)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endParaRPr kumimoji="0" lang="en-US" sz="36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sysClr val="windowText" lastClr="000000">
                    <a:lumMod val="50000"/>
                    <a:lumOff val="50000"/>
                    <a:alpha val="20000"/>
                  </a:sys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5594" y="4860613"/>
            <a:ext cx="3265033" cy="159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8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111" y="2724727"/>
            <a:ext cx="7904507" cy="808038"/>
          </a:xfrm>
        </p:spPr>
        <p:txBody>
          <a:bodyPr>
            <a:noAutofit/>
          </a:bodyPr>
          <a:lstStyle/>
          <a:p>
            <a:pPr algn="ctr"/>
            <a:r>
              <a:rPr lang="th-TH" sz="138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เหตุผล</a:t>
            </a:r>
            <a:r>
              <a:rPr lang="th-TH" sz="13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ที่บริษัทมีสินค้าคง</a:t>
            </a:r>
            <a:r>
              <a:rPr lang="th-TH" sz="138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คลัง</a:t>
            </a:r>
            <a:r>
              <a:rPr lang="en-US" sz="138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138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486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5" y="526473"/>
            <a:ext cx="8229600" cy="808038"/>
          </a:xfrm>
        </p:spPr>
        <p:txBody>
          <a:bodyPr>
            <a:noAutofit/>
          </a:bodyPr>
          <a:lstStyle/>
          <a:p>
            <a:pPr algn="ctr"/>
            <a:r>
              <a:rPr lang="th-TH" sz="66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เหตุผล</a:t>
            </a:r>
            <a:r>
              <a:rPr lang="th-TH" sz="6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ที่บริษัทมีสินค้าคงคลัง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783" y="1899778"/>
            <a:ext cx="4847522" cy="4525963"/>
          </a:xfrm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สินค้าตามฤดูกาล </a:t>
            </a:r>
            <a:r>
              <a:rPr lang="en-US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(Seasonal Goods)</a:t>
            </a:r>
          </a:p>
          <a:p>
            <a:pPr marL="0" indent="0">
              <a:buNone/>
            </a:pPr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</a:t>
            </a: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การพยากรณ์</a:t>
            </a:r>
            <a:r>
              <a:rPr lang="th-TH" sz="4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อุปสงค์</a:t>
            </a: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(Demand Forecast)</a:t>
            </a:r>
          </a:p>
          <a:p>
            <a:pPr marL="0" indent="0">
              <a:buNone/>
            </a:pPr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</a:t>
            </a: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โรงงานหยุดผลิต </a:t>
            </a:r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(Plant shut down)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41417" y="1899778"/>
            <a:ext cx="5534946" cy="3063240"/>
          </a:xfrm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1.4 </a:t>
            </a: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ปริมาณการผลิตที่ประหยัด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(Production Economy</a:t>
            </a:r>
            <a:r>
              <a:rPr lang="en-US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1.5 </a:t>
            </a: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การบริการลูกค้า </a:t>
            </a:r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Customer service)</a:t>
            </a:r>
          </a:p>
          <a:p>
            <a:pPr marL="0" indent="0">
              <a:buNone/>
            </a:pP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877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454" y="464589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เหตุผล</a:t>
            </a:r>
            <a:r>
              <a:rPr lang="th-TH" sz="5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ที่ลูกค้าของบริษัทมีสินค้าคงคลัง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11928"/>
            <a:ext cx="5181599" cy="4202545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เวลา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วงจรสั่งซื้อ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(Order cycle time)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เวลานำ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(Lead time)</a:t>
            </a:r>
          </a:p>
          <a:p>
            <a:pPr marL="0" indent="0">
              <a:buNone/>
            </a:pP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ปริมาณ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สั่งซื้อที่ประหยัด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(Economic of Quantity)</a:t>
            </a:r>
          </a:p>
          <a:p>
            <a:pPr marL="0" indent="0">
              <a:buNone/>
            </a:pP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ได้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ส่วนลดราคา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(Quantity discount)</a:t>
            </a:r>
          </a:p>
          <a:p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31279" y="1911927"/>
            <a:ext cx="5169593" cy="4202546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ปริมาณ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ขนส่งที่ประหยัด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(Transportation Economies)</a:t>
            </a:r>
          </a:p>
          <a:p>
            <a:pPr marL="0" indent="0">
              <a:buNone/>
            </a:pP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ความ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ไม่แน่นอนอุปสงค์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(Demand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Variability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buNone/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เก็งกำไร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Speculation)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16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85528" y="454748"/>
            <a:ext cx="8740445" cy="884237"/>
          </a:xfrm>
        </p:spPr>
        <p:txBody>
          <a:bodyPr>
            <a:noAutofit/>
          </a:bodyPr>
          <a:lstStyle/>
          <a:p>
            <a:pPr eaLnBrk="1" hangingPunct="1"/>
            <a:r>
              <a:rPr lang="th-TH" altLang="en-US" sz="6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หน้าที่ของสินค้าคงคลัง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8146" y="1486910"/>
            <a:ext cx="9882189" cy="48244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th-TH" altLang="en-US" sz="4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การคาดการณ์สินค้าคงคลัง (</a:t>
            </a:r>
            <a:r>
              <a:rPr lang="en-US" altLang="en-US" sz="4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Anticipation Inventory) </a:t>
            </a:r>
            <a:endParaRPr lang="th-TH" altLang="en-US" sz="4000" b="1" dirty="0" smtClean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th-TH" altLang="en-US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การคาดการณ์อุปสงค์ (</a:t>
            </a:r>
            <a:r>
              <a:rPr lang="en-US" alt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Demand) </a:t>
            </a:r>
            <a:r>
              <a:rPr lang="th-TH" alt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ในอนาคต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th-TH" altLang="en-US" sz="4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การขึ้น ๆ ลง ๆ ของสินค้าคงคลัง (</a:t>
            </a:r>
            <a:r>
              <a:rPr lang="en-US" altLang="en-US" sz="4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Fluctuation Inventory) </a:t>
            </a:r>
            <a:endParaRPr lang="th-TH" altLang="en-US" sz="4000" b="1" dirty="0" smtClean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th-TH" altLang="en-US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ใช้ในการคุ้มครองการขึ้น ๆ ลง ๆ ของอุปทานและอุปสงค์ โดยปกติเรียกว่า </a:t>
            </a:r>
            <a:r>
              <a:rPr lang="th-TH" altLang="en-US" sz="4000" dirty="0" smtClean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en-US" altLang="en-US" sz="4000" dirty="0" smtClean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Safety Stock</a:t>
            </a:r>
            <a:r>
              <a:rPr lang="th-TH" altLang="en-US" sz="4000" dirty="0" smtClean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th-TH" altLang="en-US" sz="4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ขนาดของการสั่งสินค้าคงคลัง (</a:t>
            </a:r>
            <a:r>
              <a:rPr lang="en-US" altLang="en-US" sz="4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Lot-Size Inventory</a:t>
            </a:r>
            <a:r>
              <a:rPr lang="th-TH" altLang="en-US" sz="4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th-TH" altLang="en-US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ในการสั่งซื้อ หรือสั่งผลิตที่จำนวนมากกว่าความจำเป็นโดยทันทีทันได เช่น ปริมาณการสั่งขั้นต่ำที่เกินจากความต้องการตามปรกติ</a:t>
            </a:r>
          </a:p>
        </p:txBody>
      </p:sp>
    </p:spTree>
    <p:extLst>
      <p:ext uri="{BB962C8B-B14F-4D97-AF65-F5344CB8AC3E}">
        <p14:creationId xmlns:p14="http://schemas.microsoft.com/office/powerpoint/2010/main" val="341476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528" y="1048328"/>
            <a:ext cx="10898908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th-TH" altLang="en-US" sz="48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การขนส่งสินค้าคงคลัง (</a:t>
            </a:r>
            <a:r>
              <a:rPr lang="en-US" altLang="en-US" sz="48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Transportation Inventory</a:t>
            </a:r>
            <a:r>
              <a:rPr lang="th-TH" altLang="en-US" sz="48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th-TH" altLang="en-US" sz="48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ครอบคลุมเวลาที่ต้องการเคลื่อนย้ายสินค้าจากที่เก็บแห่งหนึ่งไปยังอีกแห่งหนึ่ง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th-TH" altLang="en-US" sz="48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การป้องกันสินค้า (</a:t>
            </a:r>
            <a:r>
              <a:rPr lang="en-US" altLang="en-US" sz="48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Hedge Inventory) </a:t>
            </a:r>
            <a:endParaRPr lang="th-TH" altLang="en-US" sz="4800" dirty="0" smtClean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th-TH" altLang="en-US" sz="48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การป้องกันการขึ้น ๆ ลง ๆ ของสินค้า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300" y="3105728"/>
            <a:ext cx="2643138" cy="26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46038"/>
            <a:ext cx="8229600" cy="685800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9" name="Rectangle 8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h-TH" dirty="0"/>
          </a:p>
          <a:p>
            <a:r>
              <a:rPr lang="th-TH" dirty="0"/>
              <a:t>1.5 การบริการลูกค้า (</a:t>
            </a:r>
            <a:r>
              <a:rPr lang="en-US" dirty="0"/>
              <a:t>Customer service)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18" name="Rectangle 17"/>
          <p:cNvSpPr/>
          <p:nvPr/>
        </p:nvSpPr>
        <p:spPr>
          <a:xfrm>
            <a:off x="2209799" y="3105836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>
                <a:solidFill>
                  <a:srgbClr val="FFFF00"/>
                </a:solidFill>
                <a:latin typeface="+mj-lt"/>
              </a:rPr>
              <a:t>สินค้าคงคลังสำรอง (</a:t>
            </a:r>
            <a:r>
              <a:rPr lang="en-US" sz="4800" b="1" dirty="0">
                <a:solidFill>
                  <a:srgbClr val="FFFF00"/>
                </a:solidFill>
                <a:latin typeface="+mj-lt"/>
              </a:rPr>
              <a:t>Safety Stock)</a:t>
            </a:r>
            <a:endParaRPr lang="th-TH" sz="48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450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927" y="243062"/>
            <a:ext cx="8758382" cy="1143000"/>
          </a:xfrm>
        </p:spPr>
        <p:txBody>
          <a:bodyPr>
            <a:noAutofit/>
          </a:bodyPr>
          <a:lstStyle/>
          <a:p>
            <a:r>
              <a:rPr lang="th-TH" sz="6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สินค้าคงคลังสำรอง 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(Safety Stock)</a:t>
            </a:r>
            <a:endParaRPr lang="th-TH" sz="60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404" y="1246908"/>
            <a:ext cx="11576396" cy="5278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ความไม่แน่นอน ทำให้บริษัทต้องมีสินค้าคงคลังสำรองไว้เพื่อป้องกันภาวะไม่มีสินค้าขายหรือสินค้า</a:t>
            </a:r>
            <a:r>
              <a:rPr lang="th-TH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หมด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Stock</a:t>
            </a:r>
            <a:r>
              <a:rPr lang="th-TH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ซึ่งเกิดจากหลายสาเหตุ บริษัทจึงต้องมีสินค้าคงคลังสำรองด้วยเห็นผลดังนี้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การพยากรณ์ผิดพลาด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(Forecast Error)</a:t>
            </a:r>
            <a:endParaRPr lang="th-TH" sz="3600" dirty="0" smtClean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ปัญหาที่ไม่คาดคิด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(Unforeseen problems)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4000" dirty="0" err="1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อุปสงค์</a:t>
            </a: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(Variability in demand)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เวลาวงจรสั่งซื้อเปลี่ยนแปลง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(Variability in order cycle time)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ระดับบริการที่ต้องการ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Service Level)</a:t>
            </a:r>
            <a:endParaRPr lang="th-TH" sz="36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670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5057" y="1415143"/>
            <a:ext cx="11821886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2425" y="1400175"/>
            <a:ext cx="11487149" cy="545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endParaRPr kumimoji="0" lang="en-US" sz="36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sysClr val="windowText" lastClr="000000">
                    <a:lumMod val="50000"/>
                    <a:lumOff val="50000"/>
                    <a:alpha val="20000"/>
                  </a:sys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8828" y="5072743"/>
            <a:ext cx="2831798" cy="13865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43571"/>
            <a:ext cx="2840982" cy="157900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4683" y="1350512"/>
            <a:ext cx="11625943" cy="23635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4400" dirty="0" smtClean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800" b="1" dirty="0" smtClean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ปัจจัยในการ</a:t>
            </a:r>
            <a:r>
              <a:rPr lang="th-TH" sz="4800" b="1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วัดประสิทธิผลของการจัดการสินค้าคง</a:t>
            </a:r>
            <a:r>
              <a:rPr lang="th-TH" sz="4800" b="1" dirty="0" smtClean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คลัง</a:t>
            </a:r>
            <a:endParaRPr lang="en-US" sz="4800" b="1" dirty="0">
              <a:solidFill>
                <a:schemeClr val="tx2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800" dirty="0" smtClean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</a:t>
            </a:r>
            <a:r>
              <a:rPr lang="th-TH" sz="48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การหมุนเวียนของสินค้าคงคลัง (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Inventory Turnover) is a ratio showing how many times a company's inventory is sold and replaced over a period.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7150" y="3743327"/>
            <a:ext cx="4133114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6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5057" y="1415143"/>
            <a:ext cx="11821886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2425" y="1400175"/>
            <a:ext cx="11487149" cy="545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endParaRPr kumimoji="0" lang="en-US" sz="36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sysClr val="windowText" lastClr="000000">
                    <a:lumMod val="50000"/>
                    <a:lumOff val="50000"/>
                    <a:alpha val="20000"/>
                  </a:sys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8828" y="5072743"/>
            <a:ext cx="2831798" cy="138656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3652" y="1672277"/>
            <a:ext cx="11058525" cy="4838700"/>
          </a:xfrm>
        </p:spPr>
        <p:txBody>
          <a:bodyPr>
            <a:normAutofit/>
          </a:bodyPr>
          <a:lstStyle/>
          <a:p>
            <a:pPr>
              <a:buClr>
                <a:srgbClr val="299CFF"/>
              </a:buClr>
              <a:buFont typeface="Arial" panose="020B0604020202020204" pitchFamily="34" charset="0"/>
              <a:buChar char="•"/>
            </a:pP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</a:t>
            </a:r>
            <a:r>
              <a:rPr lang="th-TH" sz="40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กิจการมีต้นทุนขาย 100,000 บาท และมีสินค้าคงคลังเฉลี่ย 20,000 บาท ดังนั้น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Inventory Turnover </a:t>
            </a:r>
            <a:r>
              <a:rPr lang="th-TH" sz="40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ของกิจการจะเท่ากับ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Clr>
                <a:srgbClr val="299CFF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Inventory Turnover </a:t>
            </a:r>
            <a:r>
              <a:rPr lang="th-TH" sz="40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สูงนับว่าเป็นสิ่งที่ดี เนื่องจาก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Inventory </a:t>
            </a:r>
            <a:r>
              <a:rPr lang="th-TH" sz="40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หมุนเวียน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ได้เร็ว </a:t>
            </a:r>
            <a:r>
              <a:rPr lang="th-TH" sz="40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และมีส่วนช่วยในเรื่องสภาพคล่องของ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กิจการ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Clr>
                <a:srgbClr val="299CFF"/>
              </a:buClr>
              <a:buFont typeface="Arial" panose="020B0604020202020204" pitchFamily="34" charset="0"/>
              <a:buChar char="•"/>
            </a:pPr>
            <a:r>
              <a:rPr lang="th-TH" sz="40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การมี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Inventory </a:t>
            </a:r>
            <a:r>
              <a:rPr lang="th-TH" sz="40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สูงขึ้นทำให้มีสินค้าใน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stock </a:t>
            </a:r>
            <a:r>
              <a:rPr lang="th-TH" sz="40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มากขึ้น ซึ่งทำให้ยอดขายเพิ่มขึ้นและช่วยปรับปรุงระดับการให้บริการลูกค้า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444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Content Placeholder 6"/>
          <p:cNvSpPr>
            <a:spLocks noGrp="1"/>
          </p:cNvSpPr>
          <p:nvPr>
            <p:ph idx="1"/>
          </p:nvPr>
        </p:nvSpPr>
        <p:spPr>
          <a:xfrm>
            <a:off x="457201" y="860298"/>
            <a:ext cx="11319164" cy="599770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th-TH" altLang="th-TH" sz="44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สินค้า</a:t>
            </a:r>
            <a:r>
              <a:rPr lang="th-TH" altLang="th-TH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คงคลัง (</a:t>
            </a:r>
            <a:r>
              <a:rPr lang="en-US" altLang="th-TH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Inventory) </a:t>
            </a:r>
            <a:r>
              <a:rPr lang="th-TH" altLang="th-TH" sz="4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หมายถึงวัสดุหรือสินค้าต่างๆที่เก็บไว้เพื่อใช้ประโยชน์ในการดำเนินงาน อาจเป็นการดำเนินงานผลิต ดำเนินการขาย หรือดำเนินงานอื่นๆ </a:t>
            </a:r>
          </a:p>
          <a:p>
            <a:pPr marL="0" indent="0">
              <a:buNone/>
            </a:pPr>
            <a:endParaRPr lang="th-TH" altLang="th-TH" sz="44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eaLnBrk="1" hangingPunct="1">
              <a:buNone/>
            </a:pPr>
            <a:r>
              <a:rPr lang="th-TH" altLang="th-TH" sz="44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</a:t>
            </a:r>
            <a:r>
              <a:rPr lang="th-TH" altLang="th-TH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จัดการสินค้าคงคลัง (</a:t>
            </a:r>
            <a:r>
              <a:rPr lang="en-US" altLang="th-TH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Inventory Management) </a:t>
            </a:r>
            <a:r>
              <a:rPr lang="th-TH" altLang="th-TH" sz="4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หมายความถึงการเก็บทรัพยากรไว้ใช้ในปัจจุบัน หรือในอนาคต เพื่อให้การดำเนินการของกิจการดำเนินไปอย่างราบรื่น ผ่านการวางแผนกำหนดปริมาณสินค้าคงคลังที่เหมาะสม </a:t>
            </a:r>
            <a:r>
              <a:rPr lang="th-TH" altLang="th-TH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altLang="th-TH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altLang="th-TH" sz="4400" dirty="0" smtClean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90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589E39-387D-4A1C-8F82-A374DF1EF2F2}" type="slidenum">
              <a:rPr lang="th-TH" altLang="th-TH"/>
              <a:pPr/>
              <a:t>2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0404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4" y="2134960"/>
            <a:ext cx="7000875" cy="4162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5057" y="1415143"/>
            <a:ext cx="11821886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2425" y="1400175"/>
            <a:ext cx="11487149" cy="545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endParaRPr kumimoji="0" lang="en-US" sz="36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sysClr val="windowText" lastClr="000000">
                    <a:lumMod val="50000"/>
                    <a:lumOff val="50000"/>
                    <a:alpha val="20000"/>
                  </a:sys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85" y="5011510"/>
            <a:ext cx="2628440" cy="138656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2425" y="1314450"/>
            <a:ext cx="11687175" cy="1085850"/>
          </a:xfrm>
        </p:spPr>
        <p:txBody>
          <a:bodyPr>
            <a:noAutofit/>
          </a:bodyPr>
          <a:lstStyle/>
          <a:p>
            <a:pPr marL="0" indent="0">
              <a:buClr>
                <a:srgbClr val="299CFF"/>
              </a:buClr>
              <a:buNone/>
            </a:pPr>
            <a:r>
              <a:rPr lang="th-TH" sz="4800" b="1" dirty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ปริมาณการสั่งซื้อที่ประหยัด (</a:t>
            </a:r>
            <a:r>
              <a:rPr lang="en-US" sz="4800" b="1" dirty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Economic Order Quantity: EOQ)</a:t>
            </a:r>
          </a:p>
        </p:txBody>
      </p:sp>
    </p:spTree>
    <p:extLst>
      <p:ext uri="{BB962C8B-B14F-4D97-AF65-F5344CB8AC3E}">
        <p14:creationId xmlns:p14="http://schemas.microsoft.com/office/powerpoint/2010/main" val="30831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10128" y="706871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th-TH" altLang="en-US" sz="5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ต้นทุนของสินค้าคงคลัง (</a:t>
            </a:r>
            <a:r>
              <a:rPr lang="en-US" altLang="en-US" sz="5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Inventory Costs)</a:t>
            </a:r>
            <a:endParaRPr lang="th-TH" altLang="en-US" sz="5400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583" y="2032434"/>
            <a:ext cx="1101494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alt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ต้นทุนสินค้าคงคลังแบ่งออกเป็น 5 กลุ่มด้วยกันคือ </a:t>
            </a:r>
          </a:p>
          <a:p>
            <a:pPr marL="1143000" lvl="1" indent="-685800">
              <a:buClr>
                <a:schemeClr val="tx1"/>
              </a:buClr>
              <a:buFont typeface="Wingdings" panose="05000000000000000000" pitchFamily="2" charset="2"/>
              <a:buAutoNum type="arabicParenR"/>
            </a:pPr>
            <a:r>
              <a:rPr lang="th-TH" altLang="en-US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ต้นทุนของสินค้า (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Item Costs)</a:t>
            </a:r>
            <a:endParaRPr lang="th-TH" altLang="en-US" sz="40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143000" lvl="1" indent="-685800">
              <a:buClr>
                <a:schemeClr val="tx1"/>
              </a:buClr>
              <a:buFont typeface="Wingdings" panose="05000000000000000000" pitchFamily="2" charset="2"/>
              <a:buAutoNum type="arabicParenR"/>
            </a:pPr>
            <a:r>
              <a:rPr lang="th-TH" altLang="en-US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ต้นทุนการจัดเก็บ 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(Carrying Costs)</a:t>
            </a:r>
          </a:p>
          <a:p>
            <a:pPr marL="1143000" lvl="1" indent="-685800">
              <a:buClr>
                <a:schemeClr val="tx1"/>
              </a:buClr>
              <a:buFont typeface="Wingdings" panose="05000000000000000000" pitchFamily="2" charset="2"/>
              <a:buAutoNum type="arabicParenR"/>
            </a:pPr>
            <a:r>
              <a:rPr lang="th-TH" altLang="en-US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ต้นทุนการสั่งซื้อ (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Ordering Costs)</a:t>
            </a:r>
          </a:p>
          <a:p>
            <a:pPr marL="1143000" lvl="1" indent="-685800">
              <a:buClr>
                <a:schemeClr val="tx1"/>
              </a:buClr>
              <a:buFont typeface="Wingdings" panose="05000000000000000000" pitchFamily="2" charset="2"/>
              <a:buAutoNum type="arabicParenR"/>
            </a:pPr>
            <a:r>
              <a:rPr lang="th-TH" altLang="en-US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ต้นทุนที่เกิดจากการขาดแคลนสินค้า 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(Stock out Costs)</a:t>
            </a:r>
            <a:endParaRPr lang="th-TH" altLang="en-US" sz="40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143000" lvl="1" indent="-685800">
              <a:buClr>
                <a:schemeClr val="tx1"/>
              </a:buClr>
              <a:buFont typeface="Wingdings" panose="05000000000000000000" pitchFamily="2" charset="2"/>
              <a:buAutoNum type="arabicParenR"/>
            </a:pPr>
            <a:r>
              <a:rPr lang="th-TH" altLang="en-US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ต้นทุนของกำลังการผลิตที่สัมพันธ์กับสินค้า (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Capacity-Related Costs)</a:t>
            </a:r>
            <a:endParaRPr lang="th-TH" altLang="en-US" sz="40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19" y="2936084"/>
            <a:ext cx="4673599" cy="9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0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85057" y="1415143"/>
            <a:ext cx="11821886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2425" y="1400175"/>
            <a:ext cx="11487149" cy="545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endParaRPr kumimoji="0" lang="en-US" sz="36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sysClr val="windowText" lastClr="000000">
                    <a:lumMod val="50000"/>
                    <a:lumOff val="50000"/>
                    <a:alpha val="20000"/>
                  </a:sys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8828" y="5072743"/>
            <a:ext cx="2831798" cy="138656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8762" y="676089"/>
            <a:ext cx="11568180" cy="5343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</a:t>
            </a:r>
            <a:r>
              <a:rPr lang="th-TH" sz="48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ของสินค้าคงคลัง (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Inventory Cost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>
              <a:buClr>
                <a:srgbClr val="299CFF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Ordering Cost </a:t>
            </a:r>
            <a:r>
              <a:rPr lang="th-TH" sz="40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ค่าเอกสารใบสั่งซื้อ ค่าจ้างพนักงาน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จัดซื้อ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ค่าโทรศัพท์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</a:t>
            </a:r>
            <a:r>
              <a:rPr lang="th-TH" sz="40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ขนส่งสินค้า เป็นต้น</a:t>
            </a:r>
          </a:p>
          <a:p>
            <a:pPr>
              <a:buClr>
                <a:srgbClr val="299CFF"/>
              </a:buClr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Carrying Cost </a:t>
            </a:r>
            <a:r>
              <a:rPr lang="th-TH" sz="40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ค่าคลังสินค้า ค่าจ้างยามและพนักงานประจำคลังสินค้า ค่าภาษีและการประกันภัย เป็นต้น</a:t>
            </a:r>
          </a:p>
          <a:p>
            <a:pPr>
              <a:buClr>
                <a:srgbClr val="299CFF"/>
              </a:buClr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Shortage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Cost </a:t>
            </a:r>
            <a:r>
              <a:rPr lang="th-TH" sz="40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Stock out Cost </a:t>
            </a:r>
            <a:r>
              <a:rPr lang="th-TH" sz="40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คำสั่งซื้อของล๊อตพิเศษเพื่อ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นำมาใช้แบบ</a:t>
            </a:r>
            <a:r>
              <a:rPr lang="th-TH" sz="40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ฉุกเฉิน ค่าปรับเนื่องจากส่งสินค้าให้ลูกค้าล่าช้า ค่าเสียโอกาสในการขาย เป็นต้น</a:t>
            </a:r>
          </a:p>
          <a:p>
            <a:pPr>
              <a:buClr>
                <a:srgbClr val="299CFF"/>
              </a:buClr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Setup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14527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5057" y="1415143"/>
            <a:ext cx="11821886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2425" y="1400175"/>
            <a:ext cx="11487149" cy="545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endParaRPr kumimoji="0" lang="en-US" sz="36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sysClr val="windowText" lastClr="000000">
                    <a:lumMod val="50000"/>
                    <a:lumOff val="50000"/>
                    <a:alpha val="20000"/>
                  </a:sys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8828" y="5072743"/>
            <a:ext cx="2831798" cy="138656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1742" y="1247094"/>
            <a:ext cx="11475244" cy="1304926"/>
          </a:xfrm>
        </p:spPr>
        <p:txBody>
          <a:bodyPr>
            <a:normAutofit/>
          </a:bodyPr>
          <a:lstStyle/>
          <a:p>
            <a:pPr marL="0" indent="0">
              <a:buClr>
                <a:srgbClr val="299CFF"/>
              </a:buClr>
              <a:buNone/>
            </a:pPr>
            <a:r>
              <a:rPr lang="en-US" sz="4800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sz="4800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ส่วนประกอบ</a:t>
            </a:r>
            <a:r>
              <a:rPr lang="th-TH" sz="4800" dirty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ของต้นทุนในการเก็บรักษาสินค้าคงคลัง</a:t>
            </a:r>
            <a:endParaRPr lang="en-US" sz="4800" dirty="0">
              <a:solidFill>
                <a:srgbClr val="FFC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81225"/>
            <a:ext cx="714448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3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5057" y="1415143"/>
            <a:ext cx="11821886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2425" y="1400175"/>
            <a:ext cx="11487149" cy="545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endParaRPr kumimoji="0" lang="en-US" sz="36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sysClr val="windowText" lastClr="000000">
                    <a:lumMod val="50000"/>
                    <a:lumOff val="50000"/>
                    <a:alpha val="20000"/>
                  </a:sys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8828" y="5072743"/>
            <a:ext cx="2831798" cy="138656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83406" y="1476375"/>
            <a:ext cx="11608594" cy="5219700"/>
          </a:xfrm>
        </p:spPr>
        <p:txBody>
          <a:bodyPr>
            <a:normAutofit/>
          </a:bodyPr>
          <a:lstStyle/>
          <a:p>
            <a:pPr marL="0" indent="0">
              <a:buClr>
                <a:srgbClr val="299CFF"/>
              </a:buClr>
              <a:buNone/>
            </a:pPr>
            <a:r>
              <a:rPr lang="th-TH" sz="4800" b="1" dirty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ต้นทุนของเงินทุน (</a:t>
            </a:r>
            <a:r>
              <a:rPr lang="en-US" sz="4800" b="1" dirty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Capital </a:t>
            </a:r>
            <a:r>
              <a:rPr lang="en-US" sz="4800" b="1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Costs) </a:t>
            </a:r>
          </a:p>
          <a:p>
            <a:pPr>
              <a:buClr>
                <a:srgbClr val="299CFF"/>
              </a:buClr>
              <a:buFont typeface="Wingdings" panose="05000000000000000000" pitchFamily="2" charset="2"/>
              <a:buChar char="§"/>
            </a:pPr>
            <a:r>
              <a:rPr lang="th-TH" sz="40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</a:t>
            </a:r>
            <a:r>
              <a:rPr lang="th-TH" sz="40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เงินทุนที่จมอยู่ในสินค้า</a:t>
            </a:r>
          </a:p>
          <a:p>
            <a:pPr>
              <a:buClr>
                <a:srgbClr val="299CFF"/>
              </a:buClr>
              <a:buFont typeface="Wingdings" panose="05000000000000000000" pitchFamily="2" charset="2"/>
              <a:buChar char="§"/>
            </a:pPr>
            <a:r>
              <a:rPr lang="th-TH" sz="40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นับเป็น</a:t>
            </a:r>
            <a:r>
              <a:rPr lang="th-TH" sz="40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ค่าเสียโอกาส (</a:t>
            </a:r>
            <a:r>
              <a:rPr lang="en-US" sz="40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Opportunity Cost) </a:t>
            </a:r>
            <a:r>
              <a:rPr lang="th-TH" sz="40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ของเงินทุน</a:t>
            </a:r>
          </a:p>
          <a:p>
            <a:pPr>
              <a:buClr>
                <a:srgbClr val="299CFF"/>
              </a:buClr>
              <a:buFont typeface="Wingdings" panose="05000000000000000000" pitchFamily="2" charset="2"/>
              <a:buChar char="§"/>
            </a:pPr>
            <a:r>
              <a:rPr lang="th-TH" sz="40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0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งทุนในสินค้าคงคลังเป็นการลงทุนประเภทหนึ่งซึ่งกิจการเสียผลตอบแทนที่ควรจะได้รับจากการลงทุนในส่วนนี้ไป ถือเป็นค่าเสียโอกาสในการลงทุนในสินค้าคง</a:t>
            </a:r>
            <a:r>
              <a:rPr lang="th-TH" sz="40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คลัง</a:t>
            </a:r>
            <a:r>
              <a:rPr lang="en-US" sz="40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</a:t>
            </a:r>
            <a:r>
              <a:rPr lang="th-TH" sz="40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จึงควรคำนวณต้นทุนของเงินทุนส่วนนี้ที่เสียไป</a:t>
            </a:r>
            <a:endParaRPr lang="en-US" sz="4000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017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5057" y="1415143"/>
            <a:ext cx="11821886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2425" y="1400175"/>
            <a:ext cx="11487149" cy="545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endParaRPr kumimoji="0" lang="en-US" sz="36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sysClr val="windowText" lastClr="000000">
                    <a:lumMod val="50000"/>
                    <a:lumOff val="50000"/>
                    <a:alpha val="20000"/>
                  </a:sys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8828" y="5072743"/>
            <a:ext cx="2831798" cy="138656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8631" y="1257300"/>
            <a:ext cx="10521878" cy="3829050"/>
          </a:xfrm>
        </p:spPr>
        <p:txBody>
          <a:bodyPr>
            <a:normAutofit/>
          </a:bodyPr>
          <a:lstStyle/>
          <a:p>
            <a:pPr marL="0" indent="0">
              <a:buClr>
                <a:srgbClr val="299CFF"/>
              </a:buClr>
              <a:buNone/>
            </a:pPr>
            <a:r>
              <a:rPr lang="th-TH" sz="4800" b="1" dirty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ต้นทุนการ</a:t>
            </a:r>
            <a:r>
              <a:rPr lang="th-TH" sz="4800" b="1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บริการที่</a:t>
            </a:r>
            <a:r>
              <a:rPr lang="th-TH" sz="4800" b="1" dirty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เกี่ยวกับสินค้าคง</a:t>
            </a:r>
            <a:r>
              <a:rPr lang="th-TH" sz="4800" b="1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คลัง</a:t>
            </a:r>
            <a:r>
              <a:rPr lang="en-US" sz="4800" b="1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buClr>
                <a:srgbClr val="299CFF"/>
              </a:buClr>
              <a:buFont typeface="Wingdings" panose="05000000000000000000" pitchFamily="2" charset="2"/>
              <a:buChar char="§"/>
            </a:pPr>
            <a:r>
              <a:rPr lang="th-TH" sz="40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ประกอบด้วยค่าประกันภัยทั้งในด้านอัคคีภัยและการโจรกรรมทรัพย์สิน รวมถึงภาษีในการถือครองทรัพย์สินส่วนบุคคล (</a:t>
            </a:r>
            <a:r>
              <a:rPr lang="en-US" sz="40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Personal Property Tax</a:t>
            </a:r>
            <a:r>
              <a:rPr lang="en-US" sz="40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>
              <a:buClr>
                <a:srgbClr val="299CFF"/>
              </a:buClr>
              <a:buFont typeface="Wingdings" panose="05000000000000000000" pitchFamily="2" charset="2"/>
              <a:buChar char="§"/>
            </a:pPr>
            <a:r>
              <a:rPr lang="th-TH" sz="40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ประมาณการโดยใช้ต้นทุนของภาษีและค่าเบี้ยประกันภัยที่เกิดขึ้นในรอบปี</a:t>
            </a:r>
            <a:r>
              <a:rPr lang="th-TH" sz="40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ที่ผ่าน</a:t>
            </a:r>
            <a:r>
              <a:rPr lang="th-TH" sz="40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 โดยคำนวณเป็นเปอร์เซ็นต์เมื่อเทียบกับมูลค่าสินค้าคงคลัง</a:t>
            </a:r>
            <a:endParaRPr lang="en-US" sz="4000" dirty="0" smtClean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201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5057" y="1415143"/>
            <a:ext cx="11821886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2425" y="1400175"/>
            <a:ext cx="11487149" cy="545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endParaRPr kumimoji="0" lang="en-US" sz="36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sysClr val="windowText" lastClr="000000">
                    <a:lumMod val="50000"/>
                    <a:lumOff val="50000"/>
                    <a:alpha val="20000"/>
                  </a:sys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599" y="1257299"/>
            <a:ext cx="1856735" cy="90913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2425" y="1257299"/>
            <a:ext cx="11350048" cy="5457825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299CFF"/>
              </a:buClr>
              <a:buNone/>
            </a:pPr>
            <a:r>
              <a:rPr lang="th-TH" sz="4800" b="1" dirty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ต้นทุนการใช้พื้นที่เก็บสินค้าคง</a:t>
            </a:r>
            <a:r>
              <a:rPr lang="th-TH" sz="4800" b="1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คลัง</a:t>
            </a:r>
            <a:endParaRPr lang="en-US" sz="4800" b="1" dirty="0">
              <a:solidFill>
                <a:srgbClr val="FFC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Clr>
                <a:srgbClr val="299CFF"/>
              </a:buClr>
              <a:buNone/>
            </a:pPr>
            <a:r>
              <a:rPr lang="th-TH" sz="44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พื้นที่ในการเก็บสินค้าคงคลังแบ่งได้เป็น 4 </a:t>
            </a:r>
            <a:r>
              <a:rPr lang="th-TH" sz="4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</a:t>
            </a:r>
            <a:r>
              <a:rPr lang="en-US" sz="4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buClr>
                <a:srgbClr val="299CFF"/>
              </a:buClr>
              <a:buFont typeface="Wingdings" panose="05000000000000000000" pitchFamily="2" charset="2"/>
              <a:buChar char="§"/>
            </a:pPr>
            <a:r>
              <a:rPr lang="th-TH" sz="40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คลังสินค้าโรงงาน เป็นต้นทุนคงที่ (</a:t>
            </a:r>
            <a:r>
              <a:rPr lang="en-US" sz="40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Fixed Cost) </a:t>
            </a:r>
            <a:r>
              <a:rPr lang="th-TH" sz="40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ต้นทุนจะไม่แปรผันตามจำนวนสินค้าที่เก็บรักษา</a:t>
            </a:r>
            <a:r>
              <a:rPr lang="th-TH" sz="40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ไว้</a:t>
            </a:r>
            <a:endParaRPr lang="en-US" sz="4000" dirty="0" smtClean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Clr>
                <a:srgbClr val="299CFF"/>
              </a:buClr>
              <a:buFont typeface="Wingdings" panose="05000000000000000000" pitchFamily="2" charset="2"/>
              <a:buChar char="§"/>
            </a:pPr>
            <a:r>
              <a:rPr lang="th-TH" sz="40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คลังสินค้าสาธารณะ ต้นทุนของคลังสินค้าสาธารณะประกอบด้วย ค่าใช้จ่ายในการลำเลียงและค่าใช้จ่ายในการเก็บ</a:t>
            </a:r>
            <a:r>
              <a:rPr lang="th-TH" sz="40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</a:t>
            </a:r>
            <a:endParaRPr lang="en-US" sz="4000" dirty="0" smtClean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Clr>
                <a:srgbClr val="299CFF"/>
              </a:buClr>
              <a:buFont typeface="Wingdings" panose="05000000000000000000" pitchFamily="2" charset="2"/>
              <a:buChar char="§"/>
            </a:pPr>
            <a:r>
              <a:rPr lang="th-TH" sz="40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คลังสินค้าเช่าหรือเช่าซื้อ โดยทั่วไปจะมีทั้งต้นทุนคงที่และต้นทุนแปรผัน ต้นทุน</a:t>
            </a:r>
            <a:r>
              <a:rPr lang="th-TH" sz="40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คงที่ได้แก่ </a:t>
            </a:r>
            <a:r>
              <a:rPr lang="th-TH" sz="40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ค่าเช่า เงินเดือนผู้บริหาร ค่าใช้จ่ายในการบำรุงรักษา เป็นต้น ต้นทุนแปรผัน ได้แก่ ค่าจ้างแรงงานในคลังสินค้าและต้นทุนในการเดิน</a:t>
            </a:r>
            <a:r>
              <a:rPr lang="th-TH" sz="40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เครื่องจักร</a:t>
            </a:r>
            <a:endParaRPr lang="en-US" sz="4000" dirty="0" smtClean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Clr>
                <a:srgbClr val="299CFF"/>
              </a:buClr>
              <a:buFont typeface="Wingdings" panose="05000000000000000000" pitchFamily="2" charset="2"/>
              <a:buChar char="§"/>
            </a:pPr>
            <a:r>
              <a:rPr lang="th-TH" sz="40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คลังสินค้าของกิจการ ส่วนใหญ่เป็นต้นทุนคงที่ ประมาณการได้จากต้นทุนส่วน</a:t>
            </a:r>
            <a:r>
              <a:rPr lang="th-TH" sz="40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ที่คาด</a:t>
            </a:r>
            <a:r>
              <a:rPr lang="th-TH" sz="40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ว่าจะหายไปหากปิดคลังสินค้าหรือเช่าคลังสินค้าสาธารณะแทน</a:t>
            </a:r>
            <a:endParaRPr lang="en-US" sz="4000" dirty="0" smtClean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147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830696" y="755795"/>
            <a:ext cx="10446327" cy="960437"/>
          </a:xfrm>
        </p:spPr>
        <p:txBody>
          <a:bodyPr>
            <a:noAutofit/>
          </a:bodyPr>
          <a:lstStyle/>
          <a:p>
            <a:pPr eaLnBrk="1" hangingPunct="1"/>
            <a:r>
              <a:rPr lang="th-TH" altLang="en-US" sz="4800" b="1" u="sng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ผลกระทบของการที่มีการบันทึกข้อมูลสินค้าคงคลังที่ไม่ถูกต้อง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844" y="2068945"/>
            <a:ext cx="5965101" cy="4114800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AutoNum type="arabicParenR"/>
            </a:pPr>
            <a:r>
              <a:rPr lang="th-TH" alt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ความสูญเสียโอกาสทางการขาย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AutoNum type="arabicParenR"/>
            </a:pPr>
            <a:r>
              <a:rPr lang="th-TH" alt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เกิดความขาดแคลนวัสดุที่ใช้ในการผลิต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AutoNum type="arabicParenR"/>
            </a:pPr>
            <a:r>
              <a:rPr lang="th-TH" alt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เกิดสภาพที่มีวัสดุเกินความจำเป็น 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AutoNum type="arabicParenR"/>
            </a:pPr>
            <a:r>
              <a:rPr lang="th-TH" alt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ตารางการผลิตผิดพลาด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AutoNum type="arabicParenR"/>
            </a:pPr>
            <a:r>
              <a:rPr lang="th-TH" alt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ผลผลิตที่ตกต่ำ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53860" y="2068945"/>
            <a:ext cx="6332104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Clr>
                <a:schemeClr val="tx1"/>
              </a:buClr>
              <a:buFont typeface="Wingdings" panose="05000000000000000000" pitchFamily="2" charset="2"/>
              <a:buAutoNum type="arabicParenR" startAt="6"/>
            </a:pPr>
            <a:r>
              <a:rPr lang="th-TH" alt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การส่งมอบที่ล่าช้า</a:t>
            </a:r>
          </a:p>
          <a:p>
            <a:pPr marL="685800" indent="-685800">
              <a:buClr>
                <a:schemeClr val="tx1"/>
              </a:buClr>
              <a:buFont typeface="Wingdings" panose="05000000000000000000" pitchFamily="2" charset="2"/>
              <a:buAutoNum type="arabicParenR" startAt="6"/>
            </a:pPr>
            <a:r>
              <a:rPr lang="th-TH" alt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เกิดการเร่งใบสั่งผลิตหรือสั่งซื้อเกินปกติ</a:t>
            </a:r>
          </a:p>
          <a:p>
            <a:pPr marL="685800" indent="-685800">
              <a:buClr>
                <a:schemeClr val="tx1"/>
              </a:buClr>
              <a:buFont typeface="Wingdings" panose="05000000000000000000" pitchFamily="2" charset="2"/>
              <a:buAutoNum type="arabicParenR" startAt="6"/>
            </a:pPr>
            <a:r>
              <a:rPr lang="th-TH" alt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เกิดต้นทุนในการสั่งซื้อหรือส่งมอบมากกว่าปกติ</a:t>
            </a:r>
          </a:p>
          <a:p>
            <a:pPr marL="685800" indent="-685800">
              <a:buClr>
                <a:schemeClr val="tx1"/>
              </a:buClr>
              <a:buFont typeface="Wingdings" panose="05000000000000000000" pitchFamily="2" charset="2"/>
              <a:buAutoNum type="arabicParenR" startAt="6"/>
            </a:pPr>
            <a:r>
              <a:rPr lang="th-TH" alt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มีจำนวนสินค้าคงคลังอยู่ในระดับที่สูง</a:t>
            </a:r>
          </a:p>
          <a:p>
            <a:pPr marL="685800" indent="-685800">
              <a:buClr>
                <a:schemeClr val="tx1"/>
              </a:buClr>
              <a:buFont typeface="Wingdings" panose="05000000000000000000" pitchFamily="2" charset="2"/>
              <a:buAutoNum type="arabicParenR" startAt="6"/>
            </a:pPr>
            <a:r>
              <a:rPr lang="th-TH" alt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มีจำนวนสินค้าที่ใช้ไม่ได้ในระดับที่สูง</a:t>
            </a:r>
          </a:p>
        </p:txBody>
      </p:sp>
    </p:spTree>
    <p:extLst>
      <p:ext uri="{BB962C8B-B14F-4D97-AF65-F5344CB8AC3E}">
        <p14:creationId xmlns:p14="http://schemas.microsoft.com/office/powerpoint/2010/main" val="36531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85981" y="534122"/>
            <a:ext cx="10515600" cy="1325563"/>
          </a:xfrm>
        </p:spPr>
        <p:txBody>
          <a:bodyPr/>
          <a:lstStyle/>
          <a:p>
            <a:pPr eaLnBrk="1" hangingPunct="1"/>
            <a:r>
              <a:rPr lang="th-TH" altLang="en-US" sz="6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การจัดการสินค้าคงคลัง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418" y="1859685"/>
            <a:ext cx="10852727" cy="41148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th-TH" altLang="en-US" sz="4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en-US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การจัดการสินค้าคงคลังต้องมีการสร้างบทบาทของการตัดสินใจเกี่ยวกับสินค้าคงคลังแต่ละรายการคือ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th-TH" altLang="en-US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รายการสินค้าที่มีความสำคัญ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th-TH" altLang="en-US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รายการสินค้าเหล่านั้นจะถูกควบคุมดูแลอย่างไร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th-TH" altLang="en-US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ปริมาณการสั่งผลิต และสั่งซื้อแต่ละครั้งของสินค้าคงคลังควรเป็นเท่าไร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th-TH" altLang="en-US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เมื่อไรเราจึงควรออกใบสั่งผลิตหรือซื้อสินค้า</a:t>
            </a:r>
          </a:p>
        </p:txBody>
      </p:sp>
    </p:spTree>
    <p:extLst>
      <p:ext uri="{BB962C8B-B14F-4D97-AF65-F5344CB8AC3E}">
        <p14:creationId xmlns:p14="http://schemas.microsoft.com/office/powerpoint/2010/main" val="21916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155" y="2431596"/>
            <a:ext cx="10017079" cy="1143000"/>
          </a:xfrm>
        </p:spPr>
        <p:txBody>
          <a:bodyPr>
            <a:noAutofit/>
          </a:bodyPr>
          <a:lstStyle/>
          <a:p>
            <a:pPr algn="ctr"/>
            <a:r>
              <a:rPr lang="th-TH" sz="6600" b="1" u="sng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</a:t>
            </a:r>
            <a:r>
              <a:rPr lang="th-TH" sz="6600" b="1" u="sng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ยุทธ์การจัดการสินค้าคงคลัง </a:t>
            </a:r>
            <a:r>
              <a:rPr lang="en-US" sz="6600" b="1" u="sng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6600" b="1" u="sng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6600" b="1" u="sng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(Inventory Management Strategies)</a:t>
            </a:r>
            <a:endParaRPr lang="th-TH" sz="6600" b="1" u="sng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2429" y="4828125"/>
            <a:ext cx="2831798" cy="138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91" y="337415"/>
            <a:ext cx="10515600" cy="1325563"/>
          </a:xfrm>
        </p:spPr>
        <p:txBody>
          <a:bodyPr>
            <a:normAutofit/>
          </a:bodyPr>
          <a:lstStyle/>
          <a:p>
            <a:r>
              <a:rPr lang="th-TH" altLang="en-US" sz="6000" b="1" u="sng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สินค้าคงคลัง</a:t>
            </a:r>
            <a:r>
              <a:rPr lang="en-US" altLang="en-US" sz="6000" b="1" u="sng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(Inventory)</a:t>
            </a:r>
            <a:endParaRPr lang="th-TH" sz="6000" b="1" u="sng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0891" y="2038061"/>
            <a:ext cx="11566235" cy="1536411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altLang="en-US" sz="5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สินค้า</a:t>
            </a:r>
            <a:r>
              <a:rPr lang="th-TH" altLang="en-US" sz="5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คงคลัง  หมายความถึง สิ่งที่มีตัวตน ซึ่งในการดำเนินธุรกิจตามปกติมีไว้เพื่อจะขายอยู่ในระหว่างดำเนินการผลิตเพื่อจะขาย หรือเป็นของที่จะต้องนำมาใช้ผลิตสินค้าเพื่อขาย หรือเพื่อให้บริการ</a:t>
            </a:r>
            <a:r>
              <a:rPr lang="th-TH" altLang="en-US" sz="5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ลูกค้า</a:t>
            </a:r>
            <a:endParaRPr lang="en-US" altLang="en-US" sz="5400" dirty="0" smtClean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Inventory Icon Png #340440 - Free Icons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49" y="4524309"/>
            <a:ext cx="1891724" cy="192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5057" y="1415143"/>
            <a:ext cx="11821886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2425" y="1400175"/>
            <a:ext cx="11487149" cy="545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endParaRPr kumimoji="0" lang="en-US" sz="36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sysClr val="windowText" lastClr="000000">
                    <a:lumMod val="50000"/>
                    <a:lumOff val="50000"/>
                    <a:alpha val="20000"/>
                  </a:sys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8828" y="5072743"/>
            <a:ext cx="2831798" cy="138656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8631" y="1257300"/>
            <a:ext cx="11608594" cy="3552826"/>
          </a:xfrm>
        </p:spPr>
        <p:txBody>
          <a:bodyPr>
            <a:normAutofit/>
          </a:bodyPr>
          <a:lstStyle/>
          <a:p>
            <a:pPr marL="0" indent="0">
              <a:buClr>
                <a:srgbClr val="299CFF"/>
              </a:buClr>
              <a:buNone/>
            </a:pPr>
            <a:r>
              <a:rPr lang="th-TH" sz="4800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กลยุทธ์การจัดการสินค้าคงคลัง </a:t>
            </a:r>
            <a:r>
              <a:rPr lang="en-US" sz="4800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en-US" sz="4800" i="1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Inventory Management strategies</a:t>
            </a:r>
          </a:p>
          <a:p>
            <a:pPr marL="0" indent="0">
              <a:buClr>
                <a:srgbClr val="299CFF"/>
              </a:buClr>
              <a:buNone/>
            </a:pPr>
            <a:r>
              <a:rPr lang="en-US" sz="4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sz="4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บริหารสินค้าคงคลังตามหลักวิเคราะห์ </a:t>
            </a:r>
            <a:r>
              <a:rPr lang="en-US" sz="4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ABC</a:t>
            </a:r>
          </a:p>
          <a:p>
            <a:pPr marL="0" indent="0">
              <a:buClr>
                <a:srgbClr val="299CFF"/>
              </a:buClr>
              <a:buNone/>
            </a:pPr>
            <a:r>
              <a:rPr lang="en-US" sz="44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40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ABC analysis 80/20 (Pareto) </a:t>
            </a:r>
          </a:p>
          <a:p>
            <a:pPr marL="0" indent="0">
              <a:buClr>
                <a:srgbClr val="299CFF"/>
              </a:buClr>
              <a:buNone/>
            </a:pPr>
            <a:endParaRPr lang="en-US" sz="4400" dirty="0" smtClean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55" y="-928"/>
            <a:ext cx="10518777" cy="68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5057" y="1415143"/>
            <a:ext cx="11821886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2425" y="1400175"/>
            <a:ext cx="11487149" cy="545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endParaRPr kumimoji="0" lang="en-US" sz="36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sysClr val="windowText" lastClr="000000">
                    <a:lumMod val="50000"/>
                    <a:lumOff val="50000"/>
                    <a:alpha val="20000"/>
                  </a:sys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8828" y="5072743"/>
            <a:ext cx="2831798" cy="138656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8631" y="1257300"/>
            <a:ext cx="11484769" cy="2219325"/>
          </a:xfrm>
        </p:spPr>
        <p:txBody>
          <a:bodyPr>
            <a:normAutofit/>
          </a:bodyPr>
          <a:lstStyle/>
          <a:p>
            <a:pPr marL="0" indent="0">
              <a:buClr>
                <a:srgbClr val="299CFF"/>
              </a:buClr>
              <a:buNone/>
            </a:pPr>
            <a:r>
              <a:rPr lang="th-TH" sz="4800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กลยุทธ์การจัดการสินค้าคงคลัง </a:t>
            </a:r>
            <a:r>
              <a:rPr lang="en-US" sz="4800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en-US" sz="4800" i="1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Inventory Management strategies</a:t>
            </a:r>
          </a:p>
          <a:p>
            <a:pPr marL="0" indent="0">
              <a:buClr>
                <a:srgbClr val="299CFF"/>
              </a:buClr>
              <a:buNone/>
            </a:pPr>
            <a:r>
              <a:rPr lang="en-US" sz="4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4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ปรับปรุงการพยากรณ์อุปสงค์ </a:t>
            </a:r>
            <a:r>
              <a:rPr lang="en-US" sz="4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en-US" sz="4400" i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Demand forecasting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506" y="2902790"/>
            <a:ext cx="4023835" cy="26825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76" y="2902789"/>
            <a:ext cx="4870430" cy="337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5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5057" y="1415143"/>
            <a:ext cx="11821886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2425" y="1400175"/>
            <a:ext cx="11487149" cy="545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endParaRPr kumimoji="0" lang="en-US" sz="36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sysClr val="windowText" lastClr="000000">
                    <a:lumMod val="50000"/>
                    <a:lumOff val="50000"/>
                    <a:alpha val="20000"/>
                  </a:sys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8828" y="5072743"/>
            <a:ext cx="2831798" cy="138656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5056" y="1196970"/>
            <a:ext cx="11484769" cy="2219325"/>
          </a:xfrm>
        </p:spPr>
        <p:txBody>
          <a:bodyPr>
            <a:normAutofit/>
          </a:bodyPr>
          <a:lstStyle/>
          <a:p>
            <a:pPr marL="0" indent="0">
              <a:buClr>
                <a:srgbClr val="299CFF"/>
              </a:buClr>
              <a:buNone/>
            </a:pPr>
            <a:r>
              <a:rPr lang="th-TH" sz="4800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กลยุทธ์การจัดการสินค้าคงคลัง </a:t>
            </a:r>
            <a:r>
              <a:rPr lang="en-US" sz="4800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en-US" sz="4800" i="1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Inventory Management strategies</a:t>
            </a:r>
          </a:p>
          <a:p>
            <a:pPr marL="0" indent="0">
              <a:buClr>
                <a:srgbClr val="299CFF"/>
              </a:buClr>
              <a:buNone/>
            </a:pPr>
            <a:r>
              <a:rPr lang="en-US" sz="4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4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ใช้ระบบ </a:t>
            </a:r>
            <a:r>
              <a:rPr lang="en-US" sz="4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Jus-in-time inventory (JIT) </a:t>
            </a:r>
            <a:endParaRPr lang="en-US" sz="4400" i="1" dirty="0" smtClean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5" y="3635829"/>
            <a:ext cx="5334000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3374" y="2789923"/>
            <a:ext cx="3795713" cy="28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5057" y="1415143"/>
            <a:ext cx="11821886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2425" y="1400175"/>
            <a:ext cx="11487149" cy="545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endParaRPr kumimoji="0" lang="en-US" sz="36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sysClr val="windowText" lastClr="000000">
                    <a:lumMod val="50000"/>
                    <a:lumOff val="50000"/>
                    <a:alpha val="20000"/>
                  </a:sys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8828" y="5072743"/>
            <a:ext cx="2831798" cy="138656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8631" y="1257300"/>
            <a:ext cx="11484769" cy="2219325"/>
          </a:xfrm>
        </p:spPr>
        <p:txBody>
          <a:bodyPr>
            <a:normAutofit/>
          </a:bodyPr>
          <a:lstStyle/>
          <a:p>
            <a:pPr marL="0" indent="0">
              <a:buClr>
                <a:srgbClr val="299CFF"/>
              </a:buClr>
              <a:buNone/>
            </a:pPr>
            <a:r>
              <a:rPr lang="th-TH" sz="4800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กลยุทธ์การจัดการสินค้าคงคลัง </a:t>
            </a:r>
            <a:r>
              <a:rPr lang="en-US" sz="4800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en-US" sz="4800" i="1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Inventory Management strategies</a:t>
            </a:r>
          </a:p>
          <a:p>
            <a:pPr marL="0" indent="0">
              <a:buClr>
                <a:srgbClr val="299CFF"/>
              </a:buClr>
              <a:buNone/>
            </a:pPr>
            <a:r>
              <a:rPr lang="en-US" sz="4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4 </a:t>
            </a:r>
            <a:r>
              <a:rPr lang="th-TH" sz="4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เพิ่มรอบการหมุนสินค้าคงคลัง</a:t>
            </a:r>
            <a:r>
              <a:rPr lang="en-US" sz="4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4400" i="1" dirty="0" smtClean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31" y="3731628"/>
            <a:ext cx="3968097" cy="2222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6118" y="2304733"/>
            <a:ext cx="2931658" cy="41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5057" y="1415143"/>
            <a:ext cx="11821886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2425" y="1400175"/>
            <a:ext cx="11487149" cy="545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endParaRPr kumimoji="0" lang="en-US" sz="36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sysClr val="windowText" lastClr="000000">
                    <a:lumMod val="50000"/>
                    <a:lumOff val="50000"/>
                    <a:alpha val="20000"/>
                  </a:sys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8828" y="5072743"/>
            <a:ext cx="2831798" cy="138656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8631" y="1257300"/>
            <a:ext cx="11484769" cy="2219325"/>
          </a:xfrm>
        </p:spPr>
        <p:txBody>
          <a:bodyPr>
            <a:normAutofit/>
          </a:bodyPr>
          <a:lstStyle/>
          <a:p>
            <a:pPr marL="0" indent="0">
              <a:buClr>
                <a:srgbClr val="299CFF"/>
              </a:buClr>
              <a:buNone/>
            </a:pPr>
            <a:r>
              <a:rPr lang="th-TH" sz="4800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กลยุทธ์การจัดการสินค้าคงคลัง </a:t>
            </a:r>
            <a:r>
              <a:rPr lang="en-US" sz="4800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en-US" sz="4800" i="1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Inventory Management strategies</a:t>
            </a:r>
          </a:p>
          <a:p>
            <a:pPr marL="0" indent="0">
              <a:buClr>
                <a:srgbClr val="299CFF"/>
              </a:buClr>
              <a:buNone/>
            </a:pPr>
            <a:r>
              <a:rPr lang="en-US" sz="4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5 </a:t>
            </a:r>
            <a:r>
              <a:rPr lang="th-TH" sz="4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ลดสินค้าคงคลังสำรอง </a:t>
            </a:r>
            <a:endParaRPr lang="en-US" sz="4400" i="1" dirty="0" smtClean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4125" y="2768372"/>
            <a:ext cx="5111750" cy="38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8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5057" y="1415143"/>
            <a:ext cx="11821886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2425" y="1400175"/>
            <a:ext cx="11487149" cy="545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endParaRPr kumimoji="0" lang="en-US" sz="36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sysClr val="windowText" lastClr="000000">
                    <a:lumMod val="50000"/>
                    <a:lumOff val="50000"/>
                    <a:alpha val="20000"/>
                  </a:sys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8828" y="5072743"/>
            <a:ext cx="2831798" cy="138656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8631" y="1257300"/>
            <a:ext cx="11484769" cy="2219325"/>
          </a:xfrm>
        </p:spPr>
        <p:txBody>
          <a:bodyPr>
            <a:normAutofit/>
          </a:bodyPr>
          <a:lstStyle/>
          <a:p>
            <a:pPr marL="0" indent="0">
              <a:buClr>
                <a:srgbClr val="299CFF"/>
              </a:buClr>
              <a:buNone/>
            </a:pPr>
            <a:r>
              <a:rPr lang="th-TH" sz="4800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กลยุทธ์การจัดการสินค้าคงคลัง </a:t>
            </a:r>
            <a:r>
              <a:rPr lang="en-US" sz="4800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en-US" sz="4800" i="1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Inventory Management strategies</a:t>
            </a:r>
          </a:p>
          <a:p>
            <a:pPr marL="0" indent="0">
              <a:buClr>
                <a:srgbClr val="299CFF"/>
              </a:buClr>
              <a:buNone/>
            </a:pPr>
            <a:r>
              <a:rPr lang="en-US" sz="4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6 </a:t>
            </a:r>
            <a:r>
              <a:rPr lang="th-TH" sz="4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ปรับปรุงการจัดการคำสั่งซื้อ </a:t>
            </a:r>
            <a:endParaRPr lang="en-US" sz="4400" i="1" dirty="0" smtClean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3263674"/>
            <a:ext cx="5366875" cy="3338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2321846"/>
            <a:ext cx="5043488" cy="390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4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5057" y="1415143"/>
            <a:ext cx="11821886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2425" y="1400175"/>
            <a:ext cx="11487149" cy="545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endParaRPr kumimoji="0" lang="en-US" sz="36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sysClr val="windowText" lastClr="000000">
                    <a:lumMod val="50000"/>
                    <a:lumOff val="50000"/>
                    <a:alpha val="20000"/>
                  </a:sys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8828" y="5072743"/>
            <a:ext cx="2831798" cy="138656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8631" y="1257300"/>
            <a:ext cx="11484769" cy="2219325"/>
          </a:xfrm>
        </p:spPr>
        <p:txBody>
          <a:bodyPr>
            <a:normAutofit/>
          </a:bodyPr>
          <a:lstStyle/>
          <a:p>
            <a:pPr marL="0" indent="0">
              <a:buClr>
                <a:srgbClr val="299CFF"/>
              </a:buClr>
              <a:buNone/>
            </a:pPr>
            <a:r>
              <a:rPr lang="th-TH" sz="4800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กลยุทธ์การจัดการสินค้าคงคลัง </a:t>
            </a:r>
            <a:r>
              <a:rPr lang="en-US" sz="4800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en-US" sz="4800" i="1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Inventory Management strategies</a:t>
            </a:r>
          </a:p>
          <a:p>
            <a:pPr marL="0" indent="0">
              <a:buClr>
                <a:srgbClr val="299CFF"/>
              </a:buClr>
              <a:buNone/>
            </a:pPr>
            <a:r>
              <a:rPr lang="en-US" sz="44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7</a:t>
            </a:r>
            <a:r>
              <a:rPr lang="en-US" sz="4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การใช้ </a:t>
            </a:r>
            <a:r>
              <a:rPr lang="en-US" sz="4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Quick Response (QR) </a:t>
            </a:r>
            <a:r>
              <a:rPr lang="th-TH" sz="4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4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Efficient Customer Response (ECR)</a:t>
            </a:r>
            <a:endParaRPr lang="en-US" sz="4400" i="1" dirty="0" smtClean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270" y="3150620"/>
            <a:ext cx="6123214" cy="3238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38" y="2841900"/>
            <a:ext cx="2826370" cy="221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9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5057" y="1415143"/>
            <a:ext cx="11821886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2425" y="1400175"/>
            <a:ext cx="11487149" cy="545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endParaRPr kumimoji="0" lang="en-US" sz="36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sysClr val="windowText" lastClr="000000">
                    <a:lumMod val="50000"/>
                    <a:lumOff val="50000"/>
                    <a:alpha val="20000"/>
                  </a:sys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5594" y="4860613"/>
            <a:ext cx="3265033" cy="1598698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46545" y="1304925"/>
            <a:ext cx="1107873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54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ประโยชน์ของสินค้าคงคลัง</a:t>
            </a:r>
          </a:p>
          <a:p>
            <a:pPr marL="0" indent="0">
              <a:buNone/>
            </a:pPr>
            <a:r>
              <a:rPr lang="th-TH" sz="44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Avoiding Lost Sales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Achieve Efficient Production Runs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Gaining Quantity Discounts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Reducing Risks of Production Shortages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Reducing Order Cost</a:t>
            </a:r>
          </a:p>
        </p:txBody>
      </p:sp>
    </p:spTree>
    <p:extLst>
      <p:ext uri="{BB962C8B-B14F-4D97-AF65-F5344CB8AC3E}">
        <p14:creationId xmlns:p14="http://schemas.microsoft.com/office/powerpoint/2010/main" val="81198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ullwhip Effect - Example, Causes, Analysis and Consequen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26" y="397164"/>
            <a:ext cx="10308039" cy="579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96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727" y="226579"/>
            <a:ext cx="4638964" cy="132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Bullwhip Effect</a:t>
            </a:r>
            <a:endParaRPr lang="th-TH" sz="66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266" name="Picture 2" descr="Schematic diagram of bullwhip effect.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6" y="1376218"/>
            <a:ext cx="9570654" cy="510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4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AD8707-EE0F-48B2-B116-9A5A98126FA0}" type="slidenum">
              <a:rPr lang="th-TH" altLang="th-TH"/>
              <a:pPr/>
              <a:t>4</a:t>
            </a:fld>
            <a:endParaRPr lang="th-TH" altLang="th-TH"/>
          </a:p>
        </p:txBody>
      </p:sp>
      <p:sp>
        <p:nvSpPr>
          <p:cNvPr id="131076" name="Content Placeholder 2"/>
          <p:cNvSpPr>
            <a:spLocks noGrp="1"/>
          </p:cNvSpPr>
          <p:nvPr>
            <p:ph idx="4294967295"/>
          </p:nvPr>
        </p:nvSpPr>
        <p:spPr>
          <a:xfrm>
            <a:off x="249382" y="775854"/>
            <a:ext cx="11600873" cy="4156364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th-TH" altLang="th-TH" sz="4000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ถ้า</a:t>
            </a:r>
            <a:r>
              <a:rPr lang="th-TH" altLang="th-TH" sz="400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หากไม่มีสินค้าคงคลัง การผลิตก็อาจจะไม่ราบรื่น โดยทั่วไปฝ่ายขายค่อนข้างพอใจหากมีสินค้าคงคลังจำนวนมากๆ เพราะให้ความรู้สึกราบรื่น</a:t>
            </a:r>
          </a:p>
          <a:p>
            <a:pPr marL="0" indent="0" eaLnBrk="1" hangingPunct="1">
              <a:buNone/>
            </a:pPr>
            <a:r>
              <a:rPr lang="th-TH" altLang="th-TH" sz="4000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หน้าที่</a:t>
            </a:r>
            <a:r>
              <a:rPr lang="th-TH" altLang="th-TH" sz="400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ของสินค้าคง</a:t>
            </a:r>
            <a:r>
              <a:rPr lang="th-TH" altLang="th-TH" sz="4000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คลัง คือ </a:t>
            </a:r>
            <a:r>
              <a:rPr lang="th-TH" altLang="th-TH" sz="400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รักษาความสมดุลระหว่างอุปสงค์และอุปทาน ทำให้เกิดการประหยัด ต่อขนาด </a:t>
            </a:r>
            <a:r>
              <a:rPr lang="en-US" altLang="th-TH" sz="400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(Economy of Scale) </a:t>
            </a:r>
            <a:r>
              <a:rPr lang="th-TH" altLang="th-TH" sz="400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เพราะการสั่งซื้อจำนวนมากๆ เป็นการลดต้นทุน และคลังสินค้าช่วยเก็บสินค้าปริมาณมากนั้น </a:t>
            </a:r>
          </a:p>
          <a:p>
            <a:pPr marL="0" indent="0" eaLnBrk="1" hangingPunct="1">
              <a:buNone/>
            </a:pPr>
            <a:r>
              <a:rPr lang="th-TH" altLang="th-TH" sz="4000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แต่</a:t>
            </a:r>
            <a:r>
              <a:rPr lang="th-TH" altLang="th-TH" sz="400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สินค้าคงคลังก็ถือเป็น </a:t>
            </a:r>
            <a:r>
              <a:rPr lang="en-US" altLang="th-TH" sz="400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Cost </a:t>
            </a:r>
            <a:r>
              <a:rPr lang="th-TH" altLang="th-TH" sz="400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โดยตรง การพยากรณ์</a:t>
            </a:r>
            <a:r>
              <a:rPr lang="th-TH" altLang="th-TH" sz="4000" dirty="0" err="1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อุปสงค์</a:t>
            </a:r>
            <a:r>
              <a:rPr lang="th-TH" altLang="th-TH" sz="400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เพื่อทราบจำนวนผลิตจึงเกี่ยวข้องโดยตรงกับสินค้าคงคลังและป้องกันความเสี่ยงต่างๆ ในกรณีที่โรงงานมีวัตถุดิบมาเป็นจำนวนมาก หากสินค้าคงคลังมีมากเกินไปก็เสียค่าใช้จ่ายในการจัดเก็บสูงผิดปกติ หากมีน้อยเกินไปก็อาจรบกวนสมดุลตลาด หรือทำให้การผลิตติดขัด</a:t>
            </a:r>
          </a:p>
        </p:txBody>
      </p:sp>
    </p:spTree>
    <p:extLst>
      <p:ext uri="{BB962C8B-B14F-4D97-AF65-F5344CB8AC3E}">
        <p14:creationId xmlns:p14="http://schemas.microsoft.com/office/powerpoint/2010/main" val="24145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5057" y="1415143"/>
            <a:ext cx="11821886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2425" y="1400175"/>
            <a:ext cx="11487149" cy="545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100000"/>
              <a:buFont typeface="Arial"/>
              <a:buNone/>
              <a:tabLst/>
              <a:defRPr/>
            </a:pPr>
            <a:endParaRPr kumimoji="0" lang="en-US" sz="36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sysClr val="windowText" lastClr="000000">
                    <a:lumMod val="50000"/>
                    <a:lumOff val="50000"/>
                    <a:alpha val="20000"/>
                  </a:sys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8828" y="5072743"/>
            <a:ext cx="2831798" cy="13865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43571"/>
            <a:ext cx="2840982" cy="1579001"/>
          </a:xfrm>
          <a:prstGeom prst="rect">
            <a:avLst/>
          </a:prstGeom>
        </p:spPr>
      </p:pic>
      <p:pic>
        <p:nvPicPr>
          <p:cNvPr id="9" name="Picture 2" descr="F Q&amp;amp;A - คำถามที่พบบ่อยสำหรับระบบกันขโมยบ้านไร้สาย - SMARTPLUS+  ระบบกันขโมยบ้านไร้สาย ปี2021 รุ่นใหม่ อันดับ1 ในไทย ใช้ได้ทั้ง Wifi และ  ซิมการ์ด ควบคุม ผ่าน APP มือถือ iOS Andriod ไร้สายสมบูรณ์แบบจากยุโรป:  Wireless Home Security ผู้เชี่ยวชาญด้านสัญญาณ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982" y="1653309"/>
            <a:ext cx="6079838" cy="392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03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75069" y="567892"/>
            <a:ext cx="7158037" cy="1412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en-US" sz="72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สินค้าคงคลังจะประกอบไปด้วย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5069" y="2249055"/>
            <a:ext cx="11094893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Char char="-"/>
            </a:pPr>
            <a:r>
              <a:rPr lang="th-TH" altLang="en-US" sz="6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วัตถุดิบ  </a:t>
            </a:r>
            <a:r>
              <a:rPr lang="en-US" altLang="en-US" sz="6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(Raw Materials)</a:t>
            </a:r>
            <a:endParaRPr lang="th-TH" altLang="en-US" sz="6000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r>
              <a:rPr lang="en-US" altLang="en-US" sz="6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altLang="en-US" sz="6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สินค้าระหว่างผลิต </a:t>
            </a:r>
            <a:r>
              <a:rPr lang="en-US" altLang="en-US" sz="6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(Goods or Work in Process)</a:t>
            </a:r>
            <a:endParaRPr lang="th-TH" altLang="en-US" sz="6000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r>
              <a:rPr lang="en-US" altLang="en-US" sz="6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altLang="en-US" sz="6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สินค้าสำเร็จรูป  </a:t>
            </a:r>
            <a:r>
              <a:rPr lang="en-US" altLang="en-US" sz="6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(Finished Goods)</a:t>
            </a:r>
            <a:endParaRPr lang="th-TH" altLang="en-US" sz="6000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r>
              <a:rPr lang="en-US" altLang="en-US" sz="6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altLang="en-US" sz="6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วัสดุสิ้นเปลือง </a:t>
            </a:r>
            <a:r>
              <a:rPr lang="en-US" altLang="en-US" sz="6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(Supplies)</a:t>
            </a:r>
            <a:endParaRPr lang="th-TH" altLang="en-US" sz="6000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 descr="Inventory Icon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182" y="207962"/>
            <a:ext cx="2843645" cy="284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2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40604" y="628072"/>
            <a:ext cx="9380849" cy="1186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en-US" sz="72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วัตถุดิบ</a:t>
            </a:r>
            <a:r>
              <a:rPr lang="en-US" altLang="en-US" sz="72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(Raw Materials)</a:t>
            </a:r>
            <a:endParaRPr lang="th-TH" altLang="en-US" sz="7200" b="1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0604" y="2877127"/>
            <a:ext cx="1094783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altLang="en-US" sz="48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เป็นสินค้าคงคลังที่กิจการซึ่งทำการผลิต อาจได้มาโดยการจัดซื้อ หรือได้จากทรัพยากรธรรมชาติ ซึ่งของที่ได้กิจการจะนำไปเป็นส่วนประกอบที่สำคัญในการผลิตสินค้าชนิดใดชนิดหนึ่งโดยตรงจนแปรสภาพเป็นสินค้าสำเร็จรูป</a:t>
            </a:r>
          </a:p>
        </p:txBody>
      </p:sp>
      <p:pic>
        <p:nvPicPr>
          <p:cNvPr id="3076" name="Picture 4" descr="Raw Materials Icon #432492 - Free Icons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10" y="390380"/>
            <a:ext cx="1869209" cy="186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91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48145" y="697561"/>
            <a:ext cx="6410036" cy="1412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en-US" sz="54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สินค้าที่อยู่ระหว่างการผลิต</a:t>
            </a:r>
            <a:r>
              <a:rPr lang="en-US" altLang="en-US" sz="54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en-US" altLang="en-US" sz="54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(Goods or Work in Process)</a:t>
            </a:r>
            <a:endParaRPr lang="th-TH" altLang="en-US" sz="5400" b="1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9180" y="2361478"/>
            <a:ext cx="11261002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altLang="en-US" sz="44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เป็นสินค้าคงคลังที่ผ่านการผลิตมาเป็นบางส่วนแล้ว แต่ยังไงไม่สำเร็จเป็นรูปร่างโดยสมบูรณ์ตามลักษณะและคุณภาพตามคำสั่งผลิต </a:t>
            </a:r>
          </a:p>
          <a:p>
            <a:pPr marL="0" indent="0">
              <a:buNone/>
            </a:pPr>
            <a:r>
              <a:rPr lang="th-TH" altLang="en-US" sz="44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en-US" sz="44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สินค้าคงคลังประเภทนี้จึงมีราคาทุนของวัตถุดิบ ค่าแรงงาน </a:t>
            </a:r>
            <a:r>
              <a:rPr lang="en-US" altLang="en-US" sz="44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en-US" sz="44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ของคนงานที่ทำการผลิต</a:t>
            </a:r>
            <a:r>
              <a:rPr lang="en-US" altLang="en-US" sz="44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altLang="en-US" sz="44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และค่าใช้จ่ายในโรงงาน เฉพาะส่วนทีเกิดจากการผลิตสินค้าไปถึงขั้นนั้นไว้ด้วยกัน</a:t>
            </a:r>
          </a:p>
        </p:txBody>
      </p:sp>
      <p:pic>
        <p:nvPicPr>
          <p:cNvPr id="4098" name="Picture 2" descr="Grunge Red Wip Work In Process Word Round Rubber Seal Stamp On White  Background Stock Illustration - Download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09" y="337884"/>
            <a:ext cx="1898073" cy="189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6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40497" y="1092055"/>
            <a:ext cx="7158037" cy="1412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en-US" sz="6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สินค้าสำเร็จรูป</a:t>
            </a:r>
            <a:r>
              <a:rPr lang="en-US" altLang="en-US" sz="6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(Finished Goods)</a:t>
            </a:r>
            <a:endParaRPr lang="th-TH" altLang="en-US" sz="6000" b="1" dirty="0" smtClean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2582" y="3537527"/>
            <a:ext cx="11490036" cy="1902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altLang="en-US" sz="5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ป็นสินค้าที่มีส่วนประกอบและผลิตเสร็จครบบริบูรณ์ตามลักษณะและคุณสมบัติในสภาพพร้อมที่จะนำออกมาจำหน่ายได้</a:t>
            </a:r>
            <a:endParaRPr lang="en-US" altLang="en-US" sz="5400" dirty="0" smtClean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4" name="Picture 4" descr="Goods - Free commerce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226" y="452581"/>
            <a:ext cx="2052349" cy="205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8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6236" y="357075"/>
            <a:ext cx="10515600" cy="1071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en-US" sz="54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วัสดุโรงงาน</a:t>
            </a:r>
            <a:r>
              <a:rPr lang="en-US" altLang="en-US" sz="54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(Factory Supplies)</a:t>
            </a:r>
            <a:endParaRPr lang="th-TH" altLang="en-US" sz="5400" b="1" dirty="0" smtClean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6236" y="1428926"/>
            <a:ext cx="1148311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altLang="en-US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เป็นสินค้าคงคลังที่มีลักษณะคล้ายคลึงกับวัตถุดิบที่กิจการใช้ในการผลิต แต่มิใช่ส่วนประกอบโดยตรงของสินค้าสำเร็จรูป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altLang="en-US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กิจการจัดหามาเพื่อใช้ในการดำเนินงานมากกว่าที่จะใช้เพื่อการผลิตสินค้าโดยตรง บางครั้งเรียกว่า วัตถุดิบทางอ้อม </a:t>
            </a:r>
            <a:r>
              <a:rPr lang="en-US" altLang="en-US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(Indirect Materials) </a:t>
            </a:r>
            <a:endParaRPr lang="th-TH" altLang="en-US" sz="4000" dirty="0" smtClean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Tx/>
              <a:buChar char="-"/>
            </a:pPr>
            <a:r>
              <a:rPr lang="th-TH" altLang="en-US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วัสดุโรงงานที่ใช้หมดไปในงวดหนึ่งจะถือเป็น ค่าใช้จ่ายในการผลิตในงวดนั้น ๆ</a:t>
            </a:r>
          </a:p>
          <a:p>
            <a:pPr>
              <a:buFontTx/>
              <a:buChar char="-"/>
            </a:pPr>
            <a:r>
              <a:rPr lang="th-TH" altLang="en-US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วัสดุคงเหลือเมื่อสิ้นงวดบัญชีจะแสดงเป็นสินค้าคงเหลือถือเป็นสินทรัพย์เดินสะพัด</a:t>
            </a:r>
          </a:p>
          <a:p>
            <a:pPr>
              <a:buFontTx/>
              <a:buChar char="-"/>
            </a:pPr>
            <a:r>
              <a:rPr lang="th-TH" altLang="en-US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วัสดุสำนักงาน</a:t>
            </a:r>
            <a:r>
              <a:rPr lang="en-US" altLang="en-US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(Office Supplies) </a:t>
            </a:r>
            <a:r>
              <a:rPr lang="th-TH" altLang="en-US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และวัสดุของแผนกส่งของ</a:t>
            </a:r>
            <a:r>
              <a:rPr lang="en-US" altLang="en-US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(Shipping Supplies) </a:t>
            </a:r>
            <a:r>
              <a:rPr lang="th-TH" altLang="en-US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จะถือเป็นสินทรัพย์ประเภทค่าใช้จ่ายล่วงหน้า</a:t>
            </a:r>
            <a:r>
              <a:rPr lang="en-US" altLang="en-US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(Prepaid Expenses)</a:t>
            </a:r>
            <a:endParaRPr lang="th-TH" altLang="en-US" sz="4000" dirty="0" smtClean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Tx/>
              <a:buChar char="-"/>
            </a:pPr>
            <a:endParaRPr lang="th-TH" altLang="en-US" sz="4000" dirty="0" smtClean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6" name="Picture 2" descr="Factory Direct Supply Svg Png Icon Free Download (#101347) -  OnlineWebFonts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28" y="203201"/>
            <a:ext cx="1213426" cy="11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9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1900</TotalTime>
  <Words>1981</Words>
  <Application>Microsoft Office PowerPoint</Application>
  <PresentationFormat>Widescreen</PresentationFormat>
  <Paragraphs>168</Paragraphs>
  <Slides>40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Angsana New</vt:lpstr>
      <vt:lpstr>Arial</vt:lpstr>
      <vt:lpstr>Calibri</vt:lpstr>
      <vt:lpstr>Calibri Light</vt:lpstr>
      <vt:lpstr>Cordia New</vt:lpstr>
      <vt:lpstr>Franklin Gothic Medium</vt:lpstr>
      <vt:lpstr>TH SarabunPSK</vt:lpstr>
      <vt:lpstr>Wingdings</vt:lpstr>
      <vt:lpstr>Office Theme</vt:lpstr>
      <vt:lpstr>PowerPoint Presentation</vt:lpstr>
      <vt:lpstr>PowerPoint Presentation</vt:lpstr>
      <vt:lpstr>สินค้าคงคลัง  (Inventory)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เหตุผลที่บริษัทมีสินค้าคงคลัง?</vt:lpstr>
      <vt:lpstr>เหตุผลที่บริษัทมีสินค้าคงคลัง</vt:lpstr>
      <vt:lpstr>เหตุผลที่ลูกค้าของบริษัทมีสินค้าคงคลัง</vt:lpstr>
      <vt:lpstr>หน้าที่ของสินค้าคงคลัง</vt:lpstr>
      <vt:lpstr>PowerPoint Presentation</vt:lpstr>
      <vt:lpstr>PowerPoint Presentation</vt:lpstr>
      <vt:lpstr>สินค้าคงคลังสำรอง (Safety Stock)</vt:lpstr>
      <vt:lpstr>PowerPoint Presentation</vt:lpstr>
      <vt:lpstr>PowerPoint Presentation</vt:lpstr>
      <vt:lpstr>PowerPoint Presentation</vt:lpstr>
      <vt:lpstr>ต้นทุนของสินค้าคงคลัง (Inventory Costs)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ผลกระทบของการที่มีการบันทึกข้อมูลสินค้าคงคลังที่ไม่ถูกต้อง</vt:lpstr>
      <vt:lpstr>การจัดการสินค้าคงคลัง</vt:lpstr>
      <vt:lpstr>กลยุทธ์การจัดการสินค้าคงคลัง  (Inventory Management Strategies)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Bullwhip Effect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kriangkrai phonwisetkul</dc:creator>
  <cp:lastModifiedBy>cls1208</cp:lastModifiedBy>
  <cp:revision>180</cp:revision>
  <dcterms:created xsi:type="dcterms:W3CDTF">2017-11-20T13:50:43Z</dcterms:created>
  <dcterms:modified xsi:type="dcterms:W3CDTF">2022-03-03T04:32:51Z</dcterms:modified>
</cp:coreProperties>
</file>