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74" r:id="rId2"/>
    <p:sldId id="276" r:id="rId3"/>
    <p:sldId id="277" r:id="rId4"/>
    <p:sldId id="278" r:id="rId5"/>
    <p:sldId id="281" r:id="rId6"/>
    <p:sldId id="279" r:id="rId7"/>
    <p:sldId id="283" r:id="rId8"/>
    <p:sldId id="284" r:id="rId9"/>
    <p:sldId id="29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3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22892E-7A8F-43CE-9769-6A2D1BEF16AE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F40B630-DC65-457B-9191-B9D470A3DB8F}">
      <dgm:prSet custT="1"/>
      <dgm:spPr/>
      <dgm:t>
        <a:bodyPr/>
        <a:lstStyle/>
        <a:p>
          <a:r>
            <a:rPr lang="th-TH" sz="3200" b="0" i="0" dirty="0">
              <a:solidFill>
                <a:schemeClr val="tx1"/>
              </a:solidFill>
            </a:rPr>
            <a:t>การวัดผล หมายถึง กระบวนการเพื่อให้ได้มาซึ่งตัวเลข หรือสัญลักษณ์ ที่มีความหมายแทนคุณลักษณะ หรือคุณภาพของสิ่งที่วัด </a:t>
          </a:r>
          <a:endParaRPr lang="en-US" sz="3200" dirty="0">
            <a:solidFill>
              <a:schemeClr val="tx1"/>
            </a:solidFill>
          </a:endParaRPr>
        </a:p>
      </dgm:t>
    </dgm:pt>
    <dgm:pt modelId="{F940634D-05B0-4414-9921-5BD34F531C48}" type="parTrans" cxnId="{61921B46-BD1E-4EF5-82F6-CAA58DDB2225}">
      <dgm:prSet/>
      <dgm:spPr/>
      <dgm:t>
        <a:bodyPr/>
        <a:lstStyle/>
        <a:p>
          <a:endParaRPr lang="en-US"/>
        </a:p>
      </dgm:t>
    </dgm:pt>
    <dgm:pt modelId="{ED85075F-7A8A-4449-A175-81779D121186}" type="sibTrans" cxnId="{61921B46-BD1E-4EF5-82F6-CAA58DDB2225}">
      <dgm:prSet/>
      <dgm:spPr/>
      <dgm:t>
        <a:bodyPr/>
        <a:lstStyle/>
        <a:p>
          <a:endParaRPr lang="en-US"/>
        </a:p>
      </dgm:t>
    </dgm:pt>
    <dgm:pt modelId="{4188B1A4-0247-4E4D-9151-843CF1711A36}">
      <dgm:prSet custT="1"/>
      <dgm:spPr/>
      <dgm:t>
        <a:bodyPr/>
        <a:lstStyle/>
        <a:p>
          <a:r>
            <a:rPr lang="th-TH" sz="3600" b="0" i="0" dirty="0"/>
            <a:t>โดยใช้เครื่องมือที่มีประสิทธิภาพหารายละเอียดสิ่งที่วัดว่ามีจำนวนหรือปริมาณเท่าใด</a:t>
          </a:r>
          <a:endParaRPr lang="en-US" sz="3600" dirty="0"/>
        </a:p>
      </dgm:t>
    </dgm:pt>
    <dgm:pt modelId="{9FC173C0-7F30-4CEB-936F-A38BA875988F}" type="parTrans" cxnId="{FCF88BDD-A3A9-4AB4-A8E3-A0DA4BA46098}">
      <dgm:prSet/>
      <dgm:spPr/>
      <dgm:t>
        <a:bodyPr/>
        <a:lstStyle/>
        <a:p>
          <a:endParaRPr lang="en-US"/>
        </a:p>
      </dgm:t>
    </dgm:pt>
    <dgm:pt modelId="{DE2F7213-6C89-4EB7-A004-0051C7D0FF48}" type="sibTrans" cxnId="{FCF88BDD-A3A9-4AB4-A8E3-A0DA4BA46098}">
      <dgm:prSet/>
      <dgm:spPr/>
      <dgm:t>
        <a:bodyPr/>
        <a:lstStyle/>
        <a:p>
          <a:endParaRPr lang="en-US"/>
        </a:p>
      </dgm:t>
    </dgm:pt>
    <dgm:pt modelId="{7234C9C4-3B87-471D-A247-BAB1F462DE3A}" type="pres">
      <dgm:prSet presAssocID="{7722892E-7A8F-43CE-9769-6A2D1BEF16AE}" presName="diagram" presStyleCnt="0">
        <dgm:presLayoutVars>
          <dgm:dir/>
          <dgm:resizeHandles/>
        </dgm:presLayoutVars>
      </dgm:prSet>
      <dgm:spPr/>
    </dgm:pt>
    <dgm:pt modelId="{56D1413E-2B66-4F2A-AD8F-2DA0A439E58C}" type="pres">
      <dgm:prSet presAssocID="{5F40B630-DC65-457B-9191-B9D470A3DB8F}" presName="firstNode" presStyleLbl="node1" presStyleIdx="0" presStyleCnt="2">
        <dgm:presLayoutVars>
          <dgm:bulletEnabled val="1"/>
        </dgm:presLayoutVars>
      </dgm:prSet>
      <dgm:spPr/>
    </dgm:pt>
    <dgm:pt modelId="{42FBA598-C979-44AB-A8F2-AF1E1B54817E}" type="pres">
      <dgm:prSet presAssocID="{ED85075F-7A8A-4449-A175-81779D121186}" presName="sibTrans" presStyleLbl="sibTrans2D1" presStyleIdx="0" presStyleCnt="1"/>
      <dgm:spPr/>
    </dgm:pt>
    <dgm:pt modelId="{341B9BD0-FE4C-45E5-9153-8536A30DEC9E}" type="pres">
      <dgm:prSet presAssocID="{4188B1A4-0247-4E4D-9151-843CF1711A36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61921B46-BD1E-4EF5-82F6-CAA58DDB2225}" srcId="{7722892E-7A8F-43CE-9769-6A2D1BEF16AE}" destId="{5F40B630-DC65-457B-9191-B9D470A3DB8F}" srcOrd="0" destOrd="0" parTransId="{F940634D-05B0-4414-9921-5BD34F531C48}" sibTransId="{ED85075F-7A8A-4449-A175-81779D121186}"/>
    <dgm:cxn modelId="{1B5BB478-F713-4094-91AE-15167C1F88F0}" type="presOf" srcId="{7722892E-7A8F-43CE-9769-6A2D1BEF16AE}" destId="{7234C9C4-3B87-471D-A247-BAB1F462DE3A}" srcOrd="0" destOrd="0" presId="urn:microsoft.com/office/officeart/2005/8/layout/bProcess2"/>
    <dgm:cxn modelId="{15541DBA-9F51-4012-A4CC-D38AA707D190}" type="presOf" srcId="{4188B1A4-0247-4E4D-9151-843CF1711A36}" destId="{341B9BD0-FE4C-45E5-9153-8536A30DEC9E}" srcOrd="0" destOrd="0" presId="urn:microsoft.com/office/officeart/2005/8/layout/bProcess2"/>
    <dgm:cxn modelId="{2B9B15BB-F19A-4E89-86F3-9D8A98F85B88}" type="presOf" srcId="{5F40B630-DC65-457B-9191-B9D470A3DB8F}" destId="{56D1413E-2B66-4F2A-AD8F-2DA0A439E58C}" srcOrd="0" destOrd="0" presId="urn:microsoft.com/office/officeart/2005/8/layout/bProcess2"/>
    <dgm:cxn modelId="{2A068DD9-A5BF-4217-BE2E-26FE7370CD91}" type="presOf" srcId="{ED85075F-7A8A-4449-A175-81779D121186}" destId="{42FBA598-C979-44AB-A8F2-AF1E1B54817E}" srcOrd="0" destOrd="0" presId="urn:microsoft.com/office/officeart/2005/8/layout/bProcess2"/>
    <dgm:cxn modelId="{FCF88BDD-A3A9-4AB4-A8E3-A0DA4BA46098}" srcId="{7722892E-7A8F-43CE-9769-6A2D1BEF16AE}" destId="{4188B1A4-0247-4E4D-9151-843CF1711A36}" srcOrd="1" destOrd="0" parTransId="{9FC173C0-7F30-4CEB-936F-A38BA875988F}" sibTransId="{DE2F7213-6C89-4EB7-A004-0051C7D0FF48}"/>
    <dgm:cxn modelId="{4327EAEA-973D-47FF-8BF6-B4E0A4A8121E}" type="presParOf" srcId="{7234C9C4-3B87-471D-A247-BAB1F462DE3A}" destId="{56D1413E-2B66-4F2A-AD8F-2DA0A439E58C}" srcOrd="0" destOrd="0" presId="urn:microsoft.com/office/officeart/2005/8/layout/bProcess2"/>
    <dgm:cxn modelId="{22BE2D2E-1721-411B-A0F2-8F6591C1204A}" type="presParOf" srcId="{7234C9C4-3B87-471D-A247-BAB1F462DE3A}" destId="{42FBA598-C979-44AB-A8F2-AF1E1B54817E}" srcOrd="1" destOrd="0" presId="urn:microsoft.com/office/officeart/2005/8/layout/bProcess2"/>
    <dgm:cxn modelId="{E1D6A173-2AC3-426D-9AF5-1897C580329A}" type="presParOf" srcId="{7234C9C4-3B87-471D-A247-BAB1F462DE3A}" destId="{341B9BD0-FE4C-45E5-9153-8536A30DEC9E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D1413E-2B66-4F2A-AD8F-2DA0A439E58C}">
      <dsp:nvSpPr>
        <dsp:cNvPr id="0" name=""/>
        <dsp:cNvSpPr/>
      </dsp:nvSpPr>
      <dsp:spPr>
        <a:xfrm>
          <a:off x="1227" y="491"/>
          <a:ext cx="4022377" cy="40223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200" b="0" i="0" kern="1200" dirty="0">
              <a:solidFill>
                <a:schemeClr val="tx1"/>
              </a:solidFill>
            </a:rPr>
            <a:t>การวัดผล หมายถึง กระบวนการเพื่อให้ได้มาซึ่งตัวเลข หรือสัญลักษณ์ ที่มีความหมายแทนคุณลักษณะ หรือคุณภาพของสิ่งที่วัด 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590290" y="589554"/>
        <a:ext cx="2844251" cy="2844251"/>
      </dsp:txXfrm>
    </dsp:sp>
    <dsp:sp modelId="{42FBA598-C979-44AB-A8F2-AF1E1B54817E}">
      <dsp:nvSpPr>
        <dsp:cNvPr id="0" name=""/>
        <dsp:cNvSpPr/>
      </dsp:nvSpPr>
      <dsp:spPr>
        <a:xfrm rot="5400000">
          <a:off x="4355451" y="1478714"/>
          <a:ext cx="1407832" cy="1065930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1B9BD0-FE4C-45E5-9153-8536A30DEC9E}">
      <dsp:nvSpPr>
        <dsp:cNvPr id="0" name=""/>
        <dsp:cNvSpPr/>
      </dsp:nvSpPr>
      <dsp:spPr>
        <a:xfrm>
          <a:off x="6034794" y="491"/>
          <a:ext cx="4022377" cy="40223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600" b="0" i="0" kern="1200" dirty="0"/>
            <a:t>โดยใช้เครื่องมือที่มีประสิทธิภาพหารายละเอียดสิ่งที่วัดว่ามีจำนวนหรือปริมาณเท่าใด</a:t>
          </a:r>
          <a:endParaRPr lang="en-US" sz="3600" kern="1200" dirty="0"/>
        </a:p>
      </dsp:txBody>
      <dsp:txXfrm>
        <a:off x="6623857" y="589554"/>
        <a:ext cx="2844251" cy="28442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6C2B-9618-4F4E-B6F3-3A528E9C8356}" type="datetimeFigureOut">
              <a:rPr lang="th-TH" smtClean="0"/>
              <a:t>05/09/65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432A0-69FD-4C15-BF0B-028CFA72A6DD}" type="slidenum">
              <a:rPr lang="th-TH" smtClean="0"/>
              <a:t>‹#›</a:t>
            </a:fld>
            <a:endParaRPr lang="th-TH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631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6C2B-9618-4F4E-B6F3-3A528E9C8356}" type="datetimeFigureOut">
              <a:rPr lang="th-TH" smtClean="0"/>
              <a:t>05/09/65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432A0-69FD-4C15-BF0B-028CFA72A6D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00724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6C2B-9618-4F4E-B6F3-3A528E9C8356}" type="datetimeFigureOut">
              <a:rPr lang="th-TH" smtClean="0"/>
              <a:t>05/09/65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432A0-69FD-4C15-BF0B-028CFA72A6D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99532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6C2B-9618-4F4E-B6F3-3A528E9C8356}" type="datetimeFigureOut">
              <a:rPr lang="th-TH" smtClean="0"/>
              <a:t>05/09/65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432A0-69FD-4C15-BF0B-028CFA72A6D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8138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6C2B-9618-4F4E-B6F3-3A528E9C8356}" type="datetimeFigureOut">
              <a:rPr lang="th-TH" smtClean="0"/>
              <a:t>05/09/65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432A0-69FD-4C15-BF0B-028CFA72A6DD}" type="slidenum">
              <a:rPr lang="th-TH" smtClean="0"/>
              <a:t>‹#›</a:t>
            </a:fld>
            <a:endParaRPr lang="th-TH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5955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6C2B-9618-4F4E-B6F3-3A528E9C8356}" type="datetimeFigureOut">
              <a:rPr lang="th-TH" smtClean="0"/>
              <a:t>05/09/65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432A0-69FD-4C15-BF0B-028CFA72A6D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472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6C2B-9618-4F4E-B6F3-3A528E9C8356}" type="datetimeFigureOut">
              <a:rPr lang="th-TH" smtClean="0"/>
              <a:t>05/09/65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432A0-69FD-4C15-BF0B-028CFA72A6D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871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6C2B-9618-4F4E-B6F3-3A528E9C8356}" type="datetimeFigureOut">
              <a:rPr lang="th-TH" smtClean="0"/>
              <a:t>05/09/65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432A0-69FD-4C15-BF0B-028CFA72A6D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7880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6C2B-9618-4F4E-B6F3-3A528E9C8356}" type="datetimeFigureOut">
              <a:rPr lang="th-TH" smtClean="0"/>
              <a:t>05/09/65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432A0-69FD-4C15-BF0B-028CFA72A6D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839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1B26C2B-9618-4F4E-B6F3-3A528E9C8356}" type="datetimeFigureOut">
              <a:rPr lang="th-TH" smtClean="0"/>
              <a:t>05/09/65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B432A0-69FD-4C15-BF0B-028CFA72A6D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07427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6C2B-9618-4F4E-B6F3-3A528E9C8356}" type="datetimeFigureOut">
              <a:rPr lang="th-TH" smtClean="0"/>
              <a:t>05/09/65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432A0-69FD-4C15-BF0B-028CFA72A6D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0027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1B26C2B-9618-4F4E-B6F3-3A528E9C8356}" type="datetimeFigureOut">
              <a:rPr lang="th-TH" smtClean="0"/>
              <a:t>05/09/65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0B432A0-69FD-4C15-BF0B-028CFA72A6DD}" type="slidenum">
              <a:rPr lang="th-TH" smtClean="0"/>
              <a:t>‹#›</a:t>
            </a:fld>
            <a:endParaRPr lang="th-TH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5628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classroom.google.com/c/MzIwMDMzMTU1NzYw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25C8D2C1-DA83-420D-9635-D52CE066B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34F74C9-6A0B-409E-AD1C-45B58BE91B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5486A9D-1265-4B57-91E6-68E666B97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BE268116-E2A7-4F98-8812-192B4975E4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049FCE6-7EFB-1ED1-099E-E83F366DBF4A}"/>
              </a:ext>
            </a:extLst>
          </p:cNvPr>
          <p:cNvSpPr txBox="1">
            <a:spLocks/>
          </p:cNvSpPr>
          <p:nvPr/>
        </p:nvSpPr>
        <p:spPr>
          <a:xfrm>
            <a:off x="-4741" y="195781"/>
            <a:ext cx="11963399" cy="149915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5000"/>
              </a:lnSpc>
              <a:spcBef>
                <a:spcPct val="0"/>
              </a:spcBef>
              <a:buNone/>
            </a:pPr>
            <a:r>
              <a:rPr lang="en-US" altLang="th-TH" sz="5400" b="1" u="sng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TOM 3202 </a:t>
            </a:r>
          </a:p>
          <a:p>
            <a:pPr algn="ctr">
              <a:lnSpc>
                <a:spcPct val="85000"/>
              </a:lnSpc>
              <a:spcBef>
                <a:spcPct val="0"/>
              </a:spcBef>
              <a:buNone/>
            </a:pPr>
            <a:r>
              <a:rPr lang="en-US" altLang="th-TH" sz="5400" b="1" u="sng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การวัดผล</a:t>
            </a:r>
            <a:r>
              <a:rPr lang="en-US" altLang="th-TH" sz="5400" b="1" u="sng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altLang="th-TH" sz="5400" b="1" u="sng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การวิเคราะห์</a:t>
            </a:r>
            <a:r>
              <a:rPr lang="en-US" altLang="th-TH" sz="5400" b="1" u="sng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altLang="th-TH" sz="5400" b="1" u="sng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และการปรับปรุ</a:t>
            </a:r>
            <a:r>
              <a:rPr lang="en-US" altLang="th-TH" sz="5400" b="1" u="sng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งงานขนส่ง</a:t>
            </a:r>
            <a:endParaRPr lang="en-US" altLang="th-TH" sz="5400" b="1" u="sng" spc="-5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E69A1C3-028B-5611-0626-A4859CB5C920}"/>
              </a:ext>
            </a:extLst>
          </p:cNvPr>
          <p:cNvSpPr txBox="1">
            <a:spLocks/>
          </p:cNvSpPr>
          <p:nvPr/>
        </p:nvSpPr>
        <p:spPr>
          <a:xfrm>
            <a:off x="27200" y="1937142"/>
            <a:ext cx="12198335" cy="8419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</a:pPr>
            <a:r>
              <a:rPr lang="en-US" sz="400" b="1" cap="all" spc="200" dirty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rPr>
              <a:t> </a:t>
            </a:r>
            <a:r>
              <a:rPr lang="en-US" sz="4800" b="1" cap="all" spc="200" dirty="0" err="1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rPr>
              <a:t>บทที่</a:t>
            </a:r>
            <a:r>
              <a:rPr lang="en-US" sz="4800" b="1" cap="all" spc="200" dirty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rPr>
              <a:t>  4 </a:t>
            </a:r>
            <a:r>
              <a:rPr lang="en-US" sz="4800" b="1" cap="all" spc="200" dirty="0" err="1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rPr>
              <a:t>การวัดผลงานขนส่ง</a:t>
            </a:r>
            <a:br>
              <a:rPr lang="en-US" sz="400" b="1" cap="all" spc="200" dirty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rPr>
            </a:br>
            <a:endParaRPr lang="en-US" sz="400" cap="all" spc="200" dirty="0">
              <a:solidFill>
                <a:schemeClr val="tx1">
                  <a:lumMod val="85000"/>
                  <a:lumOff val="15000"/>
                </a:schemeClr>
              </a:solidFill>
              <a:ea typeface="+mn-ea"/>
              <a:cs typeface="+mn-cs"/>
            </a:endParaRPr>
          </a:p>
        </p:txBody>
      </p:sp>
      <p:pic>
        <p:nvPicPr>
          <p:cNvPr id="4" name="Picture 3" descr="รูปภาพประกอบด้วย อุปกรณ์อิเล็กทรอนิกส์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9DF52522-E78F-4C9E-2B29-FA33643C436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6361" r="-1" b="24967"/>
          <a:stretch/>
        </p:blipFill>
        <p:spPr>
          <a:xfrm>
            <a:off x="636195" y="2665096"/>
            <a:ext cx="10916463" cy="3602736"/>
          </a:xfrm>
          <a:prstGeom prst="rect">
            <a:avLst/>
          </a:prstGeom>
        </p:spPr>
      </p:pic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3D8893D-DEBE-4F67-901F-166F75E9C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086" y="5618770"/>
            <a:ext cx="105156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FBEFFA83-BC6D-4CD2-A2BA-98AD67423B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B5696BF-D495-4CAC-AA8A-4EBFF2C32A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30101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BD4E829-3B29-4AC5-8E72-89C20B8EE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i="0" dirty="0">
                <a:solidFill>
                  <a:srgbClr val="0000FF"/>
                </a:solidFill>
                <a:effectLst/>
                <a:latin typeface="Hiragino Sans"/>
              </a:rPr>
              <a:t>การประเมินผลการปฎิบัติงาน</a:t>
            </a:r>
            <a:br>
              <a:rPr lang="th-TH" b="1" i="0" dirty="0">
                <a:solidFill>
                  <a:srgbClr val="0000FF"/>
                </a:solidFill>
                <a:effectLst/>
                <a:latin typeface="Hiragino Sans"/>
              </a:rPr>
            </a:br>
            <a:r>
              <a:rPr lang="th-TH" b="1" i="0" dirty="0">
                <a:solidFill>
                  <a:srgbClr val="0000FF"/>
                </a:solidFill>
                <a:effectLst/>
                <a:latin typeface="Hiragino Sans"/>
              </a:rPr>
              <a:t>(</a:t>
            </a:r>
            <a:r>
              <a:rPr lang="en-US" b="1" i="0" dirty="0">
                <a:solidFill>
                  <a:srgbClr val="0000FF"/>
                </a:solidFill>
                <a:effectLst/>
                <a:latin typeface="Hiragino Sans"/>
              </a:rPr>
              <a:t>Performance Appraisal : PA)</a:t>
            </a:r>
            <a:endParaRPr lang="th-TH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0749EFA-4F6E-3DBE-DB5F-9D3D97311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4100" dirty="0"/>
              <a:t>	</a:t>
            </a:r>
            <a:r>
              <a:rPr lang="th-TH" sz="4100" b="1" i="0" dirty="0">
                <a:solidFill>
                  <a:srgbClr val="0000FF"/>
                </a:solidFill>
                <a:effectLst/>
                <a:latin typeface="Hiragino Sans"/>
              </a:rPr>
              <a:t> การประเมินผลการปฎิบัติงาน </a:t>
            </a:r>
            <a:r>
              <a:rPr lang="th-TH" sz="4100" dirty="0"/>
              <a:t>เป็นเครื่องมือสำคัญขององค์กรที่ช่วยชี้วัดความสำเร็จได้ </a:t>
            </a:r>
          </a:p>
          <a:p>
            <a:pPr marL="0" indent="0">
              <a:buNone/>
            </a:pPr>
            <a:r>
              <a:rPr lang="th-TH" sz="4100" dirty="0"/>
              <a:t>	</a:t>
            </a:r>
            <a:r>
              <a:rPr lang="th-TH" sz="4100" dirty="0">
                <a:solidFill>
                  <a:srgbClr val="002060"/>
                </a:solidFill>
              </a:rPr>
              <a:t>การประเมินนี้เป็นวิธีการวัดผลทางการปฎิบัติงานของพนักงาน  </a:t>
            </a:r>
            <a:r>
              <a:rPr lang="th-TH" sz="4100" dirty="0"/>
              <a:t>ทั้งในเรื่องความสามารถในการทำงาน  ไปจนถึงศักยภาพที่ช่วยให้บริษัทประสบความสำเร็จได้ดียิ่งขึ้น  เป็นส่วนหนึ่งของการพัฒนาทางอาชีพ</a:t>
            </a:r>
            <a:r>
              <a:rPr lang="en-US" sz="4100" dirty="0"/>
              <a:t> </a:t>
            </a:r>
            <a:r>
              <a:rPr lang="th-TH" sz="4100" dirty="0"/>
              <a:t>ที่สำคัญขององค์กรด้วย</a:t>
            </a:r>
          </a:p>
          <a:p>
            <a:pPr algn="ctr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20237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A00C05E-A23A-6B80-9B1E-047B70DD1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หลักการสำคัญในการประเมินผล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DDF695D-979B-D3B4-2F08-55E9DFB76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099" y="1845734"/>
            <a:ext cx="10753725" cy="4023360"/>
          </a:xfrm>
        </p:spPr>
        <p:txBody>
          <a:bodyPr>
            <a:normAutofit/>
          </a:bodyPr>
          <a:lstStyle/>
          <a:p>
            <a:r>
              <a:rPr lang="th-TH" sz="3200" b="1" dirty="0">
                <a:solidFill>
                  <a:srgbClr val="002060"/>
                </a:solidFill>
              </a:rPr>
              <a:t>หลักเกณฑ์เป็นที่ยอมรับ </a:t>
            </a:r>
            <a:r>
              <a:rPr lang="th-TH" sz="3200" dirty="0"/>
              <a:t>:ก่อนการประเมิน พนักงานทุกระดับควรมีสิทธิ์ทราบในเรื่องหลักเกณฑ์ของการประเมินผล</a:t>
            </a:r>
          </a:p>
          <a:p>
            <a:r>
              <a:rPr lang="th-TH" sz="3200" b="1" dirty="0">
                <a:solidFill>
                  <a:srgbClr val="002060"/>
                </a:solidFill>
              </a:rPr>
              <a:t>กำหนดระยะเวลาชัดเจน </a:t>
            </a:r>
            <a:r>
              <a:rPr lang="th-TH" sz="3200" dirty="0"/>
              <a:t>:ทุกการประเมินควรมีการกำหนดระยะเวลาการประเมินที่ชัดเจน และทุกคนควรรู้ข้อกำหนดร่วมกัน ไม่ควรทำการประเมินที่ไป</a:t>
            </a:r>
            <a:r>
              <a:rPr lang="th-TH" sz="3200" dirty="0" err="1"/>
              <a:t>เรื่อยๆ</a:t>
            </a:r>
            <a:r>
              <a:rPr lang="th-TH" sz="3200" dirty="0"/>
              <a:t> ไม่มีกำหนดเวลาสิ้นสุด</a:t>
            </a:r>
          </a:p>
          <a:p>
            <a:r>
              <a:rPr lang="th-TH" sz="3200" b="1" dirty="0">
                <a:solidFill>
                  <a:srgbClr val="002060"/>
                </a:solidFill>
              </a:rPr>
              <a:t>สอดคล้องกับเป้าหมายขององค์กร </a:t>
            </a:r>
            <a:r>
              <a:rPr lang="th-TH" sz="3200" dirty="0"/>
              <a:t>:การสร้างเครื่องมือการประเมินผล ต้องคำนึงถึงเป้าหมายขององค์กรเป็นหลักด้วย เพื่อสะท้อนมาสู่รายละเอียดของบรรทัดฐานการประเมิน ตลอดจน</a:t>
            </a:r>
            <a:r>
              <a:rPr lang="th-TH" sz="3200" dirty="0" err="1"/>
              <a:t>ดัชชีชี</a:t>
            </a:r>
            <a:r>
              <a:rPr lang="th-TH" sz="3200" dirty="0"/>
              <a:t>วัดที่สามารถประเมินผลลัพธ์ให้สอดคล้องกับทิศทางหรือเป้าหมายขององค์กรได้</a:t>
            </a:r>
          </a:p>
        </p:txBody>
      </p:sp>
    </p:spTree>
    <p:extLst>
      <p:ext uri="{BB962C8B-B14F-4D97-AF65-F5344CB8AC3E}">
        <p14:creationId xmlns:p14="http://schemas.microsoft.com/office/powerpoint/2010/main" val="185719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D594FF1-0478-09AD-EF85-139E0C654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65947"/>
          </a:xfrm>
        </p:spPr>
        <p:txBody>
          <a:bodyPr/>
          <a:lstStyle/>
          <a:p>
            <a:r>
              <a:rPr lang="th-TH" dirty="0">
                <a:solidFill>
                  <a:srgbClr val="002060"/>
                </a:solidFill>
              </a:rPr>
              <a:t>จุดประสงค์ของการประเมินผลการปฎิบัติงาน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783FB5F-24A2-BFE1-2E16-DF44C3B55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400" dirty="0"/>
              <a:t>1.เพื่อวัดผลศักยภาพการทำงานของพนักงาน</a:t>
            </a:r>
          </a:p>
          <a:p>
            <a:r>
              <a:rPr lang="th-TH" sz="4400" dirty="0"/>
              <a:t>2.เพื่อเลื่อนตำแหน่งหรือโยกย้าย </a:t>
            </a:r>
          </a:p>
          <a:p>
            <a:r>
              <a:rPr lang="th-TH" sz="4400" dirty="0"/>
              <a:t>3.เพื่อปรับฐานเงินเดือนหรือ</a:t>
            </a:r>
            <a:r>
              <a:rPr lang="th-TH" sz="4400" dirty="0" err="1"/>
              <a:t>พิจาณา</a:t>
            </a:r>
            <a:r>
              <a:rPr lang="th-TH" sz="4400" dirty="0"/>
              <a:t>โบนัส </a:t>
            </a:r>
          </a:p>
          <a:p>
            <a:r>
              <a:rPr lang="th-TH" sz="4400" dirty="0"/>
              <a:t>4.เพื่อเสริมสร้างประสิทธิภาพในการทำงาน </a:t>
            </a:r>
          </a:p>
          <a:p>
            <a:r>
              <a:rPr lang="th-TH" sz="4400" dirty="0"/>
              <a:t>5.เพื่อแก้ไขจุดบกพร่อง พัฒนาจุดเด่น </a:t>
            </a:r>
          </a:p>
        </p:txBody>
      </p:sp>
    </p:spTree>
    <p:extLst>
      <p:ext uri="{BB962C8B-B14F-4D97-AF65-F5344CB8AC3E}">
        <p14:creationId xmlns:p14="http://schemas.microsoft.com/office/powerpoint/2010/main" val="325440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B9DE5FE-03C3-D165-DED7-21E36C32F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505" y="245956"/>
            <a:ext cx="10058400" cy="1450757"/>
          </a:xfrm>
        </p:spPr>
        <p:txBody>
          <a:bodyPr>
            <a:noAutofit/>
          </a:bodyPr>
          <a:lstStyle/>
          <a:p>
            <a:r>
              <a:rPr lang="th-TH" sz="5400" dirty="0">
                <a:solidFill>
                  <a:srgbClr val="002060"/>
                </a:solidFill>
              </a:rPr>
              <a:t>เพื่อวัดผลศักยภาพการทำงานของพนักงาน :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759BDE7-804B-1BE7-7E1C-0861CAD7F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505" y="2455334"/>
            <a:ext cx="10058400" cy="4023360"/>
          </a:xfrm>
        </p:spPr>
        <p:txBody>
          <a:bodyPr>
            <a:normAutofit/>
          </a:bodyPr>
          <a:lstStyle/>
          <a:p>
            <a:pPr marL="201168" lvl="1" indent="0">
              <a:buNone/>
            </a:pPr>
            <a:r>
              <a:rPr lang="th-TH" sz="3400" dirty="0"/>
              <a:t>	</a:t>
            </a:r>
            <a:r>
              <a:rPr lang="th-TH" sz="4000" dirty="0"/>
              <a:t>การประเมินผลนี้จะอิงจากคำบรรยายลักษณะงาน (</a:t>
            </a:r>
            <a:r>
              <a:rPr lang="en-US" sz="4000" dirty="0"/>
              <a:t>Job Description) </a:t>
            </a:r>
            <a:r>
              <a:rPr lang="th-TH" sz="4000" dirty="0"/>
              <a:t>ของแต่ละตำแหน่งเป็นหลัก เพื่อทราบว่าพนักงาน</a:t>
            </a:r>
            <a:r>
              <a:rPr lang="th-TH" sz="4000" dirty="0" err="1"/>
              <a:t>ปฎิบั</a:t>
            </a:r>
            <a:r>
              <a:rPr lang="th-TH" sz="4000" dirty="0"/>
              <a:t>ติงานได้หรือไม่</a:t>
            </a:r>
          </a:p>
        </p:txBody>
      </p:sp>
    </p:spTree>
    <p:extLst>
      <p:ext uri="{BB962C8B-B14F-4D97-AF65-F5344CB8AC3E}">
        <p14:creationId xmlns:p14="http://schemas.microsoft.com/office/powerpoint/2010/main" val="4196359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566BC81-11F7-E118-C87D-9AB82325F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002060"/>
                </a:solidFill>
              </a:rPr>
              <a:t>เพื่อเลื่อนตำแหน่งหรือโยกย้าย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10BED45-889D-BEA8-AEF7-84C9894DF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th-TH" dirty="0"/>
              <a:t>	</a:t>
            </a:r>
            <a:r>
              <a:rPr lang="th-TH" sz="4000" dirty="0"/>
              <a:t>หากพบว่าพนักงานมีศักยภาพสูง ฝ่าย </a:t>
            </a:r>
            <a:r>
              <a:rPr lang="en-US" sz="4000" dirty="0"/>
              <a:t>HR </a:t>
            </a:r>
            <a:r>
              <a:rPr lang="th-TH" sz="4000" dirty="0"/>
              <a:t>อาจเลื่อนตำแหน่งให้เหมาะสมกับความสามารถ หรือท้าทายด้วยการให้ทำงานในตำแหน่งใหม่ๆ กระทั่งอาจจะโยกย้ายไปทำในแผนกอื่นที่จะเป็นประโยชน์ต่อบริษัท</a:t>
            </a:r>
          </a:p>
        </p:txBody>
      </p:sp>
    </p:spTree>
    <p:extLst>
      <p:ext uri="{BB962C8B-B14F-4D97-AF65-F5344CB8AC3E}">
        <p14:creationId xmlns:p14="http://schemas.microsoft.com/office/powerpoint/2010/main" val="1226260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16DD11F-9038-1F3B-CF2A-7E54AFD97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002060"/>
                </a:solidFill>
              </a:rPr>
              <a:t>เพื่อปรับฐานเงินเดือนหรือ</a:t>
            </a:r>
            <a:r>
              <a:rPr lang="th-TH" dirty="0" err="1">
                <a:solidFill>
                  <a:srgbClr val="002060"/>
                </a:solidFill>
              </a:rPr>
              <a:t>พิจาณา</a:t>
            </a:r>
            <a:r>
              <a:rPr lang="th-TH" dirty="0">
                <a:solidFill>
                  <a:srgbClr val="002060"/>
                </a:solidFill>
              </a:rPr>
              <a:t>โบนัส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717ACB0-4D73-2FE5-929E-E66425A86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th-TH" dirty="0"/>
              <a:t>	</a:t>
            </a:r>
            <a:r>
              <a:rPr lang="th-TH" sz="4000" dirty="0"/>
              <a:t>เงินเดือนเป็นเรื่องที่สำคัญต่อพนักงานทุกคน และความก้าวหน้าในอาชีพอย่างหนึ่งก็คือการได้รับพิจารณาขึ้นเงินเดือนนั่นเอง ผลประเมินการทำงานจะนำมาใช้เป็นหลักเกณฑ์ในการขึ้นเงินได้อย่างสมเหตุสมผล รวมถึงเป็นตัวชี้วัดสำคัญในการพิจารณาโบนัสประจำปีอีกด้วย ซึ่งมันสามารถช่วยกระตุ้นให้เกิดแรงจูงใจในการทำงาน และเพิ่มประสิทธิผลของงานได้</a:t>
            </a:r>
          </a:p>
        </p:txBody>
      </p:sp>
    </p:spTree>
    <p:extLst>
      <p:ext uri="{BB962C8B-B14F-4D97-AF65-F5344CB8AC3E}">
        <p14:creationId xmlns:p14="http://schemas.microsoft.com/office/powerpoint/2010/main" val="2054830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51DEA48-B707-AA5C-D662-ACD12D6E4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002060"/>
                </a:solidFill>
              </a:rPr>
              <a:t>เพื่อเสริมสร้างประสิทธิภาพในการทำงาน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BAB83128-8535-E91F-76A9-EDCB133A6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389870" cy="4023360"/>
          </a:xfrm>
        </p:spPr>
        <p:txBody>
          <a:bodyPr/>
          <a:lstStyle/>
          <a:p>
            <a:pPr marL="201168" lvl="1" indent="0">
              <a:buNone/>
            </a:pPr>
            <a:r>
              <a:rPr lang="th-TH" dirty="0"/>
              <a:t>	</a:t>
            </a:r>
            <a:r>
              <a:rPr lang="th-TH" sz="4400" dirty="0"/>
              <a:t>การประเมินผลการทำงานจะทำให้ทุกคนในบริษัทรู้ถึงศักยภาพของตัวเองและรู้ถึงประสิทธิภาพของบริษัทด้วย หากไม่มีการประเมินผลการทำงานเราอาจไม่รู้ว่าความสามารถของแต่ละคนนั้นเป็นอย่างไร แต่เมื่อเห็นผลแล้วก็จะยิ่งช่วยกระตุ้นการพ</a:t>
            </a:r>
            <a:r>
              <a:rPr lang="th-TH" sz="4400" dirty="0" err="1"/>
              <a:t>ัฒาศักย</a:t>
            </a:r>
            <a:r>
              <a:rPr lang="th-TH" sz="4400" dirty="0"/>
              <a:t>ภาพให้สูงยิ่งขึ้นต่อไป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467829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D01ACC9-CA77-FA9B-BBD1-C0E198082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002060"/>
                </a:solidFill>
              </a:rPr>
              <a:t>เพื่อแก้ไขจุดบกพร่อง พัฒนาจุดเด่น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0AEC811-3633-11E1-816F-DAD9C5925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1168" lvl="1" indent="0">
              <a:buNone/>
            </a:pPr>
            <a:r>
              <a:rPr lang="th-TH" sz="4000" dirty="0"/>
              <a:t>	ประโยชน์หนึ่งของการประเมินผลการทำงานก็คือการที่ทำให้เราได้เห็นจุดด้อยในส่วนต่างๆ ตั้งแต่เรื่องของประสิทธิภาพการทำงาน ไปจนถึงเรื่องของความสัมพันธ์ระหว่างบุคคลในองค์กร ซึ่งเราสามารถนำปัญหาเหล่านี้มาแก้ไขจุดบกพร่องให้ดีขึ้นได้ หรือหากพบจุดเด่นก็อาจช่วยส่งเสริมศักยภาพให้ดีขึ้นไปอีก อย่างเช่น การจัดอบรมพิเศษ, คอร</a:t>
            </a:r>
            <a:r>
              <a:rPr lang="th-TH" sz="4000" dirty="0" err="1"/>
              <a:t>์ส</a:t>
            </a:r>
            <a:r>
              <a:rPr lang="th-TH" sz="4000" dirty="0"/>
              <a:t>เสริมทักษะ, หรือแม้แต่การส่งไปศึกษาต่อ</a:t>
            </a:r>
          </a:p>
        </p:txBody>
      </p:sp>
    </p:spTree>
    <p:extLst>
      <p:ext uri="{BB962C8B-B14F-4D97-AF65-F5344CB8AC3E}">
        <p14:creationId xmlns:p14="http://schemas.microsoft.com/office/powerpoint/2010/main" val="2926359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0592D3C-6D0A-65F3-0A18-F8201BF75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การวัดผลงานขนส่ง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5813599-BD9E-2F39-E085-7BC32BB32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3200" dirty="0"/>
              <a:t>การศึกษาการวัดประสิทธิภาพการให้บริการในการขนส่ง</a:t>
            </a:r>
          </a:p>
          <a:p>
            <a:pPr algn="ctr"/>
            <a:r>
              <a:rPr lang="th-TH" sz="3200" dirty="0"/>
              <a:t>การศึกษาการวัดประสิทธิภาพการให้บริการในการขนส่ง</a:t>
            </a:r>
          </a:p>
          <a:p>
            <a:pPr algn="ctr"/>
            <a:r>
              <a:rPr lang="th-TH" sz="3200" dirty="0"/>
              <a:t>ระบบประเมินผลการดำเนินงานสำหรับ ผู้ประกอบการขนส่งด้วยรถบรรทุก</a:t>
            </a:r>
          </a:p>
          <a:p>
            <a:pPr algn="ctr"/>
            <a:r>
              <a:rPr lang="th-TH" sz="3200" dirty="0"/>
              <a:t>การใช้ </a:t>
            </a:r>
            <a:r>
              <a:rPr lang="en-US" sz="3200" dirty="0"/>
              <a:t>KPI </a:t>
            </a:r>
            <a:r>
              <a:rPr lang="th-TH" sz="3200" dirty="0"/>
              <a:t>ในการวัดประสิทธิภาพผู้ให้บริการโลจิสติก</a:t>
            </a:r>
            <a:r>
              <a:rPr lang="th-TH" sz="3200" dirty="0" err="1"/>
              <a:t>ส์</a:t>
            </a:r>
            <a:endParaRPr lang="th-TH" sz="3200" dirty="0"/>
          </a:p>
          <a:p>
            <a:pPr algn="ctr"/>
            <a:r>
              <a:rPr lang="th-TH" sz="3200" dirty="0"/>
              <a:t>การตั้ง </a:t>
            </a:r>
            <a:r>
              <a:rPr lang="en-US" sz="3200" dirty="0"/>
              <a:t>KPI </a:t>
            </a:r>
            <a:r>
              <a:rPr lang="th-TH" sz="3200" dirty="0"/>
              <a:t>ของคลังสินค้าและการจัดส่ง</a:t>
            </a:r>
          </a:p>
        </p:txBody>
      </p:sp>
    </p:spTree>
    <p:extLst>
      <p:ext uri="{BB962C8B-B14F-4D97-AF65-F5344CB8AC3E}">
        <p14:creationId xmlns:p14="http://schemas.microsoft.com/office/powerpoint/2010/main" val="14625130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FE61CDB-3B50-324F-23E7-0952FE05F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0" y="3096478"/>
            <a:ext cx="10058400" cy="1450757"/>
          </a:xfrm>
        </p:spPr>
        <p:txBody>
          <a:bodyPr/>
          <a:lstStyle/>
          <a:p>
            <a:r>
              <a:rPr lang="en-US" sz="4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จบการนำเสนอ</a:t>
            </a:r>
            <a:br>
              <a:rPr lang="th-TH" dirty="0"/>
            </a:b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15905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5ECDEFB-ACB5-91A0-C771-86EBEE96A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924174"/>
            <a:ext cx="10058400" cy="2944919"/>
          </a:xfrm>
        </p:spPr>
        <p:txBody>
          <a:bodyPr/>
          <a:lstStyle/>
          <a:p>
            <a:pPr algn="ctr"/>
            <a:r>
              <a:rPr lang="th-TH" sz="8000" b="0" i="0" dirty="0">
                <a:solidFill>
                  <a:srgbClr val="FF0000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การวัดผลคืออะไร?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446122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ตัวแทนเนื้อหา 2">
            <a:extLst>
              <a:ext uri="{FF2B5EF4-FFF2-40B4-BE49-F238E27FC236}">
                <a16:creationId xmlns:a16="http://schemas.microsoft.com/office/drawing/2014/main" id="{11B6B4C7-F951-C71C-306F-261AF3E3E7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6988025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85FC07B9-C68A-3283-964B-F14FF929B333}"/>
              </a:ext>
            </a:extLst>
          </p:cNvPr>
          <p:cNvSpPr txBox="1"/>
          <p:nvPr/>
        </p:nvSpPr>
        <p:spPr>
          <a:xfrm>
            <a:off x="1097280" y="619574"/>
            <a:ext cx="6096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4400" b="0" i="0" dirty="0">
                <a:solidFill>
                  <a:srgbClr val="FF0000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การวัดผล</a:t>
            </a:r>
            <a:endParaRPr lang="th-TH" sz="4400" dirty="0"/>
          </a:p>
        </p:txBody>
      </p:sp>
    </p:spTree>
    <p:extLst>
      <p:ext uri="{BB962C8B-B14F-4D97-AF65-F5344CB8AC3E}">
        <p14:creationId xmlns:p14="http://schemas.microsoft.com/office/powerpoint/2010/main" val="288234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BC571DF-6E95-BF58-19A9-477724E87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0" i="0" dirty="0">
                <a:solidFill>
                  <a:srgbClr val="FF0000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การวัดผล</a:t>
            </a:r>
            <a:r>
              <a:rPr lang="th-TH" b="0" i="0" dirty="0">
                <a:solidFill>
                  <a:srgbClr val="FF0000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 คือ 	?</a:t>
            </a:r>
            <a:endParaRPr lang="th-TH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189F9E9-DBE3-B77E-2B4B-00BF2C8F3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589895" cy="4023360"/>
          </a:xfrm>
        </p:spPr>
        <p:txBody>
          <a:bodyPr>
            <a:normAutofit fontScale="92500" lnSpcReduction="10000"/>
          </a:bodyPr>
          <a:lstStyle/>
          <a:p>
            <a:r>
              <a:rPr lang="th-TH" sz="3200" b="0" i="0" dirty="0">
                <a:solidFill>
                  <a:srgbClr val="787878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การวัดผล คือ การเปรียบเทียบผล </a:t>
            </a:r>
            <a:r>
              <a:rPr lang="th-TH" sz="3200" b="0" i="0" dirty="0">
                <a:solidFill>
                  <a:srgbClr val="FF0000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ด้วยตัววัดผล </a:t>
            </a:r>
            <a:r>
              <a:rPr lang="th-TH" sz="3200" b="0" i="0" dirty="0">
                <a:solidFill>
                  <a:srgbClr val="787878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(</a:t>
            </a:r>
            <a:r>
              <a:rPr lang="en-US" sz="3200" b="0" i="0" dirty="0">
                <a:solidFill>
                  <a:srgbClr val="787878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Indicator)  </a:t>
            </a:r>
            <a:endParaRPr lang="th-TH" sz="3200" b="0" i="0" dirty="0">
              <a:solidFill>
                <a:srgbClr val="787878"/>
              </a:solidFill>
              <a:effectLst/>
              <a:latin typeface="Prompt" panose="00000500000000000000" pitchFamily="2" charset="-34"/>
              <a:cs typeface="Prompt" panose="00000500000000000000" pitchFamily="2" charset="-34"/>
            </a:endParaRPr>
          </a:p>
          <a:p>
            <a:endParaRPr lang="th-TH" sz="3200" b="0" i="0" dirty="0">
              <a:solidFill>
                <a:srgbClr val="FF0000"/>
              </a:solidFill>
              <a:effectLst/>
              <a:latin typeface="Prompt" panose="00000500000000000000" pitchFamily="2" charset="-34"/>
              <a:cs typeface="Prompt" panose="00000500000000000000" pitchFamily="2" charset="-34"/>
            </a:endParaRPr>
          </a:p>
          <a:p>
            <a:r>
              <a:rPr lang="th-TH" sz="3200" b="0" i="0" dirty="0">
                <a:solidFill>
                  <a:srgbClr val="FF0000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มีวิธีการที่ชัดเจน และ กำหนดไว้ล่วงหน้า </a:t>
            </a:r>
          </a:p>
          <a:p>
            <a:pPr marL="201168" lvl="1" indent="0">
              <a:buNone/>
            </a:pPr>
            <a:r>
              <a:rPr lang="th-TH" sz="3000" dirty="0">
                <a:solidFill>
                  <a:srgbClr val="FF0000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	</a:t>
            </a:r>
            <a:r>
              <a:rPr lang="th-TH" sz="3000" b="0" i="0" dirty="0">
                <a:solidFill>
                  <a:srgbClr val="FF0000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	</a:t>
            </a:r>
          </a:p>
          <a:p>
            <a:pPr marL="201168" lvl="1" indent="0">
              <a:buNone/>
            </a:pPr>
            <a:r>
              <a:rPr lang="th-TH" sz="3000" b="0" i="0" dirty="0">
                <a:solidFill>
                  <a:srgbClr val="787878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	เพื่อให้ทราบความก้าวหน้า ทั้งด้านองค์ความรู้ ทักษะ และทัศนคติเพื่อการสร้างพฤติกรรมในการทำงาน </a:t>
            </a:r>
            <a:r>
              <a:rPr lang="th-TH" sz="3000" b="0" i="0" u="sng" dirty="0">
                <a:solidFill>
                  <a:srgbClr val="787878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ประกอบด้วย </a:t>
            </a:r>
          </a:p>
          <a:p>
            <a:pPr marL="201168" lvl="1" indent="0">
              <a:buNone/>
            </a:pPr>
            <a:r>
              <a:rPr lang="th-TH" sz="3000" b="0" i="0" dirty="0">
                <a:solidFill>
                  <a:srgbClr val="FF0000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ตัววัดผล (</a:t>
            </a:r>
            <a:r>
              <a:rPr lang="en-US" sz="3000" b="0" i="0" dirty="0">
                <a:solidFill>
                  <a:srgbClr val="FF0000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Indicator) </a:t>
            </a:r>
            <a:endParaRPr lang="th-TH" sz="3000" b="0" i="0" dirty="0">
              <a:solidFill>
                <a:srgbClr val="FF0000"/>
              </a:solidFill>
              <a:effectLst/>
              <a:latin typeface="Prompt" panose="00000500000000000000" pitchFamily="2" charset="-34"/>
              <a:cs typeface="Prompt" panose="00000500000000000000" pitchFamily="2" charset="-34"/>
            </a:endParaRPr>
          </a:p>
          <a:p>
            <a:pPr marL="201168" lvl="1" indent="0">
              <a:buNone/>
            </a:pPr>
            <a:r>
              <a:rPr lang="th-TH" sz="3000" b="0" i="0" dirty="0">
                <a:solidFill>
                  <a:srgbClr val="FF0000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วิธีการวัด (</a:t>
            </a:r>
            <a:r>
              <a:rPr lang="en-US" sz="3000" b="0" i="0" dirty="0">
                <a:solidFill>
                  <a:srgbClr val="FF0000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Measurement Method) </a:t>
            </a:r>
            <a:endParaRPr lang="th-TH" sz="3000" dirty="0">
              <a:solidFill>
                <a:srgbClr val="FF0000"/>
              </a:solidFill>
              <a:latin typeface="Prompt" panose="00000500000000000000" pitchFamily="2" charset="-34"/>
              <a:cs typeface="Prompt" panose="00000500000000000000" pitchFamily="2" charset="-34"/>
            </a:endParaRPr>
          </a:p>
          <a:p>
            <a:pPr marL="201168" lvl="1" indent="0">
              <a:buNone/>
            </a:pPr>
            <a:r>
              <a:rPr lang="th-TH" sz="3000" b="0" i="0" dirty="0">
                <a:solidFill>
                  <a:srgbClr val="FF0000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ระดับ (</a:t>
            </a:r>
            <a:r>
              <a:rPr lang="en-US" sz="3000" b="0" i="0" dirty="0">
                <a:solidFill>
                  <a:srgbClr val="FF0000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Level)</a:t>
            </a:r>
            <a:endParaRPr lang="th-TH" sz="3000" dirty="0">
              <a:solidFill>
                <a:srgbClr val="FF0000"/>
              </a:solidFill>
            </a:endParaRPr>
          </a:p>
        </p:txBody>
      </p:sp>
      <p:sp>
        <p:nvSpPr>
          <p:cNvPr id="4" name="ลูกศร: ขวา 3">
            <a:extLst>
              <a:ext uri="{FF2B5EF4-FFF2-40B4-BE49-F238E27FC236}">
                <a16:creationId xmlns:a16="http://schemas.microsoft.com/office/drawing/2014/main" id="{6007E917-DD0B-F383-7E31-0A392E870B42}"/>
              </a:ext>
            </a:extLst>
          </p:cNvPr>
          <p:cNvSpPr/>
          <p:nvPr/>
        </p:nvSpPr>
        <p:spPr>
          <a:xfrm>
            <a:off x="737235" y="2996776"/>
            <a:ext cx="360045" cy="323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03467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A9F78AF-F9BC-7A9F-3041-84A5E306F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th-TH" b="1" i="0" dirty="0">
                <a:solidFill>
                  <a:srgbClr val="002060"/>
                </a:solidFill>
                <a:effectLst/>
                <a:latin typeface="Bai Jamjuree"/>
              </a:rPr>
              <a:t>การประเมินผล (</a:t>
            </a:r>
            <a:r>
              <a:rPr lang="en-US" b="1" i="0" dirty="0">
                <a:solidFill>
                  <a:srgbClr val="002060"/>
                </a:solidFill>
                <a:effectLst/>
                <a:latin typeface="Bai Jamjuree"/>
              </a:rPr>
              <a:t>Appraisal)</a:t>
            </a:r>
            <a:endParaRPr lang="th-TH" dirty="0">
              <a:solidFill>
                <a:srgbClr val="002060"/>
              </a:solidFill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E45809D-7CFC-F303-9124-EC91E6981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5" y="2172306"/>
            <a:ext cx="8877300" cy="4023360"/>
          </a:xfrm>
        </p:spPr>
        <p:txBody>
          <a:bodyPr>
            <a:normAutofit lnSpcReduction="10000"/>
          </a:bodyPr>
          <a:lstStyle/>
          <a:p>
            <a:pPr marL="1471400" lvl="8" indent="0">
              <a:buNone/>
            </a:pPr>
            <a:r>
              <a:rPr lang="th-TH" sz="3900" b="1" i="0" dirty="0">
                <a:solidFill>
                  <a:srgbClr val="002060"/>
                </a:solidFill>
                <a:effectLst/>
                <a:latin typeface="Bai Jamjuree"/>
              </a:rPr>
              <a:t>การประเมินผล (</a:t>
            </a:r>
            <a:r>
              <a:rPr lang="en-US" sz="3900" b="1" i="0" dirty="0">
                <a:solidFill>
                  <a:srgbClr val="002060"/>
                </a:solidFill>
                <a:effectLst/>
                <a:latin typeface="Bai Jamjuree"/>
              </a:rPr>
              <a:t>Appraisal)</a:t>
            </a:r>
            <a:r>
              <a:rPr lang="en-US" sz="3900" b="0" i="0" dirty="0">
                <a:solidFill>
                  <a:srgbClr val="002060"/>
                </a:solidFill>
                <a:effectLst/>
                <a:latin typeface="Bai Jamjuree"/>
              </a:rPr>
              <a:t> </a:t>
            </a:r>
            <a:r>
              <a:rPr lang="th-TH" sz="3900" b="0" i="0" dirty="0">
                <a:effectLst/>
                <a:latin typeface="Bai Jamjuree"/>
              </a:rPr>
              <a:t>คือการนำตัวเลขหรือสัญลักษณ์ที่ได้จากการวัดผลมาตีค่าโดยเปรียบเทียบกับเกณฑ์มาตรฐานที่กำหนดไว้</a:t>
            </a:r>
          </a:p>
          <a:p>
            <a:pPr marL="201168" lvl="1" indent="0">
              <a:buNone/>
            </a:pPr>
            <a:r>
              <a:rPr lang="th-TH" sz="4300" b="1" dirty="0">
                <a:latin typeface="Bai Jamjuree"/>
              </a:rPr>
              <a:t>	</a:t>
            </a:r>
          </a:p>
          <a:p>
            <a:pPr marL="201168" lvl="1" indent="0">
              <a:buNone/>
            </a:pPr>
            <a:r>
              <a:rPr lang="th-TH" sz="4300" b="1" i="0" dirty="0">
                <a:solidFill>
                  <a:srgbClr val="FF0000"/>
                </a:solidFill>
                <a:effectLst/>
                <a:latin typeface="Bai Jamjuree"/>
              </a:rPr>
              <a:t>การวัดผลและการประเมินผล </a:t>
            </a:r>
            <a:r>
              <a:rPr lang="th-TH" sz="4300" b="0" i="0" dirty="0">
                <a:effectLst/>
                <a:latin typeface="Bai Jamjuree"/>
              </a:rPr>
              <a:t>จึงเป็นกระบวนการที่เกิดขึ้นต่อเนื่องกัน กล่าวคือ ต้องวัดผลให้ได้ก่อน จึงจะประเมินผลได้</a:t>
            </a:r>
          </a:p>
          <a:p>
            <a:endParaRPr lang="th-TH" dirty="0"/>
          </a:p>
        </p:txBody>
      </p:sp>
      <p:pic>
        <p:nvPicPr>
          <p:cNvPr id="7" name="Graphic 6" descr="เครื่องหมายถูก">
            <a:extLst>
              <a:ext uri="{FF2B5EF4-FFF2-40B4-BE49-F238E27FC236}">
                <a16:creationId xmlns:a16="http://schemas.microsoft.com/office/drawing/2014/main" id="{69BCA214-706A-8EC8-34AC-418334FE50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82546" y="2172306"/>
            <a:ext cx="3135109" cy="3135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459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C63D87E-CA72-BB41-6F32-19B467FAC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99297"/>
          </a:xfrm>
        </p:spPr>
        <p:txBody>
          <a:bodyPr>
            <a:normAutofit/>
          </a:bodyPr>
          <a:lstStyle/>
          <a:p>
            <a:r>
              <a:rPr lang="th-TH" sz="6000" b="1" i="0" dirty="0">
                <a:solidFill>
                  <a:srgbClr val="002060"/>
                </a:solidFill>
                <a:effectLst/>
                <a:latin typeface="Supermarket"/>
              </a:rPr>
              <a:t>ตัววัดผล (</a:t>
            </a:r>
            <a:r>
              <a:rPr lang="en-US" sz="6000" b="1" i="0" dirty="0">
                <a:solidFill>
                  <a:srgbClr val="002060"/>
                </a:solidFill>
                <a:effectLst/>
                <a:latin typeface="Supermarket"/>
              </a:rPr>
              <a:t>Indicator)</a:t>
            </a:r>
            <a:endParaRPr lang="th-TH" sz="6000" b="1" dirty="0">
              <a:solidFill>
                <a:srgbClr val="002060"/>
              </a:solidFill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919AC3FB-6DB3-4E60-0394-A94F16354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50" y="1845734"/>
            <a:ext cx="10679430" cy="4023360"/>
          </a:xfrm>
        </p:spPr>
        <p:txBody>
          <a:bodyPr>
            <a:normAutofit/>
          </a:bodyPr>
          <a:lstStyle/>
          <a:p>
            <a:pPr marL="201168" lvl="1" indent="0" algn="thaiDist">
              <a:buNone/>
            </a:pPr>
            <a:r>
              <a:rPr lang="th-TH" sz="6000" b="1" i="0" dirty="0">
                <a:solidFill>
                  <a:srgbClr val="002060"/>
                </a:solidFill>
                <a:effectLst/>
                <a:latin typeface="Supermarket"/>
              </a:rPr>
              <a:t>ตัววัดผล (</a:t>
            </a:r>
            <a:r>
              <a:rPr lang="en-US" sz="6000" b="1" i="0" dirty="0">
                <a:solidFill>
                  <a:srgbClr val="002060"/>
                </a:solidFill>
                <a:effectLst/>
                <a:latin typeface="Supermarket"/>
              </a:rPr>
              <a:t>Indicator) </a:t>
            </a:r>
            <a:r>
              <a:rPr lang="th-TH" sz="4000" i="0" dirty="0">
                <a:solidFill>
                  <a:schemeClr val="tx1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คือ</a:t>
            </a:r>
            <a:r>
              <a:rPr lang="th-TH" sz="4000" i="0" dirty="0">
                <a:solidFill>
                  <a:srgbClr val="787878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 </a:t>
            </a:r>
            <a:r>
              <a:rPr lang="th-TH" sz="4000" i="0" u="sng" dirty="0">
                <a:solidFill>
                  <a:srgbClr val="FF0000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การระบุตัวชี้วัด </a:t>
            </a:r>
            <a:r>
              <a:rPr lang="th-TH" sz="4000" i="0" dirty="0">
                <a:solidFill>
                  <a:schemeClr val="tx1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เพื่อการระบุผลลัพธ์ที่ได้จากการวัดผล </a:t>
            </a:r>
          </a:p>
          <a:p>
            <a:pPr marL="201168" lvl="1" indent="0" algn="thaiDist">
              <a:buNone/>
            </a:pPr>
            <a:r>
              <a:rPr lang="th-TH" sz="4000" i="0" dirty="0">
                <a:solidFill>
                  <a:schemeClr val="tx1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เช่น ความพึงพอใจของผู้ร่วมงาน จำนวนข้อร้องเรียนต่อเดือน จำนวนสินค้าที่ผลิตได้ต่อวัน เป็นต้น</a:t>
            </a:r>
            <a:endParaRPr lang="th-TH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957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BF2BFD8-85BD-E854-4016-63627372F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5400" b="0" i="0" dirty="0">
                <a:solidFill>
                  <a:srgbClr val="002060"/>
                </a:solidFill>
                <a:effectLst/>
                <a:latin typeface="Supermarket"/>
              </a:rPr>
              <a:t>วิธีการวัด (</a:t>
            </a:r>
            <a:r>
              <a:rPr lang="en-US" sz="5400" b="0" i="0" dirty="0">
                <a:solidFill>
                  <a:srgbClr val="002060"/>
                </a:solidFill>
                <a:effectLst/>
                <a:latin typeface="Supermarket"/>
              </a:rPr>
              <a:t>Measurement Method)</a:t>
            </a:r>
            <a:endParaRPr lang="th-TH" sz="5400" dirty="0">
              <a:solidFill>
                <a:srgbClr val="002060"/>
              </a:solidFill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B053388B-A845-0502-1EAC-F44E7D35E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817" y="2045758"/>
            <a:ext cx="11363325" cy="4355041"/>
          </a:xfrm>
        </p:spPr>
        <p:txBody>
          <a:bodyPr>
            <a:normAutofit/>
          </a:bodyPr>
          <a:lstStyle/>
          <a:p>
            <a:pPr algn="thaiDist"/>
            <a:r>
              <a:rPr lang="th-TH" sz="4000" b="1" i="0" dirty="0">
                <a:solidFill>
                  <a:srgbClr val="002060"/>
                </a:solidFill>
                <a:effectLst/>
                <a:latin typeface="Supermarket"/>
              </a:rPr>
              <a:t>วิธีการวัด (</a:t>
            </a:r>
            <a:r>
              <a:rPr lang="en-US" sz="4000" b="1" i="0" dirty="0">
                <a:solidFill>
                  <a:srgbClr val="002060"/>
                </a:solidFill>
                <a:effectLst/>
                <a:latin typeface="Supermarket"/>
              </a:rPr>
              <a:t>Measurement Method)</a:t>
            </a:r>
            <a:r>
              <a:rPr lang="en-US" sz="4000" b="1" i="0" dirty="0">
                <a:solidFill>
                  <a:schemeClr val="tx1"/>
                </a:solidFill>
                <a:effectLst/>
                <a:latin typeface="Supermarket"/>
              </a:rPr>
              <a:t> </a:t>
            </a:r>
            <a:r>
              <a:rPr lang="th-TH" sz="2800" b="0" i="0" dirty="0">
                <a:solidFill>
                  <a:schemeClr val="tx1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คือ </a:t>
            </a:r>
            <a:r>
              <a:rPr lang="th-TH" sz="2800" b="0" i="0" dirty="0">
                <a:solidFill>
                  <a:srgbClr val="FF0000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เครื่องมือ หรือวิธีการที่จะใช้</a:t>
            </a:r>
            <a:r>
              <a:rPr lang="th-TH" sz="2800" b="0" i="0" dirty="0">
                <a:solidFill>
                  <a:schemeClr val="tx1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 เพื่อให้ได้ข้อมูลตามตัววัดผลที่ได้กำหนดไว้ เช่น การสัมภาษณ์ การสังเกต </a:t>
            </a:r>
          </a:p>
          <a:p>
            <a:r>
              <a:rPr lang="th-TH" sz="2800" b="0" i="0" dirty="0">
                <a:solidFill>
                  <a:schemeClr val="tx1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การใช้กรณีศึกษา (</a:t>
            </a:r>
            <a:r>
              <a:rPr lang="en-US" sz="2800" b="0" i="0" dirty="0">
                <a:solidFill>
                  <a:schemeClr val="tx1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Case Study) </a:t>
            </a:r>
            <a:endParaRPr lang="th-TH" sz="2800" b="0" i="0" dirty="0">
              <a:solidFill>
                <a:schemeClr val="tx1"/>
              </a:solidFill>
              <a:effectLst/>
              <a:latin typeface="Prompt" panose="00000500000000000000" pitchFamily="2" charset="-34"/>
              <a:cs typeface="Prompt" panose="00000500000000000000" pitchFamily="2" charset="-34"/>
            </a:endParaRPr>
          </a:p>
          <a:p>
            <a:r>
              <a:rPr lang="th-TH" sz="2800" b="0" i="0" dirty="0">
                <a:solidFill>
                  <a:schemeClr val="tx1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การจำลองสถานการณ์ (</a:t>
            </a:r>
            <a:r>
              <a:rPr lang="en-US" sz="2800" b="0" i="0" dirty="0">
                <a:solidFill>
                  <a:schemeClr val="tx1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Simulation Workshop) </a:t>
            </a:r>
            <a:r>
              <a:rPr lang="th-TH" sz="2800" b="0" i="0" dirty="0">
                <a:solidFill>
                  <a:schemeClr val="tx1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เป็นต้น </a:t>
            </a:r>
          </a:p>
          <a:p>
            <a:endParaRPr lang="th-TH" sz="2800" b="0" i="0" dirty="0">
              <a:solidFill>
                <a:schemeClr val="tx1"/>
              </a:solidFill>
              <a:effectLst/>
              <a:latin typeface="Prompt" panose="00000500000000000000" pitchFamily="2" charset="-34"/>
              <a:cs typeface="Prompt" panose="00000500000000000000" pitchFamily="2" charset="-34"/>
            </a:endParaRPr>
          </a:p>
          <a:p>
            <a:pPr algn="thaiDist"/>
            <a:r>
              <a:rPr lang="th-TH" sz="2800" b="0" i="0" dirty="0">
                <a:solidFill>
                  <a:schemeClr val="tx1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โดยการเลือกใช้เครื่องมือนั้น </a:t>
            </a:r>
            <a:r>
              <a:rPr lang="th-TH" sz="2800" b="0" i="0" u="sng" dirty="0">
                <a:solidFill>
                  <a:schemeClr val="tx1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จะต้องคำนึงถึงระดับการวัดผลที่ต้องการร่วมด้วย</a:t>
            </a:r>
            <a:endParaRPr lang="th-TH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493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ECFA63F-3194-5808-9229-B87670CD5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b="0" i="0" dirty="0">
                <a:solidFill>
                  <a:srgbClr val="002060"/>
                </a:solidFill>
                <a:effectLst/>
                <a:latin typeface="Supermarket"/>
              </a:rPr>
              <a:t>ระดับ (</a:t>
            </a:r>
            <a:r>
              <a:rPr lang="en-US" sz="6000" b="0" i="0" dirty="0">
                <a:solidFill>
                  <a:srgbClr val="002060"/>
                </a:solidFill>
                <a:effectLst/>
                <a:latin typeface="Supermarket"/>
              </a:rPr>
              <a:t>Level) </a:t>
            </a:r>
            <a:endParaRPr lang="th-TH" sz="6000" dirty="0">
              <a:solidFill>
                <a:srgbClr val="002060"/>
              </a:solidFill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B5635E6-B8FB-CC1A-9CE4-74B05C2DE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834640"/>
            <a:ext cx="10058400" cy="4023360"/>
          </a:xfrm>
        </p:spPr>
        <p:txBody>
          <a:bodyPr>
            <a:normAutofit/>
          </a:bodyPr>
          <a:lstStyle/>
          <a:p>
            <a:r>
              <a:rPr lang="th-TH" sz="4000" b="0" i="0" dirty="0">
                <a:solidFill>
                  <a:srgbClr val="002060"/>
                </a:solidFill>
                <a:effectLst/>
                <a:latin typeface="Supermarket"/>
              </a:rPr>
              <a:t>ระดับ (</a:t>
            </a:r>
            <a:r>
              <a:rPr lang="en-US" sz="4000" b="0" i="0" dirty="0">
                <a:solidFill>
                  <a:srgbClr val="002060"/>
                </a:solidFill>
                <a:effectLst/>
                <a:latin typeface="Supermarket"/>
              </a:rPr>
              <a:t>Level) </a:t>
            </a:r>
            <a:r>
              <a:rPr lang="th-TH" sz="4000" b="0" i="0" dirty="0">
                <a:solidFill>
                  <a:schemeClr val="tx1"/>
                </a:solidFill>
                <a:effectLst/>
                <a:latin typeface="Supermarket"/>
              </a:rPr>
              <a:t> </a:t>
            </a:r>
            <a:r>
              <a:rPr lang="th-TH" sz="4000" i="0" dirty="0">
                <a:solidFill>
                  <a:schemeClr val="tx1"/>
                </a:solidFill>
                <a:effectLst/>
                <a:latin typeface="Supermarket"/>
              </a:rPr>
              <a:t>ตำแหน่ง</a:t>
            </a:r>
            <a:r>
              <a:rPr lang="th-TH" sz="4000" i="0" dirty="0">
                <a:solidFill>
                  <a:schemeClr val="tx1"/>
                </a:solidFill>
                <a:effectLst/>
                <a:latin typeface="Prompt" panose="00000500000000000000" pitchFamily="2" charset="-34"/>
                <a:cs typeface="Prompt" panose="00000500000000000000" pitchFamily="2" charset="-34"/>
              </a:rPr>
              <a:t>ในการวัดระดับ </a:t>
            </a:r>
            <a:r>
              <a:rPr lang="th-TH" sz="3600" b="0" i="0" dirty="0">
                <a:solidFill>
                  <a:srgbClr val="212529"/>
                </a:solidFill>
                <a:effectLst/>
                <a:latin typeface="BrowalliaUPC" panose="020B0604020202020204" pitchFamily="34" charset="-34"/>
                <a:cs typeface="BrowalliaUPC" panose="020B0604020202020204" pitchFamily="34" charset="-34"/>
              </a:rPr>
              <a:t> โดยนำเอาผลการวัดไปพิจารณาเปรียบเทียบกับเกณฑ์ที่กำหนดไว้</a:t>
            </a:r>
            <a:r>
              <a:rPr lang="th-TH" sz="4000" b="0" i="0" dirty="0">
                <a:solidFill>
                  <a:srgbClr val="212529"/>
                </a:solidFill>
                <a:effectLst/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เพื่อจัดตำแหน่ง</a:t>
            </a:r>
            <a:endParaRPr lang="th-TH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945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4F81EFC-B24F-FF22-8C47-D44412C59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18322"/>
          </a:xfrm>
        </p:spPr>
        <p:txBody>
          <a:bodyPr/>
          <a:lstStyle/>
          <a:p>
            <a:r>
              <a:rPr lang="th-TH" dirty="0">
                <a:solidFill>
                  <a:srgbClr val="002060"/>
                </a:solidFill>
              </a:rPr>
              <a:t>คุณลักษณะของเครื่องมือวัดผลที่ดี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94A66ADA-FEC4-6710-D3A0-5D27955DB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845733"/>
            <a:ext cx="11401424" cy="4393141"/>
          </a:xfrm>
        </p:spPr>
        <p:txBody>
          <a:bodyPr>
            <a:noAutofit/>
          </a:bodyPr>
          <a:lstStyle/>
          <a:p>
            <a:r>
              <a:rPr lang="th-TH" sz="3200" dirty="0"/>
              <a:t>1. ความเที่ยงตรง (</a:t>
            </a:r>
            <a:r>
              <a:rPr lang="en-US" sz="3200" dirty="0"/>
              <a:t>Validity)  </a:t>
            </a:r>
            <a:r>
              <a:rPr lang="th-TH" sz="3200" dirty="0"/>
              <a:t>ลักษณะของความเที่ยงตรง แบ่งได้เป็น 4 ลักษณะ คือ   </a:t>
            </a:r>
            <a:r>
              <a:rPr lang="th-TH" sz="3200" dirty="0">
                <a:solidFill>
                  <a:srgbClr val="002060"/>
                </a:solidFill>
              </a:rPr>
              <a:t> </a:t>
            </a:r>
          </a:p>
          <a:p>
            <a:r>
              <a:rPr lang="th-TH" sz="3200" dirty="0">
                <a:solidFill>
                  <a:srgbClr val="002060"/>
                </a:solidFill>
              </a:rPr>
              <a:t>1) </a:t>
            </a:r>
            <a:r>
              <a:rPr lang="th-TH" sz="2400" dirty="0">
                <a:solidFill>
                  <a:srgbClr val="002060"/>
                </a:solidFill>
              </a:rPr>
              <a:t>เที่ยงตรงตามเนื้อหา (</a:t>
            </a:r>
            <a:r>
              <a:rPr lang="en-US" sz="2400" dirty="0">
                <a:solidFill>
                  <a:srgbClr val="002060"/>
                </a:solidFill>
              </a:rPr>
              <a:t>Content Validity)   2) </a:t>
            </a:r>
            <a:r>
              <a:rPr lang="th-TH" sz="2400" dirty="0">
                <a:solidFill>
                  <a:srgbClr val="002060"/>
                </a:solidFill>
              </a:rPr>
              <a:t>เที่ยงตรงตามโครงสร้าง (</a:t>
            </a:r>
            <a:r>
              <a:rPr lang="en-US" sz="2400" dirty="0">
                <a:solidFill>
                  <a:srgbClr val="002060"/>
                </a:solidFill>
              </a:rPr>
              <a:t>Construct Validity)   3) </a:t>
            </a:r>
            <a:r>
              <a:rPr lang="th-TH" sz="2400" dirty="0">
                <a:solidFill>
                  <a:srgbClr val="002060"/>
                </a:solidFill>
              </a:rPr>
              <a:t>ความเที่ยงตรงตามสภาพ (</a:t>
            </a:r>
            <a:r>
              <a:rPr lang="en-US" sz="2400" dirty="0">
                <a:solidFill>
                  <a:srgbClr val="002060"/>
                </a:solidFill>
              </a:rPr>
              <a:t>Concurrent Validity)   4) </a:t>
            </a:r>
            <a:r>
              <a:rPr lang="th-TH" sz="2400" dirty="0">
                <a:solidFill>
                  <a:srgbClr val="002060"/>
                </a:solidFill>
              </a:rPr>
              <a:t>ความเที่ยงตรงตามพยากรณ์ (</a:t>
            </a:r>
            <a:r>
              <a:rPr lang="en-US" sz="2400" dirty="0">
                <a:solidFill>
                  <a:srgbClr val="002060"/>
                </a:solidFill>
              </a:rPr>
              <a:t>Predictive Validity) </a:t>
            </a:r>
          </a:p>
          <a:p>
            <a:r>
              <a:rPr lang="th-TH" sz="3200" dirty="0"/>
              <a:t>2. ความเชื่อมั่น (</a:t>
            </a:r>
            <a:r>
              <a:rPr lang="en-US" sz="3200" dirty="0"/>
              <a:t>Reliability) </a:t>
            </a:r>
          </a:p>
          <a:p>
            <a:r>
              <a:rPr lang="en-US" sz="3200" dirty="0"/>
              <a:t>3</a:t>
            </a:r>
            <a:r>
              <a:rPr lang="th-TH" sz="3200" dirty="0"/>
              <a:t>. ความยากง่าย (</a:t>
            </a:r>
            <a:r>
              <a:rPr lang="en-US" sz="3200" dirty="0"/>
              <a:t>Difficulty)</a:t>
            </a:r>
          </a:p>
          <a:p>
            <a:r>
              <a:rPr lang="en-US" sz="3200" dirty="0"/>
              <a:t>4</a:t>
            </a:r>
            <a:r>
              <a:rPr lang="th-TH" sz="3200" dirty="0"/>
              <a:t>. ความมีประสิทธิภาพ (</a:t>
            </a:r>
            <a:r>
              <a:rPr lang="en-US" sz="3200" dirty="0"/>
              <a:t>Efficiency)</a:t>
            </a:r>
          </a:p>
          <a:p>
            <a:r>
              <a:rPr lang="en-US" sz="3200" dirty="0"/>
              <a:t>5</a:t>
            </a:r>
            <a:r>
              <a:rPr lang="th-TH" sz="3200" dirty="0"/>
              <a:t>. ความยุติธรรม (</a:t>
            </a:r>
            <a:r>
              <a:rPr lang="en-US" sz="3200" dirty="0"/>
              <a:t>Fair) 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2750095072"/>
      </p:ext>
    </p:extLst>
  </p:cSld>
  <p:clrMapOvr>
    <a:masterClrMapping/>
  </p:clrMapOvr>
</p:sld>
</file>

<file path=ppt/theme/theme1.xml><?xml version="1.0" encoding="utf-8"?>
<a:theme xmlns:a="http://schemas.openxmlformats.org/drawingml/2006/main" name="ย้อนยุค">
  <a:themeElements>
    <a:clrScheme name="ย้อนยุค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ย้อนยุค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ย้อนยุค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539</TotalTime>
  <Words>985</Words>
  <Application>Microsoft Office PowerPoint</Application>
  <PresentationFormat>แบบจอกว้าง</PresentationFormat>
  <Paragraphs>68</Paragraphs>
  <Slides>19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19</vt:i4>
      </vt:variant>
    </vt:vector>
  </HeadingPairs>
  <TitlesOfParts>
    <vt:vector size="27" baseType="lpstr">
      <vt:lpstr>Bai Jamjuree</vt:lpstr>
      <vt:lpstr>BrowalliaUPC</vt:lpstr>
      <vt:lpstr>Calibri</vt:lpstr>
      <vt:lpstr>Calibri Light</vt:lpstr>
      <vt:lpstr>Hiragino Sans</vt:lpstr>
      <vt:lpstr>Prompt</vt:lpstr>
      <vt:lpstr>Supermarket</vt:lpstr>
      <vt:lpstr>ย้อนยุค</vt:lpstr>
      <vt:lpstr>งานนำเสนอ PowerPoint</vt:lpstr>
      <vt:lpstr>งานนำเสนอ PowerPoint</vt:lpstr>
      <vt:lpstr>งานนำเสนอ PowerPoint</vt:lpstr>
      <vt:lpstr>การวัดผล คือ  ?</vt:lpstr>
      <vt:lpstr>การประเมินผล (Appraisal)</vt:lpstr>
      <vt:lpstr>ตัววัดผล (Indicator)</vt:lpstr>
      <vt:lpstr>วิธีการวัด (Measurement Method)</vt:lpstr>
      <vt:lpstr>ระดับ (Level) </vt:lpstr>
      <vt:lpstr>คุณลักษณะของเครื่องมือวัดผลที่ดี</vt:lpstr>
      <vt:lpstr>การประเมินผลการปฎิบัติงาน (Performance Appraisal : PA)</vt:lpstr>
      <vt:lpstr>หลักการสำคัญในการประเมินผล</vt:lpstr>
      <vt:lpstr>จุดประสงค์ของการประเมินผลการปฎิบัติงาน</vt:lpstr>
      <vt:lpstr>เพื่อวัดผลศักยภาพการทำงานของพนักงาน :</vt:lpstr>
      <vt:lpstr>เพื่อเลื่อนตำแหน่งหรือโยกย้าย</vt:lpstr>
      <vt:lpstr>เพื่อปรับฐานเงินเดือนหรือพิจาณาโบนัส</vt:lpstr>
      <vt:lpstr>เพื่อเสริมสร้างประสิทธิภาพในการทำงาน</vt:lpstr>
      <vt:lpstr>เพื่อแก้ไขจุดบกพร่อง พัฒนาจุดเด่น</vt:lpstr>
      <vt:lpstr>การวัดผลงานขนส่ง</vt:lpstr>
      <vt:lpstr>จบการนำเสนอ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การวัด การวิเคราะห์ และการจัดการความรู้</dc:title>
  <dc:creator>ปิยมาส กล้าแข็ง</dc:creator>
  <cp:lastModifiedBy>ปิยมาส กล้าแข็ง</cp:lastModifiedBy>
  <cp:revision>18</cp:revision>
  <dcterms:created xsi:type="dcterms:W3CDTF">2021-08-25T04:35:54Z</dcterms:created>
  <dcterms:modified xsi:type="dcterms:W3CDTF">2022-09-05T04:48:19Z</dcterms:modified>
</cp:coreProperties>
</file>