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86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1" r:id="rId14"/>
    <p:sldId id="312" r:id="rId15"/>
    <p:sldId id="310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29" autoAdjust="0"/>
  </p:normalViewPr>
  <p:slideViewPr>
    <p:cSldViewPr snapToGrid="0">
      <p:cViewPr>
        <p:scale>
          <a:sx n="60" d="100"/>
          <a:sy n="60" d="100"/>
        </p:scale>
        <p:origin x="90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3940"/>
            <a:ext cx="6709271" cy="16057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ea typeface="Cordia New" panose="020B0304020202020204" pitchFamily="34" charset="-34"/>
                <a:cs typeface="TH SarabunPSK" panose="020B0500040200020003" pitchFamily="34" charset="-34"/>
              </a:rPr>
              <a:t>Tom 2206 </a:t>
            </a:r>
            <a:r>
              <a:rPr lang="th-TH" sz="6000" b="1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br>
              <a:rPr lang="th-TH" sz="6000" b="1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6000" b="1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การป้องกันการสูญเสีย</a:t>
            </a:r>
            <a:endParaRPr lang="en-US" sz="6000" dirty="0"/>
          </a:p>
        </p:txBody>
      </p:sp>
      <p:pic>
        <p:nvPicPr>
          <p:cNvPr id="5" name="Picture Placeholder 4" descr="City street with motion blur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0476" y="5133860"/>
            <a:ext cx="2251665" cy="1600200"/>
          </a:xfrm>
        </p:spPr>
        <p:txBody>
          <a:bodyPr/>
          <a:lstStyle/>
          <a:p>
            <a:r>
              <a:rPr lang="th-TH" dirty="0"/>
              <a:t>อาจารย์ปิยมาส  กล้าแข็ง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FA7AA0-679D-4632-BACC-0131D6539634}"/>
              </a:ext>
            </a:extLst>
          </p:cNvPr>
          <p:cNvSpPr txBox="1"/>
          <p:nvPr/>
        </p:nvSpPr>
        <p:spPr>
          <a:xfrm>
            <a:off x="-344006" y="2063683"/>
            <a:ext cx="68865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/>
            <a:r>
              <a:rPr lang="th-TH" sz="48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บทที่</a:t>
            </a:r>
            <a:r>
              <a:rPr lang="en-US" sz="48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5</a:t>
            </a:r>
            <a:endParaRPr lang="en-US" sz="4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ctr"/>
            <a:r>
              <a:rPr lang="th-TH" sz="4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ความปลอดภัยในการทำงาน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3" name="รูปภาพ 12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CCD11B3-22D6-4CEF-BBDB-129FD48D3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34" y="4625958"/>
            <a:ext cx="5973601" cy="204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60293FA-EF64-499C-8095-DCDA44F5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การสูญเสียเนื่องจากการเกิดอุบัติเหตุ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667071B-37C4-46ED-AEA2-0C138C079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48" y="1786270"/>
            <a:ext cx="10963940" cy="3530009"/>
          </a:xfrm>
        </p:spPr>
        <p:txBody>
          <a:bodyPr>
            <a:normAutofit/>
          </a:bodyPr>
          <a:lstStyle/>
          <a:p>
            <a:pPr marL="182880" indent="0" algn="thaiDist">
              <a:buNone/>
            </a:pPr>
            <a:r>
              <a:rPr lang="th-TH" sz="44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การสูญเสียเนื่องจากการเกิดอุบัติเหตุ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การสูญเสียโดยทางตรง การสุญเสียที่คิดเป็นเงินที่ต้องจ่ายโดยตรง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การสูญเสียโดยทางอ้อม การสูญเสียที่แฝงอยู่ ไม่ปรากฏเด่นชัด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5400" dirty="0"/>
          </a:p>
        </p:txBody>
      </p:sp>
      <p:pic>
        <p:nvPicPr>
          <p:cNvPr id="8194" name="Picture 2" descr="สาเหตุการเกิดอุบัติเหตุจากการทำงาน">
            <a:extLst>
              <a:ext uri="{FF2B5EF4-FFF2-40B4-BE49-F238E27FC236}">
                <a16:creationId xmlns:a16="http://schemas.microsoft.com/office/drawing/2014/main" id="{BBBC4A9B-CECF-486E-9A35-833C86317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21" y="4559218"/>
            <a:ext cx="3351582" cy="204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ประกันอุบัติเหตุส่วนบุคคล - MBTS Broking Services Co.,Ltd.">
            <a:extLst>
              <a:ext uri="{FF2B5EF4-FFF2-40B4-BE49-F238E27FC236}">
                <a16:creationId xmlns:a16="http://schemas.microsoft.com/office/drawing/2014/main" id="{93A97BE7-B8C4-4992-B4DB-1E74F662A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700" y="4884765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19079CC-CC75-48F2-B881-222BFA9AF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การป้องกันและควบคุม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B0A7648-BF99-4BBC-8F29-A45681FD4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indent="0" algn="thaiDist">
              <a:buNone/>
            </a:pPr>
            <a:r>
              <a:rPr lang="th-TH" sz="44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การป้องกันและควบคุม อุบัติเหตุจากการทำงาน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การจัดการด้านบริหาร (</a:t>
            </a:r>
            <a:r>
              <a:rPr lang="en-US" sz="44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Management)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การจัดการด้านสถานที่ทำงาน (</a:t>
            </a:r>
            <a:r>
              <a:rPr lang="en-US" sz="44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Workplace)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การจัดการด้านพนักงานหรือลูกจ้าง (</a:t>
            </a:r>
            <a:r>
              <a:rPr lang="en-US" sz="44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Employee)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276722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2BE8FBC-CD4C-44A5-8243-5661D2DC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การจัดการด้านบริหาร</a:t>
            </a:r>
            <a:endParaRPr lang="th-TH" sz="8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0030DB0-58FF-441D-933F-76570641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828799"/>
            <a:ext cx="9991725" cy="4924425"/>
          </a:xfrm>
        </p:spPr>
        <p:txBody>
          <a:bodyPr>
            <a:normAutofit lnSpcReduction="10000"/>
          </a:bodyPr>
          <a:lstStyle/>
          <a:p>
            <a:pPr marL="457200" algn="thaiDist"/>
            <a:r>
              <a:rPr lang="th-TH" sz="32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การจัดการด้านบริหาร </a:t>
            </a: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อุบัติเหตุจากการทำงาน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182880" indent="0" algn="thaiDist">
              <a:buNone/>
            </a:pP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ฝ่ายบริหารหรือฝ่ายจัดการ      -----     เป็นผู้ริเริ่ม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นโยบาย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จัดหาบุคลากรมารับผิดชอบ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จัดตั้งคณะกรรมการฯ  </a:t>
            </a:r>
          </a:p>
          <a:p>
            <a:pPr marL="731520" lvl="1" algn="thaiDist"/>
            <a:r>
              <a:rPr lang="th-TH" sz="2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การกำหนดนโยบายด้านความปลอดภัย</a:t>
            </a:r>
            <a:endParaRPr lang="en-US" sz="2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2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การมอบหมายความรับผิดชอบและอำนาจหน้าที่</a:t>
            </a:r>
            <a:endParaRPr lang="en-US" sz="2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2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การจัดตั้งองค์กรความปลอดภัยและเจ้าหน้าที่ความปลอดภัย</a:t>
            </a:r>
            <a:endParaRPr lang="en-US" sz="2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2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 การตรวจสอบการปฏิบัติงาน</a:t>
            </a:r>
            <a:endParaRPr lang="en-US" sz="2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endParaRPr lang="en-US" sz="2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42031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BEACB85-8636-4E90-AE41-1119FD41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6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การจัดการด้านสถานที่ทำงาน</a:t>
            </a:r>
            <a:endParaRPr lang="th-TH" sz="9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9D4B7C8-1CE4-4DE6-BCAB-479061DB3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algn="thaiDist"/>
            <a:r>
              <a:rPr lang="th-TH" sz="32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การจัดการด้านสถานที่ทำงาน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อุบัติเหตุจากการทำงาน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ทบทวนระบบงาน : </a:t>
            </a:r>
            <a:r>
              <a:rPr lang="th-TH" sz="3200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  <a:p>
            <a:pPr marL="457200" algn="thaiDist"/>
            <a:r>
              <a:rPr lang="th-TH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ทดลองเปรียบเทียบกรรมวิธีต่างๆ : </a:t>
            </a:r>
          </a:p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ตัดสินใจเลือกใช้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 ฝึกอบรมและสอนงาน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5. เตรียมคน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6. ติดตามประเมินผล</a:t>
            </a:r>
            <a:endParaRPr lang="en-US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42608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9604A4-AEAF-440B-A255-A165009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ด้านพนักงานหรือลูกจ้าง</a:t>
            </a:r>
            <a:endParaRPr lang="th-TH" sz="72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53547C3-EF81-49DE-BD7E-267032418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algn="thaiDist"/>
            <a:r>
              <a:rPr lang="th-TH" sz="4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อุบัติเหตุจากการทำงาน</a:t>
            </a:r>
            <a:endParaRPr lang="en-US" sz="4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คัดเลือกพนักงานก่อนเข้าทำงานเป็นอย่างดี</a:t>
            </a:r>
            <a:endParaRPr lang="en-US" sz="4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ฝึกอบรมสอนงาน</a:t>
            </a:r>
            <a:endParaRPr lang="en-US" sz="4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ทบทวนการปฏิบัติงานเป็นระยะๆ</a:t>
            </a:r>
            <a:endParaRPr lang="en-US" sz="4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 สร้างจิตสำนึกด้านความปลอดภัย ฯลฯ</a:t>
            </a:r>
            <a:endParaRPr lang="en-US" sz="4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6000" dirty="0"/>
          </a:p>
        </p:txBody>
      </p:sp>
    </p:spTree>
    <p:extLst>
      <p:ext uri="{BB962C8B-B14F-4D97-AF65-F5344CB8AC3E}">
        <p14:creationId xmlns:p14="http://schemas.microsoft.com/office/powerpoint/2010/main" val="31355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8F342A5-178D-42C5-9427-31CD6CBF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คำถามท้ายบท </a:t>
            </a:r>
            <a:r>
              <a:rPr lang="en-US" sz="6000" b="1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6000" b="1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การบ้าน</a:t>
            </a:r>
            <a:endParaRPr lang="th-TH" sz="6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4D5F68D-36A9-4196-BA9A-5BCAEBD09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828800"/>
            <a:ext cx="10772775" cy="4705350"/>
          </a:xfrm>
        </p:spPr>
        <p:txBody>
          <a:bodyPr>
            <a:normAutofit/>
          </a:bodyPr>
          <a:lstStyle/>
          <a:p>
            <a:pPr marL="182880" indent="0" algn="thaiDist">
              <a:buNone/>
            </a:pPr>
            <a:r>
              <a:rPr lang="th-TH" sz="44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คำถามท้ายบท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en-US" sz="44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</a:t>
            </a:r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 จงอธิบายการจัดการด้านสถานที่ทำงาน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en-US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</a:t>
            </a:r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 การสูญเสียเนื่องจากการเกิดอุบัติเหตุมีกี่ชนิด อะไรบ้าง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en-US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</a:t>
            </a:r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 จงอธิบายสภาพงานที่ไม่ปลอดภัย (</a:t>
            </a:r>
            <a:r>
              <a:rPr lang="en-US" sz="44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Unsafe Condition)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39053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BD9C-7864-4C81-BC3F-731119306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179" y="3305305"/>
            <a:ext cx="6567461" cy="1774695"/>
          </a:xfrm>
        </p:spPr>
        <p:txBody>
          <a:bodyPr>
            <a:normAutofit/>
          </a:bodyPr>
          <a:lstStyle/>
          <a:p>
            <a:r>
              <a:rPr lang="en-US" sz="4400" dirty="0" err="1"/>
              <a:t>ThanK</a:t>
            </a:r>
            <a:r>
              <a:rPr lang="en-US" sz="4400" dirty="0"/>
              <a:t> You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256292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796ACD-9447-4728-B9E9-DFFC6819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algn="thaiDist"/>
            <a:r>
              <a:rPr lang="th-TH" sz="4000" b="1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การเกิดอุบัติเหตุเนื่องจากการทำงาน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" name="ตัวแทนเนื้อหา 8">
            <a:extLst>
              <a:ext uri="{FF2B5EF4-FFF2-40B4-BE49-F238E27FC236}">
                <a16:creationId xmlns:a16="http://schemas.microsoft.com/office/drawing/2014/main" id="{CDE7693F-0358-4ED0-A361-CCEDC9FD8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1181" y="1987473"/>
            <a:ext cx="8529637" cy="4343400"/>
          </a:xfrm>
        </p:spPr>
        <p:txBody>
          <a:bodyPr>
            <a:normAutofit/>
          </a:bodyPr>
          <a:lstStyle/>
          <a:p>
            <a:pPr marL="457200" algn="thaiDist"/>
            <a:r>
              <a:rPr lang="th-TH" sz="4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ความปลอดภัย (</a:t>
            </a:r>
            <a:r>
              <a:rPr lang="en-US" sz="4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Safety)</a:t>
            </a:r>
            <a:r>
              <a:rPr lang="th-TH" sz="40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หมายถึง : การป้องกันอุบัติเหตุ การบาดเจ็บ โดย อาศัยหลักการ วิชาการ เทคโนโลยีด้านต่างๆ เพื่อ สืบค้นหาปัญหา อันตรายต่างๆ และ หาทางขจัดอุบัติเหตุที่จะเกิดขึ้น 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sz="4800" dirty="0"/>
          </a:p>
        </p:txBody>
      </p:sp>
      <p:pic>
        <p:nvPicPr>
          <p:cNvPr id="1026" name="Picture 2" descr="ความปลอดภัย: ความหมายของความปลอดภัยในโรงงาน">
            <a:extLst>
              <a:ext uri="{FF2B5EF4-FFF2-40B4-BE49-F238E27FC236}">
                <a16:creationId xmlns:a16="http://schemas.microsoft.com/office/drawing/2014/main" id="{966CAC6E-89EA-4269-88E1-BC37FDC3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" y="1648618"/>
            <a:ext cx="1788330" cy="178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จป. คลับS Safety Strong – สติกเกอร์ LINE | LINE STORE">
            <a:extLst>
              <a:ext uri="{FF2B5EF4-FFF2-40B4-BE49-F238E27FC236}">
                <a16:creationId xmlns:a16="http://schemas.microsoft.com/office/drawing/2014/main" id="{23581549-614A-4BF9-BEC0-FA3AD64F8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39" y="3823893"/>
            <a:ext cx="2808923" cy="280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5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028DFD9-0BF6-411E-8D02-8FA0F542F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79" y="57752"/>
            <a:ext cx="11948160" cy="1036850"/>
          </a:xfrm>
        </p:spPr>
        <p:txBody>
          <a:bodyPr>
            <a:normAutofit/>
          </a:bodyPr>
          <a:lstStyle/>
          <a:p>
            <a:r>
              <a:rPr lang="th-TH" sz="4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ขั้นตอนการดำเนินการ</a:t>
            </a:r>
            <a:endParaRPr lang="th-TH" sz="6000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E0584D0-91A0-4D3F-90AF-30B797454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54" y="2456848"/>
            <a:ext cx="10229851" cy="4343400"/>
          </a:xfrm>
        </p:spPr>
        <p:txBody>
          <a:bodyPr>
            <a:normAutofit/>
          </a:bodyPr>
          <a:lstStyle/>
          <a:p>
            <a:pPr marL="457200" algn="thaiDist"/>
            <a:r>
              <a:rPr lang="en-US" sz="4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1. Hazard Identification</a:t>
            </a:r>
          </a:p>
          <a:p>
            <a:pPr marL="182880" indent="0" algn="thaiDist">
              <a:buNone/>
            </a:pPr>
            <a:endParaRPr lang="en-US" sz="4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2423160" lvl="8" algn="thaiDist"/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</a:t>
            </a:r>
            <a:r>
              <a:rPr lang="en-US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</a:t>
            </a:r>
            <a:r>
              <a:rPr lang="en-US" sz="4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Technical Evaluation</a:t>
            </a:r>
          </a:p>
          <a:p>
            <a:pPr marL="457200" algn="thaiDist"/>
            <a:endParaRPr lang="th-TH" sz="4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2423160" lvl="8" algn="thaiDist"/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       3. </a:t>
            </a:r>
            <a:r>
              <a:rPr lang="en-US" sz="4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Engineering Design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sz="6000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260711A-7C24-4D5F-9C0A-31F2C1F552D7}"/>
              </a:ext>
            </a:extLst>
          </p:cNvPr>
          <p:cNvSpPr txBox="1"/>
          <p:nvPr/>
        </p:nvSpPr>
        <p:spPr>
          <a:xfrm>
            <a:off x="477202" y="1559452"/>
            <a:ext cx="11237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ขั้นตอนการดำเนินการ เพื่อหาทางลดความรุนแรงของอุบัติเหตุ และหาทางควบคุมความสูญเสีย</a:t>
            </a:r>
            <a:endParaRPr lang="th-TH" sz="3200" dirty="0"/>
          </a:p>
        </p:txBody>
      </p:sp>
      <p:pic>
        <p:nvPicPr>
          <p:cNvPr id="2050" name="Picture 2" descr="Man Looking For Hazards With Magnifier Symbolizing Hazard Identification  Royalty Free Cliparts, Vectors, And Stock Illustration. Image 59763097.">
            <a:extLst>
              <a:ext uri="{FF2B5EF4-FFF2-40B4-BE49-F238E27FC236}">
                <a16:creationId xmlns:a16="http://schemas.microsoft.com/office/drawing/2014/main" id="{DDACDDEA-A683-41A9-A76C-AD41BE39C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46" y="2219659"/>
            <a:ext cx="2002970" cy="164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chnical Customer Service Process Diagram: ภาพประกอบสต็อก 621707099">
            <a:extLst>
              <a:ext uri="{FF2B5EF4-FFF2-40B4-BE49-F238E27FC236}">
                <a16:creationId xmlns:a16="http://schemas.microsoft.com/office/drawing/2014/main" id="{58091045-D578-4722-91D1-139A057ED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29" y="3641818"/>
            <a:ext cx="2292500" cy="147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y study engineering design? | Faculty of Engineering | University of  Bristol">
            <a:extLst>
              <a:ext uri="{FF2B5EF4-FFF2-40B4-BE49-F238E27FC236}">
                <a16:creationId xmlns:a16="http://schemas.microsoft.com/office/drawing/2014/main" id="{7C866866-D76D-4B44-B82F-3691D6A45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537" y="4960909"/>
            <a:ext cx="1857787" cy="18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D8AF6F9-5611-4006-9DC3-EF1D8925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>
            <a:normAutofit/>
          </a:bodyPr>
          <a:lstStyle/>
          <a:p>
            <a:r>
              <a:rPr lang="th-TH" b="1">
                <a:effectLst/>
              </a:rPr>
              <a:t>อุบัติเหตุ (</a:t>
            </a:r>
            <a:r>
              <a:rPr lang="en-US" b="1">
                <a:effectLst/>
              </a:rPr>
              <a:t>Accidents)</a:t>
            </a:r>
            <a:endParaRPr lang="th-TH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4682926-A2F9-4121-9F19-67EE55505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693" y="2334689"/>
            <a:ext cx="6126480" cy="373565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3A6C5AF-B49F-4E5F-A9FE-4651CE4A4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5181" y="1828800"/>
            <a:ext cx="4816549" cy="4343400"/>
          </a:xfrm>
        </p:spPr>
        <p:txBody>
          <a:bodyPr anchor="ctr">
            <a:normAutofit/>
          </a:bodyPr>
          <a:lstStyle/>
          <a:p>
            <a:pPr marL="182880" indent="0">
              <a:buNone/>
            </a:pPr>
            <a:r>
              <a:rPr lang="th-TH" sz="3200" b="1" dirty="0">
                <a:effectLst/>
              </a:rPr>
              <a:t>อุบัติเหตุ (</a:t>
            </a:r>
            <a:r>
              <a:rPr lang="en-US" sz="3200" b="1" dirty="0">
                <a:effectLst/>
              </a:rPr>
              <a:t>Accidents)</a:t>
            </a:r>
            <a:r>
              <a:rPr lang="th-TH" sz="3200" dirty="0">
                <a:effectLst/>
              </a:rPr>
              <a:t>หมายถึง : เหตุการณ์ อุบัติการณ์ ทุกชนิด</a:t>
            </a:r>
            <a:endParaRPr lang="en-US" sz="3200" dirty="0">
              <a:effectLst/>
            </a:endParaRPr>
          </a:p>
          <a:p>
            <a:pPr marL="457200"/>
            <a:r>
              <a:rPr lang="th-TH" sz="3200" dirty="0">
                <a:effectLst/>
              </a:rPr>
              <a:t>: ไม่ได้คาดคิดมาก่อน</a:t>
            </a:r>
            <a:endParaRPr lang="en-US" sz="3200" dirty="0">
              <a:effectLst/>
            </a:endParaRPr>
          </a:p>
          <a:p>
            <a:pPr marL="457200"/>
            <a:r>
              <a:rPr lang="th-TH" sz="3200" dirty="0">
                <a:effectLst/>
              </a:rPr>
              <a:t>: ไม่ได้วางแผน / ตั้งใจ</a:t>
            </a:r>
            <a:endParaRPr lang="en-US" sz="3200" dirty="0">
              <a:effectLst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0818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832F5BD-2EA7-476D-BA5B-807740EF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55134"/>
            <a:ext cx="11172825" cy="1036850"/>
          </a:xfrm>
        </p:spPr>
        <p:txBody>
          <a:bodyPr>
            <a:noAutofit/>
          </a:bodyPr>
          <a:lstStyle/>
          <a:p>
            <a:r>
              <a:rPr lang="th-TH" sz="6000" b="1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อุบัติเหตุจากการทำงาน (</a:t>
            </a:r>
            <a:r>
              <a:rPr lang="en-US" sz="6000" b="1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Occupational Accident)</a:t>
            </a:r>
            <a:endParaRPr lang="th-TH" sz="6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95CC56B-7A6E-4D9C-8EAA-72CF91DDA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839433"/>
            <a:ext cx="9601200" cy="4343400"/>
          </a:xfrm>
        </p:spPr>
        <p:txBody>
          <a:bodyPr>
            <a:normAutofit/>
          </a:bodyPr>
          <a:lstStyle/>
          <a:p>
            <a:pPr marL="182880" indent="0" algn="thaiDist">
              <a:buNone/>
            </a:pPr>
            <a:r>
              <a:rPr lang="th-TH" sz="44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อุบัติเหตุจากการทำงาน (</a:t>
            </a:r>
            <a:r>
              <a:rPr lang="en-US" sz="4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Occupational Accident) </a:t>
            </a:r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หมายถึง : อุบัติเหตุที่เกิดขึ้นในภาวะการจ้างงาน ก่อให้เกิดความสูญเสียต่อ ชีวิตคน เครื่องจักร สิ่งของ ในเวลา ทันทีทันใด / ช่วงเวลาถัดไปในสถานที่ทำงาน / นอกสถานที่ทำงาน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sz="5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7BA0D7E-F876-4970-AE21-8A22FE476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489" y="3923508"/>
            <a:ext cx="2785508" cy="27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77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D1C4A8-33D3-4D0E-972F-FCBCC3EE5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>
            <a:normAutofit/>
          </a:bodyPr>
          <a:lstStyle/>
          <a:p>
            <a:r>
              <a:rPr lang="th-TH" b="1">
                <a:effectLst/>
              </a:rPr>
              <a:t>สาเหตุการเกิดอุบัติเหตุ</a:t>
            </a:r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653C33B-2900-4E2F-9BF6-FB0B7E561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8442" y="1972387"/>
            <a:ext cx="7203558" cy="4630479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th-TH" sz="2800" b="1" dirty="0">
                <a:effectLst/>
              </a:rPr>
              <a:t>	สาเหตุการเกิดอุบัติเหตุ</a:t>
            </a:r>
            <a:r>
              <a:rPr lang="en-US" sz="2800" b="1" dirty="0"/>
              <a:t>  </a:t>
            </a:r>
            <a:r>
              <a:rPr lang="en-US" sz="2800" dirty="0">
                <a:effectLst/>
              </a:rPr>
              <a:t>H.W. Heinrich </a:t>
            </a:r>
            <a:r>
              <a:rPr lang="th-TH" sz="2800" dirty="0">
                <a:effectLst/>
              </a:rPr>
              <a:t>สาเหตุของการเกิดอุบัติเหตุ มี 3 ประการ คือ</a:t>
            </a:r>
            <a:endParaRPr lang="en-US" sz="2800" dirty="0">
              <a:effectLst/>
            </a:endParaRPr>
          </a:p>
          <a:p>
            <a:pPr marL="457200"/>
            <a:r>
              <a:rPr lang="th-TH" sz="2800" dirty="0">
                <a:effectLst/>
              </a:rPr>
              <a:t>1. สาเหตุจากคน (</a:t>
            </a:r>
            <a:r>
              <a:rPr lang="en-US" sz="2800" dirty="0">
                <a:effectLst/>
              </a:rPr>
              <a:t>Human causes) </a:t>
            </a:r>
            <a:r>
              <a:rPr lang="th-TH" sz="2800" dirty="0">
                <a:effectLst/>
              </a:rPr>
              <a:t>มีจำนวนถึง 88%</a:t>
            </a:r>
            <a:endParaRPr lang="en-US" sz="2800" dirty="0">
              <a:effectLst/>
            </a:endParaRPr>
          </a:p>
          <a:p>
            <a:pPr marL="457200"/>
            <a:r>
              <a:rPr lang="th-TH" sz="2800" dirty="0">
                <a:effectLst/>
              </a:rPr>
              <a:t>2. สาเหตุจากความผิดพลาดของเครื่องจักร (</a:t>
            </a:r>
            <a:r>
              <a:rPr lang="en-US" sz="2800" dirty="0">
                <a:effectLst/>
              </a:rPr>
              <a:t>Mechanical failure) </a:t>
            </a:r>
            <a:r>
              <a:rPr lang="th-TH" sz="2800" dirty="0">
                <a:effectLst/>
              </a:rPr>
              <a:t>มีจำนวนถึง 10%</a:t>
            </a:r>
            <a:endParaRPr lang="en-US" sz="2800" dirty="0">
              <a:effectLst/>
            </a:endParaRPr>
          </a:p>
          <a:p>
            <a:pPr marL="457200"/>
            <a:r>
              <a:rPr lang="th-TH" sz="2800" dirty="0">
                <a:effectLst/>
              </a:rPr>
              <a:t>3. สาเหตุที่เกิดจากดวงชะตา (</a:t>
            </a:r>
            <a:r>
              <a:rPr lang="en-US" sz="2800" dirty="0">
                <a:effectLst/>
              </a:rPr>
              <a:t>Act of god) </a:t>
            </a:r>
            <a:r>
              <a:rPr lang="th-TH" sz="2800" dirty="0">
                <a:effectLst/>
              </a:rPr>
              <a:t>มีเพียง 2%</a:t>
            </a:r>
            <a:endParaRPr lang="en-US" sz="2800" dirty="0">
              <a:effectLst/>
            </a:endParaRPr>
          </a:p>
          <a:p>
            <a:endParaRPr lang="th-TH" sz="2000" dirty="0"/>
          </a:p>
        </p:txBody>
      </p:sp>
      <p:pic>
        <p:nvPicPr>
          <p:cNvPr id="4" name="Picture 4" descr="Herbert William Heinrich - Alchetron, the free social encyclopedia">
            <a:extLst>
              <a:ext uri="{FF2B5EF4-FFF2-40B4-BE49-F238E27FC236}">
                <a16:creationId xmlns:a16="http://schemas.microsoft.com/office/drawing/2014/main" id="{2225A9C1-AA4B-45B3-A42D-6330B5624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11" y="2149013"/>
            <a:ext cx="2892499" cy="350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68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D4FDE8-FFFF-448A-B63A-5694337A4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สรุปสาเหตุการเกิดอุบัติเหตุ</a:t>
            </a:r>
            <a:endParaRPr lang="th-TH" sz="72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9EAEC7-8F3F-456F-8D31-CDE258DDF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1" y="1509823"/>
            <a:ext cx="10396869" cy="4343400"/>
          </a:xfrm>
        </p:spPr>
        <p:txBody>
          <a:bodyPr>
            <a:normAutofit/>
          </a:bodyPr>
          <a:lstStyle/>
          <a:p>
            <a:pPr marL="182880" indent="0" algn="thaiDist">
              <a:buNone/>
            </a:pPr>
            <a:r>
              <a:rPr lang="th-TH" sz="48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สรุปสาเหตุการเกิดอุบัติเหตุ</a:t>
            </a:r>
            <a:r>
              <a:rPr lang="th-TH" sz="48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ที่สำคัญมี 2 ประการ คือ</a:t>
            </a:r>
            <a:endParaRPr lang="en-US" sz="4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</a:t>
            </a:r>
            <a:r>
              <a:rPr lang="en-US" sz="4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Unsafe act </a:t>
            </a:r>
            <a:endParaRPr lang="en-US" sz="4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en-US" sz="4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</a:t>
            </a:r>
            <a:r>
              <a:rPr lang="th-TH" sz="4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 </a:t>
            </a:r>
            <a:r>
              <a:rPr lang="en-US" sz="4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Unsafe condition</a:t>
            </a:r>
            <a:endParaRPr lang="en-US" sz="4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60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FBA69D5-6A86-4340-B284-64DB0CEFC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497" y="4006055"/>
            <a:ext cx="7768040" cy="26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E68DC6C-68DD-4C1C-A170-282BADD6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55133"/>
            <a:ext cx="10772774" cy="1086873"/>
          </a:xfrm>
        </p:spPr>
        <p:txBody>
          <a:bodyPr/>
          <a:lstStyle/>
          <a:p>
            <a:r>
              <a:rPr lang="th-TH" sz="44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การกระทำที่ไม่ปลอดภัย (</a:t>
            </a:r>
            <a:r>
              <a:rPr lang="en-US" sz="4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Unsafe Act)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1287C1D-4F4E-46F1-8801-63559A0F8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8799"/>
            <a:ext cx="10772774" cy="4774067"/>
          </a:xfrm>
        </p:spPr>
        <p:txBody>
          <a:bodyPr>
            <a:normAutofit/>
          </a:bodyPr>
          <a:lstStyle/>
          <a:p>
            <a:pPr marL="182880" indent="0" algn="thaiDist">
              <a:buNone/>
            </a:pPr>
            <a:r>
              <a:rPr lang="th-TH" sz="2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การกระทำที่ไม่ปลอดภัย (</a:t>
            </a:r>
            <a:r>
              <a:rPr lang="en-US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Unsafe Act)  </a:t>
            </a:r>
            <a:r>
              <a:rPr lang="th-TH" sz="2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หมายถึง การกระทำหรือการปฏิบัติงานของคนที่มีผลทำให้เกิดความไม่ปลอดภัยกับตนเองและผู้อื่น เช่น</a:t>
            </a:r>
          </a:p>
          <a:p>
            <a:pPr marL="457200" algn="thaiDist"/>
            <a:r>
              <a:rPr lang="th-TH" sz="2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การทำงานไม่ถูกวิธี หรือไม่ถูกขั้นตอน เช่น ยกของด้วยท่าทางที่ผิด </a:t>
            </a:r>
            <a:endParaRPr lang="en-US" sz="2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ความประมาท พลั้งเผลอ เหม่อลอย</a:t>
            </a:r>
            <a:endParaRPr lang="en-US" sz="2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ถอดเครื่องกำบังเครื่องจักร</a:t>
            </a:r>
            <a:endParaRPr lang="en-US" sz="2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 ใช้เครื่องมือไม่เหมาะสมกับงาน</a:t>
            </a:r>
            <a:endParaRPr lang="en-US" sz="2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5. การไม่ปฏิบัติตามกฎระเบียบ </a:t>
            </a:r>
            <a:endParaRPr lang="en-US" sz="2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6. การมีทัศนคติที่ไม่ถูกต้อง เช่น อุบัติภัยเป็นเรื่องของเคราะห์กรรมแก้ไขป้องกันไม่ได้</a:t>
            </a:r>
            <a:endParaRPr lang="en-US" sz="2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7. การทำงานโดยที่ร่างกายและจิตใจไม่พร้อมหรือผิดปกติ เช่น ไม่สบาย เมาค้าง มีปัญหาครอบครัว ทะเลาะกับแฟน เป็นต้น</a:t>
            </a:r>
            <a:endParaRPr lang="en-US" sz="2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8. การใช้เครื่องมือหรืออุปกรณ์ต่างๆไม่เหมาะสมกับงานเช่นการใช้ขวดแก้วตอกตะปูแทนการใช้ค้อน ฯลฯ</a:t>
            </a:r>
            <a:endParaRPr lang="en-US" sz="2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endParaRPr lang="en-US" sz="2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58766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69F37D6-A7E1-4477-BB4F-F3AD283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สภาพงานที่ไม่ปลอดภัย (</a:t>
            </a:r>
            <a:r>
              <a:rPr lang="en-US" sz="4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Unsafe Condition)</a:t>
            </a:r>
            <a:endParaRPr lang="th-TH" sz="6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EFE07D0-1D92-4A88-8BCD-6B40681B4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82880" indent="0" algn="thaiDist">
              <a:buNone/>
            </a:pPr>
            <a:r>
              <a:rPr lang="th-TH" sz="4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สภาพงานที่ไม่ปลอดภัย (</a:t>
            </a:r>
            <a:r>
              <a:rPr lang="en-US" sz="4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Unsafe Condition) </a:t>
            </a:r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หมายถึง สภาพของโรงงานอุตสาหกรรม เครื่องจักร กระบวนการผลิต เครื่องยนต์ อุปกรณ์ในการผลิต ไม่มีความปลอดภัยเพียงพอ เช่น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การออกแบบโรงงาน แผนผังโรงงาน 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ระบบความปลอดภัยไม่มี</a:t>
            </a:r>
          </a:p>
          <a:p>
            <a:pPr marL="457200" algn="thaiDist"/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เครื่องจักรกล เครื่องมือ หรืออุปกรณ์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สภาพแวดล้อมในการทำงานไม่เหมาะสม</a:t>
            </a:r>
            <a:endParaRPr lang="th-TH" sz="4800" dirty="0"/>
          </a:p>
        </p:txBody>
      </p:sp>
      <p:pic>
        <p:nvPicPr>
          <p:cNvPr id="7172" name="Picture 4" descr="SMART_HSE - 1. Near Miss, Unsafe Act, Unsafe Conditions">
            <a:extLst>
              <a:ext uri="{FF2B5EF4-FFF2-40B4-BE49-F238E27FC236}">
                <a16:creationId xmlns:a16="http://schemas.microsoft.com/office/drawing/2014/main" id="{1B764626-9977-4514-B989-FADA33BE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81" y="4000500"/>
            <a:ext cx="4595014" cy="257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rection presentation (widescreen).potx" id="{D17AB31B-F25B-45F4-B34E-C6982D129A29}" vid="{B63A7B92-8C2A-4E6A-9062-768A2448E61C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direction presentation (widescreen)</Template>
  <TotalTime>526</TotalTime>
  <Words>776</Words>
  <Application>Microsoft Office PowerPoint</Application>
  <PresentationFormat>แบบจอกว้าง</PresentationFormat>
  <Paragraphs>86</Paragraphs>
  <Slides>16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1" baseType="lpstr">
      <vt:lpstr>Arial</vt:lpstr>
      <vt:lpstr>Book Antiqua</vt:lpstr>
      <vt:lpstr>Cordia New</vt:lpstr>
      <vt:lpstr>TH SarabunPSK</vt:lpstr>
      <vt:lpstr>Sales Direction 16X9</vt:lpstr>
      <vt:lpstr>Tom 2206   การป้องกันการสูญเสีย</vt:lpstr>
      <vt:lpstr>การเกิดอุบัติเหตุเนื่องจากการทำงาน</vt:lpstr>
      <vt:lpstr>ขั้นตอนการดำเนินการ</vt:lpstr>
      <vt:lpstr>อุบัติเหตุ (Accidents)</vt:lpstr>
      <vt:lpstr>อุบัติเหตุจากการทำงาน (Occupational Accident)</vt:lpstr>
      <vt:lpstr>สาเหตุการเกิดอุบัติเหตุ</vt:lpstr>
      <vt:lpstr>สรุปสาเหตุการเกิดอุบัติเหตุ</vt:lpstr>
      <vt:lpstr>การกระทำที่ไม่ปลอดภัย (Unsafe Act)</vt:lpstr>
      <vt:lpstr>สภาพงานที่ไม่ปลอดภัย (Unsafe Condition)</vt:lpstr>
      <vt:lpstr>การสูญเสียเนื่องจากการเกิดอุบัติเหตุ</vt:lpstr>
      <vt:lpstr>การป้องกันและควบคุม</vt:lpstr>
      <vt:lpstr>การจัดการด้านบริหาร</vt:lpstr>
      <vt:lpstr>การจัดการด้านสถานที่ทำงาน</vt:lpstr>
      <vt:lpstr>ด้านพนักงานหรือลูกจ้าง</vt:lpstr>
      <vt:lpstr>คำถามท้ายบท  การบ้าน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 2206   การป้องกันการสูญเสีย</dc:title>
  <dc:creator>ปิยมาส กล้าแข็ง</dc:creator>
  <cp:lastModifiedBy>ปิยมาส กล้าแข็ง</cp:lastModifiedBy>
  <cp:revision>12</cp:revision>
  <dcterms:created xsi:type="dcterms:W3CDTF">2021-12-01T02:18:47Z</dcterms:created>
  <dcterms:modified xsi:type="dcterms:W3CDTF">2022-02-23T07:59:01Z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