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2" r:id="rId1"/>
  </p:sldMasterIdLst>
  <p:notesMasterIdLst>
    <p:notesMasterId r:id="rId14"/>
  </p:notesMasterIdLst>
  <p:sldIdLst>
    <p:sldId id="256" r:id="rId2"/>
    <p:sldId id="354" r:id="rId3"/>
    <p:sldId id="367" r:id="rId4"/>
    <p:sldId id="357" r:id="rId5"/>
    <p:sldId id="361" r:id="rId6"/>
    <p:sldId id="356" r:id="rId7"/>
    <p:sldId id="362" r:id="rId8"/>
    <p:sldId id="359" r:id="rId9"/>
    <p:sldId id="364" r:id="rId10"/>
    <p:sldId id="365" r:id="rId11"/>
    <p:sldId id="366" r:id="rId12"/>
    <p:sldId id="283" r:id="rId13"/>
  </p:sldIdLst>
  <p:sldSz cx="9144000" cy="6858000" type="screen4x3"/>
  <p:notesSz cx="6858000" cy="9144000"/>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3792" autoAdjust="0"/>
  </p:normalViewPr>
  <p:slideViewPr>
    <p:cSldViewPr>
      <p:cViewPr varScale="1">
        <p:scale>
          <a:sx n="79" d="100"/>
          <a:sy n="79" d="100"/>
        </p:scale>
        <p:origin x="1570" y="77"/>
      </p:cViewPr>
      <p:guideLst>
        <p:guide orient="horz" pos="2160"/>
        <p:guide pos="2880"/>
      </p:guideLst>
    </p:cSldViewPr>
  </p:slideViewPr>
  <p:outlineViewPr>
    <p:cViewPr>
      <p:scale>
        <a:sx n="33" d="100"/>
        <a:sy n="33" d="100"/>
      </p:scale>
      <p:origin x="0" y="-5992"/>
    </p:cViewPr>
  </p:outlineViewPr>
  <p:notesTextViewPr>
    <p:cViewPr>
      <p:scale>
        <a:sx n="1" d="1"/>
        <a:sy n="1" d="1"/>
      </p:scale>
      <p:origin x="0" y="0"/>
    </p:cViewPr>
  </p:notesTextViewPr>
  <p:sorterViewPr>
    <p:cViewPr>
      <p:scale>
        <a:sx n="100" d="100"/>
        <a:sy n="100" d="100"/>
      </p:scale>
      <p:origin x="0" y="-302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DABB0B-3182-4E74-8354-1AB2868956F2}"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F4BD9CB7-10C9-433C-8061-7B39A3C205A2}">
      <dgm:prSet custT="1"/>
      <dgm:spPr/>
      <dgm:t>
        <a:bodyPr/>
        <a:lstStyle/>
        <a:p>
          <a:r>
            <a:rPr lang="en-US" sz="1800" b="0" i="0" baseline="0" dirty="0"/>
            <a:t>random check of the pick-up point</a:t>
          </a:r>
          <a:endParaRPr lang="en-US" sz="1800" dirty="0"/>
        </a:p>
      </dgm:t>
    </dgm:pt>
    <dgm:pt modelId="{C30F992E-423C-422F-93B1-5C7BF7D6913D}" type="parTrans" cxnId="{D9362D0A-2C31-42C8-883E-14A339F01292}">
      <dgm:prSet/>
      <dgm:spPr/>
      <dgm:t>
        <a:bodyPr/>
        <a:lstStyle/>
        <a:p>
          <a:endParaRPr lang="en-US"/>
        </a:p>
      </dgm:t>
    </dgm:pt>
    <dgm:pt modelId="{0745710A-B1EE-430A-99F2-2B61C6D4FB46}" type="sibTrans" cxnId="{D9362D0A-2C31-42C8-883E-14A339F01292}">
      <dgm:prSet/>
      <dgm:spPr/>
      <dgm:t>
        <a:bodyPr/>
        <a:lstStyle/>
        <a:p>
          <a:endParaRPr lang="en-US"/>
        </a:p>
      </dgm:t>
    </dgm:pt>
    <dgm:pt modelId="{B5C4091B-6687-43BD-B992-AACBFC2B2B97}">
      <dgm:prSet custT="1"/>
      <dgm:spPr/>
      <dgm:t>
        <a:bodyPr/>
        <a:lstStyle/>
        <a:p>
          <a:r>
            <a:rPr lang="en-US" sz="1800" b="0" i="0" baseline="0" dirty="0"/>
            <a:t>Detailed inspection by random sampling by the transport supervisor/driver supervisor</a:t>
          </a:r>
          <a:r>
            <a:rPr lang="en-US" sz="2400" b="0" i="0" baseline="0" dirty="0"/>
            <a:t>.</a:t>
          </a:r>
          <a:endParaRPr lang="en-US" sz="2400" dirty="0"/>
        </a:p>
      </dgm:t>
    </dgm:pt>
    <dgm:pt modelId="{78BA147A-FB71-4AC1-B079-00725A1CADBB}" type="parTrans" cxnId="{1E98B176-BC20-4962-8472-43A6EB7AE765}">
      <dgm:prSet/>
      <dgm:spPr/>
      <dgm:t>
        <a:bodyPr/>
        <a:lstStyle/>
        <a:p>
          <a:endParaRPr lang="en-US"/>
        </a:p>
      </dgm:t>
    </dgm:pt>
    <dgm:pt modelId="{6E4009B0-FDC8-4D40-89AA-BF7E03218401}" type="sibTrans" cxnId="{1E98B176-BC20-4962-8472-43A6EB7AE765}">
      <dgm:prSet/>
      <dgm:spPr/>
      <dgm:t>
        <a:bodyPr/>
        <a:lstStyle/>
        <a:p>
          <a:endParaRPr lang="en-US"/>
        </a:p>
      </dgm:t>
    </dgm:pt>
    <dgm:pt modelId="{58EFB599-7B7E-433A-B771-DC616BEB7238}" type="pres">
      <dgm:prSet presAssocID="{E7DABB0B-3182-4E74-8354-1AB2868956F2}" presName="outerComposite" presStyleCnt="0">
        <dgm:presLayoutVars>
          <dgm:chMax val="5"/>
          <dgm:dir/>
          <dgm:resizeHandles val="exact"/>
        </dgm:presLayoutVars>
      </dgm:prSet>
      <dgm:spPr/>
    </dgm:pt>
    <dgm:pt modelId="{161F4693-0623-4741-A949-EC38A7C30F6B}" type="pres">
      <dgm:prSet presAssocID="{E7DABB0B-3182-4E74-8354-1AB2868956F2}" presName="dummyMaxCanvas" presStyleCnt="0">
        <dgm:presLayoutVars/>
      </dgm:prSet>
      <dgm:spPr/>
    </dgm:pt>
    <dgm:pt modelId="{0F728E80-784B-4B43-ACB2-6EC55008135E}" type="pres">
      <dgm:prSet presAssocID="{E7DABB0B-3182-4E74-8354-1AB2868956F2}" presName="TwoNodes_1" presStyleLbl="node1" presStyleIdx="0" presStyleCnt="2" custLinFactNeighborY="2099">
        <dgm:presLayoutVars>
          <dgm:bulletEnabled val="1"/>
        </dgm:presLayoutVars>
      </dgm:prSet>
      <dgm:spPr/>
    </dgm:pt>
    <dgm:pt modelId="{9258B4AA-3F33-487F-9B7F-8B239A70FD7F}" type="pres">
      <dgm:prSet presAssocID="{E7DABB0B-3182-4E74-8354-1AB2868956F2}" presName="TwoNodes_2" presStyleLbl="node1" presStyleIdx="1" presStyleCnt="2" custLinFactNeighborX="1235" custLinFactNeighborY="-989">
        <dgm:presLayoutVars>
          <dgm:bulletEnabled val="1"/>
        </dgm:presLayoutVars>
      </dgm:prSet>
      <dgm:spPr/>
    </dgm:pt>
    <dgm:pt modelId="{3418FAE2-E3B6-4BFF-B62D-D7207228C708}" type="pres">
      <dgm:prSet presAssocID="{E7DABB0B-3182-4E74-8354-1AB2868956F2}" presName="TwoConn_1-2" presStyleLbl="fgAccFollowNode1" presStyleIdx="0" presStyleCnt="1">
        <dgm:presLayoutVars>
          <dgm:bulletEnabled val="1"/>
        </dgm:presLayoutVars>
      </dgm:prSet>
      <dgm:spPr/>
    </dgm:pt>
    <dgm:pt modelId="{DE00E2F9-B7C6-4186-8B12-7F8E95912C67}" type="pres">
      <dgm:prSet presAssocID="{E7DABB0B-3182-4E74-8354-1AB2868956F2}" presName="TwoNodes_1_text" presStyleLbl="node1" presStyleIdx="1" presStyleCnt="2">
        <dgm:presLayoutVars>
          <dgm:bulletEnabled val="1"/>
        </dgm:presLayoutVars>
      </dgm:prSet>
      <dgm:spPr/>
    </dgm:pt>
    <dgm:pt modelId="{BD7563F3-FB18-46CD-B284-AA062BCA4384}" type="pres">
      <dgm:prSet presAssocID="{E7DABB0B-3182-4E74-8354-1AB2868956F2}" presName="TwoNodes_2_text" presStyleLbl="node1" presStyleIdx="1" presStyleCnt="2">
        <dgm:presLayoutVars>
          <dgm:bulletEnabled val="1"/>
        </dgm:presLayoutVars>
      </dgm:prSet>
      <dgm:spPr/>
    </dgm:pt>
  </dgm:ptLst>
  <dgm:cxnLst>
    <dgm:cxn modelId="{D9362D0A-2C31-42C8-883E-14A339F01292}" srcId="{E7DABB0B-3182-4E74-8354-1AB2868956F2}" destId="{F4BD9CB7-10C9-433C-8061-7B39A3C205A2}" srcOrd="0" destOrd="0" parTransId="{C30F992E-423C-422F-93B1-5C7BF7D6913D}" sibTransId="{0745710A-B1EE-430A-99F2-2B61C6D4FB46}"/>
    <dgm:cxn modelId="{8290A30D-1018-45DA-9D3C-CD7AC7C7DDB8}" type="presOf" srcId="{F4BD9CB7-10C9-433C-8061-7B39A3C205A2}" destId="{0F728E80-784B-4B43-ACB2-6EC55008135E}" srcOrd="0" destOrd="0" presId="urn:microsoft.com/office/officeart/2005/8/layout/vProcess5"/>
    <dgm:cxn modelId="{DFE6C425-764F-40F8-AE97-6D38028C5114}" type="presOf" srcId="{F4BD9CB7-10C9-433C-8061-7B39A3C205A2}" destId="{DE00E2F9-B7C6-4186-8B12-7F8E95912C67}" srcOrd="1" destOrd="0" presId="urn:microsoft.com/office/officeart/2005/8/layout/vProcess5"/>
    <dgm:cxn modelId="{D9EEC725-C09A-4C86-8C2E-754C65869F1E}" type="presOf" srcId="{0745710A-B1EE-430A-99F2-2B61C6D4FB46}" destId="{3418FAE2-E3B6-4BFF-B62D-D7207228C708}" srcOrd="0" destOrd="0" presId="urn:microsoft.com/office/officeart/2005/8/layout/vProcess5"/>
    <dgm:cxn modelId="{2443E852-6A3D-4AFA-BB49-B374012AEC1B}" type="presOf" srcId="{B5C4091B-6687-43BD-B992-AACBFC2B2B97}" destId="{9258B4AA-3F33-487F-9B7F-8B239A70FD7F}" srcOrd="0" destOrd="0" presId="urn:microsoft.com/office/officeart/2005/8/layout/vProcess5"/>
    <dgm:cxn modelId="{1E98B176-BC20-4962-8472-43A6EB7AE765}" srcId="{E7DABB0B-3182-4E74-8354-1AB2868956F2}" destId="{B5C4091B-6687-43BD-B992-AACBFC2B2B97}" srcOrd="1" destOrd="0" parTransId="{78BA147A-FB71-4AC1-B079-00725A1CADBB}" sibTransId="{6E4009B0-FDC8-4D40-89AA-BF7E03218401}"/>
    <dgm:cxn modelId="{ED2EE37A-5A0E-4AA3-96C8-7D420FBA840B}" type="presOf" srcId="{E7DABB0B-3182-4E74-8354-1AB2868956F2}" destId="{58EFB599-7B7E-433A-B771-DC616BEB7238}" srcOrd="0" destOrd="0" presId="urn:microsoft.com/office/officeart/2005/8/layout/vProcess5"/>
    <dgm:cxn modelId="{52E7179D-6147-42CA-8C5B-2A52BDDF2739}" type="presOf" srcId="{B5C4091B-6687-43BD-B992-AACBFC2B2B97}" destId="{BD7563F3-FB18-46CD-B284-AA062BCA4384}" srcOrd="1" destOrd="0" presId="urn:microsoft.com/office/officeart/2005/8/layout/vProcess5"/>
    <dgm:cxn modelId="{A27FA4BE-CC07-4BFD-903B-9FBDD935C7A5}" type="presParOf" srcId="{58EFB599-7B7E-433A-B771-DC616BEB7238}" destId="{161F4693-0623-4741-A949-EC38A7C30F6B}" srcOrd="0" destOrd="0" presId="urn:microsoft.com/office/officeart/2005/8/layout/vProcess5"/>
    <dgm:cxn modelId="{E4948629-96D5-4DFE-8061-9D56975F051D}" type="presParOf" srcId="{58EFB599-7B7E-433A-B771-DC616BEB7238}" destId="{0F728E80-784B-4B43-ACB2-6EC55008135E}" srcOrd="1" destOrd="0" presId="urn:microsoft.com/office/officeart/2005/8/layout/vProcess5"/>
    <dgm:cxn modelId="{83591E25-C047-40B2-AF44-A55054DA0A3B}" type="presParOf" srcId="{58EFB599-7B7E-433A-B771-DC616BEB7238}" destId="{9258B4AA-3F33-487F-9B7F-8B239A70FD7F}" srcOrd="2" destOrd="0" presId="urn:microsoft.com/office/officeart/2005/8/layout/vProcess5"/>
    <dgm:cxn modelId="{14808991-2AF0-422B-BDF8-35658CCB5601}" type="presParOf" srcId="{58EFB599-7B7E-433A-B771-DC616BEB7238}" destId="{3418FAE2-E3B6-4BFF-B62D-D7207228C708}" srcOrd="3" destOrd="0" presId="urn:microsoft.com/office/officeart/2005/8/layout/vProcess5"/>
    <dgm:cxn modelId="{99732F48-7101-4509-A9DB-6CF0FF1E2EA8}" type="presParOf" srcId="{58EFB599-7B7E-433A-B771-DC616BEB7238}" destId="{DE00E2F9-B7C6-4186-8B12-7F8E95912C67}" srcOrd="4" destOrd="0" presId="urn:microsoft.com/office/officeart/2005/8/layout/vProcess5"/>
    <dgm:cxn modelId="{FE1B59A5-1CC0-4C48-A377-4CA10001FC7F}" type="presParOf" srcId="{58EFB599-7B7E-433A-B771-DC616BEB7238}" destId="{BD7563F3-FB18-46CD-B284-AA062BCA4384}" srcOrd="5"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728E80-784B-4B43-ACB2-6EC55008135E}">
      <dsp:nvSpPr>
        <dsp:cNvPr id="0" name=""/>
        <dsp:cNvSpPr/>
      </dsp:nvSpPr>
      <dsp:spPr>
        <a:xfrm>
          <a:off x="0" y="22445"/>
          <a:ext cx="4957750" cy="106931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0" i="0" kern="1200" baseline="0" dirty="0"/>
            <a:t>random check of the pick-up point</a:t>
          </a:r>
          <a:endParaRPr lang="en-US" sz="1800" kern="1200" dirty="0"/>
        </a:p>
      </dsp:txBody>
      <dsp:txXfrm>
        <a:off x="31319" y="53764"/>
        <a:ext cx="3852526" cy="1006680"/>
      </dsp:txXfrm>
    </dsp:sp>
    <dsp:sp modelId="{9258B4AA-3F33-487F-9B7F-8B239A70FD7F}">
      <dsp:nvSpPr>
        <dsp:cNvPr id="0" name=""/>
        <dsp:cNvSpPr/>
      </dsp:nvSpPr>
      <dsp:spPr>
        <a:xfrm>
          <a:off x="874897" y="1296369"/>
          <a:ext cx="4957750" cy="106931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0" i="0" kern="1200" baseline="0" dirty="0"/>
            <a:t>Detailed inspection by random sampling by the transport supervisor/driver supervisor</a:t>
          </a:r>
          <a:r>
            <a:rPr lang="en-US" sz="2400" b="0" i="0" kern="1200" baseline="0" dirty="0"/>
            <a:t>.</a:t>
          </a:r>
          <a:endParaRPr lang="en-US" sz="2400" kern="1200" dirty="0"/>
        </a:p>
      </dsp:txBody>
      <dsp:txXfrm>
        <a:off x="906216" y="1327688"/>
        <a:ext cx="3325158" cy="1006680"/>
      </dsp:txXfrm>
    </dsp:sp>
    <dsp:sp modelId="{3418FAE2-E3B6-4BFF-B62D-D7207228C708}">
      <dsp:nvSpPr>
        <dsp:cNvPr id="0" name=""/>
        <dsp:cNvSpPr/>
      </dsp:nvSpPr>
      <dsp:spPr>
        <a:xfrm>
          <a:off x="4262693" y="840603"/>
          <a:ext cx="695057" cy="695057"/>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1466850">
            <a:lnSpc>
              <a:spcPct val="90000"/>
            </a:lnSpc>
            <a:spcBef>
              <a:spcPct val="0"/>
            </a:spcBef>
            <a:spcAft>
              <a:spcPct val="35000"/>
            </a:spcAft>
            <a:buNone/>
          </a:pPr>
          <a:endParaRPr lang="en-US" sz="3300" kern="1200"/>
        </a:p>
      </dsp:txBody>
      <dsp:txXfrm>
        <a:off x="4419081" y="840603"/>
        <a:ext cx="382281" cy="523030"/>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ตัวแทนหัวกระดาษ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h-TH"/>
          </a:p>
        </p:txBody>
      </p:sp>
      <p:sp>
        <p:nvSpPr>
          <p:cNvPr id="3" name="ตัวแทนวันที่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8755A5-03D1-4969-A9A1-CFAB29E5DB64}" type="datetimeFigureOut">
              <a:rPr lang="th-TH" smtClean="0"/>
              <a:t>09/04/66</a:t>
            </a:fld>
            <a:endParaRPr lang="th-TH"/>
          </a:p>
        </p:txBody>
      </p:sp>
      <p:sp>
        <p:nvSpPr>
          <p:cNvPr id="4" name="ตัวแทนรูปบนสไลด์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h-TH"/>
          </a:p>
        </p:txBody>
      </p:sp>
      <p:sp>
        <p:nvSpPr>
          <p:cNvPr id="5" name="ตัวแทนบันทึกย่อ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h-TH"/>
              <a:t>คลิกเพื่อแก้ไขสไตล์ของข้อความต้นแบบ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6" name="ตัวแทนท้ายกระดา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h-TH"/>
          </a:p>
        </p:txBody>
      </p:sp>
      <p:sp>
        <p:nvSpPr>
          <p:cNvPr id="7" name="ตัวแทนหมายเลขสไลด์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0EE0F6-A95D-4FDB-935C-ED4BACBF53AA}" type="slidenum">
              <a:rPr lang="th-TH" smtClean="0"/>
              <a:t>‹#›</a:t>
            </a:fld>
            <a:endParaRPr lang="th-TH"/>
          </a:p>
        </p:txBody>
      </p:sp>
    </p:spTree>
    <p:extLst>
      <p:ext uri="{BB962C8B-B14F-4D97-AF65-F5344CB8AC3E}">
        <p14:creationId xmlns:p14="http://schemas.microsoft.com/office/powerpoint/2010/main" val="277459806"/>
      </p:ext>
    </p:extLst>
  </p:cSld>
  <p:clrMap bg1="lt1" tx1="dk1" bg2="lt2" tx2="dk2" accent1="accent1" accent2="accent2" accent3="accent3" accent4="accent4" accent5="accent5" accent6="accent6" hlink="hlink" folHlink="folHlink"/>
  <p:notes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สไลด์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สไลด์ 3"/>
          <p:cNvSpPr>
            <a:spLocks noGrp="1"/>
          </p:cNvSpPr>
          <p:nvPr>
            <p:ph type="sldNum" sz="quarter" idx="5"/>
          </p:nvPr>
        </p:nvSpPr>
        <p:spPr/>
        <p:txBody>
          <a:bodyPr/>
          <a:lstStyle/>
          <a:p>
            <a:fld id="{1F0EE0F6-A95D-4FDB-935C-ED4BACBF53AA}" type="slidenum">
              <a:rPr lang="th-TH" smtClean="0"/>
              <a:t>8</a:t>
            </a:fld>
            <a:endParaRPr lang="th-TH"/>
          </a:p>
        </p:txBody>
      </p:sp>
    </p:spTree>
    <p:extLst>
      <p:ext uri="{BB962C8B-B14F-4D97-AF65-F5344CB8AC3E}">
        <p14:creationId xmlns:p14="http://schemas.microsoft.com/office/powerpoint/2010/main" val="2769205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สไลด์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b="1" dirty="0"/>
          </a:p>
        </p:txBody>
      </p:sp>
      <p:sp>
        <p:nvSpPr>
          <p:cNvPr id="4" name="ตัวแทนหมายเลขสไลด์ 3"/>
          <p:cNvSpPr>
            <a:spLocks noGrp="1"/>
          </p:cNvSpPr>
          <p:nvPr>
            <p:ph type="sldNum" sz="quarter" idx="5"/>
          </p:nvPr>
        </p:nvSpPr>
        <p:spPr/>
        <p:txBody>
          <a:bodyPr/>
          <a:lstStyle/>
          <a:p>
            <a:fld id="{1F0EE0F6-A95D-4FDB-935C-ED4BACBF53AA}" type="slidenum">
              <a:rPr lang="th-TH" smtClean="0"/>
              <a:t>10</a:t>
            </a:fld>
            <a:endParaRPr lang="th-TH"/>
          </a:p>
        </p:txBody>
      </p:sp>
    </p:spTree>
    <p:extLst>
      <p:ext uri="{BB962C8B-B14F-4D97-AF65-F5344CB8AC3E}">
        <p14:creationId xmlns:p14="http://schemas.microsoft.com/office/powerpoint/2010/main" val="2628460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fld id="{5446CE3C-F2B2-4DF8-BCE3-31C88C36644E}" type="datetimeFigureOut">
              <a:rPr lang="th-TH" smtClean="0"/>
              <a:t>09/04/66</a:t>
            </a:fld>
            <a:endParaRPr lang="th-TH"/>
          </a:p>
        </p:txBody>
      </p:sp>
      <p:sp>
        <p:nvSpPr>
          <p:cNvPr id="17" name="Footer Placeholder 16"/>
          <p:cNvSpPr>
            <a:spLocks noGrp="1"/>
          </p:cNvSpPr>
          <p:nvPr>
            <p:ph type="ftr" sz="quarter" idx="11"/>
          </p:nvPr>
        </p:nvSpPr>
        <p:spPr>
          <a:xfrm>
            <a:off x="5410200" y="4205288"/>
            <a:ext cx="1295400" cy="457200"/>
          </a:xfrm>
        </p:spPr>
        <p:txBody>
          <a:bodyPr/>
          <a:lstStyle/>
          <a:p>
            <a:endParaRPr lang="th-TH"/>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AF33039-F711-421D-A0C9-D03020307860}" type="slidenum">
              <a:rPr lang="th-TH" smtClean="0"/>
              <a:t>‹#›</a:t>
            </a:fld>
            <a:endParaRPr lang="th-TH"/>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446CE3C-F2B2-4DF8-BCE3-31C88C36644E}" type="datetimeFigureOut">
              <a:rPr lang="th-TH" smtClean="0"/>
              <a:t>09/04/66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DAF33039-F711-421D-A0C9-D03020307860}" type="slidenum">
              <a:rPr lang="th-TH" smtClean="0"/>
              <a:t>‹#›</a:t>
            </a:fld>
            <a:endParaRPr lang="th-T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446CE3C-F2B2-4DF8-BCE3-31C88C36644E}" type="datetimeFigureOut">
              <a:rPr lang="th-TH" smtClean="0"/>
              <a:t>09/04/66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DAF33039-F711-421D-A0C9-D03020307860}" type="slidenum">
              <a:rPr lang="th-TH" smtClean="0"/>
              <a:t>‹#›</a:t>
            </a:fld>
            <a:endParaRPr lang="th-TH"/>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066800" y="0"/>
            <a:ext cx="7772400" cy="6553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3" name="Rectangle 6"/>
          <p:cNvSpPr>
            <a:spLocks noGrp="1" noChangeArrowheads="1"/>
          </p:cNvSpPr>
          <p:nvPr>
            <p:ph type="sldNum" sz="quarter" idx="10"/>
          </p:nvPr>
        </p:nvSpPr>
        <p:spPr>
          <a:ln/>
        </p:spPr>
        <p:txBody>
          <a:bodyPr/>
          <a:lstStyle>
            <a:lvl1pPr>
              <a:defRPr/>
            </a:lvl1pPr>
          </a:lstStyle>
          <a:p>
            <a:pPr>
              <a:defRPr/>
            </a:pPr>
            <a:fld id="{8B680913-54E1-4B6C-877A-53F8EF8A76A8}" type="slidenum">
              <a:rPr lang="en-US"/>
              <a:pPr>
                <a:defRPr/>
              </a:pPr>
              <a:t>‹#›</a:t>
            </a:fld>
            <a:endParaRPr lang="en-US"/>
          </a:p>
        </p:txBody>
      </p:sp>
    </p:spTree>
    <p:extLst>
      <p:ext uri="{BB962C8B-B14F-4D97-AF65-F5344CB8AC3E}">
        <p14:creationId xmlns:p14="http://schemas.microsoft.com/office/powerpoint/2010/main" val="504664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446CE3C-F2B2-4DF8-BCE3-31C88C36644E}" type="datetimeFigureOut">
              <a:rPr lang="th-TH" smtClean="0"/>
              <a:t>09/04/66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DAF33039-F711-421D-A0C9-D03020307860}" type="slidenum">
              <a:rPr lang="th-TH" smtClean="0"/>
              <a:t>‹#›</a:t>
            </a:fld>
            <a:endParaRPr lang="th-T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446CE3C-F2B2-4DF8-BCE3-31C88C36644E}" type="datetimeFigureOut">
              <a:rPr lang="th-TH" smtClean="0"/>
              <a:t>09/04/66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DAF33039-F711-421D-A0C9-D03020307860}" type="slidenum">
              <a:rPr lang="th-TH" smtClean="0"/>
              <a:t>‹#›</a:t>
            </a:fld>
            <a:endParaRPr lang="th-T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446CE3C-F2B2-4DF8-BCE3-31C88C36644E}" type="datetimeFigureOut">
              <a:rPr lang="th-TH" smtClean="0"/>
              <a:t>09/04/66</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DAF33039-F711-421D-A0C9-D03020307860}" type="slidenum">
              <a:rPr lang="th-TH" smtClean="0"/>
              <a:t>‹#›</a:t>
            </a:fld>
            <a:endParaRPr lang="th-T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5446CE3C-F2B2-4DF8-BCE3-31C88C36644E}" type="datetimeFigureOut">
              <a:rPr lang="th-TH" smtClean="0"/>
              <a:t>09/04/66</a:t>
            </a:fld>
            <a:endParaRPr lang="th-TH"/>
          </a:p>
        </p:txBody>
      </p:sp>
      <p:sp>
        <p:nvSpPr>
          <p:cNvPr id="27" name="Slide Number Placeholder 26"/>
          <p:cNvSpPr>
            <a:spLocks noGrp="1"/>
          </p:cNvSpPr>
          <p:nvPr>
            <p:ph type="sldNum" sz="quarter" idx="11"/>
          </p:nvPr>
        </p:nvSpPr>
        <p:spPr/>
        <p:txBody>
          <a:bodyPr rtlCol="0"/>
          <a:lstStyle/>
          <a:p>
            <a:fld id="{DAF33039-F711-421D-A0C9-D03020307860}" type="slidenum">
              <a:rPr lang="th-TH" smtClean="0"/>
              <a:t>‹#›</a:t>
            </a:fld>
            <a:endParaRPr lang="th-TH"/>
          </a:p>
        </p:txBody>
      </p:sp>
      <p:sp>
        <p:nvSpPr>
          <p:cNvPr id="28" name="Footer Placeholder 27"/>
          <p:cNvSpPr>
            <a:spLocks noGrp="1"/>
          </p:cNvSpPr>
          <p:nvPr>
            <p:ph type="ftr" sz="quarter" idx="12"/>
          </p:nvPr>
        </p:nvSpPr>
        <p:spPr/>
        <p:txBody>
          <a:bodyPr rtlCol="0"/>
          <a:lstStyle/>
          <a:p>
            <a:endParaRPr lang="th-T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612648"/>
            <a:ext cx="957264" cy="457200"/>
          </a:xfrm>
        </p:spPr>
        <p:txBody>
          <a:bodyPr/>
          <a:lstStyle/>
          <a:p>
            <a:fld id="{5446CE3C-F2B2-4DF8-BCE3-31C88C36644E}" type="datetimeFigureOut">
              <a:rPr lang="th-TH" smtClean="0"/>
              <a:t>09/04/66</a:t>
            </a:fld>
            <a:endParaRPr lang="th-TH"/>
          </a:p>
        </p:txBody>
      </p:sp>
      <p:sp>
        <p:nvSpPr>
          <p:cNvPr id="4" name="Footer Placeholder 3"/>
          <p:cNvSpPr>
            <a:spLocks noGrp="1"/>
          </p:cNvSpPr>
          <p:nvPr>
            <p:ph type="ftr" sz="quarter" idx="11"/>
          </p:nvPr>
        </p:nvSpPr>
        <p:spPr>
          <a:xfrm>
            <a:off x="5257800" y="612648"/>
            <a:ext cx="1325880" cy="457200"/>
          </a:xfrm>
        </p:spPr>
        <p:txBody>
          <a:bodyPr/>
          <a:lstStyle/>
          <a:p>
            <a:endParaRPr lang="th-TH"/>
          </a:p>
        </p:txBody>
      </p:sp>
      <p:sp>
        <p:nvSpPr>
          <p:cNvPr id="5" name="Slide Number Placeholder 4"/>
          <p:cNvSpPr>
            <a:spLocks noGrp="1"/>
          </p:cNvSpPr>
          <p:nvPr>
            <p:ph type="sldNum" sz="quarter" idx="12"/>
          </p:nvPr>
        </p:nvSpPr>
        <p:spPr>
          <a:xfrm>
            <a:off x="8174736" y="2272"/>
            <a:ext cx="762000" cy="365760"/>
          </a:xfrm>
        </p:spPr>
        <p:txBody>
          <a:bodyPr/>
          <a:lstStyle/>
          <a:p>
            <a:fld id="{DAF33039-F711-421D-A0C9-D03020307860}" type="slidenum">
              <a:rPr lang="th-TH" smtClean="0"/>
              <a:t>‹#›</a:t>
            </a:fld>
            <a:endParaRPr lang="th-T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46CE3C-F2B2-4DF8-BCE3-31C88C36644E}" type="datetimeFigureOut">
              <a:rPr lang="th-TH" smtClean="0"/>
              <a:t>09/04/66</a:t>
            </a:fld>
            <a:endParaRPr lang="th-TH"/>
          </a:p>
        </p:txBody>
      </p:sp>
      <p:sp>
        <p:nvSpPr>
          <p:cNvPr id="3" name="Footer Placeholder 2"/>
          <p:cNvSpPr>
            <a:spLocks noGrp="1"/>
          </p:cNvSpPr>
          <p:nvPr>
            <p:ph type="ftr" sz="quarter" idx="11"/>
          </p:nvPr>
        </p:nvSpPr>
        <p:spPr/>
        <p:txBody>
          <a:bodyPr/>
          <a:lstStyle/>
          <a:p>
            <a:endParaRPr lang="th-TH"/>
          </a:p>
        </p:txBody>
      </p:sp>
      <p:sp>
        <p:nvSpPr>
          <p:cNvPr id="4" name="Slide Number Placeholder 3"/>
          <p:cNvSpPr>
            <a:spLocks noGrp="1"/>
          </p:cNvSpPr>
          <p:nvPr>
            <p:ph type="sldNum" sz="quarter" idx="12"/>
          </p:nvPr>
        </p:nvSpPr>
        <p:spPr/>
        <p:txBody>
          <a:bodyPr/>
          <a:lstStyle/>
          <a:p>
            <a:fld id="{DAF33039-F711-421D-A0C9-D03020307860}" type="slidenum">
              <a:rPr lang="th-TH" smtClean="0"/>
              <a:t>‹#›</a:t>
            </a:fld>
            <a:endParaRPr lang="th-T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446CE3C-F2B2-4DF8-BCE3-31C88C36644E}" type="datetimeFigureOut">
              <a:rPr lang="th-TH" smtClean="0"/>
              <a:t>09/04/66</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DAF33039-F711-421D-A0C9-D03020307860}" type="slidenum">
              <a:rPr lang="th-TH" smtClean="0"/>
              <a:t>‹#›</a:t>
            </a:fld>
            <a:endParaRPr lang="th-T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446CE3C-F2B2-4DF8-BCE3-31C88C36644E}" type="datetimeFigureOut">
              <a:rPr lang="th-TH" smtClean="0"/>
              <a:t>09/04/66</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DAF33039-F711-421D-A0C9-D03020307860}" type="slidenum">
              <a:rPr lang="th-TH" smtClean="0"/>
              <a:t>‹#›</a:t>
            </a:fld>
            <a:endParaRPr lang="th-T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446CE3C-F2B2-4DF8-BCE3-31C88C36644E}" type="datetimeFigureOut">
              <a:rPr lang="th-TH" smtClean="0"/>
              <a:t>09/04/66</a:t>
            </a:fld>
            <a:endParaRPr lang="th-TH"/>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th-TH"/>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AF33039-F711-421D-A0C9-D03020307860}" type="slidenum">
              <a:rPr lang="th-TH" smtClean="0"/>
              <a:t>‹#›</a:t>
            </a:fld>
            <a:endParaRPr lang="th-TH"/>
          </a:p>
        </p:txBody>
      </p:sp>
    </p:spTree>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 id="2147484044" r:id="rId12"/>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0" y="2564904"/>
            <a:ext cx="8640960" cy="1102274"/>
          </a:xfrm>
        </p:spPr>
        <p:txBody>
          <a:bodyPr>
            <a:normAutofit/>
          </a:bodyPr>
          <a:lstStyle/>
          <a:p>
            <a:r>
              <a:rPr lang="en-US" sz="2400" dirty="0"/>
              <a:t>TOM 2204</a:t>
            </a:r>
            <a:r>
              <a:rPr lang="th-TH" sz="2400" dirty="0"/>
              <a:t> </a:t>
            </a:r>
            <a:r>
              <a:rPr lang="en-US" sz="2000" dirty="0"/>
              <a:t>Road Safety Administration</a:t>
            </a:r>
            <a:endParaRPr lang="th-TH" sz="2400" dirty="0"/>
          </a:p>
        </p:txBody>
      </p:sp>
      <p:sp>
        <p:nvSpPr>
          <p:cNvPr id="4" name="TextBox 3"/>
          <p:cNvSpPr txBox="1"/>
          <p:nvPr/>
        </p:nvSpPr>
        <p:spPr>
          <a:xfrm>
            <a:off x="4499992" y="4869160"/>
            <a:ext cx="4676280" cy="954107"/>
          </a:xfrm>
          <a:prstGeom prst="rect">
            <a:avLst/>
          </a:prstGeom>
          <a:noFill/>
        </p:spPr>
        <p:txBody>
          <a:bodyPr wrap="none" rtlCol="0">
            <a:spAutoFit/>
          </a:bodyPr>
          <a:lstStyle/>
          <a:p>
            <a:r>
              <a:rPr lang="th-TH" dirty="0"/>
              <a:t>                    </a:t>
            </a:r>
            <a:r>
              <a:rPr lang="en-US" sz="2000" dirty="0"/>
              <a:t>Professor piyamas klakhaeng</a:t>
            </a:r>
            <a:endParaRPr lang="en-US" sz="2800" dirty="0"/>
          </a:p>
          <a:p>
            <a:endParaRPr lang="th-TH" dirty="0"/>
          </a:p>
        </p:txBody>
      </p:sp>
      <p:pic>
        <p:nvPicPr>
          <p:cNvPr id="5" name="Picture 4">
            <a:extLst>
              <a:ext uri="{FF2B5EF4-FFF2-40B4-BE49-F238E27FC236}">
                <a16:creationId xmlns:a16="http://schemas.microsoft.com/office/drawing/2014/main" id="{162F23A3-55AE-4C43-AC68-68464EE765FA}"/>
              </a:ext>
            </a:extLst>
          </p:cNvPr>
          <p:cNvPicPr>
            <a:picLocks noChangeAspect="1"/>
          </p:cNvPicPr>
          <p:nvPr/>
        </p:nvPicPr>
        <p:blipFill rotWithShape="1">
          <a:blip r:embed="rId2"/>
          <a:srcRect l="23226" t="22000" r="24800" b="6601"/>
          <a:stretch/>
        </p:blipFill>
        <p:spPr>
          <a:xfrm>
            <a:off x="0" y="3949770"/>
            <a:ext cx="3733814" cy="2885220"/>
          </a:xfrm>
          <a:prstGeom prst="rect">
            <a:avLst/>
          </a:prstGeom>
        </p:spPr>
      </p:pic>
      <p:sp>
        <p:nvSpPr>
          <p:cNvPr id="6" name="TextBox 5">
            <a:extLst>
              <a:ext uri="{FF2B5EF4-FFF2-40B4-BE49-F238E27FC236}">
                <a16:creationId xmlns:a16="http://schemas.microsoft.com/office/drawing/2014/main" id="{A81EAFDB-BE1B-4B15-881C-87E995B00CF4}"/>
              </a:ext>
            </a:extLst>
          </p:cNvPr>
          <p:cNvSpPr txBox="1"/>
          <p:nvPr/>
        </p:nvSpPr>
        <p:spPr>
          <a:xfrm>
            <a:off x="107504" y="908720"/>
            <a:ext cx="8784976" cy="1938992"/>
          </a:xfrm>
          <a:prstGeom prst="rect">
            <a:avLst/>
          </a:prstGeom>
          <a:noFill/>
        </p:spPr>
        <p:txBody>
          <a:bodyPr wrap="square">
            <a:spAutoFit/>
          </a:bodyPr>
          <a:lstStyle/>
          <a:p>
            <a:pPr algn="ctr"/>
            <a:r>
              <a:rPr lang="en-US" sz="8000" b="1" i="0" u="none" strike="noStrike" baseline="0" dirty="0">
                <a:solidFill>
                  <a:schemeClr val="bg1"/>
                </a:solidFill>
                <a:latin typeface="TH SarabunPSK" panose="020B0500040200020003" pitchFamily="34" charset="-34"/>
                <a:cs typeface="TH SarabunPSK" panose="020B0500040200020003" pitchFamily="34" charset="-34"/>
              </a:rPr>
              <a:t>Topic 6</a:t>
            </a:r>
            <a:endParaRPr lang="th-TH" sz="8000" b="0" i="0" u="none" strike="noStrike" baseline="0" dirty="0">
              <a:solidFill>
                <a:schemeClr val="bg1"/>
              </a:solidFill>
              <a:latin typeface="TH SarabunPSK" panose="020B0500040200020003" pitchFamily="34" charset="-34"/>
              <a:cs typeface="TH SarabunPSK" panose="020B0500040200020003" pitchFamily="34" charset="-34"/>
            </a:endParaRPr>
          </a:p>
          <a:p>
            <a:pPr algn="ctr"/>
            <a:r>
              <a:rPr lang="en-US" sz="4000" b="1" i="0" u="none" strike="noStrike" baseline="0" dirty="0">
                <a:solidFill>
                  <a:schemeClr val="bg1"/>
                </a:solidFill>
                <a:latin typeface="TH SarabunPSK" panose="020B0500040200020003" pitchFamily="34" charset="-34"/>
                <a:cs typeface="TH SarabunPSK" panose="020B0500040200020003" pitchFamily="34" charset="-34"/>
              </a:rPr>
              <a:t>Road Safety Inspections and Corrective Actions</a:t>
            </a:r>
            <a:endParaRPr lang="th-TH" sz="8000" dirty="0">
              <a:solidFill>
                <a:schemeClr val="bg1"/>
              </a:solidFill>
            </a:endParaRPr>
          </a:p>
        </p:txBody>
      </p:sp>
    </p:spTree>
    <p:extLst>
      <p:ext uri="{BB962C8B-B14F-4D97-AF65-F5344CB8AC3E}">
        <p14:creationId xmlns:p14="http://schemas.microsoft.com/office/powerpoint/2010/main" val="984514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6" name="ตัวแทนเนื้อหา 2">
            <a:extLst>
              <a:ext uri="{FF2B5EF4-FFF2-40B4-BE49-F238E27FC236}">
                <a16:creationId xmlns:a16="http://schemas.microsoft.com/office/drawing/2014/main" id="{B263791D-3B10-488C-B923-A6763E911971}"/>
              </a:ext>
            </a:extLst>
          </p:cNvPr>
          <p:cNvGraphicFramePr>
            <a:graphicFrameLocks noGrp="1"/>
          </p:cNvGraphicFramePr>
          <p:nvPr>
            <p:ph idx="1"/>
            <p:extLst>
              <p:ext uri="{D42A27DB-BD31-4B8C-83A1-F6EECF244321}">
                <p14:modId xmlns:p14="http://schemas.microsoft.com/office/powerpoint/2010/main" val="4159667728"/>
              </p:ext>
            </p:extLst>
          </p:nvPr>
        </p:nvGraphicFramePr>
        <p:xfrm>
          <a:off x="1331640" y="1844596"/>
          <a:ext cx="5832648" cy="23762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กล่องข้อความ 4">
            <a:extLst>
              <a:ext uri="{FF2B5EF4-FFF2-40B4-BE49-F238E27FC236}">
                <a16:creationId xmlns:a16="http://schemas.microsoft.com/office/drawing/2014/main" id="{94AA4CD7-F4D1-429E-859A-8097AE2622C4}"/>
              </a:ext>
            </a:extLst>
          </p:cNvPr>
          <p:cNvSpPr txBox="1"/>
          <p:nvPr/>
        </p:nvSpPr>
        <p:spPr>
          <a:xfrm>
            <a:off x="302840" y="420494"/>
            <a:ext cx="8661648" cy="1446550"/>
          </a:xfrm>
          <a:prstGeom prst="rect">
            <a:avLst/>
          </a:prstGeom>
          <a:noFill/>
        </p:spPr>
        <p:txBody>
          <a:bodyPr wrap="square">
            <a:spAutoFit/>
          </a:bodyPr>
          <a:lstStyle/>
          <a:p>
            <a:r>
              <a:rPr lang="en-US" sz="4400" b="0" i="0" u="none" strike="noStrike" baseline="0" dirty="0">
                <a:solidFill>
                  <a:srgbClr val="000000"/>
                </a:solidFill>
                <a:latin typeface="TH SarabunPSK" panose="020B0500040200020003" pitchFamily="34" charset="-34"/>
                <a:cs typeface="TH SarabunPSK" panose="020B0500040200020003" pitchFamily="34" charset="-34"/>
              </a:rPr>
              <a:t>The vehicle and driver inspection program must include:</a:t>
            </a:r>
            <a:endParaRPr lang="th-TH" sz="4400" dirty="0"/>
          </a:p>
        </p:txBody>
      </p:sp>
      <p:sp>
        <p:nvSpPr>
          <p:cNvPr id="9" name="กล่องข้อความ 8">
            <a:extLst>
              <a:ext uri="{FF2B5EF4-FFF2-40B4-BE49-F238E27FC236}">
                <a16:creationId xmlns:a16="http://schemas.microsoft.com/office/drawing/2014/main" id="{0BAC842B-2A37-4105-AA90-4D529D2F1107}"/>
              </a:ext>
            </a:extLst>
          </p:cNvPr>
          <p:cNvSpPr txBox="1"/>
          <p:nvPr/>
        </p:nvSpPr>
        <p:spPr>
          <a:xfrm>
            <a:off x="1105272" y="4653136"/>
            <a:ext cx="7056784" cy="2062103"/>
          </a:xfrm>
          <a:prstGeom prst="rect">
            <a:avLst/>
          </a:prstGeom>
          <a:noFill/>
        </p:spPr>
        <p:txBody>
          <a:bodyPr wrap="square">
            <a:spAutoFit/>
          </a:bodyPr>
          <a:lstStyle/>
          <a:p>
            <a:r>
              <a:rPr lang="en-US" sz="3200" b="0" i="0" u="none" strike="noStrike" baseline="0" dirty="0">
                <a:solidFill>
                  <a:srgbClr val="000000"/>
                </a:solidFill>
                <a:latin typeface="TH SarabunPSK" panose="020B0500040200020003" pitchFamily="34" charset="-34"/>
                <a:cs typeface="TH SarabunPSK" panose="020B0500040200020003" pitchFamily="34" charset="-34"/>
              </a:rPr>
              <a:t>At least 10% of loads and drivers should be checked each day by a supervisor. using a quick checklist (Vehicle that does not pass the standard will be returned)</a:t>
            </a:r>
            <a:endParaRPr lang="th-TH" sz="4400" dirty="0"/>
          </a:p>
        </p:txBody>
      </p:sp>
    </p:spTree>
    <p:extLst>
      <p:ext uri="{BB962C8B-B14F-4D97-AF65-F5344CB8AC3E}">
        <p14:creationId xmlns:p14="http://schemas.microsoft.com/office/powerpoint/2010/main" val="3406158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718F1BFF-8704-4EB1-BC63-0AA682D22E4E}"/>
              </a:ext>
            </a:extLst>
          </p:cNvPr>
          <p:cNvSpPr>
            <a:spLocks noGrp="1"/>
          </p:cNvSpPr>
          <p:nvPr>
            <p:ph type="title"/>
          </p:nvPr>
        </p:nvSpPr>
        <p:spPr>
          <a:xfrm>
            <a:off x="179512" y="548680"/>
            <a:ext cx="8784976" cy="1219018"/>
          </a:xfrm>
        </p:spPr>
        <p:txBody>
          <a:bodyPr/>
          <a:lstStyle/>
          <a:p>
            <a:r>
              <a:rPr lang="en-US" sz="4800" b="1" i="0" u="none" strike="noStrike" baseline="0" dirty="0">
                <a:solidFill>
                  <a:srgbClr val="000000"/>
                </a:solidFill>
                <a:latin typeface="TH SarabunPSK" panose="020B0500040200020003" pitchFamily="34" charset="-34"/>
                <a:cs typeface="TH SarabunPSK" panose="020B0500040200020003" pitchFamily="34" charset="-34"/>
              </a:rPr>
              <a:t>Solutions after inspection</a:t>
            </a:r>
            <a:endParaRPr lang="th-TH" sz="8800" dirty="0"/>
          </a:p>
        </p:txBody>
      </p:sp>
      <p:sp>
        <p:nvSpPr>
          <p:cNvPr id="3" name="ตัวแทนเนื้อหา 2">
            <a:extLst>
              <a:ext uri="{FF2B5EF4-FFF2-40B4-BE49-F238E27FC236}">
                <a16:creationId xmlns:a16="http://schemas.microsoft.com/office/drawing/2014/main" id="{D1045314-6D85-4D8E-935E-5103E2C30CB0}"/>
              </a:ext>
            </a:extLst>
          </p:cNvPr>
          <p:cNvSpPr>
            <a:spLocks noGrp="1"/>
          </p:cNvSpPr>
          <p:nvPr>
            <p:ph idx="1"/>
          </p:nvPr>
        </p:nvSpPr>
        <p:spPr>
          <a:xfrm>
            <a:off x="179512" y="1655104"/>
            <a:ext cx="8784976" cy="4942248"/>
          </a:xfrm>
        </p:spPr>
        <p:txBody>
          <a:bodyPr>
            <a:normAutofit/>
          </a:bodyPr>
          <a:lstStyle/>
          <a:p>
            <a:r>
              <a:rPr lang="en-US" sz="2400" b="0" i="0" u="none" strike="noStrike" baseline="0" dirty="0">
                <a:solidFill>
                  <a:srgbClr val="000000"/>
                </a:solidFill>
                <a:latin typeface="TH SarabunPSK" panose="020B0500040200020003" pitchFamily="34" charset="-34"/>
                <a:cs typeface="TH SarabunPSK" panose="020B0500040200020003" pitchFamily="34" charset="-34"/>
              </a:rPr>
              <a:t>The review process identifies recommendations for solutions to be implemented where there are gaps in the implementation of the Land Transport Safety Management System. Recommendations obtained from audits shall be listed as reference numbers and each recommendation for a solution must be completed within the time frame provided.</a:t>
            </a:r>
          </a:p>
          <a:p>
            <a:r>
              <a:rPr lang="en-US" sz="2400" b="0" i="0" u="none" strike="noStrike" baseline="0" dirty="0">
                <a:solidFill>
                  <a:srgbClr val="000000"/>
                </a:solidFill>
                <a:latin typeface="TH SarabunPSK" panose="020B0500040200020003" pitchFamily="34" charset="-34"/>
                <a:cs typeface="TH SarabunPSK" panose="020B0500040200020003" pitchFamily="34" charset="-34"/>
              </a:rPr>
              <a:t>Suggestions from the app should be (SMART).</a:t>
            </a:r>
          </a:p>
          <a:p>
            <a:r>
              <a:rPr lang="en-US" sz="2400" b="0" i="0" u="none" strike="noStrike" baseline="0" dirty="0">
                <a:solidFill>
                  <a:srgbClr val="000000"/>
                </a:solidFill>
                <a:latin typeface="TH SarabunPSK" panose="020B0500040200020003" pitchFamily="34" charset="-34"/>
                <a:cs typeface="TH SarabunPSK" panose="020B0500040200020003" pitchFamily="34" charset="-34"/>
              </a:rPr>
              <a:t>S = Be specific. Clearly show the action to be taken.</a:t>
            </a:r>
            <a:endParaRPr lang="th-TH" sz="2400" b="0" i="0" u="none" strike="noStrike" baseline="0" dirty="0">
              <a:solidFill>
                <a:srgbClr val="000000"/>
              </a:solidFill>
              <a:latin typeface="TH SarabunPSK" panose="020B0500040200020003" pitchFamily="34" charset="-34"/>
              <a:cs typeface="TH SarabunPSK" panose="020B0500040200020003" pitchFamily="34" charset="-34"/>
            </a:endParaRPr>
          </a:p>
          <a:p>
            <a:r>
              <a:rPr lang="en-US" sz="2400" b="0" i="0" u="none" strike="noStrike" baseline="0" dirty="0">
                <a:solidFill>
                  <a:srgbClr val="000000"/>
                </a:solidFill>
                <a:latin typeface="TH SarabunPSK" panose="020B0500040200020003" pitchFamily="34" charset="-34"/>
                <a:cs typeface="TH SarabunPSK" panose="020B0500040200020003" pitchFamily="34" charset="-34"/>
              </a:rPr>
              <a:t>M = Measurable. The results of an action can be measured in some way.</a:t>
            </a:r>
            <a:endParaRPr lang="th-TH" sz="2400" b="0" i="0" u="none" strike="noStrike" baseline="0" dirty="0">
              <a:solidFill>
                <a:srgbClr val="000000"/>
              </a:solidFill>
              <a:latin typeface="TH SarabunPSK" panose="020B0500040200020003" pitchFamily="34" charset="-34"/>
              <a:cs typeface="TH SarabunPSK" panose="020B0500040200020003" pitchFamily="34" charset="-34"/>
            </a:endParaRPr>
          </a:p>
          <a:p>
            <a:r>
              <a:rPr lang="en-US" sz="2400" b="0" i="0" u="none" strike="noStrike" baseline="0" dirty="0">
                <a:solidFill>
                  <a:srgbClr val="000000"/>
                </a:solidFill>
                <a:latin typeface="TH SarabunPSK" panose="020B0500040200020003" pitchFamily="34" charset="-34"/>
                <a:cs typeface="TH SarabunPSK" panose="020B0500040200020003" pitchFamily="34" charset="-34"/>
              </a:rPr>
              <a:t>A = Achieved The result of the action yields the expected result.</a:t>
            </a:r>
            <a:endParaRPr lang="th-TH" sz="2400" b="0" i="0" u="none" strike="noStrike" baseline="0" dirty="0">
              <a:solidFill>
                <a:srgbClr val="000000"/>
              </a:solidFill>
              <a:latin typeface="TH SarabunPSK" panose="020B0500040200020003" pitchFamily="34" charset="-34"/>
              <a:cs typeface="TH SarabunPSK" panose="020B0500040200020003" pitchFamily="34" charset="-34"/>
            </a:endParaRPr>
          </a:p>
          <a:p>
            <a:r>
              <a:rPr lang="en-US" sz="2400" b="0" i="0" u="none" strike="noStrike" baseline="0" dirty="0">
                <a:solidFill>
                  <a:srgbClr val="000000"/>
                </a:solidFill>
                <a:latin typeface="TH SarabunPSK" panose="020B0500040200020003" pitchFamily="34" charset="-34"/>
                <a:cs typeface="TH SarabunPSK" panose="020B0500040200020003" pitchFamily="34" charset="-34"/>
              </a:rPr>
              <a:t>R = </a:t>
            </a:r>
            <a:r>
              <a:rPr lang="en-US" sz="2400" dirty="0">
                <a:solidFill>
                  <a:srgbClr val="000000"/>
                </a:solidFill>
                <a:latin typeface="TH SarabunPSK" panose="020B0500040200020003" pitchFamily="34" charset="-34"/>
                <a:cs typeface="TH SarabunPSK" panose="020B0500040200020003" pitchFamily="34" charset="-34"/>
              </a:rPr>
              <a:t>B</a:t>
            </a:r>
            <a:r>
              <a:rPr lang="en-US" sz="2400" b="0" i="0" u="none" strike="noStrike" baseline="0" dirty="0">
                <a:solidFill>
                  <a:srgbClr val="000000"/>
                </a:solidFill>
                <a:latin typeface="TH SarabunPSK" panose="020B0500040200020003" pitchFamily="34" charset="-34"/>
                <a:cs typeface="TH SarabunPSK" panose="020B0500040200020003" pitchFamily="34" charset="-34"/>
              </a:rPr>
              <a:t>e realistic, must meet the needs of the business and result in</a:t>
            </a:r>
            <a:r>
              <a:rPr lang="th-TH" sz="2400" b="0" i="0" u="none" strike="noStrike" baseline="0" dirty="0">
                <a:solidFill>
                  <a:srgbClr val="000000"/>
                </a:solidFill>
                <a:latin typeface="TH SarabunPSK" panose="020B0500040200020003" pitchFamily="34" charset="-34"/>
                <a:cs typeface="TH SarabunPSK" panose="020B0500040200020003" pitchFamily="34" charset="-34"/>
              </a:rPr>
              <a:t> </a:t>
            </a:r>
          </a:p>
          <a:p>
            <a:r>
              <a:rPr lang="en-US" sz="2400" b="0" i="0" u="none" strike="noStrike" baseline="0" dirty="0">
                <a:solidFill>
                  <a:srgbClr val="000000"/>
                </a:solidFill>
                <a:latin typeface="TH SarabunPSK" panose="020B0500040200020003" pitchFamily="34" charset="-34"/>
                <a:cs typeface="TH SarabunPSK" panose="020B0500040200020003" pitchFamily="34" charset="-34"/>
              </a:rPr>
              <a:t>There is a continuous improvement process.</a:t>
            </a:r>
            <a:r>
              <a:rPr lang="th-TH" sz="2400" b="0" i="0" u="none" strike="noStrike" baseline="0" dirty="0">
                <a:solidFill>
                  <a:srgbClr val="000000"/>
                </a:solidFill>
                <a:latin typeface="TH SarabunPSK" panose="020B0500040200020003" pitchFamily="34" charset="-34"/>
                <a:cs typeface="TH SarabunPSK" panose="020B0500040200020003" pitchFamily="34" charset="-34"/>
              </a:rPr>
              <a:t> </a:t>
            </a:r>
          </a:p>
          <a:p>
            <a:r>
              <a:rPr lang="en-US" sz="2400" b="0" i="0" u="none" strike="noStrike" baseline="0" dirty="0">
                <a:solidFill>
                  <a:srgbClr val="000000"/>
                </a:solidFill>
                <a:latin typeface="TH SarabunPSK" panose="020B0500040200020003" pitchFamily="34" charset="-34"/>
                <a:cs typeface="TH SarabunPSK" panose="020B0500040200020003" pitchFamily="34" charset="-34"/>
              </a:rPr>
              <a:t>T = There is a time limit. Recommendations have a time frame for the action to be taken.</a:t>
            </a:r>
            <a:endParaRPr lang="th-TH" sz="3600" dirty="0"/>
          </a:p>
        </p:txBody>
      </p:sp>
    </p:spTree>
    <p:extLst>
      <p:ext uri="{BB962C8B-B14F-4D97-AF65-F5344CB8AC3E}">
        <p14:creationId xmlns:p14="http://schemas.microsoft.com/office/powerpoint/2010/main" val="20853991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5536" y="3356992"/>
            <a:ext cx="8352928" cy="769441"/>
          </a:xfrm>
          <a:prstGeom prst="rect">
            <a:avLst/>
          </a:prstGeom>
          <a:noFill/>
        </p:spPr>
        <p:txBody>
          <a:bodyPr wrap="square" rtlCol="0">
            <a:spAutoFit/>
          </a:bodyPr>
          <a:lstStyle/>
          <a:p>
            <a:pPr algn="ctr"/>
            <a:r>
              <a:rPr lang="en-US" sz="4400"/>
              <a:t>End.</a:t>
            </a:r>
            <a:endParaRPr lang="th-TH" sz="4400" dirty="0"/>
          </a:p>
        </p:txBody>
      </p:sp>
    </p:spTree>
    <p:extLst>
      <p:ext uri="{BB962C8B-B14F-4D97-AF65-F5344CB8AC3E}">
        <p14:creationId xmlns:p14="http://schemas.microsoft.com/office/powerpoint/2010/main" val="3651974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F94CDBA2-0A18-42F3-A26A-1B3C0102114F}"/>
              </a:ext>
            </a:extLst>
          </p:cNvPr>
          <p:cNvSpPr>
            <a:spLocks noGrp="1"/>
          </p:cNvSpPr>
          <p:nvPr>
            <p:ph type="title"/>
          </p:nvPr>
        </p:nvSpPr>
        <p:spPr>
          <a:xfrm>
            <a:off x="506358" y="660550"/>
            <a:ext cx="8046769" cy="1026938"/>
          </a:xfrm>
        </p:spPr>
        <p:txBody>
          <a:bodyPr/>
          <a:lstStyle/>
          <a:p>
            <a:r>
              <a:rPr lang="en-US" sz="3200" b="1" i="0" u="none" strike="noStrike" baseline="0" dirty="0">
                <a:solidFill>
                  <a:srgbClr val="000000"/>
                </a:solidFill>
                <a:latin typeface="TH SarabunPSK" panose="020B0500040200020003" pitchFamily="34" charset="-34"/>
                <a:cs typeface="TH SarabunPSK" panose="020B0500040200020003" pitchFamily="34" charset="-34"/>
              </a:rPr>
              <a:t>Road Safety Inspections and Corrective Actions</a:t>
            </a:r>
            <a:endParaRPr lang="th-TH" sz="8800" dirty="0"/>
          </a:p>
        </p:txBody>
      </p:sp>
      <p:sp>
        <p:nvSpPr>
          <p:cNvPr id="3" name="ตัวแทนเนื้อหา 2">
            <a:extLst>
              <a:ext uri="{FF2B5EF4-FFF2-40B4-BE49-F238E27FC236}">
                <a16:creationId xmlns:a16="http://schemas.microsoft.com/office/drawing/2014/main" id="{0CAF9385-0429-4088-9454-7443305A9717}"/>
              </a:ext>
            </a:extLst>
          </p:cNvPr>
          <p:cNvSpPr>
            <a:spLocks noGrp="1"/>
          </p:cNvSpPr>
          <p:nvPr>
            <p:ph idx="1"/>
          </p:nvPr>
        </p:nvSpPr>
        <p:spPr>
          <a:xfrm>
            <a:off x="317335" y="1556792"/>
            <a:ext cx="8297520" cy="4163500"/>
          </a:xfrm>
        </p:spPr>
        <p:txBody>
          <a:bodyPr>
            <a:noAutofit/>
          </a:bodyPr>
          <a:lstStyle/>
          <a:p>
            <a:pPr marL="109728" indent="0">
              <a:buNone/>
            </a:pPr>
            <a:r>
              <a:rPr lang="th-TH" sz="2400" dirty="0"/>
              <a:t> </a:t>
            </a:r>
            <a:r>
              <a:rPr lang="en-US" sz="2400" dirty="0"/>
              <a:t>Monitoring and evaluation of the road safety management system</a:t>
            </a:r>
            <a:r>
              <a:rPr lang="th-TH" sz="3200" b="1" i="0" u="none" strike="noStrike" baseline="0" dirty="0">
                <a:solidFill>
                  <a:srgbClr val="000000"/>
                </a:solidFill>
                <a:latin typeface="TH SarabunPSK" panose="020B0500040200020003" pitchFamily="34" charset="-34"/>
                <a:cs typeface="TH SarabunPSK" panose="020B0500040200020003" pitchFamily="34" charset="-34"/>
              </a:rPr>
              <a:t> </a:t>
            </a:r>
            <a:endParaRPr lang="th-TH" sz="3200" b="0" i="0" u="none" strike="noStrike" baseline="0" dirty="0">
              <a:solidFill>
                <a:srgbClr val="000000"/>
              </a:solidFill>
              <a:latin typeface="TH SarabunPSK" panose="020B0500040200020003" pitchFamily="34" charset="-34"/>
              <a:cs typeface="TH SarabunPSK" panose="020B0500040200020003" pitchFamily="34" charset="-34"/>
            </a:endParaRPr>
          </a:p>
          <a:p>
            <a:r>
              <a:rPr lang="en-US" sz="3200" b="0" i="0" u="none" strike="noStrike" baseline="0" dirty="0">
                <a:solidFill>
                  <a:srgbClr val="000000"/>
                </a:solidFill>
                <a:latin typeface="TH SarabunPSK" panose="020B0500040200020003" pitchFamily="34" charset="-34"/>
                <a:cs typeface="TH SarabunPSK" panose="020B0500040200020003" pitchFamily="34" charset="-34"/>
              </a:rPr>
              <a:t>a) road safety management system data to be monitored and evaluated</a:t>
            </a:r>
          </a:p>
          <a:p>
            <a:r>
              <a:rPr lang="en-US" sz="3200" b="0" i="0" u="none" strike="noStrike" baseline="0" dirty="0">
                <a:solidFill>
                  <a:srgbClr val="000000"/>
                </a:solidFill>
                <a:latin typeface="TH SarabunPSK" panose="020B0500040200020003" pitchFamily="34" charset="-34"/>
                <a:cs typeface="TH SarabunPSK" panose="020B0500040200020003" pitchFamily="34" charset="-34"/>
              </a:rPr>
              <a:t>b) methods of monitoring and evaluation</a:t>
            </a:r>
            <a:r>
              <a:rPr lang="th-TH" sz="3200" b="0" i="0" u="none" strike="noStrike" baseline="0" dirty="0">
                <a:solidFill>
                  <a:srgbClr val="000000"/>
                </a:solidFill>
                <a:latin typeface="TH SarabunPSK" panose="020B0500040200020003" pitchFamily="34" charset="-34"/>
                <a:cs typeface="TH SarabunPSK" panose="020B0500040200020003" pitchFamily="34" charset="-34"/>
              </a:rPr>
              <a:t> </a:t>
            </a:r>
          </a:p>
          <a:p>
            <a:r>
              <a:rPr lang="en-US" sz="3200" b="0" i="0" u="none" strike="noStrike" baseline="0" dirty="0">
                <a:solidFill>
                  <a:srgbClr val="000000"/>
                </a:solidFill>
                <a:latin typeface="TH SarabunPSK" panose="020B0500040200020003" pitchFamily="34" charset="-34"/>
                <a:cs typeface="TH SarabunPSK" panose="020B0500040200020003" pitchFamily="34" charset="-34"/>
              </a:rPr>
              <a:t>c) Assessment of compliance with road safety laws and regulations</a:t>
            </a:r>
            <a:endParaRPr lang="th-TH" sz="3200" b="0" i="0" u="none" strike="noStrike" baseline="0" dirty="0">
              <a:solidFill>
                <a:srgbClr val="000000"/>
              </a:solidFill>
              <a:latin typeface="TH SarabunPSK" panose="020B0500040200020003" pitchFamily="34" charset="-34"/>
              <a:cs typeface="TH SarabunPSK" panose="020B0500040200020003" pitchFamily="34" charset="-34"/>
            </a:endParaRPr>
          </a:p>
          <a:p>
            <a:pPr marL="109728" indent="0">
              <a:buNone/>
            </a:pPr>
            <a:endParaRPr lang="th-TH" sz="6600" dirty="0"/>
          </a:p>
        </p:txBody>
      </p:sp>
      <p:pic>
        <p:nvPicPr>
          <p:cNvPr id="1028" name="Picture 4" descr="Download เอกสารประกอบ VDO Conference วันที่ 17 พ.ย.58 หัวข้อ &quot;สถานการณ์  อุบัติเหตุทางถนนและการป้องกัน&quot; และ &quot;การดำเนินงานด้านความปลอดภัย และลดอุบัติเหตุทางถนน ปี 2559 :: สำนักโรคไม่ติดต่อ กรมควบคุมโรค  กระทรวงสาธารณสุข">
            <a:extLst>
              <a:ext uri="{FF2B5EF4-FFF2-40B4-BE49-F238E27FC236}">
                <a16:creationId xmlns:a16="http://schemas.microsoft.com/office/drawing/2014/main" id="{0FE8174D-0C82-4091-AFF8-F98626BF80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69546" y="5301207"/>
            <a:ext cx="1351037" cy="13510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5635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F94CDBA2-0A18-42F3-A26A-1B3C0102114F}"/>
              </a:ext>
            </a:extLst>
          </p:cNvPr>
          <p:cNvSpPr>
            <a:spLocks noGrp="1"/>
          </p:cNvSpPr>
          <p:nvPr>
            <p:ph type="title"/>
          </p:nvPr>
        </p:nvSpPr>
        <p:spPr>
          <a:xfrm>
            <a:off x="343565" y="372438"/>
            <a:ext cx="8185992" cy="1066800"/>
          </a:xfrm>
        </p:spPr>
        <p:txBody>
          <a:bodyPr/>
          <a:lstStyle/>
          <a:p>
            <a:r>
              <a:rPr lang="en-US" sz="3600" b="1" i="0" u="none" strike="noStrike" baseline="0" dirty="0">
                <a:solidFill>
                  <a:srgbClr val="000000"/>
                </a:solidFill>
                <a:latin typeface="TH SarabunPSK" panose="020B0500040200020003" pitchFamily="34" charset="-34"/>
                <a:cs typeface="TH SarabunPSK" panose="020B0500040200020003" pitchFamily="34" charset="-34"/>
              </a:rPr>
              <a:t>General tracking requirements</a:t>
            </a:r>
            <a:endParaRPr lang="th-TH" sz="13800" dirty="0"/>
          </a:p>
        </p:txBody>
      </p:sp>
      <p:sp>
        <p:nvSpPr>
          <p:cNvPr id="3" name="ตัวแทนเนื้อหา 2">
            <a:extLst>
              <a:ext uri="{FF2B5EF4-FFF2-40B4-BE49-F238E27FC236}">
                <a16:creationId xmlns:a16="http://schemas.microsoft.com/office/drawing/2014/main" id="{0CAF9385-0429-4088-9454-7443305A9717}"/>
              </a:ext>
            </a:extLst>
          </p:cNvPr>
          <p:cNvSpPr>
            <a:spLocks noGrp="1"/>
          </p:cNvSpPr>
          <p:nvPr>
            <p:ph idx="1"/>
          </p:nvPr>
        </p:nvSpPr>
        <p:spPr>
          <a:xfrm>
            <a:off x="164504" y="1248350"/>
            <a:ext cx="8635931" cy="5219118"/>
          </a:xfrm>
        </p:spPr>
        <p:txBody>
          <a:bodyPr>
            <a:noAutofit/>
          </a:bodyPr>
          <a:lstStyle/>
          <a:p>
            <a:r>
              <a:rPr lang="en-US" sz="3600" b="0" i="0" u="none" strike="noStrike" baseline="0" dirty="0">
                <a:solidFill>
                  <a:srgbClr val="000000"/>
                </a:solidFill>
                <a:latin typeface="TH SarabunPSK" panose="020B0500040200020003" pitchFamily="34" charset="-34"/>
                <a:cs typeface="TH SarabunPSK" panose="020B0500040200020003" pitchFamily="34" charset="-34"/>
              </a:rPr>
              <a:t>Progress of the safety plan</a:t>
            </a:r>
          </a:p>
          <a:p>
            <a:r>
              <a:rPr lang="en-US" b="0" i="0" u="none" strike="noStrike" baseline="0" dirty="0">
                <a:solidFill>
                  <a:srgbClr val="000000"/>
                </a:solidFill>
                <a:latin typeface="Browallia New" panose="020B0604020202020204" pitchFamily="34" charset="-34"/>
                <a:cs typeface="Browallia New" panose="020B0604020202020204" pitchFamily="34" charset="-34"/>
              </a:rPr>
              <a:t>- Reporting a defective vehicle Unsafe Loading and Dangerous Road Conditions</a:t>
            </a:r>
          </a:p>
          <a:p>
            <a:r>
              <a:rPr lang="en-US" b="0" i="0" u="none" strike="noStrike" baseline="0" dirty="0">
                <a:solidFill>
                  <a:srgbClr val="000000"/>
                </a:solidFill>
                <a:latin typeface="Browallia New" panose="020B0604020202020204" pitchFamily="34" charset="-34"/>
                <a:cs typeface="Browallia New" panose="020B0604020202020204" pitchFamily="34" charset="-34"/>
              </a:rPr>
              <a:t>- Driver Safety Attendance Level</a:t>
            </a:r>
            <a:r>
              <a:rPr lang="th-TH" b="0" i="0" u="none" strike="noStrike" baseline="0" dirty="0">
                <a:solidFill>
                  <a:srgbClr val="000000"/>
                </a:solidFill>
                <a:latin typeface="TH SarabunPSK" panose="020B0500040200020003" pitchFamily="34" charset="-34"/>
                <a:cs typeface="TH SarabunPSK" panose="020B0500040200020003" pitchFamily="34" charset="-34"/>
              </a:rPr>
              <a:t> </a:t>
            </a:r>
          </a:p>
          <a:p>
            <a:r>
              <a:rPr lang="en-US" b="0" i="0" u="none" strike="noStrike" baseline="0" dirty="0">
                <a:solidFill>
                  <a:srgbClr val="000000"/>
                </a:solidFill>
                <a:latin typeface="Browallia New" panose="020B0604020202020204" pitchFamily="34" charset="-34"/>
                <a:cs typeface="Browallia New" panose="020B0604020202020204" pitchFamily="34" charset="-34"/>
              </a:rPr>
              <a:t>- Results of inspection plans and inspections</a:t>
            </a:r>
            <a:r>
              <a:rPr lang="th-TH" b="0" i="0" u="none" strike="noStrike" baseline="0" dirty="0">
                <a:solidFill>
                  <a:srgbClr val="000000"/>
                </a:solidFill>
                <a:latin typeface="TH SarabunPSK" panose="020B0500040200020003" pitchFamily="34" charset="-34"/>
                <a:cs typeface="TH SarabunPSK" panose="020B0500040200020003" pitchFamily="34" charset="-34"/>
              </a:rPr>
              <a:t> </a:t>
            </a:r>
          </a:p>
          <a:p>
            <a:r>
              <a:rPr lang="en-US" b="0" i="0" u="none" strike="noStrike" baseline="0" dirty="0">
                <a:solidFill>
                  <a:srgbClr val="000000"/>
                </a:solidFill>
                <a:latin typeface="Browallia New" panose="020B0604020202020204" pitchFamily="34" charset="-34"/>
                <a:cs typeface="Browallia New" panose="020B0604020202020204" pitchFamily="34" charset="-34"/>
              </a:rPr>
              <a:t>- speed recorder violation</a:t>
            </a:r>
          </a:p>
          <a:p>
            <a:r>
              <a:rPr lang="en-US" b="0" i="0" u="none" strike="noStrike" baseline="0" dirty="0">
                <a:solidFill>
                  <a:srgbClr val="000000"/>
                </a:solidFill>
                <a:latin typeface="Browallia New" panose="020B0604020202020204" pitchFamily="34" charset="-34"/>
                <a:cs typeface="Browallia New" panose="020B0604020202020204" pitchFamily="34" charset="-34"/>
              </a:rPr>
              <a:t>- Feedback from transport supervisors and drivers</a:t>
            </a:r>
          </a:p>
          <a:p>
            <a:r>
              <a:rPr lang="en-US" b="0" i="0" u="none" strike="noStrike" baseline="0" dirty="0">
                <a:solidFill>
                  <a:srgbClr val="000000"/>
                </a:solidFill>
                <a:latin typeface="Browallia New" panose="020B0604020202020204" pitchFamily="34" charset="-34"/>
                <a:cs typeface="Browallia New" panose="020B0604020202020204" pitchFamily="34" charset="-34"/>
              </a:rPr>
              <a:t>- results of driver performance checks</a:t>
            </a:r>
            <a:endParaRPr lang="th-TH" b="0" i="0" u="none" strike="noStrike" baseline="0" dirty="0">
              <a:solidFill>
                <a:srgbClr val="000000"/>
              </a:solidFill>
              <a:latin typeface="TH SarabunPSK" panose="020B0500040200020003" pitchFamily="34" charset="-34"/>
              <a:cs typeface="TH SarabunPSK" panose="020B0500040200020003" pitchFamily="34" charset="-34"/>
            </a:endParaRPr>
          </a:p>
        </p:txBody>
      </p:sp>
      <p:pic>
        <p:nvPicPr>
          <p:cNvPr id="4100" name="Picture 4" descr="เอกสารประกอบการประชุมสัมมนาเชิงปฏิบัติการ เรื่อง  &quot;การจัดทำข้อเสนอการเปลี่ยนแปลงในระยะ 3 ปี (ปีงบประมาณ พ.ศ. 2562 - 2564)  กระทรวงทรัพยากรธรรมชาติและสิ่งแวดล้อม&quot; เมื่อวันพุธที่ 24 ตุลาคม 2561 -  กลุ่มพัฒนาระบบบริหาร (กพร.ทส.)">
            <a:extLst>
              <a:ext uri="{FF2B5EF4-FFF2-40B4-BE49-F238E27FC236}">
                <a16:creationId xmlns:a16="http://schemas.microsoft.com/office/drawing/2014/main" id="{F8E8AF27-F18A-475C-B38C-DC45419238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4640" y="5085184"/>
            <a:ext cx="2108446" cy="177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3222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F94CDBA2-0A18-42F3-A26A-1B3C0102114F}"/>
              </a:ext>
            </a:extLst>
          </p:cNvPr>
          <p:cNvSpPr>
            <a:spLocks noGrp="1"/>
          </p:cNvSpPr>
          <p:nvPr>
            <p:ph type="title"/>
          </p:nvPr>
        </p:nvSpPr>
        <p:spPr>
          <a:xfrm>
            <a:off x="299957" y="372438"/>
            <a:ext cx="8229600" cy="1066800"/>
          </a:xfrm>
        </p:spPr>
        <p:txBody>
          <a:bodyPr/>
          <a:lstStyle/>
          <a:p>
            <a:r>
              <a:rPr lang="en-US" sz="3200" b="1" i="0" u="none" strike="noStrike" baseline="0" dirty="0">
                <a:solidFill>
                  <a:srgbClr val="000000"/>
                </a:solidFill>
                <a:latin typeface="TH SarabunPSK" panose="020B0500040200020003" pitchFamily="34" charset="-34"/>
                <a:cs typeface="TH SarabunPSK" panose="020B0500040200020003" pitchFamily="34" charset="-34"/>
              </a:rPr>
              <a:t>General tracking requirements</a:t>
            </a:r>
            <a:endParaRPr lang="th-TH" sz="11500" dirty="0"/>
          </a:p>
        </p:txBody>
      </p:sp>
      <p:sp>
        <p:nvSpPr>
          <p:cNvPr id="3" name="ตัวแทนเนื้อหา 2">
            <a:extLst>
              <a:ext uri="{FF2B5EF4-FFF2-40B4-BE49-F238E27FC236}">
                <a16:creationId xmlns:a16="http://schemas.microsoft.com/office/drawing/2014/main" id="{0CAF9385-0429-4088-9454-7443305A9717}"/>
              </a:ext>
            </a:extLst>
          </p:cNvPr>
          <p:cNvSpPr>
            <a:spLocks noGrp="1"/>
          </p:cNvSpPr>
          <p:nvPr>
            <p:ph idx="1"/>
          </p:nvPr>
        </p:nvSpPr>
        <p:spPr>
          <a:xfrm>
            <a:off x="164504" y="1248350"/>
            <a:ext cx="8635931" cy="5219118"/>
          </a:xfrm>
        </p:spPr>
        <p:txBody>
          <a:bodyPr>
            <a:noAutofit/>
          </a:bodyPr>
          <a:lstStyle/>
          <a:p>
            <a:r>
              <a:rPr lang="th-TH" b="0" i="0" u="none" strike="noStrike" baseline="0" dirty="0">
                <a:solidFill>
                  <a:srgbClr val="000000"/>
                </a:solidFill>
                <a:latin typeface="Browallia New" panose="020B0604020202020204" pitchFamily="34" charset="-34"/>
                <a:cs typeface="Browallia New" panose="020B0604020202020204" pitchFamily="34" charset="-34"/>
              </a:rPr>
              <a:t>- </a:t>
            </a:r>
            <a:r>
              <a:rPr lang="en-US" b="0" i="0" u="none" strike="noStrike" baseline="0" dirty="0">
                <a:solidFill>
                  <a:srgbClr val="000000"/>
                </a:solidFill>
                <a:latin typeface="TH SarabunPSK" panose="020B0500040200020003" pitchFamily="34" charset="-34"/>
                <a:cs typeface="TH SarabunPSK" panose="020B0500040200020003" pitchFamily="34" charset="-34"/>
              </a:rPr>
              <a:t>Adherence to cycles Working hours and breaks</a:t>
            </a:r>
            <a:endParaRPr lang="th-TH" b="0" i="0" u="none" strike="noStrike" baseline="0" dirty="0">
              <a:solidFill>
                <a:srgbClr val="000000"/>
              </a:solidFill>
              <a:latin typeface="TH SarabunPSK" panose="020B0500040200020003" pitchFamily="34" charset="-34"/>
              <a:cs typeface="TH SarabunPSK" panose="020B0500040200020003" pitchFamily="34" charset="-34"/>
            </a:endParaRPr>
          </a:p>
          <a:p>
            <a:r>
              <a:rPr lang="th-TH" b="0" i="0" u="none" strike="noStrike" baseline="0" dirty="0">
                <a:solidFill>
                  <a:srgbClr val="000000"/>
                </a:solidFill>
                <a:latin typeface="Browallia New" panose="020B0604020202020204" pitchFamily="34" charset="-34"/>
                <a:cs typeface="Browallia New" panose="020B0604020202020204" pitchFamily="34" charset="-34"/>
              </a:rPr>
              <a:t>- </a:t>
            </a:r>
            <a:r>
              <a:rPr lang="en-US" b="0" i="0" u="none" strike="noStrike" baseline="0" dirty="0">
                <a:solidFill>
                  <a:srgbClr val="000000"/>
                </a:solidFill>
                <a:latin typeface="TH SarabunPSK" panose="020B0500040200020003" pitchFamily="34" charset="-34"/>
                <a:cs typeface="TH SarabunPSK" panose="020B0500040200020003" pitchFamily="34" charset="-34"/>
              </a:rPr>
              <a:t>Adherence to a medical evaluation program</a:t>
            </a:r>
            <a:endParaRPr lang="th-TH" b="0" i="0" u="none" strike="noStrike" baseline="0" dirty="0">
              <a:solidFill>
                <a:srgbClr val="000000"/>
              </a:solidFill>
              <a:latin typeface="TH SarabunPSK" panose="020B0500040200020003" pitchFamily="34" charset="-34"/>
              <a:cs typeface="TH SarabunPSK" panose="020B0500040200020003" pitchFamily="34" charset="-34"/>
            </a:endParaRPr>
          </a:p>
          <a:p>
            <a:r>
              <a:rPr lang="th-TH" b="0" i="0" u="none" strike="noStrike" baseline="0" dirty="0">
                <a:solidFill>
                  <a:srgbClr val="000000"/>
                </a:solidFill>
                <a:latin typeface="Browallia New" panose="020B0604020202020204" pitchFamily="34" charset="-34"/>
                <a:cs typeface="Browallia New" panose="020B0604020202020204" pitchFamily="34" charset="-34"/>
              </a:rPr>
              <a:t>- </a:t>
            </a:r>
            <a:r>
              <a:rPr lang="en-US" b="0" i="0" u="none" strike="noStrike" baseline="0" dirty="0">
                <a:solidFill>
                  <a:srgbClr val="000000"/>
                </a:solidFill>
                <a:latin typeface="TH SarabunPSK" panose="020B0500040200020003" pitchFamily="34" charset="-34"/>
                <a:cs typeface="TH SarabunPSK" panose="020B0500040200020003" pitchFamily="34" charset="-34"/>
              </a:rPr>
              <a:t>Adherence to the vehicle maintenance program</a:t>
            </a:r>
            <a:r>
              <a:rPr lang="th-TH" b="0" i="0" u="none" strike="noStrike" baseline="0" dirty="0">
                <a:solidFill>
                  <a:srgbClr val="000000"/>
                </a:solidFill>
                <a:latin typeface="TH SarabunPSK" panose="020B0500040200020003" pitchFamily="34" charset="-34"/>
                <a:cs typeface="TH SarabunPSK" panose="020B0500040200020003" pitchFamily="34" charset="-34"/>
              </a:rPr>
              <a:t> </a:t>
            </a:r>
          </a:p>
          <a:p>
            <a:r>
              <a:rPr lang="th-TH" b="0" i="0" u="none" strike="noStrike" baseline="0" dirty="0">
                <a:solidFill>
                  <a:srgbClr val="000000"/>
                </a:solidFill>
                <a:latin typeface="Browallia New" panose="020B0604020202020204" pitchFamily="34" charset="-34"/>
                <a:cs typeface="Browallia New" panose="020B0604020202020204" pitchFamily="34" charset="-34"/>
              </a:rPr>
              <a:t>- </a:t>
            </a:r>
            <a:r>
              <a:rPr lang="en-US" b="0" i="0" u="none" strike="noStrike" baseline="0" dirty="0">
                <a:solidFill>
                  <a:srgbClr val="000000"/>
                </a:solidFill>
                <a:latin typeface="TH SarabunPSK" panose="020B0500040200020003" pitchFamily="34" charset="-34"/>
                <a:cs typeface="TH SarabunPSK" panose="020B0500040200020003" pitchFamily="34" charset="-34"/>
              </a:rPr>
              <a:t>Comparative Security Management System (Benchmarking) with most road users.</a:t>
            </a:r>
            <a:endParaRPr lang="th-TH" b="0" i="0" u="none" strike="noStrike" baseline="0" dirty="0">
              <a:solidFill>
                <a:srgbClr val="000000"/>
              </a:solidFill>
              <a:latin typeface="TH SarabunPSK" panose="020B0500040200020003" pitchFamily="34" charset="-34"/>
              <a:cs typeface="TH SarabunPSK" panose="020B0500040200020003" pitchFamily="34" charset="-34"/>
            </a:endParaRPr>
          </a:p>
          <a:p>
            <a:r>
              <a:rPr lang="th-TH" b="0" i="0" u="none" strike="noStrike" baseline="0" dirty="0">
                <a:solidFill>
                  <a:srgbClr val="000000"/>
                </a:solidFill>
                <a:latin typeface="Browallia New" panose="020B0604020202020204" pitchFamily="34" charset="-34"/>
                <a:cs typeface="Browallia New" panose="020B0604020202020204" pitchFamily="34" charset="-34"/>
              </a:rPr>
              <a:t>- </a:t>
            </a:r>
            <a:r>
              <a:rPr lang="en-US" b="0" i="0" u="none" strike="noStrike" baseline="0" dirty="0">
                <a:solidFill>
                  <a:srgbClr val="000000"/>
                </a:solidFill>
                <a:latin typeface="TH SarabunPSK" panose="020B0500040200020003" pitchFamily="34" charset="-34"/>
                <a:cs typeface="TH SarabunPSK" panose="020B0500040200020003" pitchFamily="34" charset="-34"/>
              </a:rPr>
              <a:t>Political and legal developments in road safety</a:t>
            </a:r>
            <a:endParaRPr lang="th-TH" b="0" i="0" u="none" strike="noStrike" baseline="0" dirty="0">
              <a:solidFill>
                <a:srgbClr val="000000"/>
              </a:solidFill>
              <a:latin typeface="TH SarabunPSK" panose="020B0500040200020003" pitchFamily="34" charset="-34"/>
              <a:cs typeface="TH SarabunPSK" panose="020B0500040200020003" pitchFamily="34" charset="-34"/>
            </a:endParaRPr>
          </a:p>
          <a:p>
            <a:r>
              <a:rPr lang="th-TH" b="0" i="0" u="none" strike="noStrike" baseline="0" dirty="0">
                <a:solidFill>
                  <a:srgbClr val="000000"/>
                </a:solidFill>
                <a:latin typeface="Browallia New" panose="020B0604020202020204" pitchFamily="34" charset="-34"/>
                <a:cs typeface="Browallia New" panose="020B0604020202020204" pitchFamily="34" charset="-34"/>
              </a:rPr>
              <a:t>- </a:t>
            </a:r>
            <a:r>
              <a:rPr lang="en-US" b="0" i="0" u="none" strike="noStrike" baseline="0" dirty="0">
                <a:solidFill>
                  <a:srgbClr val="000000"/>
                </a:solidFill>
                <a:latin typeface="TH SarabunPSK" panose="020B0500040200020003" pitchFamily="34" charset="-34"/>
                <a:cs typeface="TH SarabunPSK" panose="020B0500040200020003" pitchFamily="34" charset="-34"/>
              </a:rPr>
              <a:t>Progress of national and local road safety programs</a:t>
            </a:r>
            <a:endParaRPr lang="th-TH" b="0" i="0" u="none" strike="noStrike" baseline="0" dirty="0">
              <a:solidFill>
                <a:srgbClr val="000000"/>
              </a:solidFill>
              <a:latin typeface="TH SarabunPSK" panose="020B0500040200020003" pitchFamily="34" charset="-34"/>
              <a:cs typeface="TH SarabunPSK" panose="020B0500040200020003" pitchFamily="34" charset="-34"/>
            </a:endParaRPr>
          </a:p>
          <a:p>
            <a:r>
              <a:rPr lang="th-TH" b="0" i="0" u="none" strike="noStrike" baseline="0" dirty="0">
                <a:solidFill>
                  <a:srgbClr val="000000"/>
                </a:solidFill>
                <a:latin typeface="Browallia New" panose="020B0604020202020204" pitchFamily="34" charset="-34"/>
                <a:cs typeface="Browallia New" panose="020B0604020202020204" pitchFamily="34" charset="-34"/>
              </a:rPr>
              <a:t>- </a:t>
            </a:r>
            <a:r>
              <a:rPr lang="en-US" b="0" i="0" u="none" strike="noStrike" baseline="0" dirty="0">
                <a:solidFill>
                  <a:srgbClr val="000000"/>
                </a:solidFill>
                <a:latin typeface="TH SarabunPSK" panose="020B0500040200020003" pitchFamily="34" charset="-34"/>
                <a:cs typeface="TH SarabunPSK" panose="020B0500040200020003" pitchFamily="34" charset="-34"/>
              </a:rPr>
              <a:t>Development in the transportation business</a:t>
            </a:r>
            <a:endParaRPr lang="th-TH" b="0" i="0" u="none" strike="noStrike" baseline="0" dirty="0">
              <a:solidFill>
                <a:srgbClr val="000000"/>
              </a:solidFill>
              <a:latin typeface="TH SarabunPSK" panose="020B0500040200020003" pitchFamily="34" charset="-34"/>
              <a:cs typeface="TH SarabunPSK" panose="020B0500040200020003" pitchFamily="34" charset="-34"/>
            </a:endParaRPr>
          </a:p>
          <a:p>
            <a:r>
              <a:rPr lang="th-TH" b="0" i="0" u="none" strike="noStrike" baseline="0" dirty="0">
                <a:solidFill>
                  <a:srgbClr val="000000"/>
                </a:solidFill>
                <a:latin typeface="Browallia New" panose="020B0604020202020204" pitchFamily="34" charset="-34"/>
                <a:cs typeface="Browallia New" panose="020B0604020202020204" pitchFamily="34" charset="-34"/>
              </a:rPr>
              <a:t>- </a:t>
            </a:r>
            <a:r>
              <a:rPr lang="en-US" b="0" i="0" u="none" strike="noStrike" baseline="0" dirty="0">
                <a:solidFill>
                  <a:srgbClr val="000000"/>
                </a:solidFill>
                <a:latin typeface="TH SarabunPSK" panose="020B0500040200020003" pitchFamily="34" charset="-34"/>
                <a:cs typeface="TH SarabunPSK" panose="020B0500040200020003" pitchFamily="34" charset="-34"/>
              </a:rPr>
              <a:t>Health Insurance Program Status Media Request for Assistance (Lobby) </a:t>
            </a:r>
          </a:p>
          <a:p>
            <a:r>
              <a:rPr lang="th-TH" b="0" i="0" u="none" strike="noStrike" baseline="0" dirty="0">
                <a:solidFill>
                  <a:srgbClr val="000000"/>
                </a:solidFill>
                <a:latin typeface="Browallia New" panose="020B0604020202020204" pitchFamily="34" charset="-34"/>
                <a:cs typeface="Browallia New" panose="020B0604020202020204" pitchFamily="34" charset="-34"/>
              </a:rPr>
              <a:t>- </a:t>
            </a:r>
            <a:r>
              <a:rPr lang="en-US" b="0" i="0" u="none" strike="noStrike" baseline="0" dirty="0">
                <a:solidFill>
                  <a:srgbClr val="000000"/>
                </a:solidFill>
                <a:latin typeface="TH SarabunPSK" panose="020B0500040200020003" pitchFamily="34" charset="-34"/>
                <a:cs typeface="TH SarabunPSK" panose="020B0500040200020003" pitchFamily="34" charset="-34"/>
              </a:rPr>
              <a:t>desertion</a:t>
            </a:r>
            <a:endParaRPr lang="th-TH" sz="5400" dirty="0"/>
          </a:p>
        </p:txBody>
      </p:sp>
      <p:pic>
        <p:nvPicPr>
          <p:cNvPr id="4100" name="Picture 4" descr="เอกสารประกอบการประชุมสัมมนาเชิงปฏิบัติการ เรื่อง  &quot;การจัดทำข้อเสนอการเปลี่ยนแปลงในระยะ 3 ปี (ปีงบประมาณ พ.ศ. 2562 - 2564)  กระทรวงทรัพยากรธรรมชาติและสิ่งแวดล้อม&quot; เมื่อวันพุธที่ 24 ตุลาคม 2561 -  กลุ่มพัฒนาระบบบริหาร (กพร.ทส.)">
            <a:extLst>
              <a:ext uri="{FF2B5EF4-FFF2-40B4-BE49-F238E27FC236}">
                <a16:creationId xmlns:a16="http://schemas.microsoft.com/office/drawing/2014/main" id="{F8E8AF27-F18A-475C-B38C-DC45419238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21195" y="588834"/>
            <a:ext cx="2022805" cy="17008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2649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F94CDBA2-0A18-42F3-A26A-1B3C0102114F}"/>
              </a:ext>
            </a:extLst>
          </p:cNvPr>
          <p:cNvSpPr>
            <a:spLocks noGrp="1"/>
          </p:cNvSpPr>
          <p:nvPr>
            <p:ph type="title"/>
          </p:nvPr>
        </p:nvSpPr>
        <p:spPr>
          <a:xfrm>
            <a:off x="534380" y="332656"/>
            <a:ext cx="8507288" cy="1290062"/>
          </a:xfrm>
        </p:spPr>
        <p:txBody>
          <a:bodyPr>
            <a:normAutofit/>
          </a:bodyPr>
          <a:lstStyle/>
          <a:p>
            <a:r>
              <a:rPr lang="en-US" sz="3200" b="1" dirty="0">
                <a:solidFill>
                  <a:srgbClr val="000000"/>
                </a:solidFill>
                <a:latin typeface="TH SarabunPSK" panose="020B0500040200020003" pitchFamily="34" charset="-34"/>
                <a:cs typeface="TH SarabunPSK" panose="020B0500040200020003" pitchFamily="34" charset="-34"/>
              </a:rPr>
              <a:t>P</a:t>
            </a:r>
            <a:r>
              <a:rPr lang="en-US" sz="3200" b="1" i="0" u="none" strike="noStrike" baseline="0" dirty="0">
                <a:solidFill>
                  <a:srgbClr val="000000"/>
                </a:solidFill>
                <a:latin typeface="TH SarabunPSK" panose="020B0500040200020003" pitchFamily="34" charset="-34"/>
                <a:cs typeface="TH SarabunPSK" panose="020B0500040200020003" pitchFamily="34" charset="-34"/>
              </a:rPr>
              <a:t>reventive tracking</a:t>
            </a:r>
            <a:endParaRPr lang="th-TH" sz="13800" dirty="0"/>
          </a:p>
        </p:txBody>
      </p:sp>
      <p:sp>
        <p:nvSpPr>
          <p:cNvPr id="3" name="ตัวแทนเนื้อหา 2">
            <a:extLst>
              <a:ext uri="{FF2B5EF4-FFF2-40B4-BE49-F238E27FC236}">
                <a16:creationId xmlns:a16="http://schemas.microsoft.com/office/drawing/2014/main" id="{0CAF9385-0429-4088-9454-7443305A9717}"/>
              </a:ext>
            </a:extLst>
          </p:cNvPr>
          <p:cNvSpPr>
            <a:spLocks noGrp="1"/>
          </p:cNvSpPr>
          <p:nvPr>
            <p:ph idx="1"/>
          </p:nvPr>
        </p:nvSpPr>
        <p:spPr>
          <a:xfrm>
            <a:off x="375202" y="1268760"/>
            <a:ext cx="8825644" cy="5230280"/>
          </a:xfrm>
        </p:spPr>
        <p:txBody>
          <a:bodyPr>
            <a:normAutofit/>
          </a:bodyPr>
          <a:lstStyle/>
          <a:p>
            <a:pPr algn="l"/>
            <a:endParaRPr lang="th-TH" sz="3200" b="0" i="0" u="none" strike="noStrike" baseline="0" dirty="0">
              <a:solidFill>
                <a:srgbClr val="000000"/>
              </a:solidFill>
              <a:latin typeface="Browallia New" panose="020B0604020202020204" pitchFamily="34" charset="-34"/>
              <a:cs typeface="Browallia New" panose="020B0604020202020204" pitchFamily="34" charset="-34"/>
            </a:endParaRPr>
          </a:p>
          <a:p>
            <a:r>
              <a:rPr lang="th-TH" sz="3200" b="0" i="0" u="none" strike="noStrike" baseline="0" dirty="0">
                <a:solidFill>
                  <a:srgbClr val="000000"/>
                </a:solidFill>
                <a:latin typeface="Browallia New" panose="020B0604020202020204" pitchFamily="34" charset="-34"/>
                <a:cs typeface="Browallia New" panose="020B0604020202020204" pitchFamily="34" charset="-34"/>
              </a:rPr>
              <a:t>- </a:t>
            </a:r>
            <a:r>
              <a:rPr lang="en-US" sz="3200" b="0" i="0" u="none" strike="noStrike" baseline="0" dirty="0">
                <a:solidFill>
                  <a:srgbClr val="000000"/>
                </a:solidFill>
                <a:latin typeface="TH SarabunPSK" panose="020B0500040200020003" pitchFamily="34" charset="-34"/>
                <a:cs typeface="TH SarabunPSK" panose="020B0500040200020003" pitchFamily="34" charset="-34"/>
              </a:rPr>
              <a:t>Reporting a near miss event</a:t>
            </a:r>
            <a:r>
              <a:rPr lang="th-TH" sz="3200" b="0" i="0" u="none" strike="noStrike" baseline="0" dirty="0">
                <a:solidFill>
                  <a:srgbClr val="000000"/>
                </a:solidFill>
                <a:latin typeface="TH SarabunPSK" panose="020B0500040200020003" pitchFamily="34" charset="-34"/>
                <a:cs typeface="TH SarabunPSK" panose="020B0500040200020003" pitchFamily="34" charset="-34"/>
              </a:rPr>
              <a:t> </a:t>
            </a:r>
          </a:p>
          <a:p>
            <a:r>
              <a:rPr lang="th-TH" sz="3200" b="0" i="0" u="none" strike="noStrike" baseline="0" dirty="0">
                <a:solidFill>
                  <a:srgbClr val="000000"/>
                </a:solidFill>
                <a:latin typeface="Browallia New" panose="020B0604020202020204" pitchFamily="34" charset="-34"/>
                <a:cs typeface="Browallia New" panose="020B0604020202020204" pitchFamily="34" charset="-34"/>
              </a:rPr>
              <a:t>- </a:t>
            </a:r>
            <a:r>
              <a:rPr lang="en-US" sz="3200" b="0" i="0" u="none" strike="noStrike" baseline="0" dirty="0">
                <a:solidFill>
                  <a:srgbClr val="000000"/>
                </a:solidFill>
                <a:latin typeface="TH SarabunPSK" panose="020B0500040200020003" pitchFamily="34" charset="-34"/>
                <a:cs typeface="TH SarabunPSK" panose="020B0500040200020003" pitchFamily="34" charset="-34"/>
              </a:rPr>
              <a:t>Unsafe Loading and Vehicle Defects</a:t>
            </a:r>
            <a:r>
              <a:rPr lang="th-TH" sz="3200" b="0" i="0" u="none" strike="noStrike" baseline="0" dirty="0">
                <a:solidFill>
                  <a:srgbClr val="000000"/>
                </a:solidFill>
                <a:latin typeface="TH SarabunPSK" panose="020B0500040200020003" pitchFamily="34" charset="-34"/>
                <a:cs typeface="TH SarabunPSK" panose="020B0500040200020003" pitchFamily="34" charset="-34"/>
              </a:rPr>
              <a:t> </a:t>
            </a:r>
          </a:p>
          <a:p>
            <a:r>
              <a:rPr lang="th-TH" sz="3200" b="0" i="0" u="none" strike="noStrike" baseline="0" dirty="0">
                <a:solidFill>
                  <a:srgbClr val="000000"/>
                </a:solidFill>
                <a:latin typeface="Browallia New" panose="020B0604020202020204" pitchFamily="34" charset="-34"/>
                <a:cs typeface="Browallia New" panose="020B0604020202020204" pitchFamily="34" charset="-34"/>
              </a:rPr>
              <a:t>- </a:t>
            </a:r>
            <a:r>
              <a:rPr lang="en-US" sz="3200" b="0" i="0" u="none" strike="noStrike" baseline="0" dirty="0">
                <a:solidFill>
                  <a:srgbClr val="000000"/>
                </a:solidFill>
                <a:latin typeface="TH SarabunPSK" panose="020B0500040200020003" pitchFamily="34" charset="-34"/>
                <a:cs typeface="TH SarabunPSK" panose="020B0500040200020003" pitchFamily="34" charset="-34"/>
              </a:rPr>
              <a:t>HSE Statistical Data of Transportation and Subcontractors (including Incidence Rate and Fatal Accident Rate)</a:t>
            </a:r>
          </a:p>
          <a:p>
            <a:r>
              <a:rPr lang="th-TH" sz="3200" b="0" i="0" u="none" strike="noStrike" baseline="0" dirty="0">
                <a:solidFill>
                  <a:srgbClr val="000000"/>
                </a:solidFill>
                <a:latin typeface="Browallia New" panose="020B0604020202020204" pitchFamily="34" charset="-34"/>
                <a:cs typeface="Browallia New" panose="020B0604020202020204" pitchFamily="34" charset="-34"/>
              </a:rPr>
              <a:t>- </a:t>
            </a:r>
            <a:r>
              <a:rPr lang="en-US" sz="3200" b="0" i="0" u="none" strike="noStrike" baseline="0" dirty="0">
                <a:solidFill>
                  <a:srgbClr val="000000"/>
                </a:solidFill>
                <a:latin typeface="TH SarabunPSK" panose="020B0500040200020003" pitchFamily="34" charset="-34"/>
                <a:cs typeface="TH SarabunPSK" panose="020B0500040200020003" pitchFamily="34" charset="-34"/>
              </a:rPr>
              <a:t>Comparison work (Benchmarking) with the majority of road users and country statistics, if applicable.</a:t>
            </a:r>
            <a:endParaRPr lang="th-TH" sz="3200" b="0" i="0" u="none" strike="noStrike" baseline="0" dirty="0">
              <a:solidFill>
                <a:srgbClr val="000000"/>
              </a:solidFill>
              <a:latin typeface="TH SarabunPSK" panose="020B0500040200020003" pitchFamily="34" charset="-34"/>
              <a:cs typeface="TH SarabunPSK" panose="020B0500040200020003" pitchFamily="34" charset="-34"/>
            </a:endParaRPr>
          </a:p>
          <a:p>
            <a:r>
              <a:rPr lang="th-TH" sz="3200" b="0" i="0" u="none" strike="noStrike" baseline="0" dirty="0">
                <a:solidFill>
                  <a:srgbClr val="000000"/>
                </a:solidFill>
                <a:latin typeface="Browallia New" panose="020B0604020202020204" pitchFamily="34" charset="-34"/>
                <a:cs typeface="Browallia New" panose="020B0604020202020204" pitchFamily="34" charset="-34"/>
              </a:rPr>
              <a:t>- </a:t>
            </a:r>
            <a:r>
              <a:rPr lang="en-US" sz="3200" b="0" i="0" u="none" strike="noStrike" baseline="0" dirty="0">
                <a:solidFill>
                  <a:srgbClr val="000000"/>
                </a:solidFill>
                <a:latin typeface="TH SarabunPSK" panose="020B0500040200020003" pitchFamily="34" charset="-34"/>
                <a:cs typeface="TH SarabunPSK" panose="020B0500040200020003" pitchFamily="34" charset="-34"/>
              </a:rPr>
              <a:t>monitoring the number of accidents Average Cost and Total Cost of an Accident</a:t>
            </a:r>
            <a:endParaRPr lang="th-TH" sz="3200" b="0" i="0" u="none" strike="noStrike" baseline="0" dirty="0">
              <a:solidFill>
                <a:srgbClr val="000000"/>
              </a:solidFill>
              <a:latin typeface="TH SarabunPSK" panose="020B0500040200020003" pitchFamily="34" charset="-34"/>
              <a:cs typeface="TH SarabunPSK" panose="020B0500040200020003" pitchFamily="34" charset="-34"/>
            </a:endParaRPr>
          </a:p>
        </p:txBody>
      </p:sp>
      <p:pic>
        <p:nvPicPr>
          <p:cNvPr id="5122" name="Picture 2" descr="เอกสารทางการค้าที่ผู้ประกอบการควรเข้าใจ | Prosoft WINSpeed">
            <a:extLst>
              <a:ext uri="{FF2B5EF4-FFF2-40B4-BE49-F238E27FC236}">
                <a16:creationId xmlns:a16="http://schemas.microsoft.com/office/drawing/2014/main" id="{2DA0960E-48F7-4648-BF47-E26850E3911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56245" b="16395"/>
          <a:stretch/>
        </p:blipFill>
        <p:spPr bwMode="auto">
          <a:xfrm>
            <a:off x="7092280" y="329828"/>
            <a:ext cx="1877380" cy="18685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5840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7223E3BF-0208-4137-8776-CB13F1D3B774}"/>
              </a:ext>
            </a:extLst>
          </p:cNvPr>
          <p:cNvSpPr>
            <a:spLocks noGrp="1"/>
          </p:cNvSpPr>
          <p:nvPr>
            <p:ph type="title"/>
          </p:nvPr>
        </p:nvSpPr>
        <p:spPr>
          <a:xfrm>
            <a:off x="457200" y="620687"/>
            <a:ext cx="8229600" cy="1201257"/>
          </a:xfrm>
        </p:spPr>
        <p:txBody>
          <a:bodyPr/>
          <a:lstStyle/>
          <a:p>
            <a:r>
              <a:rPr lang="en-US" b="1" dirty="0">
                <a:solidFill>
                  <a:srgbClr val="000000"/>
                </a:solidFill>
                <a:latin typeface="TH SarabunPSK" panose="020B0500040200020003" pitchFamily="34" charset="-34"/>
                <a:cs typeface="TH SarabunPSK" panose="020B0500040200020003" pitchFamily="34" charset="-34"/>
              </a:rPr>
              <a:t>C</a:t>
            </a:r>
            <a:r>
              <a:rPr lang="en-US" b="1" i="0" u="none" strike="noStrike" baseline="0" dirty="0">
                <a:solidFill>
                  <a:srgbClr val="000000"/>
                </a:solidFill>
                <a:latin typeface="TH SarabunPSK" panose="020B0500040200020003" pitchFamily="34" charset="-34"/>
                <a:cs typeface="TH SarabunPSK" panose="020B0500040200020003" pitchFamily="34" charset="-34"/>
              </a:rPr>
              <a:t>orrective action</a:t>
            </a:r>
            <a:endParaRPr lang="th-TH" sz="13800" b="1" dirty="0"/>
          </a:p>
        </p:txBody>
      </p:sp>
      <p:sp>
        <p:nvSpPr>
          <p:cNvPr id="3" name="ตัวแทนเนื้อหา 2">
            <a:extLst>
              <a:ext uri="{FF2B5EF4-FFF2-40B4-BE49-F238E27FC236}">
                <a16:creationId xmlns:a16="http://schemas.microsoft.com/office/drawing/2014/main" id="{216772A5-8B44-4B3B-A67F-F0A4473EB03D}"/>
              </a:ext>
            </a:extLst>
          </p:cNvPr>
          <p:cNvSpPr>
            <a:spLocks noGrp="1"/>
          </p:cNvSpPr>
          <p:nvPr>
            <p:ph idx="1"/>
          </p:nvPr>
        </p:nvSpPr>
        <p:spPr>
          <a:xfrm>
            <a:off x="241690" y="1556790"/>
            <a:ext cx="8435280" cy="5256585"/>
          </a:xfrm>
        </p:spPr>
        <p:txBody>
          <a:bodyPr>
            <a:normAutofit fontScale="92500"/>
          </a:bodyPr>
          <a:lstStyle/>
          <a:p>
            <a:pPr marL="109728" indent="0" algn="l">
              <a:buNone/>
            </a:pPr>
            <a:r>
              <a:rPr lang="th-TH" sz="5200" b="0" i="0" u="none" strike="noStrike" baseline="0" dirty="0">
                <a:solidFill>
                  <a:srgbClr val="000000"/>
                </a:solidFill>
                <a:latin typeface="TH SarabunPSK" panose="020B0500040200020003" pitchFamily="34" charset="-34"/>
                <a:cs typeface="TH SarabunPSK" panose="020B0500040200020003" pitchFamily="34" charset="-34"/>
              </a:rPr>
              <a:t>	</a:t>
            </a:r>
            <a:endParaRPr lang="th-TH" sz="3300" b="0" i="0" u="none" strike="noStrike" baseline="0" dirty="0">
              <a:solidFill>
                <a:srgbClr val="000000"/>
              </a:solidFill>
              <a:latin typeface="Browallia New" panose="020B0604020202020204" pitchFamily="34" charset="-34"/>
              <a:cs typeface="Browallia New" panose="020B0604020202020204" pitchFamily="34" charset="-34"/>
            </a:endParaRPr>
          </a:p>
          <a:p>
            <a:r>
              <a:rPr lang="th-TH" sz="3300" b="0" i="0" u="none" strike="noStrike" baseline="0" dirty="0">
                <a:solidFill>
                  <a:srgbClr val="000000"/>
                </a:solidFill>
                <a:latin typeface="Browallia New" panose="020B0604020202020204" pitchFamily="34" charset="-34"/>
                <a:cs typeface="Browallia New" panose="020B0604020202020204" pitchFamily="34" charset="-34"/>
              </a:rPr>
              <a:t>- </a:t>
            </a:r>
            <a:r>
              <a:rPr lang="en-US" sz="3300" dirty="0">
                <a:solidFill>
                  <a:srgbClr val="000000"/>
                </a:solidFill>
                <a:latin typeface="TH SarabunPSK" panose="020B0500040200020003" pitchFamily="34" charset="-34"/>
                <a:cs typeface="TH SarabunPSK" panose="020B0500040200020003" pitchFamily="34" charset="-34"/>
              </a:rPr>
              <a:t>N</a:t>
            </a:r>
            <a:r>
              <a:rPr lang="en-US" sz="3300" b="0" i="0" u="none" strike="noStrike" baseline="0" dirty="0">
                <a:solidFill>
                  <a:srgbClr val="000000"/>
                </a:solidFill>
                <a:latin typeface="TH SarabunPSK" panose="020B0500040200020003" pitchFamily="34" charset="-34"/>
                <a:cs typeface="TH SarabunPSK" panose="020B0500040200020003" pitchFamily="34" charset="-34"/>
              </a:rPr>
              <a:t>otify the relevant person</a:t>
            </a:r>
            <a:endParaRPr lang="th-TH" sz="3300" b="0" i="0" u="none" strike="noStrike" baseline="0" dirty="0">
              <a:solidFill>
                <a:srgbClr val="000000"/>
              </a:solidFill>
              <a:latin typeface="TH SarabunPSK" panose="020B0500040200020003" pitchFamily="34" charset="-34"/>
              <a:cs typeface="TH SarabunPSK" panose="020B0500040200020003" pitchFamily="34" charset="-34"/>
            </a:endParaRPr>
          </a:p>
          <a:p>
            <a:r>
              <a:rPr lang="th-TH" sz="3300" b="0" i="0" u="none" strike="noStrike" baseline="0" dirty="0">
                <a:solidFill>
                  <a:srgbClr val="000000"/>
                </a:solidFill>
                <a:latin typeface="Browallia New" panose="020B0604020202020204" pitchFamily="34" charset="-34"/>
                <a:cs typeface="Browallia New" panose="020B0604020202020204" pitchFamily="34" charset="-34"/>
              </a:rPr>
              <a:t>- </a:t>
            </a:r>
            <a:r>
              <a:rPr lang="en-US" sz="3300" b="0" i="0" u="none" strike="noStrike" baseline="0" dirty="0">
                <a:solidFill>
                  <a:srgbClr val="000000"/>
                </a:solidFill>
                <a:latin typeface="TH SarabunPSK" panose="020B0500040200020003" pitchFamily="34" charset="-34"/>
                <a:cs typeface="TH SarabunPSK" panose="020B0500040200020003" pitchFamily="34" charset="-34"/>
              </a:rPr>
              <a:t>Find out the reason for what happened.</a:t>
            </a:r>
            <a:endParaRPr lang="th-TH" sz="3300" b="0" i="0" u="none" strike="noStrike" baseline="0" dirty="0">
              <a:solidFill>
                <a:srgbClr val="000000"/>
              </a:solidFill>
              <a:latin typeface="TH SarabunPSK" panose="020B0500040200020003" pitchFamily="34" charset="-34"/>
              <a:cs typeface="TH SarabunPSK" panose="020B0500040200020003" pitchFamily="34" charset="-34"/>
            </a:endParaRPr>
          </a:p>
          <a:p>
            <a:r>
              <a:rPr lang="th-TH" sz="3300" b="0" i="0" u="none" strike="noStrike" baseline="0" dirty="0">
                <a:solidFill>
                  <a:srgbClr val="000000"/>
                </a:solidFill>
                <a:latin typeface="Browallia New" panose="020B0604020202020204" pitchFamily="34" charset="-34"/>
                <a:cs typeface="Browallia New" panose="020B0604020202020204" pitchFamily="34" charset="-34"/>
              </a:rPr>
              <a:t>- </a:t>
            </a:r>
            <a:r>
              <a:rPr lang="en-US" sz="3300" b="0" i="0" u="none" strike="noStrike" baseline="0" dirty="0">
                <a:solidFill>
                  <a:srgbClr val="000000"/>
                </a:solidFill>
                <a:latin typeface="TH SarabunPSK" panose="020B0500040200020003" pitchFamily="34" charset="-34"/>
                <a:cs typeface="TH SarabunPSK" panose="020B0500040200020003" pitchFamily="34" charset="-34"/>
              </a:rPr>
              <a:t>Prepare an action plan</a:t>
            </a:r>
            <a:r>
              <a:rPr lang="th-TH" sz="3300" b="0" i="0" u="none" strike="noStrike" baseline="0" dirty="0">
                <a:solidFill>
                  <a:srgbClr val="000000"/>
                </a:solidFill>
                <a:latin typeface="TH SarabunPSK" panose="020B0500040200020003" pitchFamily="34" charset="-34"/>
                <a:cs typeface="TH SarabunPSK" panose="020B0500040200020003" pitchFamily="34" charset="-34"/>
              </a:rPr>
              <a:t> </a:t>
            </a:r>
          </a:p>
          <a:p>
            <a:r>
              <a:rPr lang="th-TH" sz="3300" b="0" i="0" u="none" strike="noStrike" baseline="0" dirty="0">
                <a:solidFill>
                  <a:srgbClr val="000000"/>
                </a:solidFill>
                <a:latin typeface="Browallia New" panose="020B0604020202020204" pitchFamily="34" charset="-34"/>
                <a:cs typeface="Browallia New" panose="020B0604020202020204" pitchFamily="34" charset="-34"/>
              </a:rPr>
              <a:t>- </a:t>
            </a:r>
            <a:r>
              <a:rPr lang="en-US" sz="3300" b="0" i="0" u="none" strike="noStrike" baseline="0" dirty="0">
                <a:solidFill>
                  <a:srgbClr val="000000"/>
                </a:solidFill>
                <a:latin typeface="TH SarabunPSK" panose="020B0500040200020003" pitchFamily="34" charset="-34"/>
                <a:cs typeface="TH SarabunPSK" panose="020B0500040200020003" pitchFamily="34" charset="-34"/>
              </a:rPr>
              <a:t>Initiate a preventive approach</a:t>
            </a:r>
            <a:r>
              <a:rPr lang="th-TH" sz="3300" b="0" i="0" u="none" strike="noStrike" baseline="0" dirty="0">
                <a:solidFill>
                  <a:srgbClr val="000000"/>
                </a:solidFill>
                <a:latin typeface="TH SarabunPSK" panose="020B0500040200020003" pitchFamily="34" charset="-34"/>
                <a:cs typeface="TH SarabunPSK" panose="020B0500040200020003" pitchFamily="34" charset="-34"/>
              </a:rPr>
              <a:t> </a:t>
            </a:r>
          </a:p>
          <a:p>
            <a:r>
              <a:rPr lang="th-TH" sz="3300" b="0" i="0" u="none" strike="noStrike" baseline="0" dirty="0">
                <a:solidFill>
                  <a:srgbClr val="000000"/>
                </a:solidFill>
                <a:latin typeface="Browallia New" panose="020B0604020202020204" pitchFamily="34" charset="-34"/>
                <a:cs typeface="Browallia New" panose="020B0604020202020204" pitchFamily="34" charset="-34"/>
              </a:rPr>
              <a:t>- </a:t>
            </a:r>
            <a:r>
              <a:rPr lang="en-US" sz="3300" b="0" i="0" u="none" strike="noStrike" baseline="0" dirty="0">
                <a:solidFill>
                  <a:srgbClr val="000000"/>
                </a:solidFill>
                <a:latin typeface="TH SarabunPSK" panose="020B0500040200020003" pitchFamily="34" charset="-34"/>
                <a:cs typeface="TH SarabunPSK" panose="020B0500040200020003" pitchFamily="34" charset="-34"/>
              </a:rPr>
              <a:t>Manage controls to ensure that the prevention approach works.</a:t>
            </a:r>
            <a:r>
              <a:rPr lang="th-TH" sz="3300" b="0" i="0" u="none" strike="noStrike" baseline="0" dirty="0">
                <a:solidFill>
                  <a:srgbClr val="000000"/>
                </a:solidFill>
                <a:latin typeface="TH SarabunPSK" panose="020B0500040200020003" pitchFamily="34" charset="-34"/>
                <a:cs typeface="TH SarabunPSK" panose="020B0500040200020003" pitchFamily="34" charset="-34"/>
              </a:rPr>
              <a:t> </a:t>
            </a:r>
          </a:p>
          <a:p>
            <a:r>
              <a:rPr lang="th-TH" sz="3300" b="0" i="0" u="none" strike="noStrike" baseline="0" dirty="0">
                <a:solidFill>
                  <a:srgbClr val="000000"/>
                </a:solidFill>
                <a:latin typeface="Browallia New" panose="020B0604020202020204" pitchFamily="34" charset="-34"/>
                <a:cs typeface="Browallia New" panose="020B0604020202020204" pitchFamily="34" charset="-34"/>
              </a:rPr>
              <a:t>- </a:t>
            </a:r>
            <a:r>
              <a:rPr lang="en-US" sz="3300" b="0" i="0" u="none" strike="noStrike" baseline="0" dirty="0">
                <a:solidFill>
                  <a:srgbClr val="000000"/>
                </a:solidFill>
                <a:latin typeface="TH SarabunPSK" panose="020B0500040200020003" pitchFamily="34" charset="-34"/>
                <a:cs typeface="TH SarabunPSK" panose="020B0500040200020003" pitchFamily="34" charset="-34"/>
              </a:rPr>
              <a:t>Review work procedures to manage collaboration effectively.</a:t>
            </a:r>
            <a:r>
              <a:rPr lang="th-TH" sz="3300" b="0" i="0" u="none" strike="noStrike" baseline="0" dirty="0">
                <a:solidFill>
                  <a:srgbClr val="000000"/>
                </a:solidFill>
                <a:latin typeface="TH SarabunPSK" panose="020B0500040200020003" pitchFamily="34" charset="-34"/>
                <a:cs typeface="TH SarabunPSK" panose="020B0500040200020003" pitchFamily="34" charset="-34"/>
              </a:rPr>
              <a:t> </a:t>
            </a:r>
          </a:p>
          <a:p>
            <a:r>
              <a:rPr lang="th-TH" sz="3300" b="0" i="0" u="none" strike="noStrike" baseline="0" dirty="0">
                <a:solidFill>
                  <a:srgbClr val="000000"/>
                </a:solidFill>
                <a:latin typeface="Browallia New" panose="020B0604020202020204" pitchFamily="34" charset="-34"/>
                <a:cs typeface="Browallia New" panose="020B0604020202020204" pitchFamily="34" charset="-34"/>
              </a:rPr>
              <a:t>-</a:t>
            </a:r>
            <a:r>
              <a:rPr lang="en-US" sz="3300" b="0" i="0" u="none" strike="noStrike" baseline="0" dirty="0">
                <a:solidFill>
                  <a:srgbClr val="000000"/>
                </a:solidFill>
                <a:latin typeface="Browallia New" panose="020B0604020202020204" pitchFamily="34" charset="-34"/>
                <a:cs typeface="Browallia New" panose="020B0604020202020204" pitchFamily="34" charset="-34"/>
              </a:rPr>
              <a:t> </a:t>
            </a:r>
            <a:r>
              <a:rPr lang="en-US" sz="3300" b="0" i="0" u="none" strike="noStrike" baseline="0" dirty="0">
                <a:solidFill>
                  <a:srgbClr val="000000"/>
                </a:solidFill>
                <a:latin typeface="TH SarabunPSK" panose="020B0500040200020003" pitchFamily="34" charset="-34"/>
                <a:cs typeface="TH SarabunPSK" panose="020B0500040200020003" pitchFamily="34" charset="-34"/>
              </a:rPr>
              <a:t>The changes are communicated to relevant parties for implementation.</a:t>
            </a:r>
            <a:endParaRPr lang="th-TH" sz="3300" b="0" i="0" u="none" strike="noStrike" baseline="0" dirty="0">
              <a:solidFill>
                <a:srgbClr val="000000"/>
              </a:solidFill>
              <a:latin typeface="TH SarabunPSK" panose="020B0500040200020003" pitchFamily="34" charset="-34"/>
              <a:cs typeface="TH SarabunPSK" panose="020B0500040200020003" pitchFamily="34" charset="-34"/>
            </a:endParaRPr>
          </a:p>
          <a:p>
            <a:pPr marL="109728" indent="0">
              <a:buNone/>
            </a:pPr>
            <a:endParaRPr lang="th-TH" sz="6600" dirty="0"/>
          </a:p>
        </p:txBody>
      </p:sp>
    </p:spTree>
    <p:extLst>
      <p:ext uri="{BB962C8B-B14F-4D97-AF65-F5344CB8AC3E}">
        <p14:creationId xmlns:p14="http://schemas.microsoft.com/office/powerpoint/2010/main" val="4288207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7223E3BF-0208-4137-8776-CB13F1D3B774}"/>
              </a:ext>
            </a:extLst>
          </p:cNvPr>
          <p:cNvSpPr>
            <a:spLocks noGrp="1"/>
          </p:cNvSpPr>
          <p:nvPr>
            <p:ph type="title"/>
          </p:nvPr>
        </p:nvSpPr>
        <p:spPr>
          <a:xfrm>
            <a:off x="176191" y="620687"/>
            <a:ext cx="8510609" cy="1201257"/>
          </a:xfrm>
        </p:spPr>
        <p:txBody>
          <a:bodyPr>
            <a:normAutofit/>
          </a:bodyPr>
          <a:lstStyle/>
          <a:p>
            <a:r>
              <a:rPr lang="en-US" sz="3600" b="1" dirty="0">
                <a:solidFill>
                  <a:srgbClr val="000000"/>
                </a:solidFill>
                <a:latin typeface="TH SarabunPSK" panose="020B0500040200020003" pitchFamily="34" charset="-34"/>
                <a:cs typeface="TH SarabunPSK" panose="020B0500040200020003" pitchFamily="34" charset="-34"/>
              </a:rPr>
              <a:t>C</a:t>
            </a:r>
            <a:r>
              <a:rPr lang="en-US" sz="3600" b="1" i="0" u="none" strike="noStrike" baseline="0" dirty="0">
                <a:solidFill>
                  <a:srgbClr val="000000"/>
                </a:solidFill>
                <a:latin typeface="TH SarabunPSK" panose="020B0500040200020003" pitchFamily="34" charset="-34"/>
                <a:cs typeface="TH SarabunPSK" panose="020B0500040200020003" pitchFamily="34" charset="-34"/>
              </a:rPr>
              <a:t>hecking</a:t>
            </a:r>
            <a:endParaRPr lang="th-TH" sz="13800" b="1" dirty="0"/>
          </a:p>
        </p:txBody>
      </p:sp>
      <p:sp>
        <p:nvSpPr>
          <p:cNvPr id="3" name="ตัวแทนเนื้อหา 2">
            <a:extLst>
              <a:ext uri="{FF2B5EF4-FFF2-40B4-BE49-F238E27FC236}">
                <a16:creationId xmlns:a16="http://schemas.microsoft.com/office/drawing/2014/main" id="{216772A5-8B44-4B3B-A67F-F0A4473EB03D}"/>
              </a:ext>
            </a:extLst>
          </p:cNvPr>
          <p:cNvSpPr>
            <a:spLocks noGrp="1"/>
          </p:cNvSpPr>
          <p:nvPr>
            <p:ph idx="1"/>
          </p:nvPr>
        </p:nvSpPr>
        <p:spPr>
          <a:xfrm>
            <a:off x="251520" y="1993332"/>
            <a:ext cx="8723312" cy="4870240"/>
          </a:xfrm>
        </p:spPr>
        <p:txBody>
          <a:bodyPr>
            <a:normAutofit/>
          </a:bodyPr>
          <a:lstStyle/>
          <a:p>
            <a:r>
              <a:rPr lang="en-US" sz="3000" b="0" i="0" u="none" strike="noStrike" baseline="0" dirty="0">
                <a:solidFill>
                  <a:srgbClr val="000000"/>
                </a:solidFill>
                <a:latin typeface="TH SarabunPSK" panose="020B0500040200020003" pitchFamily="34" charset="-34"/>
                <a:cs typeface="TH SarabunPSK" panose="020B0500040200020003" pitchFamily="34" charset="-34"/>
              </a:rPr>
              <a:t>Guidelines should be considered part of business oversight. Audits are an important part of the HSE program and should be said to be</a:t>
            </a:r>
            <a:r>
              <a:rPr lang="th-TH" sz="3000" b="0" i="0" u="none" strike="noStrike" baseline="0" dirty="0">
                <a:solidFill>
                  <a:srgbClr val="000000"/>
                </a:solidFill>
                <a:latin typeface="TH SarabunPSK" panose="020B0500040200020003" pitchFamily="34" charset="-34"/>
                <a:cs typeface="TH SarabunPSK" panose="020B0500040200020003" pitchFamily="34" charset="-34"/>
              </a:rPr>
              <a:t> </a:t>
            </a:r>
          </a:p>
          <a:p>
            <a:r>
              <a:rPr lang="th-TH" sz="3000" b="0" i="0" u="none" strike="noStrike" baseline="0" dirty="0">
                <a:solidFill>
                  <a:srgbClr val="000000"/>
                </a:solidFill>
                <a:latin typeface="Browallia New" panose="020B0604020202020204" pitchFamily="34" charset="-34"/>
                <a:cs typeface="Browallia New" panose="020B0604020202020204" pitchFamily="34" charset="-34"/>
              </a:rPr>
              <a:t>- </a:t>
            </a:r>
            <a:r>
              <a:rPr lang="en-US" sz="3000" b="0" i="0" u="none" strike="noStrike" baseline="0" dirty="0">
                <a:solidFill>
                  <a:srgbClr val="000000"/>
                </a:solidFill>
                <a:latin typeface="TH SarabunPSK" panose="020B0500040200020003" pitchFamily="34" charset="-34"/>
                <a:cs typeface="TH SarabunPSK" panose="020B0500040200020003" pitchFamily="34" charset="-34"/>
              </a:rPr>
              <a:t>Activities in the safety management are based on transport plans implemented efficiently.</a:t>
            </a:r>
            <a:endParaRPr lang="th-TH" sz="3000" b="0" i="0" u="none" strike="noStrike" baseline="0" dirty="0">
              <a:solidFill>
                <a:srgbClr val="000000"/>
              </a:solidFill>
              <a:latin typeface="TH SarabunPSK" panose="020B0500040200020003" pitchFamily="34" charset="-34"/>
              <a:cs typeface="TH SarabunPSK" panose="020B0500040200020003" pitchFamily="34" charset="-34"/>
            </a:endParaRPr>
          </a:p>
          <a:p>
            <a:r>
              <a:rPr lang="th-TH" sz="3000" b="0" i="0" u="none" strike="noStrike" baseline="0" dirty="0">
                <a:solidFill>
                  <a:srgbClr val="000000"/>
                </a:solidFill>
                <a:latin typeface="Browallia New" panose="020B0604020202020204" pitchFamily="34" charset="-34"/>
                <a:cs typeface="Browallia New" panose="020B0604020202020204" pitchFamily="34" charset="-34"/>
              </a:rPr>
              <a:t>- </a:t>
            </a:r>
            <a:r>
              <a:rPr lang="en-US" sz="3000" b="0" i="0" u="none" strike="noStrike" baseline="0" dirty="0">
                <a:solidFill>
                  <a:srgbClr val="000000"/>
                </a:solidFill>
                <a:latin typeface="TH SarabunPSK" panose="020B0500040200020003" pitchFamily="34" charset="-34"/>
                <a:cs typeface="TH SarabunPSK" panose="020B0500040200020003" pitchFamily="34" charset="-34"/>
              </a:rPr>
              <a:t>The entire contents of the Land Transport Safety Management System are developed and implemented effectively.</a:t>
            </a:r>
            <a:endParaRPr lang="th-TH" sz="3000" b="0" i="0" u="none" strike="noStrike" baseline="0" dirty="0">
              <a:solidFill>
                <a:srgbClr val="000000"/>
              </a:solidFill>
              <a:latin typeface="TH SarabunPSK" panose="020B0500040200020003" pitchFamily="34" charset="-34"/>
              <a:cs typeface="TH SarabunPSK" panose="020B0500040200020003" pitchFamily="34" charset="-34"/>
            </a:endParaRPr>
          </a:p>
          <a:p>
            <a:r>
              <a:rPr lang="th-TH" sz="3000" b="0" i="0" u="none" strike="noStrike" baseline="0" dirty="0">
                <a:solidFill>
                  <a:srgbClr val="000000"/>
                </a:solidFill>
                <a:latin typeface="Browallia New" panose="020B0604020202020204" pitchFamily="34" charset="-34"/>
                <a:cs typeface="Browallia New" panose="020B0604020202020204" pitchFamily="34" charset="-34"/>
              </a:rPr>
              <a:t>- </a:t>
            </a:r>
            <a:r>
              <a:rPr lang="en-US" sz="3000" b="0" i="0" u="none" strike="noStrike" baseline="0" dirty="0">
                <a:solidFill>
                  <a:srgbClr val="000000"/>
                </a:solidFill>
                <a:latin typeface="TH SarabunPSK" panose="020B0500040200020003" pitchFamily="34" charset="-34"/>
                <a:cs typeface="TH SarabunPSK" panose="020B0500040200020003" pitchFamily="34" charset="-34"/>
              </a:rPr>
              <a:t>Vehicles and drivers comply with the law, managers understand the legal content of transportation safety.</a:t>
            </a:r>
            <a:endParaRPr lang="th-TH" sz="3000" b="0" i="0" u="none" strike="noStrike" baseline="0" dirty="0">
              <a:solidFill>
                <a:srgbClr val="000000"/>
              </a:solidFill>
              <a:latin typeface="TH SarabunPSK" panose="020B0500040200020003" pitchFamily="34" charset="-34"/>
              <a:cs typeface="TH SarabunPSK" panose="020B0500040200020003" pitchFamily="34" charset="-34"/>
            </a:endParaRPr>
          </a:p>
          <a:p>
            <a:r>
              <a:rPr lang="th-TH" sz="3000" b="0" i="0" u="none" strike="noStrike" baseline="0" dirty="0">
                <a:solidFill>
                  <a:srgbClr val="000000"/>
                </a:solidFill>
                <a:latin typeface="Browallia New" panose="020B0604020202020204" pitchFamily="34" charset="-34"/>
                <a:cs typeface="Browallia New" panose="020B0604020202020204" pitchFamily="34" charset="-34"/>
              </a:rPr>
              <a:t>- </a:t>
            </a:r>
            <a:r>
              <a:rPr lang="en-US" sz="3000" b="0" i="0" u="none" strike="noStrike" baseline="0" dirty="0">
                <a:solidFill>
                  <a:srgbClr val="000000"/>
                </a:solidFill>
                <a:latin typeface="TH SarabunPSK" panose="020B0500040200020003" pitchFamily="34" charset="-34"/>
                <a:cs typeface="TH SarabunPSK" panose="020B0500040200020003" pitchFamily="34" charset="-34"/>
              </a:rPr>
              <a:t>Is the land transport organization suitable to meet safety goals?</a:t>
            </a:r>
            <a:endParaRPr lang="th-TH" sz="3000" b="0" i="0" u="none" strike="noStrike" baseline="0" dirty="0">
              <a:solidFill>
                <a:srgbClr val="000000"/>
              </a:solidFill>
              <a:latin typeface="TH SarabunPSK" panose="020B0500040200020003" pitchFamily="34" charset="-34"/>
              <a:cs typeface="TH SarabunPSK" panose="020B0500040200020003" pitchFamily="34" charset="-34"/>
            </a:endParaRPr>
          </a:p>
          <a:p>
            <a:endParaRPr lang="th-TH" sz="6600" b="0" i="0" u="none" strike="noStrike" baseline="0" dirty="0">
              <a:solidFill>
                <a:srgbClr val="000000"/>
              </a:solidFill>
              <a:latin typeface="TH SarabunPSK" panose="020B0500040200020003" pitchFamily="34" charset="-34"/>
              <a:cs typeface="TH SarabunPSK" panose="020B0500040200020003" pitchFamily="34" charset="-34"/>
            </a:endParaRPr>
          </a:p>
        </p:txBody>
      </p:sp>
    </p:spTree>
    <p:extLst>
      <p:ext uri="{BB962C8B-B14F-4D97-AF65-F5344CB8AC3E}">
        <p14:creationId xmlns:p14="http://schemas.microsoft.com/office/powerpoint/2010/main" val="1736761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7223E3BF-0208-4137-8776-CB13F1D3B774}"/>
              </a:ext>
            </a:extLst>
          </p:cNvPr>
          <p:cNvSpPr>
            <a:spLocks noGrp="1"/>
          </p:cNvSpPr>
          <p:nvPr>
            <p:ph type="title"/>
          </p:nvPr>
        </p:nvSpPr>
        <p:spPr>
          <a:xfrm>
            <a:off x="3074246" y="692696"/>
            <a:ext cx="6048672" cy="1456184"/>
          </a:xfrm>
        </p:spPr>
        <p:txBody>
          <a:bodyPr>
            <a:normAutofit fontScale="90000"/>
          </a:bodyPr>
          <a:lstStyle/>
          <a:p>
            <a:r>
              <a:rPr lang="en-US" sz="3600" b="1" i="0" u="none" strike="noStrike" baseline="0" dirty="0">
                <a:solidFill>
                  <a:srgbClr val="000000"/>
                </a:solidFill>
                <a:latin typeface="TH SarabunPSK" panose="020B0500040200020003" pitchFamily="34" charset="-34"/>
                <a:cs typeface="TH SarabunPSK" panose="020B0500040200020003" pitchFamily="34" charset="-34"/>
              </a:rPr>
              <a:t>Land transport safety inspection programs and procedures should cover:</a:t>
            </a:r>
            <a:endParaRPr lang="th-TH" sz="8000" b="1" dirty="0"/>
          </a:p>
        </p:txBody>
      </p:sp>
      <p:sp>
        <p:nvSpPr>
          <p:cNvPr id="3" name="ตัวแทนเนื้อหา 2">
            <a:extLst>
              <a:ext uri="{FF2B5EF4-FFF2-40B4-BE49-F238E27FC236}">
                <a16:creationId xmlns:a16="http://schemas.microsoft.com/office/drawing/2014/main" id="{216772A5-8B44-4B3B-A67F-F0A4473EB03D}"/>
              </a:ext>
            </a:extLst>
          </p:cNvPr>
          <p:cNvSpPr>
            <a:spLocks noGrp="1"/>
          </p:cNvSpPr>
          <p:nvPr>
            <p:ph idx="1"/>
          </p:nvPr>
        </p:nvSpPr>
        <p:spPr>
          <a:xfrm>
            <a:off x="170632" y="2348880"/>
            <a:ext cx="8424936" cy="4325112"/>
          </a:xfrm>
        </p:spPr>
        <p:txBody>
          <a:bodyPr>
            <a:normAutofit/>
          </a:bodyPr>
          <a:lstStyle/>
          <a:p>
            <a:r>
              <a:rPr lang="th-TH" b="0" i="0" u="none" strike="noStrike" baseline="0" dirty="0">
                <a:solidFill>
                  <a:srgbClr val="000000"/>
                </a:solidFill>
                <a:latin typeface="Browallia New" panose="020B0604020202020204" pitchFamily="34" charset="-34"/>
                <a:cs typeface="Browallia New" panose="020B0604020202020204" pitchFamily="34" charset="-34"/>
              </a:rPr>
              <a:t>- </a:t>
            </a:r>
            <a:r>
              <a:rPr lang="en-US" b="0" i="0" u="none" strike="noStrike" baseline="0" dirty="0">
                <a:solidFill>
                  <a:srgbClr val="000000"/>
                </a:solidFill>
                <a:latin typeface="TH SarabunPSK" panose="020B0500040200020003" pitchFamily="34" charset="-34"/>
                <a:cs typeface="TH SarabunPSK" panose="020B0500040200020003" pitchFamily="34" charset="-34"/>
              </a:rPr>
              <a:t>The frequency of business audits of transport businesses and subcontractors doing land transport.</a:t>
            </a:r>
          </a:p>
          <a:p>
            <a:r>
              <a:rPr lang="th-TH" b="0" i="0" u="none" strike="noStrike" baseline="0" dirty="0">
                <a:solidFill>
                  <a:srgbClr val="000000"/>
                </a:solidFill>
                <a:latin typeface="Browallia New" panose="020B0604020202020204" pitchFamily="34" charset="-34"/>
                <a:cs typeface="Browallia New" panose="020B0604020202020204" pitchFamily="34" charset="-34"/>
              </a:rPr>
              <a:t>- </a:t>
            </a:r>
            <a:r>
              <a:rPr lang="en-US" b="0" i="0" u="none" strike="noStrike" baseline="0" dirty="0">
                <a:solidFill>
                  <a:srgbClr val="000000"/>
                </a:solidFill>
                <a:latin typeface="TH SarabunPSK" panose="020B0500040200020003" pitchFamily="34" charset="-34"/>
                <a:cs typeface="TH SarabunPSK" panose="020B0500040200020003" pitchFamily="34" charset="-34"/>
              </a:rPr>
              <a:t>The perfect combination of a fair audit team. Have the required level of expertise and the support of a trusted manager.</a:t>
            </a:r>
            <a:endParaRPr lang="th-TH" b="0" i="0" u="none" strike="noStrike" baseline="0" dirty="0">
              <a:solidFill>
                <a:srgbClr val="000000"/>
              </a:solidFill>
              <a:latin typeface="TH SarabunPSK" panose="020B0500040200020003" pitchFamily="34" charset="-34"/>
              <a:cs typeface="TH SarabunPSK" panose="020B0500040200020003" pitchFamily="34" charset="-34"/>
            </a:endParaRPr>
          </a:p>
          <a:p>
            <a:r>
              <a:rPr lang="th-TH" b="0" i="0" u="none" strike="noStrike" baseline="0" dirty="0">
                <a:solidFill>
                  <a:srgbClr val="000000"/>
                </a:solidFill>
                <a:latin typeface="Browallia New" panose="020B0604020202020204" pitchFamily="34" charset="-34"/>
                <a:cs typeface="Browallia New" panose="020B0604020202020204" pitchFamily="34" charset="-34"/>
              </a:rPr>
              <a:t>- </a:t>
            </a:r>
            <a:r>
              <a:rPr lang="en-US" b="0" i="0" u="none" strike="noStrike" baseline="0" dirty="0">
                <a:solidFill>
                  <a:srgbClr val="000000"/>
                </a:solidFill>
                <a:latin typeface="TH SarabunPSK" panose="020B0500040200020003" pitchFamily="34" charset="-34"/>
                <a:cs typeface="TH SarabunPSK" panose="020B0500040200020003" pitchFamily="34" charset="-34"/>
              </a:rPr>
              <a:t>How to report facts, including creating a report format</a:t>
            </a:r>
            <a:r>
              <a:rPr lang="th-TH" b="0" i="0" u="none" strike="noStrike" baseline="0" dirty="0">
                <a:solidFill>
                  <a:srgbClr val="000000"/>
                </a:solidFill>
                <a:latin typeface="TH SarabunPSK" panose="020B0500040200020003" pitchFamily="34" charset="-34"/>
                <a:cs typeface="TH SarabunPSK" panose="020B0500040200020003" pitchFamily="34" charset="-34"/>
              </a:rPr>
              <a:t> </a:t>
            </a:r>
          </a:p>
          <a:p>
            <a:r>
              <a:rPr lang="th-TH" b="0" i="0" u="none" strike="noStrike" baseline="0" dirty="0">
                <a:solidFill>
                  <a:srgbClr val="000000"/>
                </a:solidFill>
                <a:latin typeface="Browallia New" panose="020B0604020202020204" pitchFamily="34" charset="-34"/>
                <a:cs typeface="Browallia New" panose="020B0604020202020204" pitchFamily="34" charset="-34"/>
              </a:rPr>
              <a:t>- </a:t>
            </a:r>
            <a:r>
              <a:rPr lang="en-US" dirty="0">
                <a:solidFill>
                  <a:srgbClr val="000000"/>
                </a:solidFill>
                <a:latin typeface="TH SarabunPSK" panose="020B0500040200020003" pitchFamily="34" charset="-34"/>
                <a:cs typeface="TH SarabunPSK" panose="020B0500040200020003" pitchFamily="34" charset="-34"/>
              </a:rPr>
              <a:t>D</a:t>
            </a:r>
            <a:r>
              <a:rPr lang="en-US" b="0" i="0" u="none" strike="noStrike" baseline="0" dirty="0">
                <a:solidFill>
                  <a:srgbClr val="000000"/>
                </a:solidFill>
                <a:latin typeface="TH SarabunPSK" panose="020B0500040200020003" pitchFamily="34" charset="-34"/>
                <a:cs typeface="TH SarabunPSK" panose="020B0500040200020003" pitchFamily="34" charset="-34"/>
              </a:rPr>
              <a:t>istribution and control of audit reports</a:t>
            </a:r>
            <a:endParaRPr lang="th-TH" b="0" i="0" u="none" strike="noStrike" baseline="0" dirty="0">
              <a:solidFill>
                <a:srgbClr val="000000"/>
              </a:solidFill>
              <a:latin typeface="TH SarabunPSK" panose="020B0500040200020003" pitchFamily="34" charset="-34"/>
              <a:cs typeface="TH SarabunPSK" panose="020B0500040200020003" pitchFamily="34" charset="-34"/>
            </a:endParaRPr>
          </a:p>
          <a:p>
            <a:r>
              <a:rPr lang="th-TH" b="0" i="0" u="none" strike="noStrike" baseline="0" dirty="0">
                <a:solidFill>
                  <a:srgbClr val="000000"/>
                </a:solidFill>
                <a:latin typeface="Browallia New" panose="020B0604020202020204" pitchFamily="34" charset="-34"/>
                <a:cs typeface="Browallia New" panose="020B0604020202020204" pitchFamily="34" charset="-34"/>
              </a:rPr>
              <a:t>- </a:t>
            </a:r>
            <a:r>
              <a:rPr lang="en-US" b="0" i="0" u="none" strike="noStrike" baseline="0" dirty="0">
                <a:solidFill>
                  <a:srgbClr val="000000"/>
                </a:solidFill>
                <a:latin typeface="TH SarabunPSK" panose="020B0500040200020003" pitchFamily="34" charset="-34"/>
                <a:cs typeface="TH SarabunPSK" panose="020B0500040200020003" pitchFamily="34" charset="-34"/>
              </a:rPr>
              <a:t>A system for tracking the practice and status of words. recommended in the review</a:t>
            </a:r>
            <a:endParaRPr lang="th-TH" b="0" i="0" u="none" strike="noStrike" baseline="0" dirty="0">
              <a:solidFill>
                <a:srgbClr val="000000"/>
              </a:solidFill>
              <a:latin typeface="TH SarabunPSK" panose="020B0500040200020003" pitchFamily="34" charset="-34"/>
              <a:cs typeface="TH SarabunPSK" panose="020B0500040200020003" pitchFamily="34" charset="-34"/>
            </a:endParaRPr>
          </a:p>
          <a:p>
            <a:pPr marL="109728" indent="0">
              <a:buNone/>
            </a:pPr>
            <a:endParaRPr lang="th-TH" sz="5400" dirty="0"/>
          </a:p>
        </p:txBody>
      </p:sp>
      <p:pic>
        <p:nvPicPr>
          <p:cNvPr id="8194" name="Picture 2" descr="การสร้างเป้าหมายเชิงกลยุทธ์และการจัดสรรทรัพยากร">
            <a:extLst>
              <a:ext uri="{FF2B5EF4-FFF2-40B4-BE49-F238E27FC236}">
                <a16:creationId xmlns:a16="http://schemas.microsoft.com/office/drawing/2014/main" id="{306CC4A6-D3BF-4D57-A221-2DE7781686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548680"/>
            <a:ext cx="28575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2306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7223E3BF-0208-4137-8776-CB13F1D3B774}"/>
              </a:ext>
            </a:extLst>
          </p:cNvPr>
          <p:cNvSpPr>
            <a:spLocks noGrp="1"/>
          </p:cNvSpPr>
          <p:nvPr>
            <p:ph type="title"/>
          </p:nvPr>
        </p:nvSpPr>
        <p:spPr>
          <a:xfrm>
            <a:off x="323528" y="692696"/>
            <a:ext cx="8229600" cy="1066800"/>
          </a:xfrm>
        </p:spPr>
        <p:txBody>
          <a:bodyPr>
            <a:normAutofit/>
          </a:bodyPr>
          <a:lstStyle/>
          <a:p>
            <a:r>
              <a:rPr lang="en-US" sz="3600" b="1" dirty="0">
                <a:solidFill>
                  <a:srgbClr val="000000"/>
                </a:solidFill>
                <a:latin typeface="TH SarabunPSK" panose="020B0500040200020003" pitchFamily="34" charset="-34"/>
                <a:cs typeface="TH SarabunPSK" panose="020B0500040200020003" pitchFamily="34" charset="-34"/>
              </a:rPr>
              <a:t>I</a:t>
            </a:r>
            <a:r>
              <a:rPr lang="en-US" sz="3600" b="1" i="0" u="none" strike="noStrike" baseline="0" dirty="0">
                <a:solidFill>
                  <a:srgbClr val="000000"/>
                </a:solidFill>
                <a:latin typeface="TH SarabunPSK" panose="020B0500040200020003" pitchFamily="34" charset="-34"/>
                <a:cs typeface="TH SarabunPSK" panose="020B0500040200020003" pitchFamily="34" charset="-34"/>
              </a:rPr>
              <a:t>nspection project</a:t>
            </a:r>
            <a:endParaRPr lang="th-TH" sz="11500" b="1" dirty="0"/>
          </a:p>
        </p:txBody>
      </p:sp>
      <p:sp>
        <p:nvSpPr>
          <p:cNvPr id="3" name="ตัวแทนเนื้อหา 2">
            <a:extLst>
              <a:ext uri="{FF2B5EF4-FFF2-40B4-BE49-F238E27FC236}">
                <a16:creationId xmlns:a16="http://schemas.microsoft.com/office/drawing/2014/main" id="{216772A5-8B44-4B3B-A67F-F0A4473EB03D}"/>
              </a:ext>
            </a:extLst>
          </p:cNvPr>
          <p:cNvSpPr>
            <a:spLocks noGrp="1"/>
          </p:cNvSpPr>
          <p:nvPr>
            <p:ph idx="1"/>
          </p:nvPr>
        </p:nvSpPr>
        <p:spPr>
          <a:xfrm>
            <a:off x="297849" y="1740992"/>
            <a:ext cx="8229600" cy="4325112"/>
          </a:xfrm>
        </p:spPr>
        <p:txBody>
          <a:bodyPr>
            <a:noAutofit/>
          </a:bodyPr>
          <a:lstStyle/>
          <a:p>
            <a:r>
              <a:rPr lang="en-US" sz="3600" b="0" i="0" u="none" strike="noStrike" baseline="0" dirty="0">
                <a:solidFill>
                  <a:srgbClr val="000000"/>
                </a:solidFill>
                <a:latin typeface="TH SarabunPSK" panose="020B0500040200020003" pitchFamily="34" charset="-34"/>
                <a:cs typeface="TH SarabunPSK" panose="020B0500040200020003" pitchFamily="34" charset="-34"/>
              </a:rPr>
              <a:t>Conduct audits and follow key organizations by using the action plan supervised by the line manager A detailed audit program must be developed covering the contents of the table below. The “Land Transport Contractor Risk Management Assessment Guide” should be used as a model for contractor audits. range and business</a:t>
            </a:r>
            <a:endParaRPr lang="th-TH" sz="6600" dirty="0"/>
          </a:p>
        </p:txBody>
      </p:sp>
      <p:pic>
        <p:nvPicPr>
          <p:cNvPr id="10242" name="Picture 2" descr="การสร้างเป้าหมายเชิงกลยุทธ์และการจัดสรรทรัพยากร">
            <a:extLst>
              <a:ext uri="{FF2B5EF4-FFF2-40B4-BE49-F238E27FC236}">
                <a16:creationId xmlns:a16="http://schemas.microsoft.com/office/drawing/2014/main" id="{38FB0E18-71AE-4EB2-B1EF-F037DBB404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6096" y="5133251"/>
            <a:ext cx="28575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35966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ธีมของ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Urban</Template>
  <TotalTime>396</TotalTime>
  <Words>744</Words>
  <Application>Microsoft Office PowerPoint</Application>
  <PresentationFormat>On-screen Show (4:3)</PresentationFormat>
  <Paragraphs>73</Paragraphs>
  <Slides>12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Browallia New</vt:lpstr>
      <vt:lpstr>Calibri</vt:lpstr>
      <vt:lpstr>Georgia</vt:lpstr>
      <vt:lpstr>TH SarabunPSK</vt:lpstr>
      <vt:lpstr>Trebuchet MS</vt:lpstr>
      <vt:lpstr>Wingdings 2</vt:lpstr>
      <vt:lpstr>Urban</vt:lpstr>
      <vt:lpstr>TOM 2204 Road Safety Administration</vt:lpstr>
      <vt:lpstr>Road Safety Inspections and Corrective Actions</vt:lpstr>
      <vt:lpstr>General tracking requirements</vt:lpstr>
      <vt:lpstr>General tracking requirements</vt:lpstr>
      <vt:lpstr>Preventive tracking</vt:lpstr>
      <vt:lpstr>Corrective action</vt:lpstr>
      <vt:lpstr>Checking</vt:lpstr>
      <vt:lpstr>Land transport safety inspection programs and procedures should cover:</vt:lpstr>
      <vt:lpstr>Inspection project</vt:lpstr>
      <vt:lpstr>PowerPoint Presentation</vt:lpstr>
      <vt:lpstr>Solutions after inspection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TOM 2204  การบริหารความปลอดภัยทางถนน</dc:title>
  <dc:creator>cls1208</dc:creator>
  <cp:lastModifiedBy>ASUS TUF F15</cp:lastModifiedBy>
  <cp:revision>18</cp:revision>
  <dcterms:created xsi:type="dcterms:W3CDTF">2020-12-22T04:16:28Z</dcterms:created>
  <dcterms:modified xsi:type="dcterms:W3CDTF">2023-04-09T02:49:48Z</dcterms:modified>
</cp:coreProperties>
</file>